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24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 userDrawn="1"/>
        </p:nvSpPr>
        <p:spPr bwMode="auto">
          <a:xfrm>
            <a:off x="493243" y="2938542"/>
            <a:ext cx="538911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EDC23D"/>
                </a:solidFill>
                <a:latin typeface="Lucida Bright" pitchFamily="18" charset="0"/>
                <a:ea typeface="ＭＳ Ｐゴシック" charset="-128"/>
                <a:cs typeface="Clarendon Bold BT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s-ES_tradnl" sz="3600" dirty="0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67" r="25000"/>
          <a:stretch/>
        </p:blipFill>
        <p:spPr>
          <a:xfrm>
            <a:off x="0" y="7784855"/>
            <a:ext cx="6858000" cy="139565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25" t="93016"/>
          <a:stretch/>
        </p:blipFill>
        <p:spPr>
          <a:xfrm>
            <a:off x="4941104" y="8593562"/>
            <a:ext cx="1872272" cy="478953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79001" r="12500" b="6400"/>
          <a:stretch/>
        </p:blipFill>
        <p:spPr>
          <a:xfrm>
            <a:off x="0" y="7443152"/>
            <a:ext cx="6858000" cy="100123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496881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A4DD3B-C5CE-4E4D-9C89-537A5514BB56}" type="datetime1">
              <a:rPr lang="es-ES_tradnl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0065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70C501-2C8B-4E5B-9B12-8F4B2AAB46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375322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17BB-C0CD-43B2-84F1-CD58F559A510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57800" y="8352369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5E3A01-A345-476A-A7EF-0617CFC2BF9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929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275167"/>
            <a:ext cx="1543050" cy="585046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75167"/>
            <a:ext cx="4514850" cy="585046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F066-4EC2-4A3D-82B9-E9D843FDFFF0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44EBC0-84C8-4D09-82E3-816AEF3EC9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745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08A0-0E51-4C6C-B7F0-F863747E50C0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68DDD0-6DF7-479B-B2B1-2F7AE8C0C3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7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181993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70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807E-F633-4117-96DB-5FB041D5F65D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A1A85-A8D1-4F4C-90CC-ABEBBBFD73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96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4F74-D338-474B-9BAA-ED7B1F36E9CF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3C9E83-49D5-445A-B816-71785C3F63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065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20"/>
            <a:ext cx="303014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2" y="2046820"/>
            <a:ext cx="303133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7A00-7388-470C-B02F-7FB88EF99860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45C95E-FE3A-4950-A90B-AD586D3D6CB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69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454400"/>
            <a:ext cx="6172200" cy="1524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83ED87-2B68-4CA6-97D8-903B6E5D2BD9}" type="datetime1">
              <a:rPr lang="es-ES_tradnl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118FC2-76E9-4C5F-AD0A-664548358B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213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7AA607-ABCF-4D32-9E8B-D9B9F7C605FB}" type="datetime1">
              <a:rPr lang="es-ES_tradnl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3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6E4A9A-4B57-4F6E-805E-D315A4FE43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750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3" y="364068"/>
            <a:ext cx="2256235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71"/>
            <a:ext cx="3833813" cy="7804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165B-FBE6-4786-989B-007F1E6A7EEF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5FA6D-FE78-4B67-AA5A-AA52096176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515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24EF7-127A-4877-8E42-B8D248504FDF}" type="datetime1">
              <a:rPr lang="es-ES_tradnl" smtClean="0"/>
              <a:pPr>
                <a:defRPr/>
              </a:pPr>
              <a:t>30/07/2013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E0B944-F579-47A0-9399-2C72F16CF4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57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2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0" y="8475136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26DC8B-471B-4E98-9A57-B275980F302D}" type="datetime1">
              <a:rPr lang="es-ES_tradnl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30/07/2013</a:t>
            </a:fld>
            <a:endParaRPr lang="es-ES_tradnl">
              <a:ea typeface="ＭＳ Ｐゴシック" pitchFamily="34" charset="-128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257800" y="8331202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DE749E1-D566-4236-B99C-2F5B995F5E38}" type="slidenum">
              <a:rPr lang="es-ES_tradnl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ea typeface="ＭＳ Ｐゴシック" pitchFamily="34" charset="-128"/>
            </a:endParaRPr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" t="15035" r="3717" b="6439"/>
          <a:stretch/>
        </p:blipFill>
        <p:spPr>
          <a:xfrm>
            <a:off x="2541427" y="8460432"/>
            <a:ext cx="1775147" cy="59632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08941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Clarendon Bold BT"/>
          <a:ea typeface="ＭＳ Ｐゴシック" charset="-128"/>
          <a:cs typeface="Clarendon Bold BT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Cinépolis XXXXXX</a:t>
            </a:r>
            <a:endParaRPr lang="es-MX" sz="36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7166" y="1391593"/>
            <a:ext cx="6215106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just"/>
            <a:r>
              <a:rPr lang="es-ES_tradnl" sz="2100" b="1" u="sng" dirty="0" smtClean="0">
                <a:solidFill>
                  <a:schemeClr val="bg1"/>
                </a:solidFill>
                <a:latin typeface="Lucida Sans" pitchFamily="34" charset="0"/>
              </a:rPr>
              <a:t>Art. 26 de la Ley General de Control al Tabaco</a:t>
            </a:r>
          </a:p>
          <a:p>
            <a:pPr marL="609600" indent="-609600" algn="just"/>
            <a:endParaRPr lang="es-ES_tradnl" sz="2100" b="1" u="sng" dirty="0">
              <a:solidFill>
                <a:schemeClr val="bg1"/>
              </a:solidFill>
              <a:latin typeface="Lucida Sans" pitchFamily="34" charset="0"/>
            </a:endParaRPr>
          </a:p>
          <a:p>
            <a:pPr marL="273050" indent="-106363" algn="just"/>
            <a:r>
              <a:rPr lang="es-ES" sz="2100" dirty="0" smtClean="0">
                <a:solidFill>
                  <a:schemeClr val="bg1"/>
                </a:solidFill>
                <a:latin typeface="Lucida Sans" pitchFamily="34" charset="0"/>
              </a:rPr>
              <a:t>“Queda prohibido a cualquier </a:t>
            </a:r>
            <a:r>
              <a:rPr lang="es-ES" sz="2100" dirty="0" smtClean="0">
                <a:solidFill>
                  <a:schemeClr val="bg1"/>
                </a:solidFill>
                <a:latin typeface="Lucida Sans" pitchFamily="34" charset="0"/>
              </a:rPr>
              <a:t>persona consumir </a:t>
            </a:r>
            <a:r>
              <a:rPr lang="es-ES" sz="2100" dirty="0" smtClean="0">
                <a:solidFill>
                  <a:schemeClr val="bg1"/>
                </a:solidFill>
                <a:latin typeface="Lucida Sans" pitchFamily="34" charset="0"/>
              </a:rPr>
              <a:t>o tener encendido cualquier producto del tabaco en los espacios 100% libres de humo de tabaco, ….”</a:t>
            </a:r>
            <a:endParaRPr lang="es-ES_tradnl" sz="2100" dirty="0" smtClean="0">
              <a:solidFill>
                <a:schemeClr val="bg1"/>
              </a:solidFill>
              <a:latin typeface="Lucida Sans" pitchFamily="34" charset="0"/>
            </a:endParaRPr>
          </a:p>
          <a:p>
            <a:pPr marL="609600" indent="-609600" algn="just"/>
            <a:endParaRPr lang="es-ES_tradnl" sz="2100" dirty="0">
              <a:solidFill>
                <a:schemeClr val="bg1"/>
              </a:solidFill>
              <a:latin typeface="Lucida Sans" pitchFamily="34" charset="0"/>
            </a:endParaRPr>
          </a:p>
          <a:p>
            <a:pPr marL="609600" indent="-609600" algn="just"/>
            <a:endParaRPr lang="es-ES_tradnl" sz="2100" dirty="0">
              <a:solidFill>
                <a:schemeClr val="bg1"/>
              </a:solidFill>
              <a:latin typeface="Lucida Sans" pitchFamily="34" charset="0"/>
            </a:endParaRPr>
          </a:p>
          <a:p>
            <a:pPr marL="609600" indent="-609600" algn="just"/>
            <a:r>
              <a:rPr lang="es-ES_tradnl" sz="2100" dirty="0">
                <a:solidFill>
                  <a:schemeClr val="bg1"/>
                </a:solidFill>
                <a:latin typeface="Lucida Sans" pitchFamily="34" charset="0"/>
              </a:rPr>
              <a:t>Multas:</a:t>
            </a:r>
          </a:p>
          <a:p>
            <a:pPr marL="609600" indent="-609600" algn="just"/>
            <a:r>
              <a:rPr lang="es-ES_tradnl" sz="2100" dirty="0">
                <a:solidFill>
                  <a:schemeClr val="bg1"/>
                </a:solidFill>
                <a:latin typeface="Lucida Sans" pitchFamily="34" charset="0"/>
              </a:rPr>
              <a:t>	 I. </a:t>
            </a:r>
            <a:r>
              <a:rPr lang="es-ES" sz="2100" dirty="0">
                <a:solidFill>
                  <a:schemeClr val="bg1"/>
                </a:solidFill>
                <a:latin typeface="Lucida Sans" pitchFamily="34" charset="0"/>
              </a:rPr>
              <a:t>De hasta cien veces el salario mínimo general diario vigente, por el incumplimiento de lo dispuesto en el artículo 26 de esta Ley;</a:t>
            </a:r>
          </a:p>
          <a:p>
            <a:pPr marL="609600" indent="-609600" algn="just"/>
            <a:r>
              <a:rPr lang="es-ES" sz="2100" dirty="0">
                <a:solidFill>
                  <a:schemeClr val="bg1"/>
                </a:solidFill>
                <a:latin typeface="Lucida Sans" pitchFamily="34" charset="0"/>
              </a:rPr>
              <a:t>	II. De mil hasta cuatro mil veces el salario mínimo general diario vigente, por el incumplimiento de las disposiciones contenidas en el artículo 28 de esta Ley</a:t>
            </a:r>
            <a:endParaRPr lang="es-ES_tradnl" sz="2100" dirty="0">
              <a:solidFill>
                <a:schemeClr val="bg1"/>
              </a:solidFill>
              <a:latin typeface="Lucida Sans" pitchFamily="34" charset="0"/>
            </a:endParaRPr>
          </a:p>
          <a:p>
            <a:pPr marL="609600" indent="-609600"/>
            <a:endParaRPr lang="es-ES_tradnl" sz="2100" dirty="0">
              <a:solidFill>
                <a:schemeClr val="bg1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EPOL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AEB3422FE408140A4E175A0AFFCBE60" ma:contentTypeVersion="2" ma:contentTypeDescription="Crear nuevo documento." ma:contentTypeScope="" ma:versionID="85578fa4de76130bd6f19495f14d6433">
  <xsd:schema xmlns:xsd="http://www.w3.org/2001/XMLSchema" xmlns:xs="http://www.w3.org/2001/XMLSchema" xmlns:p="http://schemas.microsoft.com/office/2006/metadata/properties" xmlns:ns2="404dddeb-d3d0-42d9-810b-8acb12a26a0f" targetNamespace="http://schemas.microsoft.com/office/2006/metadata/properties" ma:root="true" ma:fieldsID="4b0578217dbd9e56dd93acb58258843f" ns2:_="">
    <xsd:import namespace="404dddeb-d3d0-42d9-810b-8acb12a26a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4dddeb-d3d0-42d9-810b-8acb12a26a0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4dddeb-d3d0-42d9-810b-8acb12a26a0f">E2WNTAH2YTUF-55-1445</_dlc_DocId>
    <_dlc_DocIdUrl xmlns="404dddeb-d3d0-42d9-810b-8acb12a26a0f">
      <Url>https://intranet.cinepolis.com/corporativo/direcciones/dgo/_layouts/DocIdRedir.aspx?ID=E2WNTAH2YTUF-55-1445</Url>
      <Description>E2WNTAH2YTUF-55-1445</Description>
    </_dlc_DocIdUrl>
  </documentManagement>
</p:properties>
</file>

<file path=customXml/itemProps1.xml><?xml version="1.0" encoding="utf-8"?>
<ds:datastoreItem xmlns:ds="http://schemas.openxmlformats.org/officeDocument/2006/customXml" ds:itemID="{C813DCCC-0D90-4F20-9972-3B421AC1620D}"/>
</file>

<file path=customXml/itemProps2.xml><?xml version="1.0" encoding="utf-8"?>
<ds:datastoreItem xmlns:ds="http://schemas.openxmlformats.org/officeDocument/2006/customXml" ds:itemID="{141E09AE-E7C7-404C-B262-35BF7FAECB5C}"/>
</file>

<file path=customXml/itemProps3.xml><?xml version="1.0" encoding="utf-8"?>
<ds:datastoreItem xmlns:ds="http://schemas.openxmlformats.org/officeDocument/2006/customXml" ds:itemID="{C6CCE63D-EA85-472C-B2D9-7781006E4E1A}"/>
</file>

<file path=customXml/itemProps4.xml><?xml version="1.0" encoding="utf-8"?>
<ds:datastoreItem xmlns:ds="http://schemas.openxmlformats.org/officeDocument/2006/customXml" ds:itemID="{5F9054FB-2632-4C50-9C86-144F1E858CA2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41</Words>
  <Application>Microsoft Office PowerPoint</Application>
  <PresentationFormat>Carta (216 x 279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CINEPOLIS</vt:lpstr>
      <vt:lpstr>Cinépolis XXXXXX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GRUPO SAAG</dc:creator>
  <cp:lastModifiedBy>SAAGTH</cp:lastModifiedBy>
  <cp:revision>14</cp:revision>
  <dcterms:created xsi:type="dcterms:W3CDTF">2012-11-17T17:43:40Z</dcterms:created>
  <dcterms:modified xsi:type="dcterms:W3CDTF">2013-07-31T01:00:42Z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d023d0b1-5bfe-47b1-be0c-7e2d7962f09f</vt:lpwstr>
  </property>
  <property fmtid="{D5CDD505-2E9C-101B-9397-08002B2CF9AE}" pid="3" name="ContentTypeId">
    <vt:lpwstr>0x0101007AEB3422FE408140A4E175A0AFFCBE60</vt:lpwstr>
  </property>
</Properties>
</file>