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9"/>
  </p:notesMasterIdLst>
  <p:sldIdLst>
    <p:sldId id="261" r:id="rId5"/>
    <p:sldId id="258" r:id="rId6"/>
    <p:sldId id="259" r:id="rId7"/>
    <p:sldId id="260" r:id="rId8"/>
  </p:sldIdLst>
  <p:sldSz cx="6858000" cy="9906000" type="A4"/>
  <p:notesSz cx="6858000" cy="9144000"/>
  <p:defaultTextStyle>
    <a:defPPr>
      <a:defRPr lang="pt-BR"/>
    </a:defPPr>
    <a:lvl1pPr marL="0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7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39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65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80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91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434" autoAdjust="0"/>
  </p:normalViewPr>
  <p:slideViewPr>
    <p:cSldViewPr snapToGrid="0">
      <p:cViewPr varScale="1">
        <p:scale>
          <a:sx n="49" d="100"/>
          <a:sy n="49" d="100"/>
        </p:scale>
        <p:origin x="2442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15BE0-0ED3-4D78-A415-B80726FC1CF1}" type="datetimeFigureOut">
              <a:rPr lang="pt-BR" smtClean="0"/>
              <a:t>29/10/2018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43000"/>
            <a:ext cx="2133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2AB21-A1BB-4AEA-BF0B-09861840D959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360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7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39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5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80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1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431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603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508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824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1621191"/>
            <a:ext cx="5829301" cy="3448757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1" y="5202944"/>
            <a:ext cx="5143500" cy="239165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3" indent="0" algn="ctr">
              <a:buNone/>
              <a:defRPr sz="1501"/>
            </a:lvl2pPr>
            <a:lvl3pPr marL="685805" indent="0" algn="ctr">
              <a:buNone/>
              <a:defRPr sz="1350"/>
            </a:lvl3pPr>
            <a:lvl4pPr marL="1028709" indent="0" algn="ctr">
              <a:buNone/>
              <a:defRPr sz="1199"/>
            </a:lvl4pPr>
            <a:lvl5pPr marL="1371612" indent="0" algn="ctr">
              <a:buNone/>
              <a:defRPr sz="1199"/>
            </a:lvl5pPr>
            <a:lvl6pPr marL="1714515" indent="0" algn="ctr">
              <a:buNone/>
              <a:defRPr sz="1199"/>
            </a:lvl6pPr>
            <a:lvl7pPr marL="2057417" indent="0" algn="ctr">
              <a:buNone/>
              <a:defRPr sz="1199"/>
            </a:lvl7pPr>
            <a:lvl8pPr marL="2400321" indent="0" algn="ctr">
              <a:buNone/>
              <a:defRPr sz="1199"/>
            </a:lvl8pPr>
            <a:lvl9pPr marL="2743224" indent="0" algn="ctr">
              <a:buNone/>
              <a:defRPr sz="1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29/10/2018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196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29/10/2018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790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5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527405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29/10/2018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330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29/10/2018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491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469626"/>
            <a:ext cx="5915025" cy="4120620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3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580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9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612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51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2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224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29/10/2018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231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90" y="2637014"/>
            <a:ext cx="2914649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5" y="2637014"/>
            <a:ext cx="2914649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29/10/2018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297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6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3" y="2428350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1" b="1"/>
            </a:lvl2pPr>
            <a:lvl3pPr marL="685805" indent="0">
              <a:buNone/>
              <a:defRPr sz="1350" b="1"/>
            </a:lvl3pPr>
            <a:lvl4pPr marL="1028709" indent="0">
              <a:buNone/>
              <a:defRPr sz="1199" b="1"/>
            </a:lvl4pPr>
            <a:lvl5pPr marL="1371612" indent="0">
              <a:buNone/>
              <a:defRPr sz="1199" b="1"/>
            </a:lvl5pPr>
            <a:lvl6pPr marL="1714515" indent="0">
              <a:buNone/>
              <a:defRPr sz="1199" b="1"/>
            </a:lvl6pPr>
            <a:lvl7pPr marL="2057417" indent="0">
              <a:buNone/>
              <a:defRPr sz="1199" b="1"/>
            </a:lvl7pPr>
            <a:lvl8pPr marL="2400321" indent="0">
              <a:buNone/>
              <a:defRPr sz="1199" b="1"/>
            </a:lvl8pPr>
            <a:lvl9pPr marL="2743224" indent="0">
              <a:buNone/>
              <a:defRPr sz="1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3" y="3618445"/>
            <a:ext cx="2901255" cy="53221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428350"/>
            <a:ext cx="2915542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1" b="1"/>
            </a:lvl2pPr>
            <a:lvl3pPr marL="685805" indent="0">
              <a:buNone/>
              <a:defRPr sz="1350" b="1"/>
            </a:lvl3pPr>
            <a:lvl4pPr marL="1028709" indent="0">
              <a:buNone/>
              <a:defRPr sz="1199" b="1"/>
            </a:lvl4pPr>
            <a:lvl5pPr marL="1371612" indent="0">
              <a:buNone/>
              <a:defRPr sz="1199" b="1"/>
            </a:lvl5pPr>
            <a:lvl6pPr marL="1714515" indent="0">
              <a:buNone/>
              <a:defRPr sz="1199" b="1"/>
            </a:lvl6pPr>
            <a:lvl7pPr marL="2057417" indent="0">
              <a:buNone/>
              <a:defRPr sz="1199" b="1"/>
            </a:lvl7pPr>
            <a:lvl8pPr marL="2400321" indent="0">
              <a:buNone/>
              <a:defRPr sz="1199" b="1"/>
            </a:lvl8pPr>
            <a:lvl9pPr marL="2743224" indent="0">
              <a:buNone/>
              <a:defRPr sz="1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618445"/>
            <a:ext cx="2915542" cy="53221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29/10/2018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254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29/10/2018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010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29/10/2018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539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426286"/>
            <a:ext cx="3471863" cy="70396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971802"/>
            <a:ext cx="2211884" cy="5505627"/>
          </a:xfrm>
        </p:spPr>
        <p:txBody>
          <a:bodyPr/>
          <a:lstStyle>
            <a:lvl1pPr marL="0" indent="0">
              <a:buNone/>
              <a:defRPr sz="1199"/>
            </a:lvl1pPr>
            <a:lvl2pPr marL="342903" indent="0">
              <a:buNone/>
              <a:defRPr sz="1050"/>
            </a:lvl2pPr>
            <a:lvl3pPr marL="685805" indent="0">
              <a:buNone/>
              <a:defRPr sz="900"/>
            </a:lvl3pPr>
            <a:lvl4pPr marL="1028709" indent="0">
              <a:buNone/>
              <a:defRPr sz="750"/>
            </a:lvl4pPr>
            <a:lvl5pPr marL="1371612" indent="0">
              <a:buNone/>
              <a:defRPr sz="750"/>
            </a:lvl5pPr>
            <a:lvl6pPr marL="1714515" indent="0">
              <a:buNone/>
              <a:defRPr sz="750"/>
            </a:lvl6pPr>
            <a:lvl7pPr marL="2057417" indent="0">
              <a:buNone/>
              <a:defRPr sz="750"/>
            </a:lvl7pPr>
            <a:lvl8pPr marL="2400321" indent="0">
              <a:buNone/>
              <a:defRPr sz="750"/>
            </a:lvl8pPr>
            <a:lvl9pPr marL="274322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29/10/2018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744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1426286"/>
            <a:ext cx="3471863" cy="703968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3" indent="0">
              <a:buNone/>
              <a:defRPr sz="2100"/>
            </a:lvl2pPr>
            <a:lvl3pPr marL="685805" indent="0">
              <a:buNone/>
              <a:defRPr sz="1800"/>
            </a:lvl3pPr>
            <a:lvl4pPr marL="1028709" indent="0">
              <a:buNone/>
              <a:defRPr sz="1501"/>
            </a:lvl4pPr>
            <a:lvl5pPr marL="1371612" indent="0">
              <a:buNone/>
              <a:defRPr sz="1501"/>
            </a:lvl5pPr>
            <a:lvl6pPr marL="1714515" indent="0">
              <a:buNone/>
              <a:defRPr sz="1501"/>
            </a:lvl6pPr>
            <a:lvl7pPr marL="2057417" indent="0">
              <a:buNone/>
              <a:defRPr sz="1501"/>
            </a:lvl7pPr>
            <a:lvl8pPr marL="2400321" indent="0">
              <a:buNone/>
              <a:defRPr sz="1501"/>
            </a:lvl8pPr>
            <a:lvl9pPr marL="2743224" indent="0">
              <a:buNone/>
              <a:defRPr sz="1501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971802"/>
            <a:ext cx="2211884" cy="5505627"/>
          </a:xfrm>
        </p:spPr>
        <p:txBody>
          <a:bodyPr/>
          <a:lstStyle>
            <a:lvl1pPr marL="0" indent="0">
              <a:buNone/>
              <a:defRPr sz="1199"/>
            </a:lvl1pPr>
            <a:lvl2pPr marL="342903" indent="0">
              <a:buNone/>
              <a:defRPr sz="1050"/>
            </a:lvl2pPr>
            <a:lvl3pPr marL="685805" indent="0">
              <a:buNone/>
              <a:defRPr sz="900"/>
            </a:lvl3pPr>
            <a:lvl4pPr marL="1028709" indent="0">
              <a:buNone/>
              <a:defRPr sz="750"/>
            </a:lvl4pPr>
            <a:lvl5pPr marL="1371612" indent="0">
              <a:buNone/>
              <a:defRPr sz="750"/>
            </a:lvl5pPr>
            <a:lvl6pPr marL="1714515" indent="0">
              <a:buNone/>
              <a:defRPr sz="750"/>
            </a:lvl6pPr>
            <a:lvl7pPr marL="2057417" indent="0">
              <a:buNone/>
              <a:defRPr sz="750"/>
            </a:lvl7pPr>
            <a:lvl8pPr marL="2400321" indent="0">
              <a:buNone/>
              <a:defRPr sz="750"/>
            </a:lvl8pPr>
            <a:lvl9pPr marL="274322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29/10/2018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066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40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ECE4F-9875-4A7E-8181-1C962A0CB993}" type="datetimeFigureOut">
              <a:rPr lang="pt-BR" smtClean="0"/>
              <a:t>29/10/2018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401"/>
            <a:ext cx="2314576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2" y="918140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485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1" indent="-171451" algn="l" defTabSz="6858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4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8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0161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3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6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5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5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2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1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" y="0"/>
            <a:ext cx="6858000" cy="9906002"/>
            <a:chOff x="-39511" y="-4758"/>
            <a:chExt cx="6897511" cy="9148758"/>
          </a:xfrm>
        </p:grpSpPr>
        <p:pic>
          <p:nvPicPr>
            <p:cNvPr id="28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9511" y="0"/>
              <a:ext cx="6897511" cy="9144000"/>
            </a:xfrm>
            <a:prstGeom prst="rect">
              <a:avLst/>
            </a:prstGeom>
          </p:spPr>
        </p:pic>
        <p:pic>
          <p:nvPicPr>
            <p:cNvPr id="29" name="Imagem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848" y="-4758"/>
              <a:ext cx="1932905" cy="1630363"/>
            </a:xfrm>
            <a:prstGeom prst="rect">
              <a:avLst/>
            </a:prstGeom>
          </p:spPr>
        </p:pic>
        <p:sp>
          <p:nvSpPr>
            <p:cNvPr id="30" name="CaixaDeTexto 6"/>
            <p:cNvSpPr txBox="1"/>
            <p:nvPr/>
          </p:nvSpPr>
          <p:spPr>
            <a:xfrm>
              <a:off x="606203" y="592742"/>
              <a:ext cx="1089643" cy="734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VOCÊ SABIA?</a:t>
              </a:r>
            </a:p>
            <a:p>
              <a:endParaRPr lang="pt-B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Retângulo de cantos arredondados 29"/>
            <p:cNvSpPr/>
            <p:nvPr/>
          </p:nvSpPr>
          <p:spPr>
            <a:xfrm>
              <a:off x="547502" y="2184577"/>
              <a:ext cx="5875459" cy="640994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32" name="CaixaDeTexto 34"/>
            <p:cNvSpPr txBox="1"/>
            <p:nvPr/>
          </p:nvSpPr>
          <p:spPr>
            <a:xfrm>
              <a:off x="627409" y="2910430"/>
              <a:ext cx="3109390" cy="2288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550" b="1" dirty="0">
                <a:solidFill>
                  <a:schemeClr val="bg1"/>
                </a:solidFill>
              </a:endParaRPr>
            </a:p>
            <a:p>
              <a:pPr algn="just"/>
              <a:r>
                <a:rPr lang="en-US" sz="1550" b="1" dirty="0" smtClean="0">
                  <a:solidFill>
                    <a:schemeClr val="bg1"/>
                  </a:solidFill>
                </a:rPr>
                <a:t>Passo 1: Desligar a fritadeira e desconectar a tomada  da corrente elétrica:</a:t>
              </a:r>
            </a:p>
            <a:p>
              <a:pPr algn="just"/>
              <a:endParaRPr lang="en-US" sz="1550" b="1" dirty="0" smtClean="0">
                <a:solidFill>
                  <a:schemeClr val="bg1"/>
                </a:solidFill>
              </a:endParaRPr>
            </a:p>
            <a:p>
              <a:pPr algn="just"/>
              <a:endParaRPr lang="en-US" sz="1550" b="1" dirty="0">
                <a:solidFill>
                  <a:schemeClr val="bg1"/>
                </a:solidFill>
              </a:endParaRPr>
            </a:p>
            <a:p>
              <a:pPr algn="just"/>
              <a:endParaRPr lang="en-US" sz="1550" b="1" dirty="0" smtClean="0">
                <a:solidFill>
                  <a:schemeClr val="bg1"/>
                </a:solidFill>
              </a:endParaRPr>
            </a:p>
            <a:p>
              <a:pPr algn="just"/>
              <a:endParaRPr lang="en-US" sz="1550" b="1" dirty="0" smtClean="0">
                <a:solidFill>
                  <a:schemeClr val="bg1"/>
                </a:solidFill>
              </a:endParaRPr>
            </a:p>
            <a:p>
              <a:pPr algn="just"/>
              <a:r>
                <a:rPr lang="en-US" sz="1550" b="1" dirty="0" smtClean="0">
                  <a:solidFill>
                    <a:schemeClr val="bg1"/>
                  </a:solidFill>
                </a:rPr>
                <a:t>Passo 2: Retirar todo o óleo da fritadeira e despejar no galão: </a:t>
              </a:r>
            </a:p>
          </p:txBody>
        </p:sp>
        <p:pic>
          <p:nvPicPr>
            <p:cNvPr id="33" name="Imagem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3196" y="496893"/>
              <a:ext cx="219076" cy="123826"/>
            </a:xfrm>
            <a:prstGeom prst="rect">
              <a:avLst/>
            </a:prstGeom>
          </p:spPr>
        </p:pic>
        <p:pic>
          <p:nvPicPr>
            <p:cNvPr id="34" name="Imagem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8535" y="513821"/>
              <a:ext cx="219076" cy="123826"/>
            </a:xfrm>
            <a:prstGeom prst="rect">
              <a:avLst/>
            </a:prstGeom>
          </p:spPr>
        </p:pic>
        <p:pic>
          <p:nvPicPr>
            <p:cNvPr id="35" name="Imagem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7862" y="1133580"/>
              <a:ext cx="152400" cy="142875"/>
            </a:xfrm>
            <a:prstGeom prst="rect">
              <a:avLst/>
            </a:prstGeom>
          </p:spPr>
        </p:pic>
        <p:pic>
          <p:nvPicPr>
            <p:cNvPr id="36" name="Imagem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3195" y="1138894"/>
              <a:ext cx="343348" cy="321890"/>
            </a:xfrm>
            <a:prstGeom prst="rect">
              <a:avLst/>
            </a:prstGeom>
          </p:spPr>
        </p:pic>
        <p:sp>
          <p:nvSpPr>
            <p:cNvPr id="37" name="Retângulo de cantos arredondados 18"/>
            <p:cNvSpPr/>
            <p:nvPr/>
          </p:nvSpPr>
          <p:spPr>
            <a:xfrm rot="16200000">
              <a:off x="-3429360" y="4952609"/>
              <a:ext cx="7778901" cy="4726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38" name="Retângulo de cantos arredondados 53"/>
            <p:cNvSpPr/>
            <p:nvPr/>
          </p:nvSpPr>
          <p:spPr>
            <a:xfrm rot="10800000">
              <a:off x="436453" y="8759341"/>
              <a:ext cx="6116747" cy="8398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39" name="Retângulo de cantos arredondados 54"/>
            <p:cNvSpPr/>
            <p:nvPr/>
          </p:nvSpPr>
          <p:spPr>
            <a:xfrm rot="16200000">
              <a:off x="2394178" y="4632064"/>
              <a:ext cx="8246890" cy="7191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40" name="Retângulo de cantos arredondados 56"/>
            <p:cNvSpPr/>
            <p:nvPr/>
          </p:nvSpPr>
          <p:spPr>
            <a:xfrm rot="10800000">
              <a:off x="1757253" y="544579"/>
              <a:ext cx="4795947" cy="8089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41" name="CaixaDeTexto 44"/>
            <p:cNvSpPr txBox="1"/>
            <p:nvPr/>
          </p:nvSpPr>
          <p:spPr>
            <a:xfrm>
              <a:off x="2456315" y="966375"/>
              <a:ext cx="2128477" cy="708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94" b="1" dirty="0" smtClean="0">
                  <a:solidFill>
                    <a:schemeClr val="bg1"/>
                  </a:solidFill>
                </a:rPr>
                <a:t>Ação Preventiva</a:t>
              </a:r>
              <a:endParaRPr lang="en-US" sz="2194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194" b="1" dirty="0" smtClean="0">
                  <a:solidFill>
                    <a:schemeClr val="bg1"/>
                  </a:solidFill>
                </a:rPr>
                <a:t>Fritadeira</a:t>
              </a:r>
              <a:endParaRPr lang="pt-BR" sz="2194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Fluxograma: Conector 45"/>
            <p:cNvSpPr/>
            <p:nvPr/>
          </p:nvSpPr>
          <p:spPr>
            <a:xfrm>
              <a:off x="1848566" y="1366284"/>
              <a:ext cx="118533" cy="186267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43" name="Fluxograma: Conector 46"/>
            <p:cNvSpPr/>
            <p:nvPr/>
          </p:nvSpPr>
          <p:spPr>
            <a:xfrm>
              <a:off x="1628437" y="1366284"/>
              <a:ext cx="118533" cy="186267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44" name="Fluxograma: Conector 47"/>
            <p:cNvSpPr/>
            <p:nvPr/>
          </p:nvSpPr>
          <p:spPr>
            <a:xfrm>
              <a:off x="1374432" y="1367320"/>
              <a:ext cx="118533" cy="186267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45" name="Fluxograma: Conector 55"/>
            <p:cNvSpPr/>
            <p:nvPr/>
          </p:nvSpPr>
          <p:spPr>
            <a:xfrm>
              <a:off x="4902719" y="1330267"/>
              <a:ext cx="118533" cy="186267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46" name="Fluxograma: Conector 57"/>
            <p:cNvSpPr/>
            <p:nvPr/>
          </p:nvSpPr>
          <p:spPr>
            <a:xfrm>
              <a:off x="5122852" y="1330267"/>
              <a:ext cx="118533" cy="186267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47" name="Fluxograma: Conector 58"/>
            <p:cNvSpPr/>
            <p:nvPr/>
          </p:nvSpPr>
          <p:spPr>
            <a:xfrm>
              <a:off x="5376850" y="1330273"/>
              <a:ext cx="118533" cy="186267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</p:grpSp>
      <p:sp>
        <p:nvSpPr>
          <p:cNvPr id="48" name="CaixaDeTexto 34"/>
          <p:cNvSpPr txBox="1"/>
          <p:nvPr/>
        </p:nvSpPr>
        <p:spPr>
          <a:xfrm>
            <a:off x="2723290" y="2403158"/>
            <a:ext cx="1581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IMPORTANTE!!!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4663" y="1983126"/>
            <a:ext cx="430014" cy="500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6538" y="3219920"/>
            <a:ext cx="1079351" cy="1084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7401" y="3219920"/>
            <a:ext cx="1126991" cy="1066862"/>
          </a:xfrm>
          <a:prstGeom prst="rect">
            <a:avLst/>
          </a:prstGeom>
        </p:spPr>
      </p:pic>
      <p:pic>
        <p:nvPicPr>
          <p:cNvPr id="49" name="Imagem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4891" y="4631390"/>
            <a:ext cx="1461996" cy="1066862"/>
          </a:xfrm>
          <a:prstGeom prst="rect">
            <a:avLst/>
          </a:prstGeom>
        </p:spPr>
      </p:pic>
      <p:pic>
        <p:nvPicPr>
          <p:cNvPr id="50" name="Imagem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9515" y="6213368"/>
            <a:ext cx="1219109" cy="1084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7097" y="7902737"/>
            <a:ext cx="1562857" cy="8136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72461" y="8963102"/>
            <a:ext cx="63242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FFFF00"/>
                </a:solidFill>
              </a:rPr>
              <a:t>NOTA: </a:t>
            </a:r>
            <a:r>
              <a:rPr lang="en-US" sz="1200" b="1" dirty="0">
                <a:solidFill>
                  <a:srgbClr val="FFFF00"/>
                </a:solidFill>
              </a:rPr>
              <a:t>Importante realizar </a:t>
            </a:r>
            <a:r>
              <a:rPr lang="en-US" sz="1200" b="1" dirty="0" smtClean="0">
                <a:solidFill>
                  <a:srgbClr val="FFFF00"/>
                </a:solidFill>
              </a:rPr>
              <a:t>esse </a:t>
            </a:r>
            <a:r>
              <a:rPr lang="en-US" sz="1200" b="1" dirty="0">
                <a:solidFill>
                  <a:srgbClr val="FFFF00"/>
                </a:solidFill>
              </a:rPr>
              <a:t>procedimento com uso da luva de látex.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10907" y="7514833"/>
            <a:ext cx="566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ligada</a:t>
            </a:r>
            <a:endParaRPr lang="pt-BR" sz="1200" b="1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4751427" y="7653333"/>
            <a:ext cx="797580" cy="60098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34"/>
          <p:cNvSpPr txBox="1"/>
          <p:nvPr/>
        </p:nvSpPr>
        <p:spPr>
          <a:xfrm>
            <a:off x="702008" y="6264178"/>
            <a:ext cx="3091578" cy="319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50" b="1" dirty="0" smtClean="0">
                <a:solidFill>
                  <a:schemeClr val="bg1"/>
                </a:solidFill>
              </a:rPr>
              <a:t>Passo 3: Encher a fritadeira com água (até cobrir a resistência) e colocar 750 ml do produto Suma Grill:</a:t>
            </a:r>
          </a:p>
          <a:p>
            <a:pPr algn="just"/>
            <a:endParaRPr lang="en-US" sz="1550" b="1" dirty="0">
              <a:solidFill>
                <a:schemeClr val="bg1"/>
              </a:solidFill>
            </a:endParaRPr>
          </a:p>
          <a:p>
            <a:pPr algn="just"/>
            <a:endParaRPr lang="en-US" sz="1550" b="1" dirty="0">
              <a:solidFill>
                <a:schemeClr val="bg1"/>
              </a:solidFill>
            </a:endParaRPr>
          </a:p>
          <a:p>
            <a:pPr algn="just"/>
            <a:endParaRPr lang="en-US" sz="155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1550" b="1" dirty="0">
                <a:solidFill>
                  <a:schemeClr val="bg1"/>
                </a:solidFill>
              </a:rPr>
              <a:t>Passo 4: Ligar a fritadeira e </a:t>
            </a:r>
            <a:r>
              <a:rPr lang="en-US" sz="1550" b="1" dirty="0" smtClean="0">
                <a:solidFill>
                  <a:schemeClr val="bg1"/>
                </a:solidFill>
              </a:rPr>
              <a:t>deixá-la </a:t>
            </a:r>
            <a:r>
              <a:rPr lang="en-US" sz="1550" b="1" dirty="0">
                <a:solidFill>
                  <a:schemeClr val="bg1"/>
                </a:solidFill>
              </a:rPr>
              <a:t>funcionando por </a:t>
            </a:r>
            <a:r>
              <a:rPr lang="en-US" sz="1550" b="1" dirty="0" smtClean="0">
                <a:solidFill>
                  <a:schemeClr val="bg1"/>
                </a:solidFill>
              </a:rPr>
              <a:t>15 minutos na temperatura 38 graus:</a:t>
            </a:r>
            <a:endParaRPr lang="en-US" sz="1550" b="1" dirty="0">
              <a:solidFill>
                <a:schemeClr val="bg1"/>
              </a:solidFill>
            </a:endParaRPr>
          </a:p>
          <a:p>
            <a:pPr algn="just"/>
            <a:endParaRPr lang="en-US" sz="1550" b="1" dirty="0" smtClean="0">
              <a:solidFill>
                <a:schemeClr val="bg1"/>
              </a:solidFill>
            </a:endParaRPr>
          </a:p>
          <a:p>
            <a:pPr marL="457200" indent="-457200" algn="just">
              <a:buAutoNum type="arabicPeriod"/>
            </a:pPr>
            <a:endParaRPr lang="en-US" sz="1550" b="1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1550" b="1" dirty="0">
              <a:solidFill>
                <a:srgbClr val="FFFF00"/>
              </a:solidFill>
            </a:endParaRPr>
          </a:p>
        </p:txBody>
      </p:sp>
      <p:sp>
        <p:nvSpPr>
          <p:cNvPr id="54" name="CaixaDeTexto 44"/>
          <p:cNvSpPr txBox="1"/>
          <p:nvPr/>
        </p:nvSpPr>
        <p:spPr>
          <a:xfrm>
            <a:off x="632851" y="3042390"/>
            <a:ext cx="183550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FFFF00"/>
                </a:solidFill>
              </a:rPr>
              <a:t>DESABILITAÇÃO:</a:t>
            </a:r>
            <a:endParaRPr lang="pt-BR" sz="1900" b="1" dirty="0">
              <a:solidFill>
                <a:srgbClr val="FFFF00"/>
              </a:solidFill>
            </a:endParaRPr>
          </a:p>
        </p:txBody>
      </p:sp>
      <p:sp>
        <p:nvSpPr>
          <p:cNvPr id="55" name="CaixaDeTexto 44"/>
          <p:cNvSpPr txBox="1"/>
          <p:nvPr/>
        </p:nvSpPr>
        <p:spPr>
          <a:xfrm>
            <a:off x="633663" y="4727921"/>
            <a:ext cx="160678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FFFF00"/>
                </a:solidFill>
              </a:rPr>
              <a:t>HABILITAÇÃO:</a:t>
            </a:r>
            <a:endParaRPr lang="pt-BR" sz="19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7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" y="0"/>
            <a:ext cx="6858000" cy="9906002"/>
            <a:chOff x="-39511" y="-4758"/>
            <a:chExt cx="6897511" cy="9148758"/>
          </a:xfrm>
        </p:grpSpPr>
        <p:pic>
          <p:nvPicPr>
            <p:cNvPr id="28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9511" y="0"/>
              <a:ext cx="6897511" cy="9144000"/>
            </a:xfrm>
            <a:prstGeom prst="rect">
              <a:avLst/>
            </a:prstGeom>
          </p:spPr>
        </p:pic>
        <p:pic>
          <p:nvPicPr>
            <p:cNvPr id="29" name="Imagem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848" y="-4758"/>
              <a:ext cx="1932905" cy="1630363"/>
            </a:xfrm>
            <a:prstGeom prst="rect">
              <a:avLst/>
            </a:prstGeom>
          </p:spPr>
        </p:pic>
        <p:sp>
          <p:nvSpPr>
            <p:cNvPr id="30" name="CaixaDeTexto 6"/>
            <p:cNvSpPr txBox="1"/>
            <p:nvPr/>
          </p:nvSpPr>
          <p:spPr>
            <a:xfrm>
              <a:off x="606203" y="592742"/>
              <a:ext cx="1089643" cy="734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VOCÊ SABIA?</a:t>
              </a:r>
            </a:p>
            <a:p>
              <a:endParaRPr lang="pt-B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Retângulo de cantos arredondados 29"/>
            <p:cNvSpPr/>
            <p:nvPr/>
          </p:nvSpPr>
          <p:spPr>
            <a:xfrm>
              <a:off x="547502" y="2184577"/>
              <a:ext cx="5875459" cy="640994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32" name="CaixaDeTexto 34"/>
            <p:cNvSpPr txBox="1"/>
            <p:nvPr/>
          </p:nvSpPr>
          <p:spPr>
            <a:xfrm>
              <a:off x="627409" y="2722765"/>
              <a:ext cx="3109390" cy="4931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550" b="1" dirty="0" smtClean="0">
                  <a:solidFill>
                    <a:schemeClr val="bg1"/>
                  </a:solidFill>
                </a:rPr>
                <a:t>Passo 5: Lavar os cestos, compartimentos e parte externa  da fritadeira conforme procedimento descrito no Guia Rápido Cozinha:</a:t>
              </a:r>
            </a:p>
            <a:p>
              <a:pPr algn="just"/>
              <a:endParaRPr lang="en-US" sz="1550" b="1" dirty="0">
                <a:solidFill>
                  <a:schemeClr val="bg1"/>
                </a:solidFill>
              </a:endParaRPr>
            </a:p>
            <a:p>
              <a:pPr algn="just"/>
              <a:endParaRPr lang="en-US" sz="1550" b="1" dirty="0" smtClean="0">
                <a:solidFill>
                  <a:schemeClr val="bg1"/>
                </a:solidFill>
              </a:endParaRPr>
            </a:p>
            <a:p>
              <a:pPr algn="just"/>
              <a:endParaRPr lang="en-US" sz="1550" b="1" dirty="0">
                <a:solidFill>
                  <a:schemeClr val="bg1"/>
                </a:solidFill>
              </a:endParaRPr>
            </a:p>
            <a:p>
              <a:pPr algn="just"/>
              <a:r>
                <a:rPr lang="en-US" sz="1550" b="1" dirty="0" smtClean="0">
                  <a:solidFill>
                    <a:schemeClr val="bg1"/>
                  </a:solidFill>
                </a:rPr>
                <a:t>Passo 6: Retirar com cuidado, a solução imersa na parte interna da fritadeira e enxaguar com água até remover a sujidade e o produto:</a:t>
              </a:r>
            </a:p>
            <a:p>
              <a:pPr algn="just"/>
              <a:endParaRPr lang="en-US" sz="1550" b="1" dirty="0">
                <a:solidFill>
                  <a:schemeClr val="bg1"/>
                </a:solidFill>
              </a:endParaRPr>
            </a:p>
            <a:p>
              <a:pPr algn="just"/>
              <a:endParaRPr lang="en-US" sz="1550" b="1" dirty="0" smtClean="0">
                <a:solidFill>
                  <a:schemeClr val="bg1"/>
                </a:solidFill>
              </a:endParaRPr>
            </a:p>
            <a:p>
              <a:pPr algn="just"/>
              <a:endParaRPr lang="en-US" sz="1550" b="1" dirty="0" smtClean="0">
                <a:solidFill>
                  <a:schemeClr val="bg1"/>
                </a:solidFill>
              </a:endParaRPr>
            </a:p>
            <a:p>
              <a:pPr algn="just"/>
              <a:r>
                <a:rPr lang="en-US" sz="1550" b="1" dirty="0" smtClean="0">
                  <a:solidFill>
                    <a:schemeClr val="bg1"/>
                  </a:solidFill>
                </a:rPr>
                <a:t>Passo 7: Abastecer a fritadeira com óleo novo de maneira que cubra a resistência. Colocar os cestos e compartimentos em seu devido lugar:</a:t>
              </a:r>
              <a:endParaRPr lang="en-US" sz="1550" b="1" dirty="0">
                <a:solidFill>
                  <a:schemeClr val="bg1"/>
                </a:solidFill>
              </a:endParaRPr>
            </a:p>
            <a:p>
              <a:pPr marL="457200" indent="-457200" algn="just">
                <a:buAutoNum type="arabicPeriod"/>
              </a:pPr>
              <a:endParaRPr lang="en-US" sz="1550" b="1" dirty="0" smtClean="0">
                <a:solidFill>
                  <a:schemeClr val="bg1"/>
                </a:solidFill>
              </a:endParaRPr>
            </a:p>
            <a:p>
              <a:pPr marL="457200" indent="-457200" algn="just">
                <a:buFont typeface="+mj-lt"/>
                <a:buAutoNum type="arabicPeriod"/>
              </a:pPr>
              <a:endParaRPr lang="en-US" sz="1550" b="1" dirty="0">
                <a:solidFill>
                  <a:srgbClr val="FFFF00"/>
                </a:solidFill>
              </a:endParaRPr>
            </a:p>
          </p:txBody>
        </p:sp>
        <p:pic>
          <p:nvPicPr>
            <p:cNvPr id="33" name="Imagem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3196" y="496893"/>
              <a:ext cx="219076" cy="123826"/>
            </a:xfrm>
            <a:prstGeom prst="rect">
              <a:avLst/>
            </a:prstGeom>
          </p:spPr>
        </p:pic>
        <p:pic>
          <p:nvPicPr>
            <p:cNvPr id="34" name="Imagem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8535" y="513821"/>
              <a:ext cx="219076" cy="123826"/>
            </a:xfrm>
            <a:prstGeom prst="rect">
              <a:avLst/>
            </a:prstGeom>
          </p:spPr>
        </p:pic>
        <p:pic>
          <p:nvPicPr>
            <p:cNvPr id="35" name="Imagem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7862" y="1133580"/>
              <a:ext cx="152400" cy="142875"/>
            </a:xfrm>
            <a:prstGeom prst="rect">
              <a:avLst/>
            </a:prstGeom>
          </p:spPr>
        </p:pic>
        <p:pic>
          <p:nvPicPr>
            <p:cNvPr id="36" name="Imagem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3195" y="1138894"/>
              <a:ext cx="343348" cy="321890"/>
            </a:xfrm>
            <a:prstGeom prst="rect">
              <a:avLst/>
            </a:prstGeom>
          </p:spPr>
        </p:pic>
        <p:sp>
          <p:nvSpPr>
            <p:cNvPr id="37" name="Retângulo de cantos arredondados 18"/>
            <p:cNvSpPr/>
            <p:nvPr/>
          </p:nvSpPr>
          <p:spPr>
            <a:xfrm rot="16200000">
              <a:off x="-3429360" y="4952609"/>
              <a:ext cx="7778901" cy="4726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38" name="Retângulo de cantos arredondados 53"/>
            <p:cNvSpPr/>
            <p:nvPr/>
          </p:nvSpPr>
          <p:spPr>
            <a:xfrm rot="10800000">
              <a:off x="436453" y="8759341"/>
              <a:ext cx="6116747" cy="8398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39" name="Retângulo de cantos arredondados 54"/>
            <p:cNvSpPr/>
            <p:nvPr/>
          </p:nvSpPr>
          <p:spPr>
            <a:xfrm rot="16200000">
              <a:off x="2394178" y="4632064"/>
              <a:ext cx="8246890" cy="7191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40" name="Retângulo de cantos arredondados 56"/>
            <p:cNvSpPr/>
            <p:nvPr/>
          </p:nvSpPr>
          <p:spPr>
            <a:xfrm rot="10800000">
              <a:off x="1757253" y="544579"/>
              <a:ext cx="4795947" cy="8089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41" name="CaixaDeTexto 44"/>
            <p:cNvSpPr txBox="1"/>
            <p:nvPr/>
          </p:nvSpPr>
          <p:spPr>
            <a:xfrm>
              <a:off x="2456315" y="966375"/>
              <a:ext cx="2128477" cy="708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94" b="1" dirty="0" smtClean="0">
                  <a:solidFill>
                    <a:schemeClr val="bg1"/>
                  </a:solidFill>
                </a:rPr>
                <a:t>Ação Preventiva</a:t>
              </a:r>
              <a:endParaRPr lang="en-US" sz="2194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194" b="1" dirty="0" smtClean="0">
                  <a:solidFill>
                    <a:schemeClr val="bg1"/>
                  </a:solidFill>
                </a:rPr>
                <a:t>Fritadeira</a:t>
              </a:r>
              <a:endParaRPr lang="pt-BR" sz="2194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Fluxograma: Conector 45"/>
            <p:cNvSpPr/>
            <p:nvPr/>
          </p:nvSpPr>
          <p:spPr>
            <a:xfrm>
              <a:off x="1848566" y="1366284"/>
              <a:ext cx="118533" cy="186267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43" name="Fluxograma: Conector 46"/>
            <p:cNvSpPr/>
            <p:nvPr/>
          </p:nvSpPr>
          <p:spPr>
            <a:xfrm>
              <a:off x="1628437" y="1366284"/>
              <a:ext cx="118533" cy="186267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44" name="Fluxograma: Conector 47"/>
            <p:cNvSpPr/>
            <p:nvPr/>
          </p:nvSpPr>
          <p:spPr>
            <a:xfrm>
              <a:off x="1374432" y="1367320"/>
              <a:ext cx="118533" cy="186267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45" name="Fluxograma: Conector 55"/>
            <p:cNvSpPr/>
            <p:nvPr/>
          </p:nvSpPr>
          <p:spPr>
            <a:xfrm>
              <a:off x="4902719" y="1330267"/>
              <a:ext cx="118533" cy="186267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46" name="Fluxograma: Conector 57"/>
            <p:cNvSpPr/>
            <p:nvPr/>
          </p:nvSpPr>
          <p:spPr>
            <a:xfrm>
              <a:off x="5122852" y="1330267"/>
              <a:ext cx="118533" cy="186267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  <p:sp>
          <p:nvSpPr>
            <p:cNvPr id="47" name="Fluxograma: Conector 58"/>
            <p:cNvSpPr/>
            <p:nvPr/>
          </p:nvSpPr>
          <p:spPr>
            <a:xfrm>
              <a:off x="5376850" y="1330273"/>
              <a:ext cx="118533" cy="186267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 dirty="0"/>
            </a:p>
          </p:txBody>
        </p:sp>
      </p:grpSp>
      <p:sp>
        <p:nvSpPr>
          <p:cNvPr id="24" name="CaixaDeTexto 34"/>
          <p:cNvSpPr txBox="1"/>
          <p:nvPr/>
        </p:nvSpPr>
        <p:spPr>
          <a:xfrm>
            <a:off x="695140" y="7979423"/>
            <a:ext cx="5710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FFFF00"/>
                </a:solidFill>
              </a:rPr>
              <a:t>NOTA: A limpeza da fritadeira e a troca do óleo deve ser realizada a </a:t>
            </a:r>
            <a:r>
              <a:rPr lang="en-US" sz="1200" b="1" dirty="0" err="1" smtClean="0">
                <a:solidFill>
                  <a:srgbClr val="FFFF00"/>
                </a:solidFill>
              </a:rPr>
              <a:t>cada</a:t>
            </a:r>
            <a:r>
              <a:rPr lang="en-US" sz="1200" b="1" dirty="0" smtClean="0">
                <a:solidFill>
                  <a:srgbClr val="FFFF00"/>
                </a:solidFill>
              </a:rPr>
              <a:t> </a:t>
            </a:r>
            <a:r>
              <a:rPr lang="en-US" sz="1200" b="1" dirty="0" smtClean="0">
                <a:solidFill>
                  <a:srgbClr val="FFFF00"/>
                </a:solidFill>
              </a:rPr>
              <a:t>10 </a:t>
            </a:r>
            <a:r>
              <a:rPr lang="en-US" sz="1200" b="1" dirty="0" smtClean="0">
                <a:solidFill>
                  <a:srgbClr val="FFFF00"/>
                </a:solidFill>
              </a:rPr>
              <a:t>dias. Preencher o formulário de Controle de troca óleo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smtClean="0">
                <a:solidFill>
                  <a:srgbClr val="FFFF00"/>
                </a:solidFill>
              </a:rPr>
              <a:t>toda vez que o respectivo procedimento ocorrer.</a:t>
            </a:r>
          </a:p>
          <a:p>
            <a:pPr algn="just"/>
            <a:r>
              <a:rPr lang="en-US" sz="1200" b="1" dirty="0" smtClean="0">
                <a:solidFill>
                  <a:srgbClr val="FFFF00"/>
                </a:solidFill>
              </a:rPr>
              <a:t>NOTA: Em funcionamento, checar ao menos 3x ao dia se a fritadeira está atingindo a temperatura  correta de 160</a:t>
            </a:r>
            <a:r>
              <a:rPr lang="en-US" sz="1200" b="1" dirty="0" smtClean="0">
                <a:solidFill>
                  <a:srgbClr val="FFFF00"/>
                </a:solidFill>
                <a:latin typeface="Lucida Bright" panose="02040602050505020304" pitchFamily="18" charset="0"/>
              </a:rPr>
              <a:t> a </a:t>
            </a:r>
            <a:r>
              <a:rPr lang="en-US" sz="1200" b="1" dirty="0" smtClean="0">
                <a:solidFill>
                  <a:srgbClr val="FFFF00"/>
                </a:solidFill>
              </a:rPr>
              <a:t>180</a:t>
            </a:r>
            <a:r>
              <a:rPr lang="en-US" sz="1200" b="1" dirty="0">
                <a:solidFill>
                  <a:srgbClr val="FFFF00"/>
                </a:solidFill>
                <a:latin typeface="Lucida Bright" panose="02040602050505020304" pitchFamily="18" charset="0"/>
              </a:rPr>
              <a:t> </a:t>
            </a:r>
            <a:r>
              <a:rPr lang="en-US" sz="1200" b="1" dirty="0" smtClean="0">
                <a:solidFill>
                  <a:srgbClr val="FFFF00"/>
                </a:solidFill>
                <a:latin typeface="Lucida Bright" panose="02040602050505020304" pitchFamily="18" charset="0"/>
              </a:rPr>
              <a:t>graus. </a:t>
            </a:r>
            <a:endParaRPr lang="en-US" sz="1200" b="1" dirty="0" smtClean="0">
              <a:solidFill>
                <a:srgbClr val="FFFF00"/>
              </a:solidFill>
            </a:endParaRPr>
          </a:p>
        </p:txBody>
      </p:sp>
      <p:sp>
        <p:nvSpPr>
          <p:cNvPr id="48" name="CaixaDeTexto 34"/>
          <p:cNvSpPr txBox="1"/>
          <p:nvPr/>
        </p:nvSpPr>
        <p:spPr>
          <a:xfrm>
            <a:off x="2723290" y="2403158"/>
            <a:ext cx="1581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IMPORTANTE!!!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4663" y="1983126"/>
            <a:ext cx="430014" cy="500062"/>
          </a:xfrm>
          <a:prstGeom prst="rect">
            <a:avLst/>
          </a:prstGeom>
        </p:spPr>
      </p:pic>
      <p:pic>
        <p:nvPicPr>
          <p:cNvPr id="49" name="Image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1229" y="2923096"/>
            <a:ext cx="1233243" cy="1168420"/>
          </a:xfrm>
          <a:prstGeom prst="rect">
            <a:avLst/>
          </a:prstGeom>
        </p:spPr>
      </p:pic>
      <p:pic>
        <p:nvPicPr>
          <p:cNvPr id="51" name="Imagem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3290" y="4814847"/>
            <a:ext cx="1219109" cy="1084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5367" y="6291177"/>
            <a:ext cx="1174954" cy="1416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2029" y="7097360"/>
            <a:ext cx="862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resistência</a:t>
            </a:r>
            <a:endParaRPr lang="pt-BR" sz="1200" b="1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987850" y="7235859"/>
            <a:ext cx="661312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9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82570" y="4259258"/>
            <a:ext cx="2617550" cy="7428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382473" y="7778349"/>
            <a:ext cx="2617550" cy="7428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606656" y="7020185"/>
            <a:ext cx="2617550" cy="742818"/>
          </a:xfrm>
          <a:prstGeom prst="rect">
            <a:avLst/>
          </a:prstGeom>
        </p:spPr>
      </p:pic>
      <p:sp>
        <p:nvSpPr>
          <p:cNvPr id="6" name="CaixaDeTexto 34"/>
          <p:cNvSpPr txBox="1"/>
          <p:nvPr/>
        </p:nvSpPr>
        <p:spPr>
          <a:xfrm>
            <a:off x="165370" y="208072"/>
            <a:ext cx="6692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Como e onde fixar os Apoios Visuais?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7" name="CaixaDeTexto 34"/>
          <p:cNvSpPr txBox="1"/>
          <p:nvPr/>
        </p:nvSpPr>
        <p:spPr>
          <a:xfrm>
            <a:off x="165370" y="1178451"/>
            <a:ext cx="668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70C0"/>
                </a:solidFill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°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Passo: Imprimir o conteúdo na opção colorida;</a:t>
            </a:r>
          </a:p>
          <a:p>
            <a:pPr algn="just"/>
            <a:endParaRPr lang="en-US" sz="2400" dirty="0" smtClean="0">
              <a:solidFill>
                <a:srgbClr val="0070C0"/>
              </a:solidFill>
            </a:endParaRPr>
          </a:p>
          <a:p>
            <a:pPr algn="just"/>
            <a:r>
              <a:rPr lang="en-US" sz="24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2°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Passo</a:t>
            </a:r>
            <a:r>
              <a:rPr lang="en-US" sz="2400" dirty="0" smtClean="0">
                <a:solidFill>
                  <a:srgbClr val="0070C0"/>
                </a:solidFill>
              </a:rPr>
              <a:t>: Recortar o espaço em branco deixando apenas o conteúdo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impresso.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06" y="4819711"/>
            <a:ext cx="2617550" cy="7428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69458" y="5092159"/>
            <a:ext cx="1769077" cy="24178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894" y="5188395"/>
            <a:ext cx="1502105" cy="221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4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34"/>
          <p:cNvSpPr txBox="1"/>
          <p:nvPr/>
        </p:nvSpPr>
        <p:spPr>
          <a:xfrm>
            <a:off x="128369" y="436025"/>
            <a:ext cx="6692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Como e onde fixar os Apoios Visuais?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12" name="CaixaDeTexto 34"/>
          <p:cNvSpPr txBox="1"/>
          <p:nvPr/>
        </p:nvSpPr>
        <p:spPr>
          <a:xfrm>
            <a:off x="97277" y="1655588"/>
            <a:ext cx="6684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3°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Passo: </a:t>
            </a:r>
            <a:r>
              <a:rPr lang="en-US" sz="2400" dirty="0" smtClean="0">
                <a:solidFill>
                  <a:srgbClr val="0070C0"/>
                </a:solidFill>
              </a:rPr>
              <a:t>Passar papel contact sobre o Apoio Visual e fixar na parede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- em cima da fritadeira: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612" y="2881312"/>
            <a:ext cx="421957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5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E3935653EF34ABE8D81221B884175" ma:contentTypeVersion="12" ma:contentTypeDescription="Create a new document." ma:contentTypeScope="" ma:versionID="824882f4e9a6a8538a9b25bbcdc23571">
  <xsd:schema xmlns:xsd="http://www.w3.org/2001/XMLSchema" xmlns:xs="http://www.w3.org/2001/XMLSchema" xmlns:p="http://schemas.microsoft.com/office/2006/metadata/properties" xmlns:ns2="b434cdbb-54b5-49ea-a40b-8752fccc213c" xmlns:ns3="dd2f9859-fe61-414d-91be-415ae0412e18" targetNamespace="http://schemas.microsoft.com/office/2006/metadata/properties" ma:root="true" ma:fieldsID="008dc38ced7f439384a210dc0dd40fa1" ns2:_="" ns3:_="">
    <xsd:import namespace="b434cdbb-54b5-49ea-a40b-8752fccc213c"/>
    <xsd:import namespace="dd2f9859-fe61-414d-91be-415ae0412e1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4cdbb-54b5-49ea-a40b-8752fccc21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f9859-fe61-414d-91be-415ae0412e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06DAB0-B49D-4ABE-B714-262F4944B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34cdbb-54b5-49ea-a40b-8752fccc213c"/>
    <ds:schemaRef ds:uri="dd2f9859-fe61-414d-91be-415ae0412e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272E73-C384-4C88-BFA4-08FCE3C78492}">
  <ds:schemaRefs>
    <ds:schemaRef ds:uri="http://schemas.microsoft.com/office/infopath/2007/PartnerControls"/>
    <ds:schemaRef ds:uri="http://schemas.microsoft.com/office/2006/metadata/properties"/>
    <ds:schemaRef ds:uri="b434cdbb-54b5-49ea-a40b-8752fccc213c"/>
    <ds:schemaRef ds:uri="http://www.w3.org/XML/1998/namespace"/>
    <ds:schemaRef ds:uri="http://purl.org/dc/terms/"/>
    <ds:schemaRef ds:uri="dd2f9859-fe61-414d-91be-415ae0412e18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7EC3E7F-87C0-4BDA-8DE2-95C1D2BA35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1520</TotalTime>
  <Words>300</Words>
  <Application>Microsoft Office PowerPoint</Application>
  <PresentationFormat>A4 Paper (210x297 mm)</PresentationFormat>
  <Paragraphs>43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Lucida Bright</vt:lpstr>
      <vt:lpstr>Tema do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Daniele Endler</dc:creator>
  <cp:lastModifiedBy>Daniele Endler (ext. Scanton)</cp:lastModifiedBy>
  <cp:revision>74</cp:revision>
  <dcterms:created xsi:type="dcterms:W3CDTF">2014-10-27T10:24:03Z</dcterms:created>
  <dcterms:modified xsi:type="dcterms:W3CDTF">2018-10-29T13:38:07Z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0x010100289E3935653EF34ABE8D81221B884175</vt:lpwstr>
  </property>
</Properties>
</file>