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96" r:id="rId5"/>
    <p:sldId id="297" r:id="rId6"/>
  </p:sldIdLst>
  <p:sldSz cx="6858000" cy="9144000" type="letter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AG" initials="SAAG" lastIdx="6" clrIdx="0"/>
  <p:cmAuthor id="1" name="María Esther Gómez" initials="MEG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68AC"/>
    <a:srgbClr val="295999"/>
    <a:srgbClr val="EDC23D"/>
    <a:srgbClr val="295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" autoAdjust="0"/>
    <p:restoredTop sz="94139" autoAdjust="0"/>
  </p:normalViewPr>
  <p:slideViewPr>
    <p:cSldViewPr>
      <p:cViewPr>
        <p:scale>
          <a:sx n="92" d="100"/>
          <a:sy n="92" d="100"/>
        </p:scale>
        <p:origin x="1746" y="-312"/>
      </p:cViewPr>
      <p:guideLst>
        <p:guide orient="horz" pos="2160"/>
        <p:guide pos="2880"/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D932-5405-4322-B5A7-864A4E96DFC6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01CB-8A9B-4142-B663-8383D796A097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AAGSC~1\AppData\Local\Temp\Rar$DI00.448\FONDOS_ok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14350" y="2840569"/>
            <a:ext cx="5829300" cy="1960033"/>
          </a:xfrm>
        </p:spPr>
        <p:txBody>
          <a:bodyPr>
            <a:noAutofit/>
          </a:bodyPr>
          <a:lstStyle>
            <a:lvl1pPr>
              <a:defRPr sz="32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0598" r="6070" b="18112"/>
          <a:stretch/>
        </p:blipFill>
        <p:spPr>
          <a:xfrm>
            <a:off x="2228850" y="7835153"/>
            <a:ext cx="2359960" cy="11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18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89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6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3825" y="26495"/>
            <a:ext cx="4770530" cy="8739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80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73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6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2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1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CuadroTexto 8"/>
          <p:cNvSpPr txBox="1"/>
          <p:nvPr userDrawn="1"/>
        </p:nvSpPr>
        <p:spPr>
          <a:xfrm rot="19498548">
            <a:off x="-1705527" y="4148809"/>
            <a:ext cx="1006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Sans" pitchFamily="34" charset="0"/>
              </a:rPr>
              <a:t>DOCUMENTO EN REVISIÓN</a:t>
            </a:r>
          </a:p>
        </p:txBody>
      </p:sp>
    </p:spTree>
    <p:extLst>
      <p:ext uri="{BB962C8B-B14F-4D97-AF65-F5344CB8AC3E}">
        <p14:creationId xmlns:p14="http://schemas.microsoft.com/office/powerpoint/2010/main" val="34898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39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80537" y="161510"/>
            <a:ext cx="5043818" cy="87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907D-BB3D-4F20-9B59-8196D807F7AD}" type="datetimeFigureOut">
              <a:rPr lang="es-MX" smtClean="0"/>
              <a:pPr/>
              <a:t>12/05/2015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9" name="0 Imagen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9" y="136089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1600" kern="1200">
          <a:solidFill>
            <a:srgbClr val="0068AC"/>
          </a:solidFill>
          <a:latin typeface="Clarendon BT" panose="02040804050505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Brasil</a:t>
            </a:r>
            <a:r>
              <a:rPr lang="pt-BR" b="1" dirty="0" smtClean="0"/>
              <a:t>: </a:t>
            </a:r>
            <a:r>
              <a:rPr lang="es-MX" b="1" dirty="0" smtClean="0"/>
              <a:t>Apresentação Pessoal:</a:t>
            </a:r>
            <a:br>
              <a:rPr lang="es-MX" b="1" dirty="0" smtClean="0"/>
            </a:br>
            <a:r>
              <a:rPr lang="es-MX" b="1" dirty="0" smtClean="0"/>
              <a:t>Funcionários Administrativo</a:t>
            </a:r>
            <a:br>
              <a:rPr lang="es-MX" b="1" dirty="0" smtClean="0"/>
            </a:br>
            <a:r>
              <a:rPr lang="en-US" dirty="0"/>
              <a:t>BRA-AV-PAAE-TRA-00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3464" y="7595172"/>
            <a:ext cx="6351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latin typeface="Lucida Bright" panose="02040602050505020304" pitchFamily="18" charset="0"/>
              </a:rPr>
              <a:t>Notas:</a:t>
            </a:r>
            <a:endParaRPr lang="es-MX" sz="1000" dirty="0" smtClean="0">
              <a:latin typeface="Lucida Bright" panose="020406020505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Lucida Bright" panose="02040602050505020304" pitchFamily="18" charset="0"/>
              </a:rPr>
              <a:t>Caso o(s) funcion</a:t>
            </a:r>
            <a:r>
              <a:rPr lang="pt-BR" sz="1000" dirty="0" smtClean="0">
                <a:latin typeface="Lucida Bright" panose="02040602050505020304" pitchFamily="18" charset="0"/>
              </a:rPr>
              <a:t>ário(s) Administrativo utilize o uniforme dos funcionários do Operativo, os mesmos</a:t>
            </a:r>
            <a:r>
              <a:rPr lang="es-MX" sz="1000" dirty="0" smtClean="0">
                <a:latin typeface="Lucida Bright" panose="02040602050505020304" pitchFamily="18" charset="0"/>
              </a:rPr>
              <a:t> devem cumprir com os procedimentos citados no documento.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Lucida Bright" panose="02040602050505020304" pitchFamily="18" charset="0"/>
              </a:rPr>
              <a:t>É permitido o uso de fantasia para dias festivos unicamente quando o setor corporativo enviar uma autorização correspondente. É imprescendível o uso de crachá do lado direito para identificação do funcionário.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>
                <a:latin typeface="Lucida Bright" panose="02040602050505020304" pitchFamily="18" charset="0"/>
              </a:rPr>
              <a:t>O Supervisor Operativo ou o Encarregado do Estoque que se encontra ns área de preparação de alimento recebendo produtos dentro do armazém, não precisam necessariamente utilizar o crachá de identificação.</a:t>
            </a:r>
            <a:endParaRPr lang="es-ES" sz="1000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087" y="1286635"/>
            <a:ext cx="6822994" cy="5794252"/>
            <a:chOff x="-80012" y="1331641"/>
            <a:chExt cx="6822994" cy="5794252"/>
          </a:xfrm>
        </p:grpSpPr>
        <p:pic>
          <p:nvPicPr>
            <p:cNvPr id="6" name="5 Imagen" descr="P102033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3492" y="1331641"/>
              <a:ext cx="2812067" cy="5794252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4914165" y="2304618"/>
              <a:ext cx="1720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>
                  <a:latin typeface="Lucida Bright" panose="02040602050505020304" pitchFamily="18" charset="0"/>
                </a:rPr>
                <a:t>Camisa ou blusa social com colarinho e manga longa ou três quartos. </a:t>
              </a:r>
            </a:p>
            <a:p>
              <a:r>
                <a:rPr lang="es-MX" sz="900" dirty="0" smtClean="0">
                  <a:latin typeface="Lucida Bright" panose="02040602050505020304" pitchFamily="18" charset="0"/>
                </a:rPr>
                <a:t>Obs.: Não usar camisa p</a:t>
              </a:r>
              <a:r>
                <a:rPr lang="pt-BR" sz="900" dirty="0">
                  <a:latin typeface="Lucida Bright" panose="02040602050505020304" pitchFamily="18" charset="0"/>
                </a:rPr>
                <a:t>ó</a:t>
              </a:r>
              <a:r>
                <a:rPr lang="es-MX" sz="900" dirty="0" smtClean="0">
                  <a:latin typeface="Lucida Bright" panose="02040602050505020304" pitchFamily="18" charset="0"/>
                </a:rPr>
                <a:t>lo sem manga ou sem colarinho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914165" y="5185809"/>
              <a:ext cx="1720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>
                  <a:latin typeface="Lucida Bright" panose="02040602050505020304" pitchFamily="18" charset="0"/>
                </a:rPr>
                <a:t>Calça social. Saia com dois dedos abaixo do joelho</a:t>
              </a:r>
              <a:endParaRPr lang="es-MX" sz="900" dirty="0">
                <a:latin typeface="Lucida Bright" panose="02040602050505020304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-80012" y="6397460"/>
              <a:ext cx="1618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900" dirty="0" smtClean="0">
                  <a:latin typeface="Lucida Bright" panose="02040602050505020304" pitchFamily="18" charset="0"/>
                </a:rPr>
                <a:t>Sapato social </a:t>
              </a:r>
              <a:r>
                <a:rPr lang="es-MX" sz="900" dirty="0">
                  <a:latin typeface="Lucida Bright" panose="02040602050505020304" pitchFamily="18" charset="0"/>
                </a:rPr>
                <a:t>fechado </a:t>
              </a:r>
              <a:r>
                <a:rPr lang="es-MX" sz="900" dirty="0" smtClean="0">
                  <a:latin typeface="Lucida Bright" panose="02040602050505020304" pitchFamily="18" charset="0"/>
                </a:rPr>
                <a:t>lustrado ou sapatilha preta. </a:t>
              </a:r>
            </a:p>
            <a:p>
              <a:pPr algn="r"/>
              <a:r>
                <a:rPr lang="es-MX" sz="900" dirty="0" smtClean="0">
                  <a:latin typeface="Lucida Bright" panose="02040602050505020304" pitchFamily="18" charset="0"/>
                </a:rPr>
                <a:t>Salto no máximo 6 cm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9859" y="4662010"/>
              <a:ext cx="1488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900" dirty="0" smtClean="0">
                  <a:latin typeface="Lucida Bright" panose="02040602050505020304" pitchFamily="18" charset="0"/>
                </a:rPr>
                <a:t>Manter as unhas curtas, limpas, sem esmalte e unhas postiças</a:t>
              </a:r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V="1">
              <a:off x="1612614" y="1874018"/>
              <a:ext cx="1108729" cy="5086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233625" y="1763688"/>
              <a:ext cx="13051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MX" sz="900" dirty="0" smtClean="0">
                  <a:latin typeface="Lucida Bright" panose="02040602050505020304" pitchFamily="18" charset="0"/>
                </a:rPr>
                <a:t>Maquiagem discreta</a:t>
              </a: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H="1">
              <a:off x="3467507" y="1707365"/>
              <a:ext cx="1356648" cy="0"/>
            </a:xfrm>
            <a:prstGeom prst="straightConnector1">
              <a:avLst/>
            </a:prstGeom>
            <a:ln w="2222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4914165" y="3579857"/>
              <a:ext cx="172018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>
                  <a:latin typeface="Lucida Bright" panose="02040602050505020304" pitchFamily="18" charset="0"/>
                </a:rPr>
                <a:t>Roupa em bom estado: </a:t>
              </a:r>
              <a:r>
                <a:rPr lang="es-MX" sz="900" dirty="0">
                  <a:latin typeface="Lucida Bright" panose="02040602050505020304" pitchFamily="18" charset="0"/>
                </a:rPr>
                <a:t>s</a:t>
              </a:r>
              <a:r>
                <a:rPr lang="es-MX" sz="900" dirty="0" smtClean="0">
                  <a:latin typeface="Lucida Bright" panose="02040602050505020304" pitchFamily="18" charset="0"/>
                </a:rPr>
                <a:t>em rasgos (mesmo que seja estilo da peça)</a:t>
              </a:r>
              <a:endParaRPr lang="es-MX" sz="900" dirty="0">
                <a:latin typeface="Lucida Bright" panose="02040602050505020304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-71392" y="3433126"/>
              <a:ext cx="161018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900" dirty="0" smtClean="0">
                  <a:latin typeface="Lucida Bright" panose="02040602050505020304" pitchFamily="18" charset="0"/>
                </a:rPr>
                <a:t>Não usar roupa transparente, decotada ou curta.</a:t>
              </a:r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 flipV="1">
              <a:off x="1636325" y="2951820"/>
              <a:ext cx="1085018" cy="2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>
              <a:stCxn id="10" idx="3"/>
            </p:cNvCxnSpPr>
            <p:nvPr/>
          </p:nvCxnSpPr>
          <p:spPr>
            <a:xfrm flipV="1">
              <a:off x="1538790" y="4915928"/>
              <a:ext cx="415274" cy="69248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V="1">
              <a:off x="1546826" y="3707904"/>
              <a:ext cx="814477" cy="2222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flipH="1">
              <a:off x="3729456" y="2627784"/>
              <a:ext cx="1094699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1583795" y="6777245"/>
              <a:ext cx="1350150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 flipH="1">
              <a:off x="3801465" y="5482660"/>
              <a:ext cx="1022690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 flipH="1">
              <a:off x="4017487" y="3779912"/>
              <a:ext cx="806668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CuadroTexto"/>
            <p:cNvSpPr txBox="1"/>
            <p:nvPr/>
          </p:nvSpPr>
          <p:spPr>
            <a:xfrm>
              <a:off x="-28776" y="2762509"/>
              <a:ext cx="16575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900" dirty="0" smtClean="0">
                  <a:latin typeface="Lucida Bright" panose="02040602050505020304" pitchFamily="18" charset="0"/>
                </a:rPr>
                <a:t>Crachá do lado direito (não a credencial da empresa) </a:t>
              </a: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879158" y="1543890"/>
              <a:ext cx="1863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900" dirty="0" smtClean="0">
                  <a:latin typeface="Lucida Bright" panose="02040602050505020304" pitchFamily="18" charset="0"/>
                </a:rPr>
                <a:t>Cabelo de cor discreta e preso para trás</a:t>
              </a:r>
              <a:endParaRPr lang="en-US" sz="900" dirty="0" smtClean="0">
                <a:solidFill>
                  <a:srgbClr val="FF0000"/>
                </a:solidFill>
                <a:latin typeface="Lucida Bright" panose="02040602050505020304" pitchFamily="18" charset="0"/>
              </a:endParaRPr>
            </a:p>
          </p:txBody>
        </p:sp>
        <p:cxnSp>
          <p:nvCxnSpPr>
            <p:cNvPr id="26" name="25 Conector recto de flecha"/>
            <p:cNvCxnSpPr>
              <a:stCxn id="39" idx="3"/>
            </p:cNvCxnSpPr>
            <p:nvPr/>
          </p:nvCxnSpPr>
          <p:spPr>
            <a:xfrm flipV="1">
              <a:off x="1544701" y="2187604"/>
              <a:ext cx="1176642" cy="202236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4914165" y="4566194"/>
              <a:ext cx="15795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900" dirty="0" smtClean="0">
                  <a:latin typeface="Lucida Bright" panose="02040602050505020304" pitchFamily="18" charset="0"/>
                </a:rPr>
                <a:t>Sem tatuagens visíveis</a:t>
              </a:r>
              <a:endParaRPr lang="es-ES_tradnl" sz="900" dirty="0">
                <a:latin typeface="Lucida Bright" panose="02040602050505020304" pitchFamily="18" charset="0"/>
              </a:endParaRPr>
            </a:p>
          </p:txBody>
        </p:sp>
        <p:cxnSp>
          <p:nvCxnSpPr>
            <p:cNvPr id="28" name="27 Conector recto de flecha"/>
            <p:cNvCxnSpPr/>
            <p:nvPr/>
          </p:nvCxnSpPr>
          <p:spPr>
            <a:xfrm flipH="1">
              <a:off x="4420821" y="4662011"/>
              <a:ext cx="415936" cy="0"/>
            </a:xfrm>
            <a:prstGeom prst="straightConnector1">
              <a:avLst/>
            </a:prstGeom>
            <a:ln w="2222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CuadroTexto"/>
            <p:cNvSpPr txBox="1"/>
            <p:nvPr/>
          </p:nvSpPr>
          <p:spPr>
            <a:xfrm>
              <a:off x="4914164" y="6237185"/>
              <a:ext cx="169936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900" dirty="0" smtClean="0">
                  <a:latin typeface="Lucida Bright" panose="02040602050505020304" pitchFamily="18" charset="0"/>
                </a:rPr>
                <a:t>Não deve usar calçado informal (tênis, sandália ou chinelo).</a:t>
              </a:r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 flipH="1">
              <a:off x="3801465" y="6528410"/>
              <a:ext cx="1022690" cy="0"/>
            </a:xfrm>
            <a:prstGeom prst="straightConnector1">
              <a:avLst/>
            </a:prstGeom>
            <a:ln w="2222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-80012" y="5507814"/>
              <a:ext cx="1622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900" dirty="0" smtClean="0">
                  <a:latin typeface="Lucida Bright" panose="02040602050505020304" pitchFamily="18" charset="0"/>
                </a:rPr>
                <a:t>Não usar calça jeans, malha, </a:t>
              </a:r>
              <a:r>
                <a:rPr lang="es-MX" sz="900" i="1" dirty="0" smtClean="0">
                  <a:latin typeface="Lucida Bright" panose="02040602050505020304" pitchFamily="18" charset="0"/>
                </a:rPr>
                <a:t>short</a:t>
              </a:r>
              <a:r>
                <a:rPr lang="es-MX" sz="900" dirty="0" smtClean="0">
                  <a:latin typeface="Lucida Bright" panose="02040602050505020304" pitchFamily="18" charset="0"/>
                </a:rPr>
                <a:t> ou bermuda</a:t>
              </a:r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>
              <a:off x="1587561" y="5742130"/>
              <a:ext cx="1350150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32 CuadroTexto"/>
          <p:cNvSpPr txBox="1"/>
          <p:nvPr/>
        </p:nvSpPr>
        <p:spPr>
          <a:xfrm>
            <a:off x="728700" y="1009636"/>
            <a:ext cx="489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Mulheres</a:t>
            </a:r>
            <a:endParaRPr lang="es-ES" sz="12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34" name="30 CuadroTexto"/>
          <p:cNvSpPr txBox="1"/>
          <p:nvPr/>
        </p:nvSpPr>
        <p:spPr>
          <a:xfrm>
            <a:off x="51236" y="5957863"/>
            <a:ext cx="1622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>
                <a:latin typeface="Lucida Bright" panose="02040602050505020304" pitchFamily="18" charset="0"/>
              </a:rPr>
              <a:t>Meia</a:t>
            </a:r>
            <a:r>
              <a:rPr lang="es-MX" sz="900" dirty="0">
                <a:latin typeface="Lucida Bright" panose="02040602050505020304" pitchFamily="18" charset="0"/>
              </a:rPr>
              <a:t> </a:t>
            </a:r>
            <a:r>
              <a:rPr lang="es-MX" sz="900" dirty="0" smtClean="0">
                <a:latin typeface="Lucida Bright" panose="02040602050505020304" pitchFamily="18" charset="0"/>
              </a:rPr>
              <a:t>fina social</a:t>
            </a:r>
          </a:p>
        </p:txBody>
      </p:sp>
      <p:cxnSp>
        <p:nvCxnSpPr>
          <p:cNvPr id="35" name="19 Conector recto de flecha"/>
          <p:cNvCxnSpPr>
            <a:stCxn id="34" idx="3"/>
          </p:cNvCxnSpPr>
          <p:nvPr/>
        </p:nvCxnSpPr>
        <p:spPr>
          <a:xfrm>
            <a:off x="1673805" y="6073279"/>
            <a:ext cx="1340152" cy="523946"/>
          </a:xfrm>
          <a:prstGeom prst="straightConnector1">
            <a:avLst/>
          </a:prstGeom>
          <a:ln w="20955">
            <a:solidFill>
              <a:srgbClr val="FFC72C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9 CuadroTexto"/>
          <p:cNvSpPr txBox="1"/>
          <p:nvPr/>
        </p:nvSpPr>
        <p:spPr>
          <a:xfrm>
            <a:off x="139869" y="4112658"/>
            <a:ext cx="14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>
                <a:latin typeface="Lucida Bright" panose="02040602050505020304" pitchFamily="18" charset="0"/>
              </a:rPr>
              <a:t>Sem anéis ou pulseiras, exceto aliança</a:t>
            </a:r>
          </a:p>
        </p:txBody>
      </p:sp>
      <p:sp>
        <p:nvSpPr>
          <p:cNvPr id="39" name="12 CuadroTexto"/>
          <p:cNvSpPr txBox="1"/>
          <p:nvPr/>
        </p:nvSpPr>
        <p:spPr>
          <a:xfrm>
            <a:off x="-716333" y="2090918"/>
            <a:ext cx="23451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900" dirty="0">
                <a:latin typeface="Lucida Bright" panose="02040602050505020304" pitchFamily="18" charset="0"/>
              </a:rPr>
              <a:t>Brincos de até 2 cm </a:t>
            </a:r>
          </a:p>
          <a:p>
            <a:pPr algn="r"/>
            <a:r>
              <a:rPr lang="es-ES_tradnl" sz="900" dirty="0" err="1" smtClean="0">
                <a:latin typeface="Lucida Bright" panose="02040602050505020304" pitchFamily="18" charset="0"/>
              </a:rPr>
              <a:t>Não</a:t>
            </a:r>
            <a:r>
              <a:rPr lang="es-ES_tradnl" sz="900" dirty="0" smtClean="0">
                <a:latin typeface="Lucida Bright" panose="02040602050505020304" pitchFamily="18" charset="0"/>
              </a:rPr>
              <a:t> é permitido o uso </a:t>
            </a:r>
          </a:p>
          <a:p>
            <a:pPr algn="r"/>
            <a:r>
              <a:rPr lang="es-ES_tradnl" sz="900" dirty="0" smtClean="0">
                <a:latin typeface="Lucida Bright" panose="02040602050505020304" pitchFamily="18" charset="0"/>
              </a:rPr>
              <a:t>de alargadores e piercings</a:t>
            </a:r>
            <a:endParaRPr lang="es-ES_tradnl" sz="900" dirty="0">
              <a:latin typeface="Lucida Bright" panose="02040602050505020304" pitchFamily="18" charset="0"/>
            </a:endParaRPr>
          </a:p>
        </p:txBody>
      </p:sp>
      <p:cxnSp>
        <p:nvCxnSpPr>
          <p:cNvPr id="40" name="16 Conector recto de flecha"/>
          <p:cNvCxnSpPr/>
          <p:nvPr/>
        </p:nvCxnSpPr>
        <p:spPr>
          <a:xfrm>
            <a:off x="1642037" y="4360365"/>
            <a:ext cx="571828" cy="186737"/>
          </a:xfrm>
          <a:prstGeom prst="straightConnector1">
            <a:avLst/>
          </a:prstGeom>
          <a:ln w="20955">
            <a:solidFill>
              <a:srgbClr val="FFC72C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5675112" y="733117"/>
            <a:ext cx="930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/>
              <a:t>Versão </a:t>
            </a:r>
            <a:r>
              <a:rPr lang="pt-BR" sz="1300" b="1" dirty="0" smtClean="0"/>
              <a:t>1.2</a:t>
            </a:r>
            <a:endParaRPr lang="pt-BR" sz="1300" b="1" dirty="0" smtClean="0"/>
          </a:p>
          <a:p>
            <a:r>
              <a:rPr lang="pt-BR" sz="1300" b="1" dirty="0" smtClean="0"/>
              <a:t>Abril</a:t>
            </a:r>
            <a:r>
              <a:rPr lang="pt-BR" sz="1300" b="1" dirty="0" smtClean="0"/>
              <a:t>/2015</a:t>
            </a:r>
            <a:endParaRPr lang="pt-BR" sz="1300" b="1" dirty="0"/>
          </a:p>
        </p:txBody>
      </p:sp>
    </p:spTree>
    <p:extLst>
      <p:ext uri="{BB962C8B-B14F-4D97-AF65-F5344CB8AC3E}">
        <p14:creationId xmlns:p14="http://schemas.microsoft.com/office/powerpoint/2010/main" val="240131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Brasil: Apresentação </a:t>
            </a:r>
            <a:r>
              <a:rPr lang="es-MX" b="1" dirty="0"/>
              <a:t>Pessoal:</a:t>
            </a:r>
            <a:br>
              <a:rPr lang="es-MX" b="1" dirty="0"/>
            </a:br>
            <a:r>
              <a:rPr lang="es-MX" b="1" dirty="0"/>
              <a:t>Funcionários </a:t>
            </a:r>
            <a:r>
              <a:rPr lang="es-MX" b="1" dirty="0" smtClean="0"/>
              <a:t>Administrativo</a:t>
            </a:r>
            <a:br>
              <a:rPr lang="es-MX" b="1" dirty="0" smtClean="0"/>
            </a:br>
            <a:r>
              <a:rPr lang="en-US" dirty="0"/>
              <a:t>BRA-AV-PAAE-TRA-00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94021" y="1331640"/>
            <a:ext cx="6787786" cy="6078237"/>
            <a:chOff x="-4608" y="1331640"/>
            <a:chExt cx="6787786" cy="6078237"/>
          </a:xfrm>
        </p:grpSpPr>
        <p:pic>
          <p:nvPicPr>
            <p:cNvPr id="6" name="Picture 2" descr="C:\Users\SAAG\Desktop\Cinepolis\REBECA\Control salas\Fotos\admon con corbat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629" y="1331640"/>
              <a:ext cx="2214742" cy="6078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4959170" y="2861810"/>
              <a:ext cx="1824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>
                  <a:latin typeface="Lucida Bright" panose="02040602050505020304" pitchFamily="18" charset="0"/>
                </a:rPr>
                <a:t>Camisa social de manga longa e gravata.</a:t>
              </a:r>
            </a:p>
            <a:p>
              <a:r>
                <a:rPr lang="es-MX" sz="900" dirty="0" smtClean="0">
                  <a:latin typeface="Lucida Bright" panose="02040602050505020304" pitchFamily="18" charset="0"/>
                </a:rPr>
                <a:t>Não </a:t>
              </a:r>
              <a:r>
                <a:rPr lang="es-MX" sz="900" dirty="0">
                  <a:latin typeface="Lucida Bright" panose="02040602050505020304" pitchFamily="18" charset="0"/>
                </a:rPr>
                <a:t>usar camisa p</a:t>
              </a:r>
              <a:r>
                <a:rPr lang="pt-BR" sz="900" dirty="0">
                  <a:latin typeface="Lucida Bright" panose="02040602050505020304" pitchFamily="18" charset="0"/>
                </a:rPr>
                <a:t>ó</a:t>
              </a:r>
              <a:r>
                <a:rPr lang="es-MX" sz="900" dirty="0">
                  <a:latin typeface="Lucida Bright" panose="02040602050505020304" pitchFamily="18" charset="0"/>
                </a:rPr>
                <a:t>lo sem manga ou sem </a:t>
              </a:r>
              <a:r>
                <a:rPr lang="es-MX" sz="900" dirty="0" smtClean="0">
                  <a:latin typeface="Lucida Bright" panose="02040602050505020304" pitchFamily="18" charset="0"/>
                </a:rPr>
                <a:t>colarinho.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959170" y="5327793"/>
              <a:ext cx="14696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latin typeface="Lucida Bright" panose="02040602050505020304" pitchFamily="18" charset="0"/>
                </a:rPr>
                <a:t>Calça </a:t>
              </a:r>
              <a:r>
                <a:rPr lang="es-MX" sz="900" dirty="0" smtClean="0">
                  <a:latin typeface="Lucida Bright" panose="02040602050505020304" pitchFamily="18" charset="0"/>
                </a:rPr>
                <a:t>social</a:t>
              </a:r>
              <a:endParaRPr lang="es-MX" sz="900" dirty="0">
                <a:solidFill>
                  <a:srgbClr val="FF0000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92652" y="6597225"/>
              <a:ext cx="1517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900" dirty="0" smtClean="0">
                  <a:latin typeface="Lucida Bright" panose="02040602050505020304" pitchFamily="18" charset="0"/>
                </a:rPr>
                <a:t>Sapato social fechado e lustrado 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936563" y="1421650"/>
              <a:ext cx="17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>
                  <a:latin typeface="Lucida Bright" panose="02040602050505020304" pitchFamily="18" charset="0"/>
                </a:rPr>
                <a:t>Cabelo curto no máximo 3 cm de cumprimento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959168" y="2087433"/>
              <a:ext cx="1734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 smtClean="0">
                  <a:latin typeface="Lucida Bright" panose="02040602050505020304" pitchFamily="18" charset="0"/>
                </a:rPr>
                <a:t>Sem barba, bigode ou cavanhaque</a:t>
              </a:r>
              <a:endParaRPr lang="es-MX" sz="900" dirty="0" smtClean="0">
                <a:solidFill>
                  <a:srgbClr val="FF0000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96227" y="3491880"/>
              <a:ext cx="1407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900" dirty="0" smtClean="0">
                  <a:latin typeface="Lucida Bright" panose="02040602050505020304" pitchFamily="18" charset="0"/>
                </a:rPr>
                <a:t>Roupa bem pasada e em bom estado</a:t>
              </a: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1785762" y="2035178"/>
              <a:ext cx="1281547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1829382" y="3691935"/>
              <a:ext cx="645894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1763815" y="5067055"/>
              <a:ext cx="648053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1743759" y="6785003"/>
              <a:ext cx="1155740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H="1">
              <a:off x="3597508" y="1556665"/>
              <a:ext cx="1308038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H="1" flipV="1">
              <a:off x="3909076" y="3173798"/>
              <a:ext cx="960084" cy="695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flipH="1">
              <a:off x="3989107" y="5472100"/>
              <a:ext cx="890951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20 Imagen" descr="gafete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037" t="18563" b="16014"/>
            <a:stretch/>
          </p:blipFill>
          <p:spPr>
            <a:xfrm rot="306442">
              <a:off x="2890505" y="3092602"/>
              <a:ext cx="301761" cy="190645"/>
            </a:xfrm>
            <a:prstGeom prst="rect">
              <a:avLst/>
            </a:prstGeom>
          </p:spPr>
        </p:pic>
        <p:sp>
          <p:nvSpPr>
            <p:cNvPr id="22" name="21 CuadroTexto"/>
            <p:cNvSpPr txBox="1"/>
            <p:nvPr/>
          </p:nvSpPr>
          <p:spPr>
            <a:xfrm>
              <a:off x="143635" y="1871700"/>
              <a:ext cx="162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900" dirty="0" smtClean="0">
                  <a:latin typeface="Lucida Bright" panose="02040602050505020304" pitchFamily="18" charset="0"/>
                </a:rPr>
                <a:t>Sem brincos, </a:t>
              </a:r>
              <a:r>
                <a:rPr lang="es-ES_tradnl" sz="900" i="1" dirty="0" smtClean="0">
                  <a:latin typeface="Lucida Bright" panose="02040602050505020304" pitchFamily="18" charset="0"/>
                </a:rPr>
                <a:t>piercings </a:t>
              </a:r>
              <a:r>
                <a:rPr lang="es-ES_tradnl" sz="900" dirty="0" smtClean="0">
                  <a:latin typeface="Lucida Bright" panose="02040602050505020304" pitchFamily="18" charset="0"/>
                </a:rPr>
                <a:t>ou alargadores</a:t>
              </a:r>
              <a:endParaRPr lang="es-ES_tradnl" sz="900" dirty="0">
                <a:latin typeface="Lucida Bright" panose="02040602050505020304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-4608" y="4832738"/>
              <a:ext cx="1759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900" dirty="0">
                  <a:latin typeface="Lucida Bright" panose="02040602050505020304" pitchFamily="18" charset="0"/>
                </a:rPr>
                <a:t>Manter as unhas curtas, </a:t>
              </a:r>
              <a:r>
                <a:rPr lang="es-MX" sz="900" dirty="0" smtClean="0">
                  <a:latin typeface="Lucida Bright" panose="02040602050505020304" pitchFamily="18" charset="0"/>
                </a:rPr>
                <a:t>limpas e sem esmalte (base)</a:t>
              </a:r>
              <a:endParaRPr lang="es-ES_tradnl" sz="900" dirty="0">
                <a:latin typeface="Lucida Bright" panose="02040602050505020304" pitchFamily="18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959170" y="6417205"/>
              <a:ext cx="153208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900" dirty="0" smtClean="0">
                  <a:latin typeface="Lucida Bright" panose="02040602050505020304" pitchFamily="18" charset="0"/>
                </a:rPr>
                <a:t>Não deve usar calçado informal (</a:t>
              </a:r>
              <a:r>
                <a:rPr lang="es-ES_tradnl" sz="900" dirty="0">
                  <a:latin typeface="Lucida Bright" panose="02040602050505020304" pitchFamily="18" charset="0"/>
                </a:rPr>
                <a:t>t</a:t>
              </a:r>
              <a:r>
                <a:rPr lang="es-ES_tradnl" sz="900" dirty="0" smtClean="0">
                  <a:latin typeface="Lucida Bright" panose="02040602050505020304" pitchFamily="18" charset="0"/>
                </a:rPr>
                <a:t>ênis, sandália ou chinelo)</a:t>
              </a:r>
              <a:endParaRPr lang="es-ES_tradnl" sz="900" dirty="0">
                <a:latin typeface="Lucida Bright" panose="02040602050505020304" pitchFamily="18" charset="0"/>
              </a:endParaRP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 flipH="1">
              <a:off x="4135786" y="6687235"/>
              <a:ext cx="733374" cy="0"/>
            </a:xfrm>
            <a:prstGeom prst="straightConnector1">
              <a:avLst/>
            </a:prstGeom>
            <a:ln w="2222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4959170" y="3941930"/>
              <a:ext cx="15648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900" dirty="0" smtClean="0">
                  <a:latin typeface="Lucida Bright" panose="02040602050505020304" pitchFamily="18" charset="0"/>
                </a:rPr>
                <a:t>Uso de gravata</a:t>
              </a:r>
            </a:p>
          </p:txBody>
        </p:sp>
        <p:cxnSp>
          <p:nvCxnSpPr>
            <p:cNvPr id="28" name="27 Conector recto de flecha"/>
            <p:cNvCxnSpPr/>
            <p:nvPr/>
          </p:nvCxnSpPr>
          <p:spPr>
            <a:xfrm>
              <a:off x="1763815" y="5636005"/>
              <a:ext cx="1118803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CuadroTexto"/>
            <p:cNvSpPr txBox="1"/>
            <p:nvPr/>
          </p:nvSpPr>
          <p:spPr>
            <a:xfrm>
              <a:off x="94023" y="5382090"/>
              <a:ext cx="166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900" dirty="0">
                  <a:latin typeface="Lucida Bright" panose="02040602050505020304" pitchFamily="18" charset="0"/>
                </a:rPr>
                <a:t>Não usar calça jeans, malha, </a:t>
              </a:r>
              <a:r>
                <a:rPr lang="es-MX" sz="900" i="1" dirty="0">
                  <a:latin typeface="Lucida Bright" panose="02040602050505020304" pitchFamily="18" charset="0"/>
                </a:rPr>
                <a:t>short</a:t>
              </a:r>
              <a:r>
                <a:rPr lang="es-MX" sz="900" dirty="0">
                  <a:latin typeface="Lucida Bright" panose="02040602050505020304" pitchFamily="18" charset="0"/>
                </a:rPr>
                <a:t> ou bermuda</a:t>
              </a:r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 flipH="1">
              <a:off x="3503232" y="2087994"/>
              <a:ext cx="640258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>
              <a:stCxn id="11" idx="1"/>
            </p:cNvCxnSpPr>
            <p:nvPr/>
          </p:nvCxnSpPr>
          <p:spPr>
            <a:xfrm flipH="1" flipV="1">
              <a:off x="4145638" y="2087996"/>
              <a:ext cx="813530" cy="184103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flipH="1">
              <a:off x="4536371" y="4707015"/>
              <a:ext cx="459185" cy="0"/>
            </a:xfrm>
            <a:prstGeom prst="straightConnector1">
              <a:avLst/>
            </a:prstGeom>
            <a:ln w="20955">
              <a:solidFill>
                <a:srgbClr val="FFC72C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32 CuadroTexto"/>
          <p:cNvSpPr txBox="1"/>
          <p:nvPr/>
        </p:nvSpPr>
        <p:spPr>
          <a:xfrm>
            <a:off x="1043735" y="1009636"/>
            <a:ext cx="4762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Homens</a:t>
            </a:r>
            <a:endParaRPr lang="es-ES" sz="12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35" name="30 CuadroTexto"/>
          <p:cNvSpPr txBox="1"/>
          <p:nvPr/>
        </p:nvSpPr>
        <p:spPr>
          <a:xfrm>
            <a:off x="186251" y="5957863"/>
            <a:ext cx="1622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>
                <a:latin typeface="Lucida Bright" panose="02040602050505020304" pitchFamily="18" charset="0"/>
              </a:rPr>
              <a:t>Meia</a:t>
            </a:r>
            <a:r>
              <a:rPr lang="es-MX" sz="900" dirty="0">
                <a:latin typeface="Lucida Bright" panose="02040602050505020304" pitchFamily="18" charset="0"/>
              </a:rPr>
              <a:t> </a:t>
            </a:r>
            <a:r>
              <a:rPr lang="es-MX" sz="900" dirty="0" smtClean="0">
                <a:latin typeface="Lucida Bright" panose="02040602050505020304" pitchFamily="18" charset="0"/>
              </a:rPr>
              <a:t>social</a:t>
            </a:r>
          </a:p>
        </p:txBody>
      </p:sp>
      <p:cxnSp>
        <p:nvCxnSpPr>
          <p:cNvPr id="36" name="15 Conector recto de flecha"/>
          <p:cNvCxnSpPr/>
          <p:nvPr/>
        </p:nvCxnSpPr>
        <p:spPr>
          <a:xfrm>
            <a:off x="1862444" y="6102170"/>
            <a:ext cx="1118803" cy="585065"/>
          </a:xfrm>
          <a:prstGeom prst="straightConnector1">
            <a:avLst/>
          </a:prstGeom>
          <a:ln w="20955">
            <a:solidFill>
              <a:srgbClr val="FFC72C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23 CuadroTexto"/>
          <p:cNvSpPr txBox="1"/>
          <p:nvPr/>
        </p:nvSpPr>
        <p:spPr>
          <a:xfrm>
            <a:off x="241254" y="2669014"/>
            <a:ext cx="16575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900" dirty="0" smtClean="0">
                <a:latin typeface="Lucida Bright" panose="02040602050505020304" pitchFamily="18" charset="0"/>
              </a:rPr>
              <a:t>Crachá do lado direito (não a credencial da empresa) </a:t>
            </a:r>
          </a:p>
        </p:txBody>
      </p:sp>
      <p:sp>
        <p:nvSpPr>
          <p:cNvPr id="42" name="2 CuadroTexto"/>
          <p:cNvSpPr txBox="1"/>
          <p:nvPr/>
        </p:nvSpPr>
        <p:spPr>
          <a:xfrm>
            <a:off x="253464" y="7362310"/>
            <a:ext cx="63510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latin typeface="Lucida Bright" panose="02040602050505020304" pitchFamily="18" charset="0"/>
              </a:rPr>
              <a:t>Notas:</a:t>
            </a:r>
            <a:endParaRPr lang="es-MX" sz="1000" dirty="0" smtClean="0">
              <a:latin typeface="Lucida Bright" panose="020406020505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Lucida Bright" panose="02040602050505020304" pitchFamily="18" charset="0"/>
              </a:rPr>
              <a:t>Caso o(s) funcion</a:t>
            </a:r>
            <a:r>
              <a:rPr lang="pt-BR" sz="1000" dirty="0" smtClean="0">
                <a:latin typeface="Lucida Bright" panose="02040602050505020304" pitchFamily="18" charset="0"/>
              </a:rPr>
              <a:t>ário(s) Administrativo utilize o uniforme dos funcionários do Operativo, os mesmos</a:t>
            </a:r>
            <a:r>
              <a:rPr lang="es-MX" sz="1000" dirty="0" smtClean="0">
                <a:latin typeface="Lucida Bright" panose="02040602050505020304" pitchFamily="18" charset="0"/>
              </a:rPr>
              <a:t> devem cumprir com os procedimentos citados no documento.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Lucida Bright" panose="02040602050505020304" pitchFamily="18" charset="0"/>
              </a:rPr>
              <a:t>É permitido o uso de fantasia para dias festivos unicamente quando o setor corporativo enviar uma autorização correspondente. É imprescendível o uso de crachá do lado direito para identificação do funcionário.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>
                <a:latin typeface="Lucida Bright" panose="02040602050505020304" pitchFamily="18" charset="0"/>
              </a:rPr>
              <a:t>O Supervisor Operativo ou o Encarregado do Estoque que se encontra ns área de preparação de alimento recebendo produtos dentro do armazém, não precisam necessariamente utilizar o crachá de identificação</a:t>
            </a:r>
            <a:r>
              <a:rPr lang="es-MX" sz="1000" dirty="0" smtClean="0">
                <a:latin typeface="Lucida Bright" panose="02040602050505020304" pitchFamily="18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Lucida Bright" panose="02040602050505020304" pitchFamily="18" charset="0"/>
              </a:rPr>
              <a:t>O uso de gravata deve ser utilizada nos dias de maior movimento (sextas, sábados, domingos e feriados). Nos demais días, o uso é opcional. </a:t>
            </a:r>
            <a:endParaRPr lang="es-ES" sz="1000" dirty="0">
              <a:latin typeface="Lucida Bright" panose="02040602050505020304" pitchFamily="18" charset="0"/>
            </a:endParaRPr>
          </a:p>
        </p:txBody>
      </p:sp>
      <p:sp>
        <p:nvSpPr>
          <p:cNvPr id="38" name="9 CuadroTexto"/>
          <p:cNvSpPr txBox="1"/>
          <p:nvPr/>
        </p:nvSpPr>
        <p:spPr>
          <a:xfrm>
            <a:off x="413665" y="4157663"/>
            <a:ext cx="14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>
                <a:latin typeface="Lucida Bright" panose="02040602050505020304" pitchFamily="18" charset="0"/>
              </a:rPr>
              <a:t>Sem anéis ou pulseiras, exceto aliança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38" y="2888799"/>
            <a:ext cx="304800" cy="190500"/>
          </a:xfrm>
          <a:prstGeom prst="rect">
            <a:avLst/>
          </a:prstGeom>
        </p:spPr>
      </p:pic>
      <p:cxnSp>
        <p:nvCxnSpPr>
          <p:cNvPr id="40" name="13 Conector recto de flecha"/>
          <p:cNvCxnSpPr>
            <a:endCxn id="21" idx="1"/>
          </p:cNvCxnSpPr>
          <p:nvPr/>
        </p:nvCxnSpPr>
        <p:spPr>
          <a:xfrm>
            <a:off x="1943835" y="2906815"/>
            <a:ext cx="1045898" cy="267678"/>
          </a:xfrm>
          <a:prstGeom prst="straightConnector1">
            <a:avLst/>
          </a:prstGeom>
          <a:ln w="20955">
            <a:solidFill>
              <a:srgbClr val="FFC72C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3 Conector recto de flecha"/>
          <p:cNvCxnSpPr/>
          <p:nvPr/>
        </p:nvCxnSpPr>
        <p:spPr>
          <a:xfrm>
            <a:off x="1943835" y="4391980"/>
            <a:ext cx="630070" cy="315035"/>
          </a:xfrm>
          <a:prstGeom prst="straightConnector1">
            <a:avLst/>
          </a:prstGeom>
          <a:ln w="20955">
            <a:solidFill>
              <a:srgbClr val="FFC72C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26 CuadroTexto"/>
          <p:cNvSpPr txBox="1"/>
          <p:nvPr/>
        </p:nvSpPr>
        <p:spPr>
          <a:xfrm>
            <a:off x="5059505" y="4566193"/>
            <a:ext cx="156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latin typeface="Lucida Bright" panose="02040602050505020304" pitchFamily="18" charset="0"/>
              </a:rPr>
              <a:t>Sem tatuagens visíveis</a:t>
            </a:r>
          </a:p>
        </p:txBody>
      </p:sp>
      <p:cxnSp>
        <p:nvCxnSpPr>
          <p:cNvPr id="44" name="31 Conector recto de flecha"/>
          <p:cNvCxnSpPr/>
          <p:nvPr/>
        </p:nvCxnSpPr>
        <p:spPr>
          <a:xfrm flipH="1" flipV="1">
            <a:off x="3601861" y="3491880"/>
            <a:ext cx="1456455" cy="585065"/>
          </a:xfrm>
          <a:prstGeom prst="straightConnector1">
            <a:avLst/>
          </a:prstGeom>
          <a:ln w="20955">
            <a:solidFill>
              <a:srgbClr val="FFC72C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5675112" y="733117"/>
            <a:ext cx="930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/>
              <a:t>Versão </a:t>
            </a:r>
            <a:r>
              <a:rPr lang="pt-BR" sz="1300" b="1" dirty="0" smtClean="0"/>
              <a:t>1.2</a:t>
            </a:r>
            <a:endParaRPr lang="pt-BR" sz="1300" b="1" dirty="0" smtClean="0"/>
          </a:p>
          <a:p>
            <a:r>
              <a:rPr lang="pt-BR" sz="1300" b="1" smtClean="0"/>
              <a:t>Abril</a:t>
            </a:r>
            <a:r>
              <a:rPr lang="pt-BR" sz="1300" b="1" smtClean="0"/>
              <a:t>/2015</a:t>
            </a:r>
            <a:endParaRPr lang="pt-BR" sz="1300" b="1" dirty="0"/>
          </a:p>
        </p:txBody>
      </p:sp>
    </p:spTree>
    <p:extLst>
      <p:ext uri="{BB962C8B-B14F-4D97-AF65-F5344CB8AC3E}">
        <p14:creationId xmlns:p14="http://schemas.microsoft.com/office/powerpoint/2010/main" val="1437168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295999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bg1"/>
            </a:solidFill>
            <a:latin typeface="Lucida 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0" ma:contentTypeDescription="Create a new document." ma:contentTypeScope="" ma:versionID="35121960675f33b78e28871947d22f45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de5e6a7c06425a00c84f4489a688f049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AEF1F-45A8-47DF-9A5B-567FC5712BFA}"/>
</file>

<file path=customXml/itemProps2.xml><?xml version="1.0" encoding="utf-8"?>
<ds:datastoreItem xmlns:ds="http://schemas.openxmlformats.org/officeDocument/2006/customXml" ds:itemID="{825E84EF-62AC-44A1-8FD2-01BC8AD743B4}"/>
</file>

<file path=customXml/itemProps3.xml><?xml version="1.0" encoding="utf-8"?>
<ds:datastoreItem xmlns:ds="http://schemas.openxmlformats.org/officeDocument/2006/customXml" ds:itemID="{F1515DA3-DC81-4C8B-9D4F-C83512297069}"/>
</file>

<file path=docProps/app.xml><?xml version="1.0" encoding="utf-8"?>
<Properties xmlns="http://schemas.openxmlformats.org/officeDocument/2006/extended-properties" xmlns:vt="http://schemas.openxmlformats.org/officeDocument/2006/docPropsVTypes">
  <TotalTime>6978</TotalTime>
  <Words>503</Words>
  <Application>Microsoft Office PowerPoint</Application>
  <PresentationFormat>Letter Paper (8.5x11 in)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Clarendon BT</vt:lpstr>
      <vt:lpstr>Lucida Bright</vt:lpstr>
      <vt:lpstr>Lucida Sans</vt:lpstr>
      <vt:lpstr>Tema de Office</vt:lpstr>
      <vt:lpstr>Brasil: Apresentação Pessoal: Funcionários Administrativo BRA-AV-PAAE-TRA-00</vt:lpstr>
      <vt:lpstr>Brasil: Apresentação Pessoal: Funcionários Administrativo BRA-AV-PAAE-TRA-00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Daniele Edler</cp:lastModifiedBy>
  <cp:revision>576</cp:revision>
  <cp:lastPrinted>2014-09-04T15:25:14Z</cp:lastPrinted>
  <dcterms:created xsi:type="dcterms:W3CDTF">2011-07-21T16:01:35Z</dcterms:created>
  <dcterms:modified xsi:type="dcterms:W3CDTF">2015-05-12T16:36:29Z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