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C"/>
    <a:srgbClr val="FFC72C"/>
    <a:srgbClr val="295999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71" autoAdjust="0"/>
    <p:restoredTop sz="84560" autoAdjust="0"/>
  </p:normalViewPr>
  <p:slideViewPr>
    <p:cSldViewPr snapToGrid="0">
      <p:cViewPr varScale="1">
        <p:scale>
          <a:sx n="74" d="100"/>
          <a:sy n="74" d="100"/>
        </p:scale>
        <p:origin x="99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E5F40-3ED7-4251-8A6B-1B11447D311D}" type="datetimeFigureOut">
              <a:rPr lang="es-MX" smtClean="0"/>
              <a:t>15/02/2017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D205AF-1A58-410B-AE42-52C32DE3032B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4545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9FEA6-CF1F-4738-B052-094D19FAC746}" type="datetimeFigureOut">
              <a:rPr lang="en-US" smtClean="0"/>
              <a:t>2/15/2017</a:t>
            </a:fld>
            <a:endParaRPr lang="en-US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08E0E-3DC4-4D62-BDA0-2AE37D04F79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246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08E0E-3DC4-4D62-BDA0-2AE37D04F79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97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9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7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948" y="31514"/>
            <a:ext cx="634089" cy="702086"/>
          </a:xfrm>
          <a:prstGeom prst="rect">
            <a:avLst/>
          </a:prstGeom>
        </p:spPr>
      </p:pic>
      <p:pic>
        <p:nvPicPr>
          <p:cNvPr id="9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8" y="31514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9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502" y="63598"/>
            <a:ext cx="634089" cy="702086"/>
          </a:xfrm>
          <a:prstGeom prst="rect">
            <a:avLst/>
          </a:prstGeom>
        </p:spPr>
      </p:pic>
      <p:pic>
        <p:nvPicPr>
          <p:cNvPr id="6" name="0 Imagen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68" y="63598"/>
            <a:ext cx="1673866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638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2486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49" r:id="rId3"/>
    <p:sldLayoutId id="214748365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595" y="1749781"/>
            <a:ext cx="33348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Algumas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 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consideraç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ões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 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importantes:</a:t>
            </a:r>
            <a:endParaRPr lang="es-MX" sz="1500" b="1" dirty="0" smtClean="0">
              <a:solidFill>
                <a:srgbClr val="FFC72C"/>
              </a:solidFill>
              <a:latin typeface="Clarendon BT" panose="02040804050505030204" pitchFamily="18" charset="0"/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10877135" y="102628"/>
            <a:ext cx="124354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b="1" dirty="0" smtClean="0"/>
              <a:t>Versão: 1.0</a:t>
            </a:r>
          </a:p>
          <a:p>
            <a:r>
              <a:rPr lang="pt-BR" sz="1300" b="1" dirty="0" smtClean="0"/>
              <a:t>Fevereiro/2017</a:t>
            </a:r>
            <a:endParaRPr lang="pt-BR" sz="1300" b="1" dirty="0"/>
          </a:p>
        </p:txBody>
      </p:sp>
      <p:sp>
        <p:nvSpPr>
          <p:cNvPr id="60" name="CuadroTexto 39"/>
          <p:cNvSpPr txBox="1"/>
          <p:nvPr/>
        </p:nvSpPr>
        <p:spPr>
          <a:xfrm>
            <a:off x="128075" y="2406753"/>
            <a:ext cx="30703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E </a:t>
            </a:r>
            <a:r>
              <a:rPr lang="es-MX" sz="1200" dirty="0" smtClean="0">
                <a:latin typeface="Lucida Bright" panose="02040602050505020304" pitchFamily="18" charset="0"/>
              </a:rPr>
              <a:t>imprescendível</a:t>
            </a:r>
            <a:r>
              <a:rPr lang="es-MX" sz="1200" dirty="0" smtClean="0">
                <a:latin typeface="Lucida Bright" panose="02040602050505020304" pitchFamily="18" charset="0"/>
              </a:rPr>
              <a:t> </a:t>
            </a:r>
            <a:r>
              <a:rPr lang="es-MX" sz="1200" dirty="0" smtClean="0">
                <a:latin typeface="Lucida Bright" panose="02040602050505020304" pitchFamily="18" charset="0"/>
              </a:rPr>
              <a:t>o uso dos EPI’s no Processo de Limpeza conforme demonstrado ao lado.</a:t>
            </a:r>
          </a:p>
          <a:p>
            <a:pPr algn="just">
              <a:lnSpc>
                <a:spcPct val="150000"/>
              </a:lnSpc>
            </a:pPr>
            <a:endParaRPr lang="es-MX" sz="1200" dirty="0">
              <a:latin typeface="Lucida Bright" panose="0204060205050502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Todo EPI deve possuir o Certificado de </a:t>
            </a:r>
            <a:r>
              <a:rPr lang="es-MX" sz="1200" dirty="0" smtClean="0">
                <a:latin typeface="Lucida Bright" panose="02040602050505020304" pitchFamily="18" charset="0"/>
              </a:rPr>
              <a:t>Aprovação</a:t>
            </a:r>
            <a:r>
              <a:rPr lang="es-MX" sz="1200" dirty="0" smtClean="0">
                <a:latin typeface="Lucida Bright" panose="02040602050505020304" pitchFamily="18" charset="0"/>
              </a:rPr>
              <a:t> </a:t>
            </a:r>
            <a:r>
              <a:rPr lang="es-MX" sz="1200" dirty="0" smtClean="0">
                <a:latin typeface="Lucida Bright" panose="02040602050505020304" pitchFamily="18" charset="0"/>
              </a:rPr>
              <a:t>(CA) emitido pelo </a:t>
            </a:r>
            <a:r>
              <a:rPr lang="es-MX" sz="1200" dirty="0" smtClean="0">
                <a:latin typeface="Lucida Bright" panose="02040602050505020304" pitchFamily="18" charset="0"/>
              </a:rPr>
              <a:t>Ministério</a:t>
            </a:r>
            <a:r>
              <a:rPr lang="es-MX" sz="1200" dirty="0" smtClean="0">
                <a:latin typeface="Lucida Bright" panose="02040602050505020304" pitchFamily="18" charset="0"/>
              </a:rPr>
              <a:t> </a:t>
            </a:r>
            <a:r>
              <a:rPr lang="es-MX" sz="1200" dirty="0" smtClean="0">
                <a:latin typeface="Lucida Bright" panose="02040602050505020304" pitchFamily="18" charset="0"/>
              </a:rPr>
              <a:t>do Trabalho que atesta a </a:t>
            </a:r>
            <a:r>
              <a:rPr lang="es-MX" sz="1200" dirty="0" smtClean="0">
                <a:latin typeface="Lucida Bright" panose="02040602050505020304" pitchFamily="18" charset="0"/>
              </a:rPr>
              <a:t>eficácia</a:t>
            </a:r>
            <a:r>
              <a:rPr lang="es-MX" sz="1200" dirty="0" smtClean="0">
                <a:latin typeface="Lucida Bright" panose="02040602050505020304" pitchFamily="18" charset="0"/>
              </a:rPr>
              <a:t> </a:t>
            </a:r>
            <a:r>
              <a:rPr lang="es-MX" sz="1200" dirty="0" smtClean="0">
                <a:latin typeface="Lucida Bright" panose="02040602050505020304" pitchFamily="18" charset="0"/>
              </a:rPr>
              <a:t>do produto;</a:t>
            </a:r>
          </a:p>
          <a:p>
            <a:pPr algn="just">
              <a:lnSpc>
                <a:spcPct val="150000"/>
              </a:lnSpc>
            </a:pPr>
            <a:endParaRPr lang="es-MX" sz="1200" dirty="0">
              <a:latin typeface="Lucida Bright" panose="02040602050505020304" pitchFamily="18" charset="0"/>
            </a:endParaRPr>
          </a:p>
          <a:p>
            <a:pPr marL="171450" indent="-1714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Lucida Bright" panose="02040602050505020304" pitchFamily="18" charset="0"/>
              </a:rPr>
              <a:t>Deve ser comprado EPI’s dentro do prazo de validade.</a:t>
            </a:r>
          </a:p>
        </p:txBody>
      </p:sp>
      <p:sp>
        <p:nvSpPr>
          <p:cNvPr id="64" name="Rectángulo redondeado 4"/>
          <p:cNvSpPr/>
          <p:nvPr/>
        </p:nvSpPr>
        <p:spPr>
          <a:xfrm>
            <a:off x="163394" y="1646807"/>
            <a:ext cx="3060834" cy="4058538"/>
          </a:xfrm>
          <a:prstGeom prst="roundRect">
            <a:avLst/>
          </a:prstGeom>
          <a:noFill/>
          <a:ln w="19050">
            <a:solidFill>
              <a:srgbClr val="0068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0" name="Rectángulo 25"/>
          <p:cNvSpPr/>
          <p:nvPr/>
        </p:nvSpPr>
        <p:spPr>
          <a:xfrm>
            <a:off x="3433868" y="1124251"/>
            <a:ext cx="8453332" cy="5431095"/>
          </a:xfrm>
          <a:prstGeom prst="rect">
            <a:avLst/>
          </a:prstGeom>
          <a:noFill/>
          <a:ln w="38100">
            <a:solidFill>
              <a:srgbClr val="0068AC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92" name="CuadroTexto 3"/>
          <p:cNvSpPr txBox="1"/>
          <p:nvPr/>
        </p:nvSpPr>
        <p:spPr>
          <a:xfrm>
            <a:off x="4194628" y="103530"/>
            <a:ext cx="5825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u="sng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EPI’s</a:t>
            </a:r>
            <a:r>
              <a:rPr lang="es-MX" sz="2000" b="1" u="sng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 </a:t>
            </a:r>
            <a:r>
              <a:rPr lang="es-MX" sz="2000" b="1" u="sng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necessários</a:t>
            </a:r>
            <a:r>
              <a:rPr lang="es-MX" sz="2000" b="1" u="sng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 </a:t>
            </a:r>
            <a:r>
              <a:rPr lang="es-MX" sz="2000" b="1" u="sng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para uso no </a:t>
            </a:r>
          </a:p>
          <a:p>
            <a:pPr algn="ctr"/>
            <a:r>
              <a:rPr lang="es-MX" sz="2000" b="1" u="sng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Processo de Limpeza</a:t>
            </a:r>
          </a:p>
        </p:txBody>
      </p:sp>
      <p:sp>
        <p:nvSpPr>
          <p:cNvPr id="9" name="CuadroTexto 3"/>
          <p:cNvSpPr txBox="1"/>
          <p:nvPr/>
        </p:nvSpPr>
        <p:spPr>
          <a:xfrm>
            <a:off x="4759318" y="3621180"/>
            <a:ext cx="56118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Limpeza do Carpete</a:t>
            </a:r>
            <a:r>
              <a:rPr lang="es-MX" sz="1500" b="1" dirty="0">
                <a:solidFill>
                  <a:srgbClr val="0068AC"/>
                </a:solidFill>
                <a:latin typeface="Clarendon BT" panose="02040804050505030204" pitchFamily="18" charset="0"/>
              </a:rPr>
              <a:t> e do Piso (Lobby e Corredores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)</a:t>
            </a:r>
          </a:p>
          <a:p>
            <a:pPr algn="ctr"/>
            <a:r>
              <a:rPr lang="es-MX" sz="1500" b="1" dirty="0">
                <a:solidFill>
                  <a:srgbClr val="0068AC"/>
                </a:solidFill>
                <a:latin typeface="Clarendon BT" panose="02040804050505030204" pitchFamily="18" charset="0"/>
              </a:rPr>
              <a:t>Limpeza de salas (entre 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sessões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 </a:t>
            </a:r>
            <a:r>
              <a:rPr lang="es-MX" sz="1500" b="1" dirty="0">
                <a:solidFill>
                  <a:srgbClr val="0068AC"/>
                </a:solidFill>
                <a:latin typeface="Clarendon BT" panose="02040804050505030204" pitchFamily="18" charset="0"/>
              </a:rPr>
              <a:t>e profunda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)</a:t>
            </a:r>
          </a:p>
          <a:p>
            <a:pPr algn="ctr"/>
            <a:r>
              <a:rPr lang="es-MX" sz="1500" b="1" dirty="0">
                <a:solidFill>
                  <a:srgbClr val="0068AC"/>
                </a:solidFill>
                <a:latin typeface="Clarendon BT" panose="02040804050505030204" pitchFamily="18" charset="0"/>
              </a:rPr>
              <a:t>Limpeza do Piso </a:t>
            </a:r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Paviflex</a:t>
            </a:r>
            <a:endParaRPr lang="es-MX" sz="1500" b="1" dirty="0" smtClean="0">
              <a:solidFill>
                <a:srgbClr val="FFC72C"/>
              </a:solidFill>
              <a:latin typeface="Clarendon BT" panose="02040804050505030204" pitchFamily="18" charset="0"/>
            </a:endParaRPr>
          </a:p>
        </p:txBody>
      </p:sp>
      <p:sp>
        <p:nvSpPr>
          <p:cNvPr id="10" name="CuadroTexto 3"/>
          <p:cNvSpPr txBox="1"/>
          <p:nvPr/>
        </p:nvSpPr>
        <p:spPr>
          <a:xfrm>
            <a:off x="5840671" y="1147735"/>
            <a:ext cx="333486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500" b="1" dirty="0" smtClean="0">
                <a:solidFill>
                  <a:srgbClr val="0068AC"/>
                </a:solidFill>
                <a:latin typeface="Clarendon BT" panose="02040804050505030204" pitchFamily="18" charset="0"/>
              </a:rPr>
              <a:t>Limpeza de Pipoqueiras</a:t>
            </a:r>
            <a:endParaRPr lang="es-MX" sz="1500" b="1" dirty="0" smtClean="0">
              <a:solidFill>
                <a:srgbClr val="FFC72C"/>
              </a:solidFill>
              <a:latin typeface="Clarendon BT" panose="02040804050505030204" pitchFamily="18" charset="0"/>
            </a:endParaRPr>
          </a:p>
        </p:txBody>
      </p:sp>
      <p:sp>
        <p:nvSpPr>
          <p:cNvPr id="16" name="CuadroTexto 39"/>
          <p:cNvSpPr txBox="1"/>
          <p:nvPr/>
        </p:nvSpPr>
        <p:spPr>
          <a:xfrm>
            <a:off x="3726204" y="2997777"/>
            <a:ext cx="3070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Lucida Bright" panose="02040602050505020304" pitchFamily="18" charset="0"/>
              </a:rPr>
              <a:t>Máscara </a:t>
            </a:r>
            <a:r>
              <a:rPr lang="es-MX" sz="1200" dirty="0" smtClean="0">
                <a:latin typeface="Lucida Bright" panose="02040602050505020304" pitchFamily="18" charset="0"/>
              </a:rPr>
              <a:t>para boca e nariz</a:t>
            </a:r>
          </a:p>
        </p:txBody>
      </p:sp>
      <p:sp>
        <p:nvSpPr>
          <p:cNvPr id="17" name="CuadroTexto 39"/>
          <p:cNvSpPr txBox="1"/>
          <p:nvPr/>
        </p:nvSpPr>
        <p:spPr>
          <a:xfrm>
            <a:off x="6452217" y="2991239"/>
            <a:ext cx="3070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>
                <a:latin typeface="Lucida Bright" panose="02040602050505020304" pitchFamily="18" charset="0"/>
              </a:rPr>
              <a:t>Ó</a:t>
            </a:r>
            <a:r>
              <a:rPr lang="es-MX" sz="1200" dirty="0" smtClean="0">
                <a:latin typeface="Lucida Bright" panose="02040602050505020304" pitchFamily="18" charset="0"/>
              </a:rPr>
              <a:t>culos </a:t>
            </a:r>
            <a:r>
              <a:rPr lang="es-MX" sz="1200" dirty="0" smtClean="0">
                <a:latin typeface="Lucida Bright" panose="02040602050505020304" pitchFamily="18" charset="0"/>
              </a:rPr>
              <a:t>de </a:t>
            </a:r>
            <a:r>
              <a:rPr lang="es-MX" sz="1200" dirty="0" smtClean="0">
                <a:latin typeface="Lucida Bright" panose="02040602050505020304" pitchFamily="18" charset="0"/>
              </a:rPr>
              <a:t>proteção</a:t>
            </a:r>
            <a:endParaRPr lang="es-MX" sz="1200" dirty="0" smtClean="0">
              <a:latin typeface="Lucida Bright" panose="02040602050505020304" pitchFamily="18" charset="0"/>
            </a:endParaRPr>
          </a:p>
        </p:txBody>
      </p:sp>
      <p:sp>
        <p:nvSpPr>
          <p:cNvPr id="18" name="CuadroTexto 39"/>
          <p:cNvSpPr txBox="1"/>
          <p:nvPr/>
        </p:nvSpPr>
        <p:spPr>
          <a:xfrm>
            <a:off x="9146512" y="2994334"/>
            <a:ext cx="3070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Lucida Bright" panose="02040602050505020304" pitchFamily="18" charset="0"/>
              </a:rPr>
              <a:t>Luva nitrilica longa</a:t>
            </a:r>
          </a:p>
        </p:txBody>
      </p:sp>
      <p:pic>
        <p:nvPicPr>
          <p:cNvPr id="19" name="Picture 1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560" y="1756934"/>
            <a:ext cx="1146406" cy="1120994"/>
          </a:xfrm>
          <a:prstGeom prst="rect">
            <a:avLst/>
          </a:prstGeom>
        </p:spPr>
      </p:pic>
      <p:sp>
        <p:nvSpPr>
          <p:cNvPr id="20" name="CuadroTexto 39"/>
          <p:cNvSpPr txBox="1"/>
          <p:nvPr/>
        </p:nvSpPr>
        <p:spPr>
          <a:xfrm>
            <a:off x="7860766" y="6109821"/>
            <a:ext cx="3070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Lucida Bright" panose="02040602050505020304" pitchFamily="18" charset="0"/>
              </a:rPr>
              <a:t>Luva nitrilica curta</a:t>
            </a:r>
          </a:p>
        </p:txBody>
      </p:sp>
      <p:sp>
        <p:nvSpPr>
          <p:cNvPr id="21" name="CuadroTexto 39"/>
          <p:cNvSpPr txBox="1"/>
          <p:nvPr/>
        </p:nvSpPr>
        <p:spPr>
          <a:xfrm>
            <a:off x="5731663" y="6134667"/>
            <a:ext cx="1349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1200" dirty="0" smtClean="0">
                <a:latin typeface="Lucida Bright" panose="02040602050505020304" pitchFamily="18" charset="0"/>
              </a:rPr>
              <a:t>Bota de PVC</a:t>
            </a:r>
          </a:p>
        </p:txBody>
      </p:sp>
      <p:pic>
        <p:nvPicPr>
          <p:cNvPr id="22" name="Picture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916" y="4675932"/>
            <a:ext cx="994955" cy="1344938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88" y="4790757"/>
            <a:ext cx="851022" cy="1038944"/>
          </a:xfrm>
          <a:prstGeom prst="rect">
            <a:avLst/>
          </a:prstGeom>
        </p:spPr>
      </p:pic>
      <p:sp>
        <p:nvSpPr>
          <p:cNvPr id="27" name="Rectángulo 25"/>
          <p:cNvSpPr/>
          <p:nvPr/>
        </p:nvSpPr>
        <p:spPr>
          <a:xfrm>
            <a:off x="6522133" y="1687344"/>
            <a:ext cx="1491039" cy="1250092"/>
          </a:xfrm>
          <a:prstGeom prst="rect">
            <a:avLst/>
          </a:prstGeom>
          <a:noFill/>
          <a:ln w="38100">
            <a:solidFill>
              <a:srgbClr val="0068A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8" name="Rectángulo 25"/>
          <p:cNvSpPr/>
          <p:nvPr/>
        </p:nvSpPr>
        <p:spPr>
          <a:xfrm>
            <a:off x="5532698" y="4580224"/>
            <a:ext cx="1484171" cy="1492162"/>
          </a:xfrm>
          <a:prstGeom prst="rect">
            <a:avLst/>
          </a:prstGeom>
          <a:noFill/>
          <a:ln w="38100">
            <a:solidFill>
              <a:srgbClr val="0068A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9" name="Rectángulo 25"/>
          <p:cNvSpPr/>
          <p:nvPr/>
        </p:nvSpPr>
        <p:spPr>
          <a:xfrm>
            <a:off x="9189375" y="1671520"/>
            <a:ext cx="1491039" cy="1250092"/>
          </a:xfrm>
          <a:prstGeom prst="rect">
            <a:avLst/>
          </a:prstGeom>
          <a:noFill/>
          <a:ln w="38100">
            <a:solidFill>
              <a:srgbClr val="0068A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0" name="Rectángulo 25"/>
          <p:cNvSpPr/>
          <p:nvPr/>
        </p:nvSpPr>
        <p:spPr>
          <a:xfrm>
            <a:off x="4021484" y="1685196"/>
            <a:ext cx="1491039" cy="1250092"/>
          </a:xfrm>
          <a:prstGeom prst="rect">
            <a:avLst/>
          </a:prstGeom>
          <a:noFill/>
          <a:ln w="38100">
            <a:solidFill>
              <a:srgbClr val="0068A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1" name="Rectángulo 25"/>
          <p:cNvSpPr/>
          <p:nvPr/>
        </p:nvSpPr>
        <p:spPr>
          <a:xfrm>
            <a:off x="7872196" y="4592046"/>
            <a:ext cx="1484171" cy="1492162"/>
          </a:xfrm>
          <a:prstGeom prst="rect">
            <a:avLst/>
          </a:prstGeom>
          <a:noFill/>
          <a:ln w="38100">
            <a:solidFill>
              <a:srgbClr val="0068A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4440" y="1808450"/>
            <a:ext cx="1229756" cy="9997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1733" y="1911691"/>
            <a:ext cx="1219033" cy="68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54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0" ma:contentTypeDescription="Create a new document." ma:contentTypeScope="" ma:versionID="8bf3231b548d5ff66781cb45d9419e6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bec52d60d7f426244e42e870d2185e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A38BD-E2C9-46B8-81AF-E1F8E5242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F0AE8F6-E84E-436E-807A-8C3BA38944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D2CC3F-AE5A-4FD2-9316-47288773B054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Cinépolis nuevo</Template>
  <TotalTime>3109</TotalTime>
  <Words>109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Clarendon BT</vt:lpstr>
      <vt:lpstr>Lucida Bright</vt:lpstr>
      <vt:lpstr>Tema de Office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Convidado</cp:lastModifiedBy>
  <cp:revision>275</cp:revision>
  <cp:lastPrinted>2014-09-04T15:23:24Z</cp:lastPrinted>
  <dcterms:created xsi:type="dcterms:W3CDTF">2013-12-12T17:28:36Z</dcterms:created>
  <dcterms:modified xsi:type="dcterms:W3CDTF">2017-02-15T15:43:47Z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