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8" r:id="rId5"/>
    <p:sldId id="259" r:id="rId6"/>
  </p:sldIdLst>
  <p:sldSz cx="6858000" cy="9906000" type="A4"/>
  <p:notesSz cx="6858000" cy="9144000"/>
  <p:defaultTextStyle>
    <a:defPPr>
      <a:defRPr lang="pt-BR"/>
    </a:defPPr>
    <a:lvl1pPr marL="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9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65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91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4434" autoAdjust="0"/>
  </p:normalViewPr>
  <p:slideViewPr>
    <p:cSldViewPr snapToGrid="0">
      <p:cViewPr varScale="1">
        <p:scale>
          <a:sx n="49" d="100"/>
          <a:sy n="49" d="100"/>
        </p:scale>
        <p:origin x="2442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15BE0-0ED3-4D78-A415-B80726FC1CF1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2AB21-A1BB-4AEA-BF0B-09861840D959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36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39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53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65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80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1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91422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6037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50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621191"/>
            <a:ext cx="5829301" cy="3448757"/>
          </a:xfrm>
        </p:spPr>
        <p:txBody>
          <a:bodyPr anchor="b"/>
          <a:lstStyle>
            <a:lvl1pPr algn="ctr">
              <a:defRPr sz="4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3" indent="0" algn="ctr">
              <a:buNone/>
              <a:defRPr sz="1501"/>
            </a:lvl2pPr>
            <a:lvl3pPr marL="685805" indent="0" algn="ctr">
              <a:buNone/>
              <a:defRPr sz="1350"/>
            </a:lvl3pPr>
            <a:lvl4pPr marL="1028709" indent="0" algn="ctr">
              <a:buNone/>
              <a:defRPr sz="1199"/>
            </a:lvl4pPr>
            <a:lvl5pPr marL="1371612" indent="0" algn="ctr">
              <a:buNone/>
              <a:defRPr sz="1199"/>
            </a:lvl5pPr>
            <a:lvl6pPr marL="1714515" indent="0" algn="ctr">
              <a:buNone/>
              <a:defRPr sz="1199"/>
            </a:lvl6pPr>
            <a:lvl7pPr marL="2057417" indent="0" algn="ctr">
              <a:buNone/>
              <a:defRPr sz="1199"/>
            </a:lvl7pPr>
            <a:lvl8pPr marL="2400321" indent="0" algn="ctr">
              <a:buNone/>
              <a:defRPr sz="1199"/>
            </a:lvl8pPr>
            <a:lvl9pPr marL="2743224" indent="0" algn="ctr">
              <a:buNone/>
              <a:defRPr sz="11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196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790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5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527405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30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49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6"/>
            <a:ext cx="5915025" cy="4120620"/>
          </a:xfrm>
        </p:spPr>
        <p:txBody>
          <a:bodyPr anchor="b"/>
          <a:lstStyle>
            <a:lvl1pPr>
              <a:defRPr sz="45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2pPr>
            <a:lvl3pPr marL="68580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9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4pPr>
            <a:lvl5pPr marL="1371612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5pPr>
            <a:lvl6pPr marL="1714515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6pPr>
            <a:lvl7pPr marL="2057417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7pPr>
            <a:lvl8pPr marL="2400321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8pPr>
            <a:lvl9pPr marL="2743224" indent="0">
              <a:buNone/>
              <a:defRPr sz="1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31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90" y="2637014"/>
            <a:ext cx="291464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5" y="2637014"/>
            <a:ext cx="291464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97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1" b="1"/>
            </a:lvl2pPr>
            <a:lvl3pPr marL="685805" indent="0">
              <a:buNone/>
              <a:defRPr sz="1350" b="1"/>
            </a:lvl3pPr>
            <a:lvl4pPr marL="1028709" indent="0">
              <a:buNone/>
              <a:defRPr sz="1199" b="1"/>
            </a:lvl4pPr>
            <a:lvl5pPr marL="1371612" indent="0">
              <a:buNone/>
              <a:defRPr sz="1199" b="1"/>
            </a:lvl5pPr>
            <a:lvl6pPr marL="1714515" indent="0">
              <a:buNone/>
              <a:defRPr sz="1199" b="1"/>
            </a:lvl6pPr>
            <a:lvl7pPr marL="2057417" indent="0">
              <a:buNone/>
              <a:defRPr sz="1199" b="1"/>
            </a:lvl7pPr>
            <a:lvl8pPr marL="2400321" indent="0">
              <a:buNone/>
              <a:defRPr sz="1199" b="1"/>
            </a:lvl8pPr>
            <a:lvl9pPr marL="2743224" indent="0">
              <a:buNone/>
              <a:defRPr sz="1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5"/>
            <a:ext cx="2901255" cy="5322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350"/>
            <a:ext cx="2915542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3" indent="0">
              <a:buNone/>
              <a:defRPr sz="1501" b="1"/>
            </a:lvl2pPr>
            <a:lvl3pPr marL="685805" indent="0">
              <a:buNone/>
              <a:defRPr sz="1350" b="1"/>
            </a:lvl3pPr>
            <a:lvl4pPr marL="1028709" indent="0">
              <a:buNone/>
              <a:defRPr sz="1199" b="1"/>
            </a:lvl4pPr>
            <a:lvl5pPr marL="1371612" indent="0">
              <a:buNone/>
              <a:defRPr sz="1199" b="1"/>
            </a:lvl5pPr>
            <a:lvl6pPr marL="1714515" indent="0">
              <a:buNone/>
              <a:defRPr sz="1199" b="1"/>
            </a:lvl6pPr>
            <a:lvl7pPr marL="2057417" indent="0">
              <a:buNone/>
              <a:defRPr sz="1199" b="1"/>
            </a:lvl7pPr>
            <a:lvl8pPr marL="2400321" indent="0">
              <a:buNone/>
              <a:defRPr sz="1199" b="1"/>
            </a:lvl8pPr>
            <a:lvl9pPr marL="2743224" indent="0">
              <a:buNone/>
              <a:defRPr sz="11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8445"/>
            <a:ext cx="2915542" cy="53221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254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10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53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6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1"/>
            </a:lvl4pPr>
            <a:lvl5pPr>
              <a:defRPr sz="1501"/>
            </a:lvl5pPr>
            <a:lvl6pPr>
              <a:defRPr sz="1501"/>
            </a:lvl6pPr>
            <a:lvl7pPr>
              <a:defRPr sz="1501"/>
            </a:lvl7pPr>
            <a:lvl8pPr>
              <a:defRPr sz="1501"/>
            </a:lvl8pPr>
            <a:lvl9pPr>
              <a:defRPr sz="15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4" cy="5505627"/>
          </a:xfrm>
        </p:spPr>
        <p:txBody>
          <a:bodyPr/>
          <a:lstStyle>
            <a:lvl1pPr marL="0" indent="0">
              <a:buNone/>
              <a:defRPr sz="1199"/>
            </a:lvl1pPr>
            <a:lvl2pPr marL="342903" indent="0">
              <a:buNone/>
              <a:defRPr sz="1050"/>
            </a:lvl2pPr>
            <a:lvl3pPr marL="685805" indent="0">
              <a:buNone/>
              <a:defRPr sz="900"/>
            </a:lvl3pPr>
            <a:lvl4pPr marL="1028709" indent="0">
              <a:buNone/>
              <a:defRPr sz="750"/>
            </a:lvl4pPr>
            <a:lvl5pPr marL="1371612" indent="0">
              <a:buNone/>
              <a:defRPr sz="750"/>
            </a:lvl5pPr>
            <a:lvl6pPr marL="1714515" indent="0">
              <a:buNone/>
              <a:defRPr sz="750"/>
            </a:lvl6pPr>
            <a:lvl7pPr marL="2057417" indent="0">
              <a:buNone/>
              <a:defRPr sz="750"/>
            </a:lvl7pPr>
            <a:lvl8pPr marL="2400321" indent="0">
              <a:buNone/>
              <a:defRPr sz="750"/>
            </a:lvl8pPr>
            <a:lvl9pPr marL="274322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7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6"/>
            <a:ext cx="3471863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3" indent="0">
              <a:buNone/>
              <a:defRPr sz="2100"/>
            </a:lvl2pPr>
            <a:lvl3pPr marL="685805" indent="0">
              <a:buNone/>
              <a:defRPr sz="1800"/>
            </a:lvl3pPr>
            <a:lvl4pPr marL="1028709" indent="0">
              <a:buNone/>
              <a:defRPr sz="1501"/>
            </a:lvl4pPr>
            <a:lvl5pPr marL="1371612" indent="0">
              <a:buNone/>
              <a:defRPr sz="1501"/>
            </a:lvl5pPr>
            <a:lvl6pPr marL="1714515" indent="0">
              <a:buNone/>
              <a:defRPr sz="1501"/>
            </a:lvl6pPr>
            <a:lvl7pPr marL="2057417" indent="0">
              <a:buNone/>
              <a:defRPr sz="1501"/>
            </a:lvl7pPr>
            <a:lvl8pPr marL="2400321" indent="0">
              <a:buNone/>
              <a:defRPr sz="1501"/>
            </a:lvl8pPr>
            <a:lvl9pPr marL="2743224" indent="0">
              <a:buNone/>
              <a:defRPr sz="150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2"/>
            <a:ext cx="2211884" cy="5505627"/>
          </a:xfrm>
        </p:spPr>
        <p:txBody>
          <a:bodyPr/>
          <a:lstStyle>
            <a:lvl1pPr marL="0" indent="0">
              <a:buNone/>
              <a:defRPr sz="1199"/>
            </a:lvl1pPr>
            <a:lvl2pPr marL="342903" indent="0">
              <a:buNone/>
              <a:defRPr sz="1050"/>
            </a:lvl2pPr>
            <a:lvl3pPr marL="685805" indent="0">
              <a:buNone/>
              <a:defRPr sz="900"/>
            </a:lvl3pPr>
            <a:lvl4pPr marL="1028709" indent="0">
              <a:buNone/>
              <a:defRPr sz="750"/>
            </a:lvl4pPr>
            <a:lvl5pPr marL="1371612" indent="0">
              <a:buNone/>
              <a:defRPr sz="750"/>
            </a:lvl5pPr>
            <a:lvl6pPr marL="1714515" indent="0">
              <a:buNone/>
              <a:defRPr sz="750"/>
            </a:lvl6pPr>
            <a:lvl7pPr marL="2057417" indent="0">
              <a:buNone/>
              <a:defRPr sz="750"/>
            </a:lvl7pPr>
            <a:lvl8pPr marL="2400321" indent="0">
              <a:buNone/>
              <a:defRPr sz="750"/>
            </a:lvl8pPr>
            <a:lvl9pPr marL="274322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066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1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CE4F-9875-4A7E-8181-1C962A0CB993}" type="datetimeFigureOut">
              <a:rPr lang="pt-BR" smtClean="0"/>
              <a:t>09/10/2018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401"/>
            <a:ext cx="231457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2" y="9181401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E213-A3B0-4330-8178-67EDBEEDF575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485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4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8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1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3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66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0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72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75" indent="-171451" algn="l" defTabSz="6858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5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9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2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5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7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21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24" algn="l" defTabSz="68580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-1" y="0"/>
            <a:ext cx="6858000" cy="9906002"/>
            <a:chOff x="-39511" y="-4758"/>
            <a:chExt cx="6897511" cy="9148758"/>
          </a:xfrm>
        </p:grpSpPr>
        <p:pic>
          <p:nvPicPr>
            <p:cNvPr id="28" name="Imagem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39511" y="0"/>
              <a:ext cx="6897511" cy="9144000"/>
            </a:xfrm>
            <a:prstGeom prst="rect">
              <a:avLst/>
            </a:prstGeom>
          </p:spPr>
        </p:pic>
        <p:pic>
          <p:nvPicPr>
            <p:cNvPr id="29" name="Imagem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5848" y="-4758"/>
              <a:ext cx="1932905" cy="1630363"/>
            </a:xfrm>
            <a:prstGeom prst="rect">
              <a:avLst/>
            </a:prstGeom>
          </p:spPr>
        </p:pic>
        <p:sp>
          <p:nvSpPr>
            <p:cNvPr id="30" name="CaixaDeTexto 6"/>
            <p:cNvSpPr txBox="1"/>
            <p:nvPr/>
          </p:nvSpPr>
          <p:spPr>
            <a:xfrm>
              <a:off x="606203" y="552528"/>
              <a:ext cx="1089643" cy="734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VOCÊ SABIA?</a:t>
              </a:r>
            </a:p>
            <a:p>
              <a:endParaRPr lang="pt-BR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31" name="Retângulo de cantos arredondados 29"/>
            <p:cNvSpPr/>
            <p:nvPr/>
          </p:nvSpPr>
          <p:spPr>
            <a:xfrm>
              <a:off x="709528" y="2184577"/>
              <a:ext cx="5546332" cy="62197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2" name="CaixaDeTexto 34"/>
            <p:cNvSpPr txBox="1"/>
            <p:nvPr/>
          </p:nvSpPr>
          <p:spPr>
            <a:xfrm>
              <a:off x="695042" y="2419281"/>
              <a:ext cx="5504384" cy="5756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900" b="1" dirty="0">
                  <a:solidFill>
                    <a:srgbClr val="FFFF00"/>
                  </a:solidFill>
                </a:rPr>
                <a:t>                        </a:t>
              </a:r>
            </a:p>
            <a:p>
              <a:pPr marL="342900" indent="-342900" algn="just">
                <a:buFont typeface="Wingdings" panose="05000000000000000000" pitchFamily="2" charset="2"/>
                <a:buChar char="ü"/>
              </a:pPr>
              <a:r>
                <a:rPr lang="en-US" sz="1900" b="1" dirty="0">
                  <a:solidFill>
                    <a:schemeClr val="bg1"/>
                  </a:solidFill>
                </a:rPr>
                <a:t>Na habilitação: O responsável pelo Turno deve ligar o ar condicionado 20 minutos antes do início de cada sessão;</a:t>
              </a:r>
            </a:p>
            <a:p>
              <a:pPr marL="342900" indent="-342900" algn="just">
                <a:buFont typeface="Wingdings" panose="05000000000000000000" pitchFamily="2" charset="2"/>
                <a:buChar char="ü"/>
              </a:pPr>
              <a:endParaRPr lang="en-US" sz="1900" b="1" dirty="0">
                <a:solidFill>
                  <a:schemeClr val="bg1"/>
                </a:solidFill>
              </a:endParaRPr>
            </a:p>
            <a:p>
              <a:pPr marL="342900" indent="-342900" algn="just">
                <a:buFont typeface="Wingdings" panose="05000000000000000000" pitchFamily="2" charset="2"/>
                <a:buChar char="ü"/>
              </a:pPr>
              <a:r>
                <a:rPr lang="en-US" sz="1900" b="1" dirty="0">
                  <a:solidFill>
                    <a:schemeClr val="bg1"/>
                  </a:solidFill>
                </a:rPr>
                <a:t>Na limpeza pré operativa das salas, utilizar ventiladores para auxiliar na secagem do carpete.</a:t>
              </a:r>
            </a:p>
            <a:p>
              <a:pPr algn="just"/>
              <a:r>
                <a:rPr lang="en-US" sz="1900" b="1" dirty="0">
                  <a:solidFill>
                    <a:schemeClr val="bg1"/>
                  </a:solidFill>
                </a:rPr>
                <a:t>      Obs.: Em hipótese alguma, deve ligar o     </a:t>
              </a:r>
              <a:br>
                <a:rPr lang="en-US" sz="1900" b="1" dirty="0">
                  <a:solidFill>
                    <a:schemeClr val="bg1"/>
                  </a:solidFill>
                </a:rPr>
              </a:br>
              <a:r>
                <a:rPr lang="en-US" sz="1900" b="1" dirty="0">
                  <a:solidFill>
                    <a:schemeClr val="bg1"/>
                  </a:solidFill>
                </a:rPr>
                <a:t>      ar condicionado.</a:t>
              </a:r>
            </a:p>
            <a:p>
              <a:pPr algn="just"/>
              <a:endParaRPr lang="en-US" sz="1900" b="1" dirty="0">
                <a:solidFill>
                  <a:schemeClr val="bg1"/>
                </a:solidFill>
              </a:endParaRPr>
            </a:p>
            <a:p>
              <a:pPr marL="342900" indent="-342900" algn="just">
                <a:buFont typeface="Wingdings" panose="05000000000000000000" pitchFamily="2" charset="2"/>
                <a:buChar char="ü"/>
              </a:pPr>
              <a:r>
                <a:rPr lang="en-US" sz="1900" b="1" dirty="0">
                  <a:solidFill>
                    <a:schemeClr val="bg1"/>
                  </a:solidFill>
                </a:rPr>
                <a:t>O responsável pela Projeção deve checar a temperatura das salas por meio do termômetro de medição de temperatura. Deve apresentar entre </a:t>
              </a:r>
              <a:r>
                <a:rPr lang="en-US" sz="1900" b="1" dirty="0">
                  <a:solidFill>
                    <a:schemeClr val="bg1"/>
                  </a:solidFill>
                </a:rPr>
                <a:t>21°C </a:t>
              </a:r>
              <a:r>
                <a:rPr lang="en-US" sz="1900" b="1" dirty="0">
                  <a:solidFill>
                    <a:schemeClr val="bg1"/>
                  </a:solidFill>
                </a:rPr>
                <a:t>e</a:t>
              </a:r>
              <a:r>
                <a:rPr lang="en-US" sz="1900" b="1" dirty="0" smtClean="0">
                  <a:solidFill>
                    <a:schemeClr val="bg1"/>
                  </a:solidFill>
                </a:rPr>
                <a:t> 24°C</a:t>
              </a:r>
              <a:r>
                <a:rPr lang="en-US" sz="1900" b="1" dirty="0">
                  <a:solidFill>
                    <a:schemeClr val="bg1"/>
                  </a:solidFill>
                </a:rPr>
                <a:t>.</a:t>
              </a:r>
            </a:p>
            <a:p>
              <a:pPr algn="just"/>
              <a:r>
                <a:rPr lang="en-US" sz="1900" b="1" dirty="0">
                  <a:solidFill>
                    <a:schemeClr val="bg1"/>
                  </a:solidFill>
                </a:rPr>
                <a:t>      Utilizar a Planilha de Controle de Qualidade das </a:t>
              </a:r>
              <a:br>
                <a:rPr lang="en-US" sz="1900" b="1" dirty="0">
                  <a:solidFill>
                    <a:schemeClr val="bg1"/>
                  </a:solidFill>
                </a:rPr>
              </a:br>
              <a:r>
                <a:rPr lang="en-US" sz="1900" b="1" dirty="0">
                  <a:solidFill>
                    <a:schemeClr val="bg1"/>
                  </a:solidFill>
                </a:rPr>
                <a:t>      salas para registrar a conformidade ou não.</a:t>
              </a:r>
            </a:p>
            <a:p>
              <a:pPr algn="just"/>
              <a:endParaRPr lang="en-US" sz="1900" b="1" dirty="0">
                <a:solidFill>
                  <a:schemeClr val="bg1"/>
                </a:solidFill>
              </a:endParaRPr>
            </a:p>
            <a:p>
              <a:pPr marL="342900" indent="-342900" algn="just">
                <a:buFont typeface="Wingdings" panose="05000000000000000000" pitchFamily="2" charset="2"/>
                <a:buChar char="ü"/>
              </a:pPr>
              <a:r>
                <a:rPr lang="en-US" sz="1900" b="1" dirty="0">
                  <a:solidFill>
                    <a:schemeClr val="bg1"/>
                  </a:solidFill>
                </a:rPr>
                <a:t>Na desabilitação: O responsável pelo Turno deve desligar o ar condicionado logo após o término de cada sessão.</a:t>
              </a:r>
            </a:p>
          </p:txBody>
        </p:sp>
        <p:pic>
          <p:nvPicPr>
            <p:cNvPr id="33" name="Imagem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33196" y="496893"/>
              <a:ext cx="219076" cy="123826"/>
            </a:xfrm>
            <a:prstGeom prst="rect">
              <a:avLst/>
            </a:prstGeom>
          </p:spPr>
        </p:pic>
        <p:pic>
          <p:nvPicPr>
            <p:cNvPr id="34" name="Imagem 5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78535" y="513821"/>
              <a:ext cx="219076" cy="123826"/>
            </a:xfrm>
            <a:prstGeom prst="rect">
              <a:avLst/>
            </a:prstGeom>
          </p:spPr>
        </p:pic>
        <p:pic>
          <p:nvPicPr>
            <p:cNvPr id="35" name="Imagem 5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7862" y="1133580"/>
              <a:ext cx="152400" cy="142875"/>
            </a:xfrm>
            <a:prstGeom prst="rect">
              <a:avLst/>
            </a:prstGeom>
          </p:spPr>
        </p:pic>
        <p:pic>
          <p:nvPicPr>
            <p:cNvPr id="36" name="Imagem 5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3195" y="1138894"/>
              <a:ext cx="343348" cy="321890"/>
            </a:xfrm>
            <a:prstGeom prst="rect">
              <a:avLst/>
            </a:prstGeom>
          </p:spPr>
        </p:pic>
        <p:sp>
          <p:nvSpPr>
            <p:cNvPr id="37" name="Retângulo de cantos arredondados 18"/>
            <p:cNvSpPr/>
            <p:nvPr/>
          </p:nvSpPr>
          <p:spPr>
            <a:xfrm rot="16200000">
              <a:off x="-3429360" y="4952609"/>
              <a:ext cx="7778901" cy="4726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8" name="Retângulo de cantos arredondados 53"/>
            <p:cNvSpPr/>
            <p:nvPr/>
          </p:nvSpPr>
          <p:spPr>
            <a:xfrm rot="10800000">
              <a:off x="436453" y="8759341"/>
              <a:ext cx="6116747" cy="8398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39" name="Retângulo de cantos arredondados 54"/>
            <p:cNvSpPr/>
            <p:nvPr/>
          </p:nvSpPr>
          <p:spPr>
            <a:xfrm rot="16200000">
              <a:off x="2394178" y="4632064"/>
              <a:ext cx="8246890" cy="71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0" name="Retângulo de cantos arredondados 56"/>
            <p:cNvSpPr/>
            <p:nvPr/>
          </p:nvSpPr>
          <p:spPr>
            <a:xfrm rot="10800000">
              <a:off x="1757253" y="544579"/>
              <a:ext cx="4795947" cy="8089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1" name="CaixaDeTexto 44"/>
            <p:cNvSpPr txBox="1"/>
            <p:nvPr/>
          </p:nvSpPr>
          <p:spPr>
            <a:xfrm>
              <a:off x="2297638" y="1195093"/>
              <a:ext cx="2445830" cy="7089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194" b="1" dirty="0">
                  <a:solidFill>
                    <a:schemeClr val="bg1"/>
                  </a:solidFill>
                </a:rPr>
                <a:t>Critérios de uso do </a:t>
              </a:r>
            </a:p>
            <a:p>
              <a:pPr algn="ctr"/>
              <a:r>
                <a:rPr lang="en-US" sz="2194" b="1" dirty="0">
                  <a:solidFill>
                    <a:schemeClr val="bg1"/>
                  </a:solidFill>
                </a:rPr>
                <a:t>Ar Condicionado</a:t>
              </a:r>
              <a:endParaRPr lang="pt-BR" sz="2194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Fluxograma: Conector 45"/>
            <p:cNvSpPr/>
            <p:nvPr/>
          </p:nvSpPr>
          <p:spPr>
            <a:xfrm>
              <a:off x="1848566" y="1595000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3" name="Fluxograma: Conector 46"/>
            <p:cNvSpPr/>
            <p:nvPr/>
          </p:nvSpPr>
          <p:spPr>
            <a:xfrm>
              <a:off x="1628437" y="1595001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4" name="Fluxograma: Conector 47"/>
            <p:cNvSpPr/>
            <p:nvPr/>
          </p:nvSpPr>
          <p:spPr>
            <a:xfrm>
              <a:off x="1374432" y="1596037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5" name="Fluxograma: Conector 55"/>
            <p:cNvSpPr/>
            <p:nvPr/>
          </p:nvSpPr>
          <p:spPr>
            <a:xfrm>
              <a:off x="4902719" y="1558983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6" name="Fluxograma: Conector 57"/>
            <p:cNvSpPr/>
            <p:nvPr/>
          </p:nvSpPr>
          <p:spPr>
            <a:xfrm>
              <a:off x="5122852" y="1558987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  <p:sp>
          <p:nvSpPr>
            <p:cNvPr id="47" name="Fluxograma: Conector 58"/>
            <p:cNvSpPr/>
            <p:nvPr/>
          </p:nvSpPr>
          <p:spPr>
            <a:xfrm>
              <a:off x="5376850" y="1558989"/>
              <a:ext cx="118533" cy="186267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63" dirty="0"/>
            </a:p>
          </p:txBody>
        </p:sp>
      </p:grpSp>
    </p:spTree>
    <p:extLst>
      <p:ext uri="{BB962C8B-B14F-4D97-AF65-F5344CB8AC3E}">
        <p14:creationId xmlns:p14="http://schemas.microsoft.com/office/powerpoint/2010/main" val="193198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34"/>
          <p:cNvSpPr txBox="1"/>
          <p:nvPr/>
        </p:nvSpPr>
        <p:spPr>
          <a:xfrm>
            <a:off x="517475" y="141013"/>
            <a:ext cx="6692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Como e onde fixar o Apoio Visual?</a:t>
            </a:r>
            <a:endParaRPr lang="en-US" sz="3200" i="1" dirty="0">
              <a:solidFill>
                <a:srgbClr val="0070C0"/>
              </a:solidFill>
            </a:endParaRPr>
          </a:p>
        </p:txBody>
      </p:sp>
      <p:sp>
        <p:nvSpPr>
          <p:cNvPr id="23" name="CaixaDeTexto 34"/>
          <p:cNvSpPr txBox="1"/>
          <p:nvPr/>
        </p:nvSpPr>
        <p:spPr>
          <a:xfrm>
            <a:off x="97277" y="896833"/>
            <a:ext cx="6684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</a:rPr>
              <a:t>1</a:t>
            </a:r>
            <a:r>
              <a:rPr lang="en-US" sz="2400" b="1" dirty="0">
                <a:solidFill>
                  <a:srgbClr val="0070C0"/>
                </a:solidFill>
                <a:latin typeface="Lucida Bright" panose="02040602050505020304" pitchFamily="18" charset="0"/>
              </a:rPr>
              <a:t>°</a:t>
            </a:r>
            <a:r>
              <a:rPr lang="en-US" sz="2400" b="1" dirty="0">
                <a:solidFill>
                  <a:srgbClr val="0070C0"/>
                </a:solidFill>
              </a:rPr>
              <a:t> Passo: </a:t>
            </a:r>
            <a:r>
              <a:rPr lang="en-US" sz="2400" dirty="0">
                <a:solidFill>
                  <a:srgbClr val="0070C0"/>
                </a:solidFill>
              </a:rPr>
              <a:t>Imprimir o conteúdo na opção colorida.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en-US" sz="2400" b="1" dirty="0">
                <a:solidFill>
                  <a:srgbClr val="0070C0"/>
                </a:solidFill>
                <a:latin typeface="Lucida Bright" panose="02040602050505020304" pitchFamily="18" charset="0"/>
              </a:rPr>
              <a:t>2°</a:t>
            </a:r>
            <a:r>
              <a:rPr lang="en-US" sz="2400" b="1" dirty="0">
                <a:solidFill>
                  <a:srgbClr val="0070C0"/>
                </a:solidFill>
              </a:rPr>
              <a:t> Passo: </a:t>
            </a:r>
            <a:r>
              <a:rPr lang="en-US" sz="2400" dirty="0">
                <a:solidFill>
                  <a:srgbClr val="0070C0"/>
                </a:solidFill>
              </a:rPr>
              <a:t>Fixar o Apoio Visual no mural de informações localizado na Gerência, na sala TMS e ao lado do Painel de Controle do ar.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56" y="3671896"/>
            <a:ext cx="5495925" cy="2562225"/>
          </a:xfrm>
          <a:prstGeom prst="rect">
            <a:avLst/>
          </a:prstGeom>
        </p:spPr>
      </p:pic>
      <p:cxnSp>
        <p:nvCxnSpPr>
          <p:cNvPr id="4" name="Straight Arrow Connector 3"/>
          <p:cNvCxnSpPr>
            <a:stCxn id="8" idx="1"/>
          </p:cNvCxnSpPr>
          <p:nvPr/>
        </p:nvCxnSpPr>
        <p:spPr>
          <a:xfrm>
            <a:off x="1225686" y="3185610"/>
            <a:ext cx="0" cy="16442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34"/>
          <p:cNvSpPr txBox="1"/>
          <p:nvPr/>
        </p:nvSpPr>
        <p:spPr>
          <a:xfrm>
            <a:off x="1225686" y="2954777"/>
            <a:ext cx="157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</a:rPr>
              <a:t>Gerência </a:t>
            </a:r>
          </a:p>
        </p:txBody>
      </p:sp>
      <p:sp>
        <p:nvSpPr>
          <p:cNvPr id="12" name="CaixaDeTexto 34"/>
          <p:cNvSpPr txBox="1"/>
          <p:nvPr/>
        </p:nvSpPr>
        <p:spPr>
          <a:xfrm>
            <a:off x="1840828" y="6582419"/>
            <a:ext cx="1579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</a:rPr>
              <a:t>Sala TMS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86" y="7214745"/>
            <a:ext cx="2338959" cy="176790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840828" y="6700576"/>
            <a:ext cx="11637" cy="11726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34"/>
          <p:cNvSpPr txBox="1"/>
          <p:nvPr/>
        </p:nvSpPr>
        <p:spPr>
          <a:xfrm>
            <a:off x="4662978" y="6386755"/>
            <a:ext cx="2581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</a:rPr>
              <a:t>Painel de </a:t>
            </a:r>
          </a:p>
          <a:p>
            <a:pPr algn="just"/>
            <a:r>
              <a:rPr lang="en-US" sz="2400" b="1" dirty="0">
                <a:solidFill>
                  <a:srgbClr val="0070C0"/>
                </a:solidFill>
              </a:rPr>
              <a:t>Controle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0571" y="7214745"/>
            <a:ext cx="1845385" cy="1782930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4584345" y="6606308"/>
            <a:ext cx="11637" cy="11726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47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2" ma:contentTypeDescription="Create a new document." ma:contentTypeScope="" ma:versionID="824882f4e9a6a8538a9b25bbcdc23571">
  <xsd:schema xmlns:xsd="http://www.w3.org/2001/XMLSchema" xmlns:xs="http://www.w3.org/2001/XMLSchema" xmlns:p="http://schemas.microsoft.com/office/2006/metadata/properties" xmlns:ns2="b434cdbb-54b5-49ea-a40b-8752fccc213c" xmlns:ns3="dd2f9859-fe61-414d-91be-415ae0412e18" targetNamespace="http://schemas.microsoft.com/office/2006/metadata/properties" ma:root="true" ma:fieldsID="008dc38ced7f439384a210dc0dd40fa1" ns2:_="" ns3:_="">
    <xsd:import namespace="b434cdbb-54b5-49ea-a40b-8752fccc213c"/>
    <xsd:import namespace="dd2f9859-fe61-414d-91be-415ae0412e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f9859-fe61-414d-91be-415ae0412e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06DAB0-B49D-4ABE-B714-262F4944B3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dd2f9859-fe61-414d-91be-415ae0412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EC3E7F-87C0-4BDA-8DE2-95C1D2BA35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272E73-C384-4C88-BFA4-08FCE3C7849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1396</TotalTime>
  <Words>111</Words>
  <Application>Microsoft Office PowerPoint</Application>
  <PresentationFormat>A4 Paper (210x297 mm)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Lucida Bright</vt:lpstr>
      <vt:lpstr>Wingdings</vt:lpstr>
      <vt:lpstr>Tema do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Daniele Endler</dc:creator>
  <cp:lastModifiedBy>Daniele Endler (ext. Scanton)</cp:lastModifiedBy>
  <cp:revision>55</cp:revision>
  <dcterms:created xsi:type="dcterms:W3CDTF">2014-10-27T10:24:03Z</dcterms:created>
  <dcterms:modified xsi:type="dcterms:W3CDTF">2018-10-09T13:35:50Z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