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2" r:id="rId2"/>
    <p:sldId id="268" r:id="rId3"/>
    <p:sldId id="265" r:id="rId4"/>
    <p:sldId id="266" r:id="rId5"/>
    <p:sldId id="267" r:id="rId6"/>
  </p:sldIdLst>
  <p:sldSz cx="6858000" cy="9906000" type="A4"/>
  <p:notesSz cx="6858000" cy="9144000"/>
  <p:defaultTextStyle>
    <a:defPPr>
      <a:defRPr lang="pt-BR"/>
    </a:defPPr>
    <a:lvl1pPr marL="0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39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53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65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80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91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53" autoAdjust="0"/>
    <p:restoredTop sz="94394" autoAdjust="0"/>
  </p:normalViewPr>
  <p:slideViewPr>
    <p:cSldViewPr snapToGrid="0">
      <p:cViewPr varScale="1">
        <p:scale>
          <a:sx n="76" d="100"/>
          <a:sy n="76" d="100"/>
        </p:scale>
        <p:origin x="365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15BE0-0ED3-4D78-A415-B80726FC1CF1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2AB21-A1BB-4AEA-BF0B-09861840D959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360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39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53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65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80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1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187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3530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5988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0890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87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1621191"/>
            <a:ext cx="5829301" cy="3448757"/>
          </a:xfrm>
        </p:spPr>
        <p:txBody>
          <a:bodyPr anchor="b"/>
          <a:lstStyle>
            <a:lvl1pPr algn="ctr">
              <a:defRPr sz="450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1" y="5202944"/>
            <a:ext cx="5143500" cy="239165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3" indent="0" algn="ctr">
              <a:buNone/>
              <a:defRPr sz="1501"/>
            </a:lvl2pPr>
            <a:lvl3pPr marL="685805" indent="0" algn="ctr">
              <a:buNone/>
              <a:defRPr sz="1350"/>
            </a:lvl3pPr>
            <a:lvl4pPr marL="1028709" indent="0" algn="ctr">
              <a:buNone/>
              <a:defRPr sz="1199"/>
            </a:lvl4pPr>
            <a:lvl5pPr marL="1371612" indent="0" algn="ctr">
              <a:buNone/>
              <a:defRPr sz="1199"/>
            </a:lvl5pPr>
            <a:lvl6pPr marL="1714515" indent="0" algn="ctr">
              <a:buNone/>
              <a:defRPr sz="1199"/>
            </a:lvl6pPr>
            <a:lvl7pPr marL="2057417" indent="0" algn="ctr">
              <a:buNone/>
              <a:defRPr sz="1199"/>
            </a:lvl7pPr>
            <a:lvl8pPr marL="2400321" indent="0" algn="ctr">
              <a:buNone/>
              <a:defRPr sz="1199"/>
            </a:lvl8pPr>
            <a:lvl9pPr marL="2743224" indent="0" algn="ctr">
              <a:buNone/>
              <a:defRPr sz="119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196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790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5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527405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330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49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6"/>
            <a:ext cx="5915025" cy="4120620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3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2pPr>
            <a:lvl3pPr marL="68580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9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4pPr>
            <a:lvl5pPr marL="1371612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5pPr>
            <a:lvl6pPr marL="1714515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6pPr>
            <a:lvl7pPr marL="2057417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7pPr>
            <a:lvl8pPr marL="2400321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8pPr>
            <a:lvl9pPr marL="2743224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231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90" y="2637014"/>
            <a:ext cx="2914649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5" y="2637014"/>
            <a:ext cx="2914649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97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50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3" indent="0">
              <a:buNone/>
              <a:defRPr sz="1501" b="1"/>
            </a:lvl2pPr>
            <a:lvl3pPr marL="685805" indent="0">
              <a:buNone/>
              <a:defRPr sz="1350" b="1"/>
            </a:lvl3pPr>
            <a:lvl4pPr marL="1028709" indent="0">
              <a:buNone/>
              <a:defRPr sz="1199" b="1"/>
            </a:lvl4pPr>
            <a:lvl5pPr marL="1371612" indent="0">
              <a:buNone/>
              <a:defRPr sz="1199" b="1"/>
            </a:lvl5pPr>
            <a:lvl6pPr marL="1714515" indent="0">
              <a:buNone/>
              <a:defRPr sz="1199" b="1"/>
            </a:lvl6pPr>
            <a:lvl7pPr marL="2057417" indent="0">
              <a:buNone/>
              <a:defRPr sz="1199" b="1"/>
            </a:lvl7pPr>
            <a:lvl8pPr marL="2400321" indent="0">
              <a:buNone/>
              <a:defRPr sz="1199" b="1"/>
            </a:lvl8pPr>
            <a:lvl9pPr marL="2743224" indent="0">
              <a:buNone/>
              <a:defRPr sz="119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5"/>
            <a:ext cx="2901255" cy="53221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428350"/>
            <a:ext cx="2915542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3" indent="0">
              <a:buNone/>
              <a:defRPr sz="1501" b="1"/>
            </a:lvl2pPr>
            <a:lvl3pPr marL="685805" indent="0">
              <a:buNone/>
              <a:defRPr sz="1350" b="1"/>
            </a:lvl3pPr>
            <a:lvl4pPr marL="1028709" indent="0">
              <a:buNone/>
              <a:defRPr sz="1199" b="1"/>
            </a:lvl4pPr>
            <a:lvl5pPr marL="1371612" indent="0">
              <a:buNone/>
              <a:defRPr sz="1199" b="1"/>
            </a:lvl5pPr>
            <a:lvl6pPr marL="1714515" indent="0">
              <a:buNone/>
              <a:defRPr sz="1199" b="1"/>
            </a:lvl6pPr>
            <a:lvl7pPr marL="2057417" indent="0">
              <a:buNone/>
              <a:defRPr sz="1199" b="1"/>
            </a:lvl7pPr>
            <a:lvl8pPr marL="2400321" indent="0">
              <a:buNone/>
              <a:defRPr sz="1199" b="1"/>
            </a:lvl8pPr>
            <a:lvl9pPr marL="2743224" indent="0">
              <a:buNone/>
              <a:defRPr sz="119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618445"/>
            <a:ext cx="2915542" cy="53221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54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010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539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26286"/>
            <a:ext cx="3471863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1"/>
            </a:lvl4pPr>
            <a:lvl5pPr>
              <a:defRPr sz="1501"/>
            </a:lvl5pPr>
            <a:lvl6pPr>
              <a:defRPr sz="1501"/>
            </a:lvl6pPr>
            <a:lvl7pPr>
              <a:defRPr sz="1501"/>
            </a:lvl7pPr>
            <a:lvl8pPr>
              <a:defRPr sz="1501"/>
            </a:lvl8pPr>
            <a:lvl9pPr>
              <a:defRPr sz="15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2"/>
            <a:ext cx="2211884" cy="5505627"/>
          </a:xfrm>
        </p:spPr>
        <p:txBody>
          <a:bodyPr/>
          <a:lstStyle>
            <a:lvl1pPr marL="0" indent="0">
              <a:buNone/>
              <a:defRPr sz="1199"/>
            </a:lvl1pPr>
            <a:lvl2pPr marL="342903" indent="0">
              <a:buNone/>
              <a:defRPr sz="1050"/>
            </a:lvl2pPr>
            <a:lvl3pPr marL="685805" indent="0">
              <a:buNone/>
              <a:defRPr sz="900"/>
            </a:lvl3pPr>
            <a:lvl4pPr marL="1028709" indent="0">
              <a:buNone/>
              <a:defRPr sz="750"/>
            </a:lvl4pPr>
            <a:lvl5pPr marL="1371612" indent="0">
              <a:buNone/>
              <a:defRPr sz="750"/>
            </a:lvl5pPr>
            <a:lvl6pPr marL="1714515" indent="0">
              <a:buNone/>
              <a:defRPr sz="750"/>
            </a:lvl6pPr>
            <a:lvl7pPr marL="2057417" indent="0">
              <a:buNone/>
              <a:defRPr sz="750"/>
            </a:lvl7pPr>
            <a:lvl8pPr marL="2400321" indent="0">
              <a:buNone/>
              <a:defRPr sz="750"/>
            </a:lvl8pPr>
            <a:lvl9pPr marL="2743224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7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26286"/>
            <a:ext cx="3471863" cy="703968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3" indent="0">
              <a:buNone/>
              <a:defRPr sz="2100"/>
            </a:lvl2pPr>
            <a:lvl3pPr marL="685805" indent="0">
              <a:buNone/>
              <a:defRPr sz="1800"/>
            </a:lvl3pPr>
            <a:lvl4pPr marL="1028709" indent="0">
              <a:buNone/>
              <a:defRPr sz="1501"/>
            </a:lvl4pPr>
            <a:lvl5pPr marL="1371612" indent="0">
              <a:buNone/>
              <a:defRPr sz="1501"/>
            </a:lvl5pPr>
            <a:lvl6pPr marL="1714515" indent="0">
              <a:buNone/>
              <a:defRPr sz="1501"/>
            </a:lvl6pPr>
            <a:lvl7pPr marL="2057417" indent="0">
              <a:buNone/>
              <a:defRPr sz="1501"/>
            </a:lvl7pPr>
            <a:lvl8pPr marL="2400321" indent="0">
              <a:buNone/>
              <a:defRPr sz="1501"/>
            </a:lvl8pPr>
            <a:lvl9pPr marL="2743224" indent="0">
              <a:buNone/>
              <a:defRPr sz="1501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2"/>
            <a:ext cx="2211884" cy="5505627"/>
          </a:xfrm>
        </p:spPr>
        <p:txBody>
          <a:bodyPr/>
          <a:lstStyle>
            <a:lvl1pPr marL="0" indent="0">
              <a:buNone/>
              <a:defRPr sz="1199"/>
            </a:lvl1pPr>
            <a:lvl2pPr marL="342903" indent="0">
              <a:buNone/>
              <a:defRPr sz="1050"/>
            </a:lvl2pPr>
            <a:lvl3pPr marL="685805" indent="0">
              <a:buNone/>
              <a:defRPr sz="900"/>
            </a:lvl3pPr>
            <a:lvl4pPr marL="1028709" indent="0">
              <a:buNone/>
              <a:defRPr sz="750"/>
            </a:lvl4pPr>
            <a:lvl5pPr marL="1371612" indent="0">
              <a:buNone/>
              <a:defRPr sz="750"/>
            </a:lvl5pPr>
            <a:lvl6pPr marL="1714515" indent="0">
              <a:buNone/>
              <a:defRPr sz="750"/>
            </a:lvl6pPr>
            <a:lvl7pPr marL="2057417" indent="0">
              <a:buNone/>
              <a:defRPr sz="750"/>
            </a:lvl7pPr>
            <a:lvl8pPr marL="2400321" indent="0">
              <a:buNone/>
              <a:defRPr sz="750"/>
            </a:lvl8pPr>
            <a:lvl9pPr marL="2743224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066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401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ECE4F-9875-4A7E-8181-1C962A0CB993}" type="datetimeFigureOut">
              <a:rPr lang="pt-BR" smtClean="0"/>
              <a:t>31/01/2018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401"/>
            <a:ext cx="2314576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2" y="9181401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485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1" indent="-171451" algn="l" defTabSz="68580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4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8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1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63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66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0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72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75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5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9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2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5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7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21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24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39902"/>
            <a:ext cx="6897511" cy="9478455"/>
          </a:xfrm>
          <a:prstGeom prst="rect">
            <a:avLst/>
          </a:prstGeom>
        </p:spPr>
      </p:pic>
      <p:pic>
        <p:nvPicPr>
          <p:cNvPr id="3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846" y="-4759"/>
            <a:ext cx="1932905" cy="1630363"/>
          </a:xfrm>
          <a:prstGeom prst="rect">
            <a:avLst/>
          </a:prstGeom>
        </p:spPr>
      </p:pic>
      <p:sp>
        <p:nvSpPr>
          <p:cNvPr id="4" name="CaixaDeTexto 6"/>
          <p:cNvSpPr txBox="1"/>
          <p:nvPr/>
        </p:nvSpPr>
        <p:spPr>
          <a:xfrm>
            <a:off x="646355" y="419526"/>
            <a:ext cx="909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500" b="1" dirty="0" smtClean="0">
                <a:solidFill>
                  <a:schemeClr val="bg1"/>
                </a:solidFill>
              </a:rPr>
              <a:t>Pipocas</a:t>
            </a:r>
          </a:p>
          <a:p>
            <a:r>
              <a:rPr lang="pt-BR" sz="1500" b="1" dirty="0" smtClean="0">
                <a:solidFill>
                  <a:schemeClr val="bg1"/>
                </a:solidFill>
              </a:rPr>
              <a:t>Cinépolis</a:t>
            </a:r>
            <a:endParaRPr lang="pt-BR" sz="1500" b="1" dirty="0">
              <a:solidFill>
                <a:schemeClr val="bg1"/>
              </a:solidFill>
            </a:endParaRPr>
          </a:p>
        </p:txBody>
      </p:sp>
      <p:sp>
        <p:nvSpPr>
          <p:cNvPr id="5" name="CaixaDeTexto 20"/>
          <p:cNvSpPr txBox="1"/>
          <p:nvPr/>
        </p:nvSpPr>
        <p:spPr>
          <a:xfrm>
            <a:off x="1849603" y="1061572"/>
            <a:ext cx="27326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700" b="1" dirty="0" smtClean="0">
                <a:solidFill>
                  <a:schemeClr val="bg1"/>
                </a:solidFill>
              </a:rPr>
              <a:t>      Lemon Pepper</a:t>
            </a:r>
          </a:p>
          <a:p>
            <a:pPr algn="ctr"/>
            <a:r>
              <a:rPr lang="en-US" sz="2700" b="1" dirty="0" smtClean="0">
                <a:solidFill>
                  <a:schemeClr val="bg1"/>
                </a:solidFill>
              </a:rPr>
              <a:t>    Medidas</a:t>
            </a:r>
            <a:endParaRPr lang="pt-BR" sz="2700" b="1" dirty="0">
              <a:solidFill>
                <a:schemeClr val="bg1"/>
              </a:solidFill>
            </a:endParaRPr>
          </a:p>
        </p:txBody>
      </p:sp>
      <p:sp>
        <p:nvSpPr>
          <p:cNvPr id="6" name="Fluxograma: Conector 22"/>
          <p:cNvSpPr/>
          <p:nvPr/>
        </p:nvSpPr>
        <p:spPr>
          <a:xfrm>
            <a:off x="2010467" y="1549329"/>
            <a:ext cx="118534" cy="186267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Fluxograma: Conector 23"/>
          <p:cNvSpPr/>
          <p:nvPr/>
        </p:nvSpPr>
        <p:spPr>
          <a:xfrm>
            <a:off x="1790336" y="1549331"/>
            <a:ext cx="118534" cy="186267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Fluxograma: Conector 24"/>
          <p:cNvSpPr/>
          <p:nvPr/>
        </p:nvSpPr>
        <p:spPr>
          <a:xfrm>
            <a:off x="1536332" y="1532397"/>
            <a:ext cx="118534" cy="186267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Fluxograma: Conector 25"/>
          <p:cNvSpPr/>
          <p:nvPr/>
        </p:nvSpPr>
        <p:spPr>
          <a:xfrm>
            <a:off x="4702866" y="1549329"/>
            <a:ext cx="118534" cy="186267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Fluxograma: Conector 26"/>
          <p:cNvSpPr/>
          <p:nvPr/>
        </p:nvSpPr>
        <p:spPr>
          <a:xfrm>
            <a:off x="4922998" y="1549331"/>
            <a:ext cx="118534" cy="186267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Fluxograma: Conector 27"/>
          <p:cNvSpPr/>
          <p:nvPr/>
        </p:nvSpPr>
        <p:spPr>
          <a:xfrm>
            <a:off x="5176997" y="1549334"/>
            <a:ext cx="118534" cy="186267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de cantos arredondados 28"/>
          <p:cNvSpPr/>
          <p:nvPr/>
        </p:nvSpPr>
        <p:spPr>
          <a:xfrm>
            <a:off x="243507" y="2635597"/>
            <a:ext cx="2974822" cy="3133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13" name="Retângulo de cantos arredondados 29"/>
          <p:cNvSpPr/>
          <p:nvPr/>
        </p:nvSpPr>
        <p:spPr>
          <a:xfrm>
            <a:off x="3407918" y="3261734"/>
            <a:ext cx="3267228" cy="1994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31"/>
          <p:cNvSpPr txBox="1"/>
          <p:nvPr/>
        </p:nvSpPr>
        <p:spPr>
          <a:xfrm>
            <a:off x="540210" y="2670200"/>
            <a:ext cx="2381421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300" b="1" dirty="0" smtClean="0">
                <a:solidFill>
                  <a:srgbClr val="FFFF00"/>
                </a:solidFill>
              </a:rPr>
              <a:t>Para pipocas com </a:t>
            </a:r>
          </a:p>
          <a:p>
            <a:pPr algn="ctr"/>
            <a:r>
              <a:rPr lang="pt-BR" sz="2300" b="1" dirty="0" smtClean="0">
                <a:solidFill>
                  <a:srgbClr val="FFFF00"/>
                </a:solidFill>
              </a:rPr>
              <a:t>embalagem </a:t>
            </a:r>
          </a:p>
          <a:p>
            <a:pPr algn="ctr"/>
            <a:r>
              <a:rPr lang="en-US" sz="2300" b="1" dirty="0" smtClean="0">
                <a:solidFill>
                  <a:srgbClr val="FFFF00"/>
                </a:solidFill>
              </a:rPr>
              <a:t>Pequena e</a:t>
            </a:r>
            <a:r>
              <a:rPr lang="en-US" sz="2300" b="1" dirty="0">
                <a:solidFill>
                  <a:srgbClr val="FFFF00"/>
                </a:solidFill>
              </a:rPr>
              <a:t> </a:t>
            </a:r>
            <a:r>
              <a:rPr lang="en-US" sz="2300" b="1" dirty="0" smtClean="0">
                <a:solidFill>
                  <a:srgbClr val="FFFF00"/>
                </a:solidFill>
              </a:rPr>
              <a:t>Média</a:t>
            </a:r>
            <a:endParaRPr lang="pt-BR" sz="2300" dirty="0"/>
          </a:p>
        </p:txBody>
      </p:sp>
      <p:pic>
        <p:nvPicPr>
          <p:cNvPr id="28" name="Imagem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3197" y="496893"/>
            <a:ext cx="219075" cy="123825"/>
          </a:xfrm>
          <a:prstGeom prst="rect">
            <a:avLst/>
          </a:prstGeom>
        </p:spPr>
      </p:pic>
      <p:pic>
        <p:nvPicPr>
          <p:cNvPr id="29" name="Imagem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8534" y="513821"/>
            <a:ext cx="219075" cy="123825"/>
          </a:xfrm>
          <a:prstGeom prst="rect">
            <a:avLst/>
          </a:prstGeom>
        </p:spPr>
      </p:pic>
      <p:pic>
        <p:nvPicPr>
          <p:cNvPr id="30" name="Imagem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862" y="1015047"/>
            <a:ext cx="152400" cy="142875"/>
          </a:xfrm>
          <a:prstGeom prst="rect">
            <a:avLst/>
          </a:prstGeom>
        </p:spPr>
      </p:pic>
      <p:pic>
        <p:nvPicPr>
          <p:cNvPr id="31" name="Imagem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195" y="1020362"/>
            <a:ext cx="343348" cy="321889"/>
          </a:xfrm>
          <a:prstGeom prst="rect">
            <a:avLst/>
          </a:prstGeom>
        </p:spPr>
      </p:pic>
      <p:sp>
        <p:nvSpPr>
          <p:cNvPr id="32" name="Retângulo de cantos arredondados 28"/>
          <p:cNvSpPr/>
          <p:nvPr/>
        </p:nvSpPr>
        <p:spPr>
          <a:xfrm>
            <a:off x="204512" y="5913252"/>
            <a:ext cx="2974822" cy="3133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40" name="CaixaDeTexto 31"/>
          <p:cNvSpPr txBox="1"/>
          <p:nvPr/>
        </p:nvSpPr>
        <p:spPr>
          <a:xfrm>
            <a:off x="556587" y="5984334"/>
            <a:ext cx="2381421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300" b="1" dirty="0" smtClean="0">
                <a:solidFill>
                  <a:srgbClr val="FFFF00"/>
                </a:solidFill>
              </a:rPr>
              <a:t>Para pipocas com </a:t>
            </a:r>
          </a:p>
          <a:p>
            <a:pPr algn="ctr"/>
            <a:r>
              <a:rPr lang="pt-BR" sz="2300" b="1" dirty="0" smtClean="0">
                <a:solidFill>
                  <a:srgbClr val="FFFF00"/>
                </a:solidFill>
              </a:rPr>
              <a:t>embalagem </a:t>
            </a:r>
          </a:p>
          <a:p>
            <a:pPr algn="ctr"/>
            <a:r>
              <a:rPr lang="en-US" sz="2300" b="1" dirty="0" smtClean="0">
                <a:solidFill>
                  <a:srgbClr val="FFFF00"/>
                </a:solidFill>
              </a:rPr>
              <a:t>Grande e</a:t>
            </a:r>
            <a:r>
              <a:rPr lang="en-US" sz="2300" b="1" dirty="0">
                <a:solidFill>
                  <a:srgbClr val="FFFF00"/>
                </a:solidFill>
              </a:rPr>
              <a:t> </a:t>
            </a:r>
            <a:r>
              <a:rPr lang="en-US" sz="2300" b="1" dirty="0" smtClean="0">
                <a:solidFill>
                  <a:srgbClr val="FFFF00"/>
                </a:solidFill>
              </a:rPr>
              <a:t>Balde</a:t>
            </a:r>
            <a:endParaRPr lang="pt-BR" sz="2300" dirty="0"/>
          </a:p>
        </p:txBody>
      </p:sp>
      <p:sp>
        <p:nvSpPr>
          <p:cNvPr id="16" name="CaixaDeTexto 34"/>
          <p:cNvSpPr txBox="1"/>
          <p:nvPr/>
        </p:nvSpPr>
        <p:spPr>
          <a:xfrm>
            <a:off x="3463808" y="3482430"/>
            <a:ext cx="31867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50" b="1" dirty="0" smtClean="0">
                <a:solidFill>
                  <a:schemeClr val="bg1"/>
                </a:solidFill>
              </a:rPr>
              <a:t>Encher o medidor com </a:t>
            </a:r>
            <a:r>
              <a:rPr lang="pt-BR" sz="2450" b="1" i="1" dirty="0" smtClean="0">
                <a:solidFill>
                  <a:schemeClr val="bg1"/>
                </a:solidFill>
              </a:rPr>
              <a:t>lemon pepper </a:t>
            </a:r>
            <a:r>
              <a:rPr lang="pt-BR" sz="2450" b="1" dirty="0" smtClean="0">
                <a:solidFill>
                  <a:schemeClr val="bg1"/>
                </a:solidFill>
              </a:rPr>
              <a:t>até a borda indicativa do rótulo. </a:t>
            </a:r>
            <a:endParaRPr lang="pt-BR" sz="2450" b="1" dirty="0">
              <a:solidFill>
                <a:schemeClr val="bg1"/>
              </a:solidFill>
            </a:endParaRPr>
          </a:p>
        </p:txBody>
      </p:sp>
      <p:sp>
        <p:nvSpPr>
          <p:cNvPr id="33" name="Retângulo de cantos arredondados 29"/>
          <p:cNvSpPr/>
          <p:nvPr/>
        </p:nvSpPr>
        <p:spPr>
          <a:xfrm>
            <a:off x="3404808" y="6428390"/>
            <a:ext cx="3267228" cy="1994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1" name="CaixaDeTexto 34"/>
          <p:cNvSpPr txBox="1"/>
          <p:nvPr/>
        </p:nvSpPr>
        <p:spPr>
          <a:xfrm>
            <a:off x="3580512" y="6790457"/>
            <a:ext cx="2915821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50" b="1" dirty="0" smtClean="0">
                <a:solidFill>
                  <a:schemeClr val="bg1"/>
                </a:solidFill>
              </a:rPr>
              <a:t>Encher todo o medidor com </a:t>
            </a:r>
            <a:r>
              <a:rPr lang="pt-BR" sz="2450" b="1" i="1" dirty="0" smtClean="0">
                <a:solidFill>
                  <a:schemeClr val="bg1"/>
                </a:solidFill>
              </a:rPr>
              <a:t>lemon pepper.</a:t>
            </a:r>
            <a:endParaRPr lang="pt-BR" sz="2450" b="1" dirty="0">
              <a:solidFill>
                <a:schemeClr val="bg1"/>
              </a:solidFill>
            </a:endParaRPr>
          </a:p>
        </p:txBody>
      </p:sp>
      <p:sp>
        <p:nvSpPr>
          <p:cNvPr id="15" name="Striped Right Arrow 14"/>
          <p:cNvSpPr/>
          <p:nvPr/>
        </p:nvSpPr>
        <p:spPr>
          <a:xfrm>
            <a:off x="3215939" y="4016799"/>
            <a:ext cx="364574" cy="484632"/>
          </a:xfrm>
          <a:prstGeom prst="striped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Striped Right Arrow 33"/>
          <p:cNvSpPr/>
          <p:nvPr/>
        </p:nvSpPr>
        <p:spPr>
          <a:xfrm>
            <a:off x="3172750" y="7160962"/>
            <a:ext cx="364574" cy="484632"/>
          </a:xfrm>
          <a:prstGeom prst="striped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4062" y="4026919"/>
            <a:ext cx="2466975" cy="1514475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465259" y="3988009"/>
            <a:ext cx="2456371" cy="1572839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7443" y="7354776"/>
            <a:ext cx="2552255" cy="1529367"/>
          </a:xfrm>
          <a:prstGeom prst="rect">
            <a:avLst/>
          </a:prstGeom>
        </p:spPr>
      </p:pic>
      <p:sp>
        <p:nvSpPr>
          <p:cNvPr id="35" name="Rounded Rectangle 34"/>
          <p:cNvSpPr/>
          <p:nvPr/>
        </p:nvSpPr>
        <p:spPr>
          <a:xfrm>
            <a:off x="388407" y="7311304"/>
            <a:ext cx="2589185" cy="1572839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55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34"/>
          <p:cNvSpPr txBox="1"/>
          <p:nvPr/>
        </p:nvSpPr>
        <p:spPr>
          <a:xfrm>
            <a:off x="-197597" y="123223"/>
            <a:ext cx="727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Procedimentos importantes:</a:t>
            </a:r>
            <a:endParaRPr lang="en-US" sz="3200" i="1" dirty="0">
              <a:solidFill>
                <a:srgbClr val="0070C0"/>
              </a:solidFill>
            </a:endParaRPr>
          </a:p>
        </p:txBody>
      </p:sp>
      <p:sp>
        <p:nvSpPr>
          <p:cNvPr id="23" name="CaixaDeTexto 34"/>
          <p:cNvSpPr txBox="1"/>
          <p:nvPr/>
        </p:nvSpPr>
        <p:spPr>
          <a:xfrm>
            <a:off x="76957" y="5205533"/>
            <a:ext cx="6684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Armazenar </a:t>
            </a:r>
            <a:r>
              <a:rPr lang="en-US" sz="2400" i="1" dirty="0">
                <a:solidFill>
                  <a:srgbClr val="0070C0"/>
                </a:solidFill>
              </a:rPr>
              <a:t>lemon pepper </a:t>
            </a:r>
            <a:r>
              <a:rPr lang="en-US" sz="2400" dirty="0" smtClean="0">
                <a:solidFill>
                  <a:srgbClr val="0070C0"/>
                </a:solidFill>
              </a:rPr>
              <a:t>em </a:t>
            </a:r>
            <a:r>
              <a:rPr lang="en-US" sz="2400" dirty="0">
                <a:solidFill>
                  <a:srgbClr val="0070C0"/>
                </a:solidFill>
              </a:rPr>
              <a:t>um recipiente transparente em acrílico com tampa e com a devida etiqueta de validade Cinépolis</a:t>
            </a:r>
            <a:r>
              <a:rPr lang="en-US" sz="2400" dirty="0" smtClean="0">
                <a:solidFill>
                  <a:srgbClr val="0070C0"/>
                </a:solidFill>
              </a:rPr>
              <a:t>.                                   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273" y="6804252"/>
            <a:ext cx="3053745" cy="26068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273" y="2401373"/>
            <a:ext cx="3006633" cy="2353507"/>
          </a:xfrm>
          <a:prstGeom prst="rect">
            <a:avLst/>
          </a:prstGeom>
        </p:spPr>
      </p:pic>
      <p:sp>
        <p:nvSpPr>
          <p:cNvPr id="6" name="CaixaDeTexto 34"/>
          <p:cNvSpPr txBox="1"/>
          <p:nvPr/>
        </p:nvSpPr>
        <p:spPr>
          <a:xfrm>
            <a:off x="113852" y="1021736"/>
            <a:ext cx="6684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Utilizar </a:t>
            </a:r>
            <a:r>
              <a:rPr lang="en-US" sz="2400" i="1" dirty="0">
                <a:solidFill>
                  <a:srgbClr val="0070C0"/>
                </a:solidFill>
              </a:rPr>
              <a:t>scoop</a:t>
            </a:r>
            <a:r>
              <a:rPr lang="en-US" sz="2400" dirty="0">
                <a:solidFill>
                  <a:srgbClr val="0070C0"/>
                </a:solidFill>
              </a:rPr>
              <a:t> para realizar o </a:t>
            </a:r>
            <a:r>
              <a:rPr lang="en-US" sz="2400" dirty="0" smtClean="0">
                <a:solidFill>
                  <a:srgbClr val="0070C0"/>
                </a:solidFill>
              </a:rPr>
              <a:t>porcionamento</a:t>
            </a:r>
            <a:r>
              <a:rPr lang="en-US" sz="2400" dirty="0">
                <a:solidFill>
                  <a:srgbClr val="0070C0"/>
                </a:solidFill>
              </a:rPr>
              <a:t> d</a:t>
            </a:r>
            <a:r>
              <a:rPr lang="en-US" sz="2400" dirty="0" smtClean="0">
                <a:solidFill>
                  <a:srgbClr val="0070C0"/>
                </a:solidFill>
              </a:rPr>
              <a:t>o saborizante no ato do pedido.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8810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34"/>
          <p:cNvSpPr txBox="1"/>
          <p:nvPr/>
        </p:nvSpPr>
        <p:spPr>
          <a:xfrm>
            <a:off x="-197597" y="123223"/>
            <a:ext cx="72745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0070C0"/>
                </a:solidFill>
              </a:rPr>
              <a:t>Procedimentos importantes:</a:t>
            </a:r>
            <a:endParaRPr lang="en-US" sz="3800" i="1" dirty="0">
              <a:solidFill>
                <a:srgbClr val="0070C0"/>
              </a:solidFill>
            </a:endParaRPr>
          </a:p>
        </p:txBody>
      </p:sp>
      <p:sp>
        <p:nvSpPr>
          <p:cNvPr id="23" name="CaixaDeTexto 34"/>
          <p:cNvSpPr txBox="1"/>
          <p:nvPr/>
        </p:nvSpPr>
        <p:spPr>
          <a:xfrm>
            <a:off x="0" y="1202493"/>
            <a:ext cx="6684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Adesivar o potinho com a etiqueta </a:t>
            </a:r>
            <a:r>
              <a:rPr lang="en-US" sz="2400" i="1" dirty="0" smtClean="0">
                <a:solidFill>
                  <a:srgbClr val="0070C0"/>
                </a:solidFill>
              </a:rPr>
              <a:t>Lemon Pepper;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103" y="2590154"/>
            <a:ext cx="2228532" cy="12309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410" y="2590154"/>
            <a:ext cx="2000250" cy="12309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851" y="6567904"/>
            <a:ext cx="2466975" cy="1514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3191" y="6553012"/>
            <a:ext cx="2552255" cy="1529367"/>
          </a:xfrm>
          <a:prstGeom prst="rect">
            <a:avLst/>
          </a:prstGeom>
        </p:spPr>
      </p:pic>
      <p:sp>
        <p:nvSpPr>
          <p:cNvPr id="10" name="CaixaDeTexto 34"/>
          <p:cNvSpPr txBox="1"/>
          <p:nvPr/>
        </p:nvSpPr>
        <p:spPr>
          <a:xfrm>
            <a:off x="0" y="4488767"/>
            <a:ext cx="66848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Porcionar </a:t>
            </a:r>
            <a:r>
              <a:rPr lang="en-US" sz="2400" i="1" dirty="0">
                <a:solidFill>
                  <a:srgbClr val="0070C0"/>
                </a:solidFill>
              </a:rPr>
              <a:t>lemon pepper </a:t>
            </a:r>
            <a:r>
              <a:rPr lang="en-US" sz="2400" dirty="0" smtClean="0">
                <a:solidFill>
                  <a:srgbClr val="0070C0"/>
                </a:solidFill>
              </a:rPr>
              <a:t>no recipiente (quantidade do saborizante de acordo com o tamanho da embalagem de pipoca escolhida pelo cliente) e entregar ao finalizar o pedido.</a:t>
            </a:r>
          </a:p>
        </p:txBody>
      </p:sp>
    </p:spTree>
    <p:extLst>
      <p:ext uri="{BB962C8B-B14F-4D97-AF65-F5344CB8AC3E}">
        <p14:creationId xmlns:p14="http://schemas.microsoft.com/office/powerpoint/2010/main" val="70447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34"/>
          <p:cNvSpPr txBox="1"/>
          <p:nvPr/>
        </p:nvSpPr>
        <p:spPr>
          <a:xfrm>
            <a:off x="616049" y="399768"/>
            <a:ext cx="6692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Como e onde </a:t>
            </a:r>
            <a:r>
              <a:rPr lang="en-US" sz="3200" b="1" dirty="0" smtClean="0">
                <a:solidFill>
                  <a:srgbClr val="0070C0"/>
                </a:solidFill>
              </a:rPr>
              <a:t>fixar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o </a:t>
            </a:r>
            <a:r>
              <a:rPr lang="en-US" sz="3200" b="1" dirty="0" smtClean="0">
                <a:solidFill>
                  <a:srgbClr val="0070C0"/>
                </a:solidFill>
              </a:rPr>
              <a:t>Apoio Visual?</a:t>
            </a:r>
            <a:endParaRPr lang="en-US" sz="3200" i="1" dirty="0">
              <a:solidFill>
                <a:srgbClr val="0070C0"/>
              </a:solidFill>
            </a:endParaRPr>
          </a:p>
        </p:txBody>
      </p:sp>
      <p:sp>
        <p:nvSpPr>
          <p:cNvPr id="23" name="CaixaDeTexto 34"/>
          <p:cNvSpPr txBox="1"/>
          <p:nvPr/>
        </p:nvSpPr>
        <p:spPr>
          <a:xfrm>
            <a:off x="97277" y="1791773"/>
            <a:ext cx="66848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1</a:t>
            </a:r>
            <a:r>
              <a:rPr lang="en-US" sz="24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°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Passo: Imprimir o conteúdo na opção colorida;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endParaRPr lang="en-US" sz="2400" dirty="0" smtClean="0">
              <a:solidFill>
                <a:srgbClr val="0070C0"/>
              </a:solidFill>
            </a:endParaRPr>
          </a:p>
          <a:p>
            <a:pPr algn="just"/>
            <a:endParaRPr lang="en-US" sz="2400" dirty="0" smtClean="0">
              <a:solidFill>
                <a:srgbClr val="0070C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2°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Passo</a:t>
            </a:r>
            <a:r>
              <a:rPr lang="en-US" sz="2400" dirty="0" smtClean="0">
                <a:solidFill>
                  <a:srgbClr val="0070C0"/>
                </a:solidFill>
              </a:rPr>
              <a:t>: Recortar o espaço em branco deixando apenas o conteúdo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impresso.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                                        </a:t>
            </a:r>
          </a:p>
          <a:p>
            <a:pPr algn="just"/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                                       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endParaRPr lang="en-US" sz="2400" dirty="0" smtClean="0">
              <a:solidFill>
                <a:srgbClr val="0070C0"/>
              </a:solidFill>
            </a:endParaRP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endParaRPr lang="en-US" sz="2400" dirty="0" smtClean="0">
              <a:solidFill>
                <a:srgbClr val="0070C0"/>
              </a:solidFill>
            </a:endParaRP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endParaRPr lang="en-US" sz="2400" dirty="0" smtClean="0">
              <a:solidFill>
                <a:srgbClr val="0070C0"/>
              </a:solidFill>
            </a:endParaRP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endParaRPr lang="en-US" sz="2400" dirty="0" smtClean="0">
              <a:solidFill>
                <a:srgbClr val="0070C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12" y="7080139"/>
            <a:ext cx="2617550" cy="7428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1413" y="4880905"/>
            <a:ext cx="1859027" cy="257064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91412" y="4880904"/>
            <a:ext cx="1859027" cy="2881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48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34"/>
          <p:cNvSpPr txBox="1"/>
          <p:nvPr/>
        </p:nvSpPr>
        <p:spPr>
          <a:xfrm>
            <a:off x="270609" y="90585"/>
            <a:ext cx="6692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Como e onde </a:t>
            </a:r>
            <a:r>
              <a:rPr lang="en-US" sz="3200" b="1" dirty="0" smtClean="0">
                <a:solidFill>
                  <a:srgbClr val="0070C0"/>
                </a:solidFill>
              </a:rPr>
              <a:t>fixar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o </a:t>
            </a:r>
            <a:r>
              <a:rPr lang="en-US" sz="3200" b="1" dirty="0" smtClean="0">
                <a:solidFill>
                  <a:srgbClr val="0070C0"/>
                </a:solidFill>
              </a:rPr>
              <a:t>Apoio</a:t>
            </a:r>
            <a:r>
              <a:rPr lang="en-US" sz="3200" b="1" dirty="0" smtClean="0">
                <a:solidFill>
                  <a:srgbClr val="0070C0"/>
                </a:solidFill>
              </a:rPr>
              <a:t> Visual?</a:t>
            </a:r>
            <a:endParaRPr lang="en-US" sz="3200" i="1" dirty="0">
              <a:solidFill>
                <a:srgbClr val="0070C0"/>
              </a:solidFill>
            </a:endParaRPr>
          </a:p>
        </p:txBody>
      </p:sp>
      <p:sp>
        <p:nvSpPr>
          <p:cNvPr id="23" name="CaixaDeTexto 34"/>
          <p:cNvSpPr txBox="1"/>
          <p:nvPr/>
        </p:nvSpPr>
        <p:spPr>
          <a:xfrm>
            <a:off x="97277" y="863108"/>
            <a:ext cx="66848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3°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Passo: </a:t>
            </a:r>
            <a:r>
              <a:rPr lang="en-US" sz="2400" dirty="0" smtClean="0">
                <a:solidFill>
                  <a:srgbClr val="0070C0"/>
                </a:solidFill>
              </a:rPr>
              <a:t>Passar papel </a:t>
            </a:r>
            <a:r>
              <a:rPr lang="en-US" sz="2400" i="1" dirty="0" smtClean="0">
                <a:solidFill>
                  <a:srgbClr val="0070C0"/>
                </a:solidFill>
              </a:rPr>
              <a:t>contact</a:t>
            </a:r>
            <a:r>
              <a:rPr lang="en-US" sz="2400" dirty="0" smtClean="0">
                <a:solidFill>
                  <a:srgbClr val="0070C0"/>
                </a:solidFill>
              </a:rPr>
              <a:t> sobre o Apoio Visual e fixar em um dos compartimentos do módulo da Bomboniere.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No caso das salas VIP, fixar na área do Corredor</a:t>
            </a:r>
            <a:r>
              <a:rPr lang="en-US" sz="2400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072" y="3339016"/>
            <a:ext cx="2903607" cy="2566484"/>
          </a:xfrm>
          <a:prstGeom prst="rect">
            <a:avLst/>
          </a:prstGeom>
        </p:spPr>
      </p:pic>
      <p:sp>
        <p:nvSpPr>
          <p:cNvPr id="7" name="CaixaDeTexto 34"/>
          <p:cNvSpPr txBox="1"/>
          <p:nvPr/>
        </p:nvSpPr>
        <p:spPr>
          <a:xfrm>
            <a:off x="270609" y="4294565"/>
            <a:ext cx="2259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Bomboniere</a:t>
            </a:r>
          </a:p>
          <a:p>
            <a:pPr algn="just"/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8" name="CaixaDeTexto 34"/>
          <p:cNvSpPr txBox="1"/>
          <p:nvPr/>
        </p:nvSpPr>
        <p:spPr>
          <a:xfrm>
            <a:off x="412849" y="7619356"/>
            <a:ext cx="2259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Corredor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6496" y="6313910"/>
            <a:ext cx="2000003" cy="307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08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3314</TotalTime>
  <Words>199</Words>
  <Application>Microsoft Office PowerPoint</Application>
  <PresentationFormat>A4 Paper (210x297 mm)</PresentationFormat>
  <Paragraphs>38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Bright</vt:lpstr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Daniele Endler</dc:creator>
  <cp:lastModifiedBy>Daniele Endler (ext. Scanton)</cp:lastModifiedBy>
  <cp:revision>70</cp:revision>
  <dcterms:created xsi:type="dcterms:W3CDTF">2014-10-27T10:24:03Z</dcterms:created>
  <dcterms:modified xsi:type="dcterms:W3CDTF">2018-01-31T11:00:31Z</dcterms:modified>
</cp:coreProperties>
</file>