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354" r:id="rId5"/>
    <p:sldId id="312" r:id="rId6"/>
    <p:sldId id="355" r:id="rId7"/>
    <p:sldId id="356" r:id="rId8"/>
    <p:sldId id="284" r:id="rId9"/>
    <p:sldId id="296" r:id="rId10"/>
    <p:sldId id="332" r:id="rId11"/>
    <p:sldId id="333" r:id="rId12"/>
    <p:sldId id="334" r:id="rId13"/>
    <p:sldId id="336" r:id="rId14"/>
    <p:sldId id="337" r:id="rId15"/>
    <p:sldId id="338" r:id="rId16"/>
    <p:sldId id="359" r:id="rId17"/>
    <p:sldId id="352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40" r:id="rId29"/>
    <p:sldId id="361" r:id="rId30"/>
    <p:sldId id="341" r:id="rId31"/>
    <p:sldId id="358" r:id="rId32"/>
    <p:sldId id="360" r:id="rId33"/>
  </p:sldIdLst>
  <p:sldSz cx="12192000" cy="6858000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270" autoAdjust="0"/>
  </p:normalViewPr>
  <p:slideViewPr>
    <p:cSldViewPr snapToGrid="0">
      <p:cViewPr varScale="1">
        <p:scale>
          <a:sx n="55" d="100"/>
          <a:sy n="55" d="100"/>
        </p:scale>
        <p:origin x="11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B56CB-AA1C-406D-A3D8-90E9EDF9AEFE}" type="datetimeFigureOut">
              <a:rPr lang="pt-BR" smtClean="0"/>
              <a:t>28/12/2022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43450"/>
            <a:ext cx="5438775" cy="38814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63075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363075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21C5D-935D-4E76-BDBC-80BD8D4A50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9432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21C5D-935D-4E76-BDBC-80BD8D4A50E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6693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84A1-B001-4A2B-A25C-6916AF246B34}" type="datetimeFigureOut">
              <a:rPr lang="pt-BR" smtClean="0"/>
              <a:t>28/12/2022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424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84A1-B001-4A2B-A25C-6916AF246B34}" type="datetimeFigureOut">
              <a:rPr lang="pt-BR" smtClean="0"/>
              <a:t>28/12/2022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244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84A1-B001-4A2B-A25C-6916AF246B34}" type="datetimeFigureOut">
              <a:rPr lang="pt-BR" smtClean="0"/>
              <a:t>28/12/2022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51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84A1-B001-4A2B-A25C-6916AF246B34}" type="datetimeFigureOut">
              <a:rPr lang="pt-BR" smtClean="0"/>
              <a:t>28/12/2022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772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84A1-B001-4A2B-A25C-6916AF246B34}" type="datetimeFigureOut">
              <a:rPr lang="pt-BR" smtClean="0"/>
              <a:t>28/12/2022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09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84A1-B001-4A2B-A25C-6916AF246B34}" type="datetimeFigureOut">
              <a:rPr lang="pt-BR" smtClean="0"/>
              <a:t>28/12/2022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00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84A1-B001-4A2B-A25C-6916AF246B34}" type="datetimeFigureOut">
              <a:rPr lang="pt-BR" smtClean="0"/>
              <a:t>28/12/2022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154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84A1-B001-4A2B-A25C-6916AF246B34}" type="datetimeFigureOut">
              <a:rPr lang="pt-BR" smtClean="0"/>
              <a:t>28/12/2022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10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84A1-B001-4A2B-A25C-6916AF246B34}" type="datetimeFigureOut">
              <a:rPr lang="pt-BR" smtClean="0"/>
              <a:t>28/12/2022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7264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84A1-B001-4A2B-A25C-6916AF246B34}" type="datetimeFigureOut">
              <a:rPr lang="pt-BR" smtClean="0"/>
              <a:t>28/12/2022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76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84A1-B001-4A2B-A25C-6916AF246B34}" type="datetimeFigureOut">
              <a:rPr lang="pt-BR" smtClean="0"/>
              <a:t>28/12/2022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53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584A1-B001-4A2B-A25C-6916AF246B34}" type="datetimeFigureOut">
              <a:rPr lang="pt-BR" smtClean="0"/>
              <a:t>28/12/2022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28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39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12" Type="http://schemas.openxmlformats.org/officeDocument/2006/relationships/image" Target="../media/image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8.jpeg"/><Relationship Id="rId5" Type="http://schemas.openxmlformats.org/officeDocument/2006/relationships/image" Target="../media/image34.jpeg"/><Relationship Id="rId15" Type="http://schemas.openxmlformats.org/officeDocument/2006/relationships/image" Target="../media/image41.pn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28.png"/><Relationship Id="rId1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png"/><Relationship Id="rId7" Type="http://schemas.openxmlformats.org/officeDocument/2006/relationships/image" Target="../media/image32.png"/><Relationship Id="rId12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10.png"/><Relationship Id="rId5" Type="http://schemas.openxmlformats.org/officeDocument/2006/relationships/image" Target="../media/image45.jpeg"/><Relationship Id="rId10" Type="http://schemas.openxmlformats.org/officeDocument/2006/relationships/image" Target="../media/image47.jpeg"/><Relationship Id="rId4" Type="http://schemas.openxmlformats.org/officeDocument/2006/relationships/image" Target="../media/image4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4.png"/><Relationship Id="rId7" Type="http://schemas.openxmlformats.org/officeDocument/2006/relationships/image" Target="../media/image1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0.png"/><Relationship Id="rId5" Type="http://schemas.openxmlformats.org/officeDocument/2006/relationships/image" Target="../media/image11.png"/><Relationship Id="rId10" Type="http://schemas.openxmlformats.org/officeDocument/2006/relationships/image" Target="../media/image52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25.png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3.png"/><Relationship Id="rId3" Type="http://schemas.openxmlformats.org/officeDocument/2006/relationships/image" Target="../media/image35.png"/><Relationship Id="rId7" Type="http://schemas.openxmlformats.org/officeDocument/2006/relationships/image" Target="../media/image28.png"/><Relationship Id="rId12" Type="http://schemas.openxmlformats.org/officeDocument/2006/relationships/image" Target="../media/image4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11" Type="http://schemas.openxmlformats.org/officeDocument/2006/relationships/image" Target="../media/image40.png"/><Relationship Id="rId5" Type="http://schemas.openxmlformats.org/officeDocument/2006/relationships/image" Target="../media/image9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3.png"/><Relationship Id="rId7" Type="http://schemas.openxmlformats.org/officeDocument/2006/relationships/image" Target="../media/image3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5.jpeg"/><Relationship Id="rId10" Type="http://schemas.openxmlformats.org/officeDocument/2006/relationships/image" Target="../media/image53.png"/><Relationship Id="rId4" Type="http://schemas.openxmlformats.org/officeDocument/2006/relationships/image" Target="../media/image44.png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4.png"/><Relationship Id="rId7" Type="http://schemas.openxmlformats.org/officeDocument/2006/relationships/image" Target="../media/image1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.png"/><Relationship Id="rId7" Type="http://schemas.openxmlformats.org/officeDocument/2006/relationships/image" Target="../media/image4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10" Type="http://schemas.openxmlformats.org/officeDocument/2006/relationships/image" Target="../media/image17.jpe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0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4.jpeg"/><Relationship Id="rId7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2216680" cy="6858000"/>
            <a:chOff x="0" y="20336"/>
            <a:chExt cx="12216680" cy="683766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/>
            <a:srcRect l="16409" t="19877" r="24530" b="17093"/>
            <a:stretch/>
          </p:blipFill>
          <p:spPr>
            <a:xfrm>
              <a:off x="0" y="20336"/>
              <a:ext cx="12216680" cy="683766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9597" t="57565" r="38724" b="19455"/>
            <a:stretch/>
          </p:blipFill>
          <p:spPr>
            <a:xfrm>
              <a:off x="4160785" y="5386717"/>
              <a:ext cx="3870430" cy="967608"/>
            </a:xfrm>
            <a:prstGeom prst="rect">
              <a:avLst/>
            </a:prstGeom>
          </p:spPr>
        </p:pic>
      </p:grpSp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914400" y="4268237"/>
            <a:ext cx="10363200" cy="1521601"/>
          </a:xfrm>
        </p:spPr>
        <p:txBody>
          <a:bodyPr>
            <a:normAutofit fontScale="90000"/>
          </a:bodyPr>
          <a:lstStyle/>
          <a:p>
            <a:r>
              <a:rPr lang="es-MX" sz="4000" dirty="0">
                <a:solidFill>
                  <a:schemeClr val="bg1"/>
                </a:solidFill>
                <a:latin typeface="Clarendon BT" panose="02040804050505030204" pitchFamily="18" charset="0"/>
              </a:rPr>
              <a:t>GUIA RÁPIDO</a:t>
            </a:r>
            <a:br>
              <a:rPr lang="es-MX" sz="4000" dirty="0">
                <a:solidFill>
                  <a:schemeClr val="bg1"/>
                </a:solidFill>
                <a:latin typeface="Clarendon BT" panose="02040804050505030204" pitchFamily="18" charset="0"/>
              </a:rPr>
            </a:br>
            <a:r>
              <a:rPr lang="es-MX" sz="4000" dirty="0">
                <a:solidFill>
                  <a:schemeClr val="bg1"/>
                </a:solidFill>
                <a:latin typeface="Clarendon BT" panose="02040804050505030204" pitchFamily="18" charset="0"/>
              </a:rPr>
              <a:t>ATENDIMENTO AOS CLIENTES COM ACESSIBILIDADE</a:t>
            </a:r>
            <a:br>
              <a:rPr lang="es-MX" sz="4000" dirty="0">
                <a:solidFill>
                  <a:schemeClr val="bg1"/>
                </a:solidFill>
                <a:latin typeface="Clarendon BT" panose="02040804050505030204" pitchFamily="18" charset="0"/>
              </a:rPr>
            </a:br>
            <a:r>
              <a:rPr lang="es-MX" sz="4000" dirty="0">
                <a:solidFill>
                  <a:schemeClr val="bg1"/>
                </a:solidFill>
                <a:latin typeface="Clarendon BT" panose="02040804050505030204" pitchFamily="18" charset="0"/>
              </a:rPr>
              <a:t>APLICATIVO MOVIE READING  </a:t>
            </a:r>
            <a:br>
              <a:rPr lang="es-MX" dirty="0">
                <a:solidFill>
                  <a:schemeClr val="bg1"/>
                </a:solidFill>
              </a:rPr>
            </a:br>
            <a:br>
              <a:rPr lang="es-MX" dirty="0">
                <a:solidFill>
                  <a:schemeClr val="bg1"/>
                </a:solidFill>
              </a:rPr>
            </a:br>
            <a:r>
              <a:rPr lang="es-MX" sz="2700" dirty="0">
                <a:solidFill>
                  <a:srgbClr val="FFC319"/>
                </a:solidFill>
                <a:latin typeface="Clarendon BT" panose="02040804050505030204" pitchFamily="18" charset="0"/>
              </a:rPr>
              <a:t>BRA-GR-ATCLT-ACES-00</a:t>
            </a:r>
            <a:br>
              <a:rPr lang="es-MX" dirty="0"/>
            </a:br>
            <a:br>
              <a:rPr lang="es-MX" dirty="0">
                <a:solidFill>
                  <a:schemeClr val="bg1"/>
                </a:solidFill>
              </a:rPr>
            </a:br>
            <a:endParaRPr lang="es-E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4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87171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4350734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4956075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89" name="Elipse 88"/>
          <p:cNvSpPr/>
          <p:nvPr/>
        </p:nvSpPr>
        <p:spPr>
          <a:xfrm>
            <a:off x="6161583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sp>
        <p:nvSpPr>
          <p:cNvPr id="3" name="Retângulo 2"/>
          <p:cNvSpPr/>
          <p:nvPr/>
        </p:nvSpPr>
        <p:spPr>
          <a:xfrm>
            <a:off x="8304724" y="2891387"/>
            <a:ext cx="27083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 Se necessário, orientar o cliente até a sua poltrona. 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64691" y="670744"/>
            <a:ext cx="2517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</a:rPr>
              <a:t>ENTRADA DE SALA   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520976" y="2152780"/>
            <a:ext cx="1069161" cy="475284"/>
            <a:chOff x="734239" y="2336701"/>
            <a:chExt cx="1069161" cy="475284"/>
          </a:xfrm>
        </p:grpSpPr>
        <p:cxnSp>
          <p:nvCxnSpPr>
            <p:cNvPr id="36" name="Conector de seta reta 35"/>
            <p:cNvCxnSpPr/>
            <p:nvPr/>
          </p:nvCxnSpPr>
          <p:spPr>
            <a:xfrm flipV="1">
              <a:off x="1206500" y="2591921"/>
              <a:ext cx="596900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ipse 36"/>
            <p:cNvSpPr/>
            <p:nvPr/>
          </p:nvSpPr>
          <p:spPr>
            <a:xfrm>
              <a:off x="734239" y="2336701"/>
              <a:ext cx="472261" cy="475284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8" name="Retângulo 37"/>
          <p:cNvSpPr/>
          <p:nvPr/>
        </p:nvSpPr>
        <p:spPr>
          <a:xfrm>
            <a:off x="8341217" y="5493975"/>
            <a:ext cx="26353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Auxiliar o cliente a se acomodar na poltrona 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4954697" y="2723764"/>
            <a:ext cx="270241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Carimbar o ingresso do cliente como “conferido” ou validar o ingresso eletrônico ao passar no pódio.</a:t>
            </a:r>
          </a:p>
        </p:txBody>
      </p:sp>
      <p:pic>
        <p:nvPicPr>
          <p:cNvPr id="44" name="Imagem 43"/>
          <p:cNvPicPr>
            <a:picLocks noChangeAspect="1"/>
          </p:cNvPicPr>
          <p:nvPr/>
        </p:nvPicPr>
        <p:blipFill rotWithShape="1">
          <a:blip r:embed="rId2"/>
          <a:srcRect l="16247" t="5633" r="15905"/>
          <a:stretch/>
        </p:blipFill>
        <p:spPr>
          <a:xfrm>
            <a:off x="9907140" y="4301313"/>
            <a:ext cx="930707" cy="1069147"/>
          </a:xfrm>
          <a:prstGeom prst="rect">
            <a:avLst/>
          </a:prstGeom>
        </p:spPr>
      </p:pic>
      <p:sp>
        <p:nvSpPr>
          <p:cNvPr id="51" name="Retângulo 50"/>
          <p:cNvSpPr/>
          <p:nvPr/>
        </p:nvSpPr>
        <p:spPr>
          <a:xfrm>
            <a:off x="4956075" y="5341392"/>
            <a:ext cx="27010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Verificar se o cliente necessita apoio para o acesso ao aplicativo </a:t>
            </a:r>
            <a:r>
              <a:rPr lang="pt-BR" sz="1100" dirty="0" err="1">
                <a:solidFill>
                  <a:srgbClr val="0070C0"/>
                </a:solidFill>
              </a:rPr>
              <a:t>Movie</a:t>
            </a:r>
            <a:r>
              <a:rPr lang="pt-BR" sz="1100" dirty="0">
                <a:solidFill>
                  <a:srgbClr val="0070C0"/>
                </a:solidFill>
              </a:rPr>
              <a:t> Reading. </a:t>
            </a:r>
          </a:p>
        </p:txBody>
      </p:sp>
      <p:pic>
        <p:nvPicPr>
          <p:cNvPr id="53" name="Picture 33"/>
          <p:cNvPicPr>
            <a:picLocks noChangeAspect="1"/>
          </p:cNvPicPr>
          <p:nvPr/>
        </p:nvPicPr>
        <p:blipFill rotWithShape="1">
          <a:blip r:embed="rId3"/>
          <a:srcRect l="18831" t="-1304" r="13237" b="-5209"/>
          <a:stretch/>
        </p:blipFill>
        <p:spPr>
          <a:xfrm>
            <a:off x="6455580" y="2036259"/>
            <a:ext cx="1030666" cy="390525"/>
          </a:xfrm>
          <a:prstGeom prst="rect">
            <a:avLst/>
          </a:prstGeom>
        </p:spPr>
      </p:pic>
      <p:sp>
        <p:nvSpPr>
          <p:cNvPr id="70" name="Rosca 69"/>
          <p:cNvSpPr/>
          <p:nvPr/>
        </p:nvSpPr>
        <p:spPr>
          <a:xfrm>
            <a:off x="497091" y="4891016"/>
            <a:ext cx="443860" cy="426699"/>
          </a:xfrm>
          <a:prstGeom prst="donut">
            <a:avLst>
              <a:gd name="adj" fmla="val 1242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B0F0"/>
                </a:solidFill>
              </a:rPr>
              <a:t>A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3549440" y="1564628"/>
            <a:ext cx="685383" cy="978198"/>
            <a:chOff x="2523007" y="1374568"/>
            <a:chExt cx="540656" cy="687184"/>
          </a:xfrm>
        </p:grpSpPr>
        <p:pic>
          <p:nvPicPr>
            <p:cNvPr id="77" name="Imagen 46" descr="E:\kenii2\P1020363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007" y="1374568"/>
              <a:ext cx="540656" cy="676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Picture 4" descr="Resultado de imagem para bastÃ£o para cegos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2909" r="43339" b="3127"/>
            <a:stretch/>
          </p:blipFill>
          <p:spPr bwMode="auto">
            <a:xfrm rot="19681305">
              <a:off x="2618210" y="1608792"/>
              <a:ext cx="152856" cy="45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tângulo 5"/>
          <p:cNvSpPr/>
          <p:nvPr/>
        </p:nvSpPr>
        <p:spPr>
          <a:xfrm>
            <a:off x="1658744" y="1764972"/>
            <a:ext cx="18116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Perguntar ao cliente se ele deseja comprar algum de nossos produtos na Bomboniere. Caso haja desejo, conduzir o cliente se necessário.</a:t>
            </a:r>
          </a:p>
        </p:txBody>
      </p:sp>
      <p:pic>
        <p:nvPicPr>
          <p:cNvPr id="79" name="Imagen 88090" descr="E:\kenii2\P1020375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7" t="1388" r="24404" b="58340"/>
          <a:stretch/>
        </p:blipFill>
        <p:spPr bwMode="auto">
          <a:xfrm>
            <a:off x="5150504" y="1462435"/>
            <a:ext cx="430789" cy="4688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Imagen 88094" descr="C:\Users\SAAG\Pictures\arquilla con lentes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4" t="43385" r="53274" b="12699"/>
          <a:stretch/>
        </p:blipFill>
        <p:spPr bwMode="auto">
          <a:xfrm>
            <a:off x="5177458" y="1897475"/>
            <a:ext cx="413668" cy="8962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5" name="Grupo 84"/>
          <p:cNvGrpSpPr/>
          <p:nvPr/>
        </p:nvGrpSpPr>
        <p:grpSpPr>
          <a:xfrm flipH="1">
            <a:off x="5763069" y="1493811"/>
            <a:ext cx="561364" cy="1314591"/>
            <a:chOff x="2702439" y="1379659"/>
            <a:chExt cx="312382" cy="676172"/>
          </a:xfrm>
        </p:grpSpPr>
        <p:pic>
          <p:nvPicPr>
            <p:cNvPr id="86" name="Imagen 46" descr="E:\kenii2\P1020363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222"/>
            <a:stretch/>
          </p:blipFill>
          <p:spPr bwMode="auto">
            <a:xfrm>
              <a:off x="2702439" y="1379659"/>
              <a:ext cx="312382" cy="676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Picture 4" descr="Resultado de imagem para bastÃ£o para cegos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2909" r="43339" b="3127"/>
            <a:stretch/>
          </p:blipFill>
          <p:spPr bwMode="auto">
            <a:xfrm rot="19681305">
              <a:off x="2817954" y="1681708"/>
              <a:ext cx="112983" cy="334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o 6"/>
          <p:cNvGrpSpPr/>
          <p:nvPr/>
        </p:nvGrpSpPr>
        <p:grpSpPr>
          <a:xfrm>
            <a:off x="9182585" y="1450785"/>
            <a:ext cx="1009123" cy="1446855"/>
            <a:chOff x="9237529" y="1579014"/>
            <a:chExt cx="783185" cy="1049050"/>
          </a:xfrm>
        </p:grpSpPr>
        <p:pic>
          <p:nvPicPr>
            <p:cNvPr id="88" name="Imagen 88067"/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160"/>
            <a:stretch/>
          </p:blipFill>
          <p:spPr bwMode="auto">
            <a:xfrm flipH="1">
              <a:off x="9237529" y="1691114"/>
              <a:ext cx="415644" cy="841542"/>
            </a:xfrm>
            <a:prstGeom prst="rect">
              <a:avLst/>
            </a:prstGeom>
            <a:noFill/>
          </p:spPr>
        </p:pic>
        <p:grpSp>
          <p:nvGrpSpPr>
            <p:cNvPr id="90" name="Grupo 89"/>
            <p:cNvGrpSpPr/>
            <p:nvPr/>
          </p:nvGrpSpPr>
          <p:grpSpPr>
            <a:xfrm flipH="1">
              <a:off x="9607213" y="1579014"/>
              <a:ext cx="413501" cy="1049050"/>
              <a:chOff x="2325328" y="1295991"/>
              <a:chExt cx="667253" cy="1356248"/>
            </a:xfrm>
          </p:grpSpPr>
          <p:pic>
            <p:nvPicPr>
              <p:cNvPr id="91" name="Imagen 42" descr="E:\kenii2\P1020356.png"/>
              <p:cNvPicPr/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65"/>
              <a:stretch/>
            </p:blipFill>
            <p:spPr bwMode="auto">
              <a:xfrm flipH="1">
                <a:off x="2325328" y="1295991"/>
                <a:ext cx="667253" cy="13562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2" name="Picture 4" descr="Resultado de imagem para bastÃ£o para cegos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952" t="2909" r="43339" b="3127"/>
              <a:stretch/>
            </p:blipFill>
            <p:spPr bwMode="auto">
              <a:xfrm rot="19681305">
                <a:off x="2571540" y="1868910"/>
                <a:ext cx="258866" cy="7670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71" name="Título 1"/>
          <p:cNvSpPr txBox="1">
            <a:spLocks/>
          </p:cNvSpPr>
          <p:nvPr/>
        </p:nvSpPr>
        <p:spPr>
          <a:xfrm>
            <a:off x="3013891" y="146535"/>
            <a:ext cx="6893249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Entrada de sala / </a:t>
            </a:r>
            <a:r>
              <a:rPr lang="es-MX" sz="1400" dirty="0" err="1"/>
              <a:t>Instalação</a:t>
            </a:r>
            <a:r>
              <a:rPr lang="es-MX" sz="1400" dirty="0"/>
              <a:t> do </a:t>
            </a:r>
            <a:r>
              <a:rPr lang="es-MX" sz="1400" dirty="0" err="1"/>
              <a:t>equipamento</a:t>
            </a:r>
            <a:r>
              <a:rPr lang="es-MX" sz="1400" dirty="0"/>
              <a:t> na poltrona : Tipo A (</a:t>
            </a:r>
            <a:r>
              <a:rPr lang="es-MX" sz="1400" dirty="0" err="1"/>
              <a:t>cego</a:t>
            </a:r>
            <a:r>
              <a:rPr lang="es-MX" sz="1400" dirty="0"/>
              <a:t>) – Aplicativo 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pic>
        <p:nvPicPr>
          <p:cNvPr id="58" name="Imagem 3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4B38DDC0-9036-FEEA-6641-48E1F9154342}"/>
              </a:ext>
            </a:extLst>
          </p:cNvPr>
          <p:cNvSpPr/>
          <p:nvPr/>
        </p:nvSpPr>
        <p:spPr>
          <a:xfrm>
            <a:off x="10791520" y="58440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  <p:pic>
        <p:nvPicPr>
          <p:cNvPr id="9" name="Imagen 42" descr="E:\kenii2\P1020356.png">
            <a:extLst>
              <a:ext uri="{FF2B5EF4-FFF2-40B4-BE49-F238E27FC236}">
                <a16:creationId xmlns:a16="http://schemas.microsoft.com/office/drawing/2014/main" id="{3E0FC4FF-B760-6EA0-E64A-582410CF7FD2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5"/>
          <a:stretch/>
        </p:blipFill>
        <p:spPr bwMode="auto">
          <a:xfrm>
            <a:off x="9085780" y="4180658"/>
            <a:ext cx="532790" cy="1446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856F8B7-1EF1-AB96-BEE8-BE1D3E220D4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18756" y="4393598"/>
            <a:ext cx="427377" cy="74381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0159356E-4E25-8CE5-266F-1048B2676A4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94497" y="4603271"/>
            <a:ext cx="1161083" cy="367578"/>
          </a:xfrm>
          <a:prstGeom prst="rect">
            <a:avLst/>
          </a:prstGeom>
        </p:spPr>
      </p:pic>
      <p:sp>
        <p:nvSpPr>
          <p:cNvPr id="15" name="Retângulo de cantos arredondados 56">
            <a:extLst>
              <a:ext uri="{FF2B5EF4-FFF2-40B4-BE49-F238E27FC236}">
                <a16:creationId xmlns:a16="http://schemas.microsoft.com/office/drawing/2014/main" id="{1DD343B6-6830-9C2E-6CDC-73F7CD39B6D5}"/>
              </a:ext>
            </a:extLst>
          </p:cNvPr>
          <p:cNvSpPr/>
          <p:nvPr/>
        </p:nvSpPr>
        <p:spPr>
          <a:xfrm>
            <a:off x="1616616" y="406264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CEA3532-6A80-E027-78D9-752D2543B57A}"/>
              </a:ext>
            </a:extLst>
          </p:cNvPr>
          <p:cNvSpPr/>
          <p:nvPr/>
        </p:nvSpPr>
        <p:spPr>
          <a:xfrm>
            <a:off x="2834121" y="3889875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56CF9DB4-0C46-7D82-F0B4-700A7959A027}"/>
              </a:ext>
            </a:extLst>
          </p:cNvPr>
          <p:cNvSpPr/>
          <p:nvPr/>
        </p:nvSpPr>
        <p:spPr>
          <a:xfrm>
            <a:off x="1646184" y="5370460"/>
            <a:ext cx="26698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Informar ao cliente que haverá um funcionário no termino da sessão para recolher o fone de ouvido e lhe entregar o documento. 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9C07D533-6DCD-DA20-EB94-F1C2063B6BA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059" t="36660" r="7928" b="41575"/>
          <a:stretch/>
        </p:blipFill>
        <p:spPr>
          <a:xfrm flipH="1">
            <a:off x="2044221" y="4262822"/>
            <a:ext cx="1334388" cy="1165240"/>
          </a:xfrm>
          <a:prstGeom prst="rect">
            <a:avLst/>
          </a:prstGeom>
        </p:spPr>
      </p:pic>
      <p:pic>
        <p:nvPicPr>
          <p:cNvPr id="19" name="Imagen 46" descr="E:\kenii2\P1020363.png">
            <a:extLst>
              <a:ext uri="{FF2B5EF4-FFF2-40B4-BE49-F238E27FC236}">
                <a16:creationId xmlns:a16="http://schemas.microsoft.com/office/drawing/2014/main" id="{F53CC8BE-3593-C6BB-3E26-9692AC48E17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5" t="1" r="902" b="-396"/>
          <a:stretch/>
        </p:blipFill>
        <p:spPr bwMode="auto">
          <a:xfrm>
            <a:off x="3206162" y="4066431"/>
            <a:ext cx="344893" cy="10379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Conector de seta reta 53">
            <a:extLst>
              <a:ext uri="{FF2B5EF4-FFF2-40B4-BE49-F238E27FC236}">
                <a16:creationId xmlns:a16="http://schemas.microsoft.com/office/drawing/2014/main" id="{314B81A8-0CE7-2D65-BE0B-951004BAF11D}"/>
              </a:ext>
            </a:extLst>
          </p:cNvPr>
          <p:cNvCxnSpPr/>
          <p:nvPr/>
        </p:nvCxnSpPr>
        <p:spPr>
          <a:xfrm flipH="1">
            <a:off x="984796" y="5104366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544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ector de seta reta 41"/>
          <p:cNvCxnSpPr>
            <a:cxnSpLocks/>
          </p:cNvCxnSpPr>
          <p:nvPr/>
        </p:nvCxnSpPr>
        <p:spPr>
          <a:xfrm>
            <a:off x="7815572" y="2464853"/>
            <a:ext cx="8494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ângulo de cantos arredondados 58"/>
          <p:cNvSpPr/>
          <p:nvPr/>
        </p:nvSpPr>
        <p:spPr>
          <a:xfrm>
            <a:off x="1654991" y="1415967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Retângulo de cantos arredondados 61"/>
          <p:cNvSpPr/>
          <p:nvPr/>
        </p:nvSpPr>
        <p:spPr>
          <a:xfrm>
            <a:off x="5047671" y="146332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Elipse 45"/>
          <p:cNvSpPr/>
          <p:nvPr/>
        </p:nvSpPr>
        <p:spPr>
          <a:xfrm>
            <a:off x="2948660" y="1272721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7</a:t>
            </a:r>
          </a:p>
        </p:txBody>
      </p:sp>
      <p:sp>
        <p:nvSpPr>
          <p:cNvPr id="80" name="Elipse 79"/>
          <p:cNvSpPr/>
          <p:nvPr/>
        </p:nvSpPr>
        <p:spPr>
          <a:xfrm>
            <a:off x="6279799" y="1296155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7" name="Retângulo 46"/>
          <p:cNvSpPr/>
          <p:nvPr/>
        </p:nvSpPr>
        <p:spPr>
          <a:xfrm>
            <a:off x="1720240" y="2997284"/>
            <a:ext cx="25907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Perguntar para o cliente se ele possui alguma dúvida.</a:t>
            </a:r>
          </a:p>
        </p:txBody>
      </p:sp>
      <p:cxnSp>
        <p:nvCxnSpPr>
          <p:cNvPr id="65" name="Conector de seta reta 64"/>
          <p:cNvCxnSpPr/>
          <p:nvPr/>
        </p:nvCxnSpPr>
        <p:spPr>
          <a:xfrm flipV="1">
            <a:off x="987928" y="2412109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sca 76"/>
          <p:cNvSpPr/>
          <p:nvPr/>
        </p:nvSpPr>
        <p:spPr>
          <a:xfrm>
            <a:off x="536251" y="2198759"/>
            <a:ext cx="443860" cy="426699"/>
          </a:xfrm>
          <a:prstGeom prst="donut">
            <a:avLst>
              <a:gd name="adj" fmla="val 1242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79" name="Rosca 78"/>
          <p:cNvSpPr/>
          <p:nvPr/>
        </p:nvSpPr>
        <p:spPr>
          <a:xfrm>
            <a:off x="8715168" y="2283914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43413" y="1275503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 8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5069963" y="3031027"/>
            <a:ext cx="27293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Despedir-se do cliente dizendo: “Obrigado(a) divirta-se, estou de saída” . 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46391" y="6325447"/>
            <a:ext cx="120491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O responsável do turno que acompanhou a entrada da sala, deve entregar o documento do cliente e recolher o fone de ouvido no final da sessão, além de apagar na frente do cliente  o vídeo feito na entrega do fone de ouvido . </a:t>
            </a:r>
          </a:p>
        </p:txBody>
      </p:sp>
      <p:pic>
        <p:nvPicPr>
          <p:cNvPr id="3074" name="Picture 2" descr="Resultado de imagem para dÃºvi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5" t="21572" r="28303" b="20665"/>
          <a:stretch/>
        </p:blipFill>
        <p:spPr bwMode="auto">
          <a:xfrm>
            <a:off x="2569735" y="1741038"/>
            <a:ext cx="1043184" cy="119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n 46" descr="E:\kenii2\P1020363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6" t="1" r="-17051" b="38500"/>
          <a:stretch/>
        </p:blipFill>
        <p:spPr bwMode="auto">
          <a:xfrm>
            <a:off x="6139725" y="1722177"/>
            <a:ext cx="858022" cy="119288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Título 1"/>
          <p:cNvSpPr txBox="1">
            <a:spLocks/>
          </p:cNvSpPr>
          <p:nvPr/>
        </p:nvSpPr>
        <p:spPr>
          <a:xfrm>
            <a:off x="3013891" y="146535"/>
            <a:ext cx="6893249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Entrada de sala / </a:t>
            </a:r>
            <a:r>
              <a:rPr lang="es-MX" sz="1400" dirty="0" err="1"/>
              <a:t>Instalação</a:t>
            </a:r>
            <a:r>
              <a:rPr lang="es-MX" sz="1400" dirty="0"/>
              <a:t> do </a:t>
            </a:r>
            <a:r>
              <a:rPr lang="es-MX" sz="1400" dirty="0" err="1"/>
              <a:t>equipamento</a:t>
            </a:r>
            <a:r>
              <a:rPr lang="es-MX" sz="1400" dirty="0"/>
              <a:t> na poltrona : Tipo A (</a:t>
            </a:r>
            <a:r>
              <a:rPr lang="es-MX" sz="1400" dirty="0" err="1"/>
              <a:t>cego</a:t>
            </a:r>
            <a:r>
              <a:rPr lang="es-MX" sz="1400" dirty="0"/>
              <a:t>) – Aplicativo 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pic>
        <p:nvPicPr>
          <p:cNvPr id="38" name="Imagem 3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E28B7700-4280-35BE-BF93-F05DA6F0AB82}"/>
              </a:ext>
            </a:extLst>
          </p:cNvPr>
          <p:cNvSpPr/>
          <p:nvPr/>
        </p:nvSpPr>
        <p:spPr>
          <a:xfrm>
            <a:off x="10791520" y="58440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  <p:cxnSp>
        <p:nvCxnSpPr>
          <p:cNvPr id="7" name="Conector de seta reta 64">
            <a:extLst>
              <a:ext uri="{FF2B5EF4-FFF2-40B4-BE49-F238E27FC236}">
                <a16:creationId xmlns:a16="http://schemas.microsoft.com/office/drawing/2014/main" id="{ADA5C9AF-0A6C-C71F-3873-BE75389B9C2E}"/>
              </a:ext>
            </a:extLst>
          </p:cNvPr>
          <p:cNvCxnSpPr/>
          <p:nvPr/>
        </p:nvCxnSpPr>
        <p:spPr>
          <a:xfrm flipV="1">
            <a:off x="4432321" y="242074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id="{368A7407-FB50-CF91-0957-879EDE708D4A}"/>
              </a:ext>
            </a:extLst>
          </p:cNvPr>
          <p:cNvSpPr/>
          <p:nvPr/>
        </p:nvSpPr>
        <p:spPr>
          <a:xfrm>
            <a:off x="64691" y="670744"/>
            <a:ext cx="2517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</a:rPr>
              <a:t>ENTRADA DE SALA   </a:t>
            </a:r>
          </a:p>
        </p:txBody>
      </p:sp>
    </p:spTree>
    <p:extLst>
      <p:ext uri="{BB962C8B-B14F-4D97-AF65-F5344CB8AC3E}">
        <p14:creationId xmlns:p14="http://schemas.microsoft.com/office/powerpoint/2010/main" val="1693190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87171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4350734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4956075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89" name="Elipse 88"/>
          <p:cNvSpPr/>
          <p:nvPr/>
        </p:nvSpPr>
        <p:spPr>
          <a:xfrm>
            <a:off x="6161583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-13060" y="686466"/>
            <a:ext cx="27783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0070C0"/>
                </a:solidFill>
              </a:rPr>
              <a:t>SAÍDA DE SALA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520976" y="2152780"/>
            <a:ext cx="1069161" cy="475284"/>
            <a:chOff x="734239" y="2336701"/>
            <a:chExt cx="1069161" cy="475284"/>
          </a:xfrm>
        </p:grpSpPr>
        <p:cxnSp>
          <p:nvCxnSpPr>
            <p:cNvPr id="36" name="Conector de seta reta 35"/>
            <p:cNvCxnSpPr/>
            <p:nvPr/>
          </p:nvCxnSpPr>
          <p:spPr>
            <a:xfrm flipV="1">
              <a:off x="1206500" y="2591921"/>
              <a:ext cx="596900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ipse 36"/>
            <p:cNvSpPr/>
            <p:nvPr/>
          </p:nvSpPr>
          <p:spPr>
            <a:xfrm>
              <a:off x="734239" y="2336701"/>
              <a:ext cx="472261" cy="475284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9" name="Retângulo 38"/>
          <p:cNvSpPr/>
          <p:nvPr/>
        </p:nvSpPr>
        <p:spPr>
          <a:xfrm>
            <a:off x="43304" y="6167226"/>
            <a:ext cx="122442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 NOTAS: </a:t>
            </a:r>
            <a:endParaRPr lang="pt-BR" sz="1100" dirty="0">
              <a:solidFill>
                <a:srgbClr val="0070C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O </a:t>
            </a:r>
            <a:r>
              <a:rPr lang="pt-BR" sz="1100" dirty="0" err="1">
                <a:solidFill>
                  <a:srgbClr val="0070C0"/>
                </a:solidFill>
              </a:rPr>
              <a:t>Cinepolito</a:t>
            </a:r>
            <a:r>
              <a:rPr lang="pt-BR" sz="1100" dirty="0">
                <a:solidFill>
                  <a:srgbClr val="0070C0"/>
                </a:solidFill>
              </a:rPr>
              <a:t> que realizará a saída da sala de acessibilidade, deve entrar na sala 10 minutos antes do término da sessão.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100" dirty="0" err="1">
                <a:solidFill>
                  <a:srgbClr val="0070C0"/>
                </a:solidFill>
              </a:rPr>
              <a:t>Deve</a:t>
            </a:r>
            <a:r>
              <a:rPr lang="es-MX" sz="1100" dirty="0">
                <a:solidFill>
                  <a:srgbClr val="0070C0"/>
                </a:solidFill>
              </a:rPr>
              <a:t> </a:t>
            </a:r>
            <a:r>
              <a:rPr lang="es-MX" sz="1100" dirty="0" err="1">
                <a:solidFill>
                  <a:srgbClr val="0070C0"/>
                </a:solidFill>
              </a:rPr>
              <a:t>ficar</a:t>
            </a:r>
            <a:r>
              <a:rPr lang="es-MX" sz="1100" dirty="0">
                <a:solidFill>
                  <a:srgbClr val="0070C0"/>
                </a:solidFill>
              </a:rPr>
              <a:t> </a:t>
            </a:r>
            <a:r>
              <a:rPr lang="es-MX" sz="1100" dirty="0" err="1">
                <a:solidFill>
                  <a:srgbClr val="0070C0"/>
                </a:solidFill>
              </a:rPr>
              <a:t>em</a:t>
            </a:r>
            <a:r>
              <a:rPr lang="es-MX" sz="1100" dirty="0">
                <a:solidFill>
                  <a:srgbClr val="0070C0"/>
                </a:solidFill>
              </a:rPr>
              <a:t> absoluto </a:t>
            </a:r>
            <a:r>
              <a:rPr lang="es-MX" sz="1100" dirty="0" err="1">
                <a:solidFill>
                  <a:srgbClr val="0070C0"/>
                </a:solidFill>
              </a:rPr>
              <a:t>silêncio</a:t>
            </a:r>
            <a:r>
              <a:rPr lang="es-MX" sz="1100" dirty="0">
                <a:solidFill>
                  <a:srgbClr val="0070C0"/>
                </a:solidFill>
              </a:rPr>
              <a:t> aguardando o final do filme. 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1615468" y="2706829"/>
            <a:ext cx="273526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Responsável pela saída de sala  (acessibilidade) deve direcionar-se até a gerência e solicitar o documento do cliente. 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8279313" y="2711307"/>
            <a:ext cx="272970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Se apresentar ao cliente dizendo: “Bom dia, tarde ou noite. Meu nome é XXX e estou responsável pela saída de sala”.</a:t>
            </a:r>
            <a:endParaRPr lang="es-MX" sz="11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19" y="1548816"/>
            <a:ext cx="1628559" cy="108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upo 32"/>
          <p:cNvGrpSpPr/>
          <p:nvPr/>
        </p:nvGrpSpPr>
        <p:grpSpPr>
          <a:xfrm>
            <a:off x="5224809" y="1619498"/>
            <a:ext cx="1873483" cy="1295516"/>
            <a:chOff x="1908403" y="2620038"/>
            <a:chExt cx="1449814" cy="967891"/>
          </a:xfrm>
        </p:grpSpPr>
        <p:pic>
          <p:nvPicPr>
            <p:cNvPr id="38" name="Imagen 88068" descr="E:\Control de salas\ARQUILLA AUTOMATICA\buscar luces rojas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403" y="2620038"/>
              <a:ext cx="1389075" cy="9678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Imagen 32014" descr="E:\kenii2\P1020343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96" r="-5297"/>
            <a:stretch/>
          </p:blipFill>
          <p:spPr bwMode="auto">
            <a:xfrm>
              <a:off x="3027126" y="2620038"/>
              <a:ext cx="331091" cy="7594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Retângulo 47"/>
          <p:cNvSpPr/>
          <p:nvPr/>
        </p:nvSpPr>
        <p:spPr>
          <a:xfrm>
            <a:off x="5354324" y="2981720"/>
            <a:ext cx="19513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solidFill>
                  <a:srgbClr val="0070C0"/>
                </a:solidFill>
              </a:rPr>
              <a:t>Aguardar o término do filme. 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8309467" y="5355637"/>
            <a:ext cx="27297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solidFill>
                  <a:srgbClr val="0070C0"/>
                </a:solidFill>
              </a:rPr>
              <a:t>Entregar o documento na </a:t>
            </a:r>
            <a:r>
              <a:rPr lang="es-MX" sz="1100" dirty="0" err="1">
                <a:solidFill>
                  <a:srgbClr val="0070C0"/>
                </a:solidFill>
              </a:rPr>
              <a:t>mão</a:t>
            </a:r>
            <a:r>
              <a:rPr lang="es-MX" sz="1100" dirty="0">
                <a:solidFill>
                  <a:srgbClr val="0070C0"/>
                </a:solidFill>
              </a:rPr>
              <a:t> do cliente e apagar o vídeo, explicando que esta apagando o vídeo </a:t>
            </a:r>
            <a:r>
              <a:rPr lang="es-MX" sz="1100" dirty="0" err="1">
                <a:solidFill>
                  <a:srgbClr val="0070C0"/>
                </a:solidFill>
              </a:rPr>
              <a:t>feito</a:t>
            </a:r>
            <a:r>
              <a:rPr lang="es-MX" sz="1100" dirty="0">
                <a:solidFill>
                  <a:srgbClr val="0070C0"/>
                </a:solidFill>
              </a:rPr>
              <a:t> </a:t>
            </a:r>
            <a:r>
              <a:rPr lang="es-MX" sz="1100" dirty="0" err="1">
                <a:solidFill>
                  <a:srgbClr val="0070C0"/>
                </a:solidFill>
              </a:rPr>
              <a:t>na</a:t>
            </a:r>
            <a:r>
              <a:rPr lang="es-MX" sz="1100" dirty="0">
                <a:solidFill>
                  <a:srgbClr val="0070C0"/>
                </a:solidFill>
              </a:rPr>
              <a:t> entrega do </a:t>
            </a:r>
            <a:r>
              <a:rPr lang="es-MX" sz="1100" dirty="0" err="1">
                <a:solidFill>
                  <a:srgbClr val="0070C0"/>
                </a:solidFill>
              </a:rPr>
              <a:t>fone</a:t>
            </a:r>
            <a:r>
              <a:rPr lang="es-MX" sz="1100" dirty="0">
                <a:solidFill>
                  <a:srgbClr val="0070C0"/>
                </a:solidFill>
              </a:rPr>
              <a:t> de </a:t>
            </a:r>
            <a:r>
              <a:rPr lang="es-MX" sz="1100" dirty="0" err="1">
                <a:solidFill>
                  <a:srgbClr val="0070C0"/>
                </a:solidFill>
              </a:rPr>
              <a:t>ouvido</a:t>
            </a:r>
            <a:r>
              <a:rPr lang="es-MX" sz="1100" dirty="0">
                <a:solidFill>
                  <a:srgbClr val="0070C0"/>
                </a:solidFill>
              </a:rPr>
              <a:t> . </a:t>
            </a:r>
          </a:p>
        </p:txBody>
      </p:sp>
      <p:pic>
        <p:nvPicPr>
          <p:cNvPr id="50" name="Picture 2" descr="Imagem relacionad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5" r="4323"/>
          <a:stretch/>
        </p:blipFill>
        <p:spPr bwMode="auto">
          <a:xfrm>
            <a:off x="8526973" y="4285273"/>
            <a:ext cx="2111469" cy="101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tângulo 50"/>
          <p:cNvSpPr/>
          <p:nvPr/>
        </p:nvSpPr>
        <p:spPr>
          <a:xfrm>
            <a:off x="4944166" y="5554913"/>
            <a:ext cx="27297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 err="1">
                <a:solidFill>
                  <a:srgbClr val="0070C0"/>
                </a:solidFill>
              </a:rPr>
              <a:t>Recolher</a:t>
            </a:r>
            <a:r>
              <a:rPr lang="es-MX" sz="1100" dirty="0">
                <a:solidFill>
                  <a:srgbClr val="0070C0"/>
                </a:solidFill>
              </a:rPr>
              <a:t> o </a:t>
            </a:r>
            <a:r>
              <a:rPr lang="es-MX" sz="1100" dirty="0" err="1">
                <a:solidFill>
                  <a:srgbClr val="0070C0"/>
                </a:solidFill>
              </a:rPr>
              <a:t>fone</a:t>
            </a:r>
            <a:r>
              <a:rPr lang="es-MX" sz="1100" dirty="0">
                <a:solidFill>
                  <a:srgbClr val="0070C0"/>
                </a:solidFill>
              </a:rPr>
              <a:t> de </a:t>
            </a:r>
            <a:r>
              <a:rPr lang="es-MX" sz="1100" dirty="0" err="1">
                <a:solidFill>
                  <a:srgbClr val="0070C0"/>
                </a:solidFill>
              </a:rPr>
              <a:t>ouvido</a:t>
            </a:r>
            <a:r>
              <a:rPr lang="es-MX" sz="1100" dirty="0">
                <a:solidFill>
                  <a:srgbClr val="0070C0"/>
                </a:solidFill>
              </a:rPr>
              <a:t>, em seguida, levar até a </a:t>
            </a:r>
            <a:r>
              <a:rPr lang="es-MX" sz="1100" dirty="0" err="1">
                <a:solidFill>
                  <a:srgbClr val="0070C0"/>
                </a:solidFill>
              </a:rPr>
              <a:t>gerência</a:t>
            </a:r>
            <a:r>
              <a:rPr lang="es-MX" sz="1100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52" name="Retângulo de cantos arredondados 51"/>
          <p:cNvSpPr/>
          <p:nvPr/>
        </p:nvSpPr>
        <p:spPr>
          <a:xfrm>
            <a:off x="1615067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52"/>
          <p:cNvSpPr/>
          <p:nvPr/>
        </p:nvSpPr>
        <p:spPr>
          <a:xfrm>
            <a:off x="1622346" y="4849229"/>
            <a:ext cx="272838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 err="1">
                <a:solidFill>
                  <a:srgbClr val="0070C0"/>
                </a:solidFill>
              </a:rPr>
              <a:t>Perguntar</a:t>
            </a:r>
            <a:r>
              <a:rPr lang="es-MX" sz="1100" dirty="0">
                <a:solidFill>
                  <a:srgbClr val="0070C0"/>
                </a:solidFill>
              </a:rPr>
              <a:t> </a:t>
            </a:r>
            <a:r>
              <a:rPr lang="es-MX" sz="1100" dirty="0" err="1">
                <a:solidFill>
                  <a:srgbClr val="0070C0"/>
                </a:solidFill>
              </a:rPr>
              <a:t>ao</a:t>
            </a:r>
            <a:r>
              <a:rPr lang="es-MX" sz="1100" dirty="0">
                <a:solidFill>
                  <a:srgbClr val="0070C0"/>
                </a:solidFill>
              </a:rPr>
              <a:t> cliente se ele precisa de </a:t>
            </a:r>
            <a:r>
              <a:rPr lang="es-MX" sz="1100" dirty="0" err="1">
                <a:solidFill>
                  <a:srgbClr val="0070C0"/>
                </a:solidFill>
              </a:rPr>
              <a:t>ajuda</a:t>
            </a:r>
            <a:r>
              <a:rPr lang="es-MX" sz="1100" dirty="0">
                <a:solidFill>
                  <a:srgbClr val="0070C0"/>
                </a:solidFill>
              </a:rPr>
              <a:t> até a </a:t>
            </a:r>
            <a:r>
              <a:rPr lang="es-MX" sz="1100" dirty="0" err="1">
                <a:solidFill>
                  <a:srgbClr val="0070C0"/>
                </a:solidFill>
              </a:rPr>
              <a:t>saída</a:t>
            </a:r>
            <a:r>
              <a:rPr lang="es-MX" sz="1100" dirty="0">
                <a:solidFill>
                  <a:srgbClr val="0070C0"/>
                </a:solidFill>
              </a:rPr>
              <a:t> do cinema.  </a:t>
            </a:r>
          </a:p>
          <a:p>
            <a:pPr algn="just"/>
            <a:r>
              <a:rPr lang="es-MX" sz="1100" b="1" dirty="0">
                <a:solidFill>
                  <a:srgbClr val="FF0000"/>
                </a:solidFill>
              </a:rPr>
              <a:t>NOTA: </a:t>
            </a:r>
            <a:r>
              <a:rPr lang="es-MX" sz="1100" dirty="0">
                <a:solidFill>
                  <a:srgbClr val="0070C0"/>
                </a:solidFill>
              </a:rPr>
              <a:t>Caso o cliente </a:t>
            </a:r>
            <a:r>
              <a:rPr lang="es-MX" sz="1100" dirty="0" err="1">
                <a:solidFill>
                  <a:srgbClr val="0070C0"/>
                </a:solidFill>
              </a:rPr>
              <a:t>necessite</a:t>
            </a:r>
            <a:r>
              <a:rPr lang="es-MX" sz="1100" dirty="0">
                <a:solidFill>
                  <a:srgbClr val="0070C0"/>
                </a:solidFill>
              </a:rPr>
              <a:t> de </a:t>
            </a:r>
            <a:r>
              <a:rPr lang="es-MX" sz="1100" dirty="0" err="1">
                <a:solidFill>
                  <a:srgbClr val="0070C0"/>
                </a:solidFill>
              </a:rPr>
              <a:t>ajuda</a:t>
            </a:r>
            <a:r>
              <a:rPr lang="es-MX" sz="1100" dirty="0">
                <a:solidFill>
                  <a:srgbClr val="0070C0"/>
                </a:solidFill>
              </a:rPr>
              <a:t>, </a:t>
            </a:r>
            <a:r>
              <a:rPr lang="es-MX" sz="1100" dirty="0" err="1">
                <a:solidFill>
                  <a:srgbClr val="0070C0"/>
                </a:solidFill>
              </a:rPr>
              <a:t>acompanhá</a:t>
            </a:r>
            <a:r>
              <a:rPr lang="es-MX" sz="1100" dirty="0">
                <a:solidFill>
                  <a:srgbClr val="0070C0"/>
                </a:solidFill>
              </a:rPr>
              <a:t>-lo até a </a:t>
            </a:r>
            <a:r>
              <a:rPr lang="es-MX" sz="1100" dirty="0" err="1">
                <a:solidFill>
                  <a:srgbClr val="0070C0"/>
                </a:solidFill>
              </a:rPr>
              <a:t>saída</a:t>
            </a:r>
            <a:r>
              <a:rPr lang="es-MX" sz="1100" dirty="0">
                <a:solidFill>
                  <a:srgbClr val="0070C0"/>
                </a:solidFill>
              </a:rPr>
              <a:t> do cinema e chamar o </a:t>
            </a:r>
            <a:r>
              <a:rPr lang="es-MX" sz="1100" dirty="0" err="1">
                <a:solidFill>
                  <a:srgbClr val="0070C0"/>
                </a:solidFill>
              </a:rPr>
              <a:t>segurança</a:t>
            </a:r>
            <a:r>
              <a:rPr lang="es-MX" sz="1100" dirty="0">
                <a:solidFill>
                  <a:srgbClr val="0070C0"/>
                </a:solidFill>
              </a:rPr>
              <a:t> do shopping </a:t>
            </a:r>
            <a:r>
              <a:rPr lang="es-MX" sz="1100" dirty="0" err="1">
                <a:solidFill>
                  <a:srgbClr val="0070C0"/>
                </a:solidFill>
              </a:rPr>
              <a:t>ou</a:t>
            </a:r>
            <a:r>
              <a:rPr lang="es-MX" sz="1100" dirty="0">
                <a:solidFill>
                  <a:srgbClr val="0070C0"/>
                </a:solidFill>
              </a:rPr>
              <a:t> </a:t>
            </a:r>
            <a:r>
              <a:rPr lang="es-MX" sz="1100" dirty="0" err="1">
                <a:solidFill>
                  <a:srgbClr val="0070C0"/>
                </a:solidFill>
              </a:rPr>
              <a:t>concierge</a:t>
            </a:r>
            <a:r>
              <a:rPr lang="es-MX" sz="1100" dirty="0">
                <a:solidFill>
                  <a:srgbClr val="0070C0"/>
                </a:solidFill>
              </a:rPr>
              <a:t>. </a:t>
            </a:r>
            <a:r>
              <a:rPr lang="es-MX" sz="1100" dirty="0" err="1">
                <a:solidFill>
                  <a:srgbClr val="0070C0"/>
                </a:solidFill>
              </a:rPr>
              <a:t>Após</a:t>
            </a:r>
            <a:r>
              <a:rPr lang="es-MX" sz="1100" dirty="0">
                <a:solidFill>
                  <a:srgbClr val="0070C0"/>
                </a:solidFill>
              </a:rPr>
              <a:t>, despedir-se do cliente </a:t>
            </a:r>
            <a:r>
              <a:rPr lang="es-MX" sz="1100" dirty="0" err="1">
                <a:solidFill>
                  <a:srgbClr val="0070C0"/>
                </a:solidFill>
              </a:rPr>
              <a:t>dizendo</a:t>
            </a:r>
            <a:r>
              <a:rPr lang="es-MX" sz="1100" dirty="0">
                <a:solidFill>
                  <a:srgbClr val="0070C0"/>
                </a:solidFill>
              </a:rPr>
              <a:t>: “</a:t>
            </a:r>
            <a:r>
              <a:rPr lang="es-MX" sz="1100" dirty="0" err="1">
                <a:solidFill>
                  <a:srgbClr val="0070C0"/>
                </a:solidFill>
              </a:rPr>
              <a:t>obrigado</a:t>
            </a:r>
            <a:r>
              <a:rPr lang="es-MX" sz="1100" dirty="0">
                <a:solidFill>
                  <a:srgbClr val="0070C0"/>
                </a:solidFill>
              </a:rPr>
              <a:t>(a)”.</a:t>
            </a:r>
          </a:p>
        </p:txBody>
      </p:sp>
      <p:cxnSp>
        <p:nvCxnSpPr>
          <p:cNvPr id="55" name="Conector de seta reta 54"/>
          <p:cNvCxnSpPr/>
          <p:nvPr/>
        </p:nvCxnSpPr>
        <p:spPr>
          <a:xfrm flipH="1">
            <a:off x="1020671" y="5140782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lipse 64"/>
          <p:cNvSpPr/>
          <p:nvPr/>
        </p:nvSpPr>
        <p:spPr>
          <a:xfrm>
            <a:off x="2765317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sp>
        <p:nvSpPr>
          <p:cNvPr id="66" name="Rosca 65"/>
          <p:cNvSpPr/>
          <p:nvPr/>
        </p:nvSpPr>
        <p:spPr>
          <a:xfrm>
            <a:off x="603007" y="4975783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B0F0"/>
              </a:solidFill>
            </a:endParaRPr>
          </a:p>
        </p:txBody>
      </p:sp>
      <p:pic>
        <p:nvPicPr>
          <p:cNvPr id="43" name="Imagem 4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059" t="36660" r="7928" b="41575"/>
          <a:stretch/>
        </p:blipFill>
        <p:spPr>
          <a:xfrm flipH="1">
            <a:off x="8736773" y="1541785"/>
            <a:ext cx="1334388" cy="1165240"/>
          </a:xfrm>
          <a:prstGeom prst="rect">
            <a:avLst/>
          </a:prstGeom>
        </p:spPr>
      </p:pic>
      <p:grpSp>
        <p:nvGrpSpPr>
          <p:cNvPr id="58" name="Grupo 57"/>
          <p:cNvGrpSpPr/>
          <p:nvPr/>
        </p:nvGrpSpPr>
        <p:grpSpPr>
          <a:xfrm>
            <a:off x="9743772" y="1373959"/>
            <a:ext cx="569496" cy="1016475"/>
            <a:chOff x="2917507" y="2620038"/>
            <a:chExt cx="440710" cy="759417"/>
          </a:xfrm>
        </p:grpSpPr>
        <p:pic>
          <p:nvPicPr>
            <p:cNvPr id="64" name="Imagen 88068" descr="E:\Control de salas\ARQUILLA AUTOMATICA\buscar luces rojas.pn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6" b="52930"/>
            <a:stretch/>
          </p:blipFill>
          <p:spPr bwMode="auto">
            <a:xfrm>
              <a:off x="2917507" y="2620039"/>
              <a:ext cx="379971" cy="4555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Imagen 32014" descr="E:\kenii2\P1020343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96" r="-5297"/>
            <a:stretch/>
          </p:blipFill>
          <p:spPr bwMode="auto">
            <a:xfrm>
              <a:off x="3027126" y="2620038"/>
              <a:ext cx="331091" cy="75941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2" name="Imagem 71"/>
          <p:cNvPicPr>
            <a:picLocks noChangeAspect="1"/>
          </p:cNvPicPr>
          <p:nvPr/>
        </p:nvPicPr>
        <p:blipFill rotWithShape="1">
          <a:blip r:embed="rId7"/>
          <a:srcRect l="16247" t="5633" r="15905"/>
          <a:stretch/>
        </p:blipFill>
        <p:spPr>
          <a:xfrm>
            <a:off x="5837592" y="4315893"/>
            <a:ext cx="984313" cy="1165200"/>
          </a:xfrm>
          <a:prstGeom prst="rect">
            <a:avLst/>
          </a:prstGeom>
        </p:spPr>
      </p:pic>
      <p:grpSp>
        <p:nvGrpSpPr>
          <p:cNvPr id="77" name="Grupo 76"/>
          <p:cNvGrpSpPr/>
          <p:nvPr/>
        </p:nvGrpSpPr>
        <p:grpSpPr>
          <a:xfrm>
            <a:off x="3080435" y="4148017"/>
            <a:ext cx="433083" cy="724162"/>
            <a:chOff x="2917507" y="2620038"/>
            <a:chExt cx="440710" cy="759417"/>
          </a:xfrm>
        </p:grpSpPr>
        <p:pic>
          <p:nvPicPr>
            <p:cNvPr id="78" name="Imagen 88068" descr="E:\Control de salas\ARQUILLA AUTOMATICA\buscar luces rojas.pn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6" b="52930"/>
            <a:stretch/>
          </p:blipFill>
          <p:spPr bwMode="auto">
            <a:xfrm>
              <a:off x="2917507" y="2620039"/>
              <a:ext cx="379971" cy="4555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Imagen 32014" descr="E:\kenii2\P1020343.png"/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96" r="-5297"/>
            <a:stretch/>
          </p:blipFill>
          <p:spPr bwMode="auto">
            <a:xfrm>
              <a:off x="3027126" y="2620038"/>
              <a:ext cx="331091" cy="7594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1" name="Grupo 80"/>
          <p:cNvGrpSpPr/>
          <p:nvPr/>
        </p:nvGrpSpPr>
        <p:grpSpPr>
          <a:xfrm>
            <a:off x="2418158" y="4141631"/>
            <a:ext cx="312471" cy="724896"/>
            <a:chOff x="2702439" y="1379659"/>
            <a:chExt cx="312382" cy="676172"/>
          </a:xfrm>
        </p:grpSpPr>
        <p:pic>
          <p:nvPicPr>
            <p:cNvPr id="82" name="Imagen 46" descr="E:\kenii2\P1020363.png"/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222"/>
            <a:stretch/>
          </p:blipFill>
          <p:spPr bwMode="auto">
            <a:xfrm>
              <a:off x="2702439" y="1379659"/>
              <a:ext cx="312382" cy="676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Picture 4" descr="Resultado de imagem para bastÃ£o para cegos"/>
            <p:cNvPicPr>
              <a:picLocks noChangeAspect="1" noChangeArrowheads="1"/>
            </p:cNvPicPr>
            <p:nvPr/>
          </p:nvPicPr>
          <p:blipFill rotWithShape="1">
            <a:blip r:embed="rId10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2909" r="43339" b="3127"/>
            <a:stretch/>
          </p:blipFill>
          <p:spPr bwMode="auto">
            <a:xfrm rot="19681305">
              <a:off x="2817954" y="1681708"/>
              <a:ext cx="112983" cy="334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5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 err="1"/>
              <a:t>Saída</a:t>
            </a:r>
            <a:r>
              <a:rPr lang="es-MX" sz="1400" dirty="0"/>
              <a:t> de Sala: Tipo A (</a:t>
            </a:r>
            <a:r>
              <a:rPr lang="es-MX" sz="1400" dirty="0" err="1"/>
              <a:t>cego</a:t>
            </a:r>
            <a:r>
              <a:rPr lang="es-MX" sz="1400" dirty="0"/>
              <a:t>) – Aplicativo 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pic>
        <p:nvPicPr>
          <p:cNvPr id="61" name="Imagem 31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551634A-5646-587D-F500-375C489A0CF3}"/>
              </a:ext>
            </a:extLst>
          </p:cNvPr>
          <p:cNvSpPr/>
          <p:nvPr/>
        </p:nvSpPr>
        <p:spPr>
          <a:xfrm>
            <a:off x="10791520" y="58440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0105EAF-0E72-6F80-21A8-DFA757D72F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09323" y="4675455"/>
            <a:ext cx="516959" cy="46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44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742584" y="5039360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79" name="Rosca 78"/>
          <p:cNvSpPr/>
          <p:nvPr/>
        </p:nvSpPr>
        <p:spPr>
          <a:xfrm>
            <a:off x="7332343" y="4868588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4966829" y="2114222"/>
            <a:ext cx="27203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Borrifar o produto Alpha HP 1:64 no pano multiuso azul (pequena quantidade) e higienizar o fone de ouvido (cabos e auricular).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NOTA: 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passar produto na saída de som do fone para não queimá-lo.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8384108" y="5387474"/>
            <a:ext cx="265703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Responsável do turno: Deve guardar no local apropriado, em seguida, trancar o armário com chave.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520976" y="2152780"/>
            <a:ext cx="1069161" cy="475284"/>
            <a:chOff x="734239" y="2336701"/>
            <a:chExt cx="1069161" cy="475284"/>
          </a:xfrm>
        </p:grpSpPr>
        <p:cxnSp>
          <p:nvCxnSpPr>
            <p:cNvPr id="36" name="Conector de seta reta 35"/>
            <p:cNvCxnSpPr/>
            <p:nvPr/>
          </p:nvCxnSpPr>
          <p:spPr>
            <a:xfrm flipV="1">
              <a:off x="1206500" y="2591921"/>
              <a:ext cx="596900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ipse 36"/>
            <p:cNvSpPr/>
            <p:nvPr/>
          </p:nvSpPr>
          <p:spPr>
            <a:xfrm>
              <a:off x="734239" y="2336701"/>
              <a:ext cx="472261" cy="475284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Retângulo 38"/>
          <p:cNvSpPr/>
          <p:nvPr/>
        </p:nvSpPr>
        <p:spPr>
          <a:xfrm>
            <a:off x="-74970" y="625746"/>
            <a:ext cx="29200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LIMPEZA / ARMAZENAMENTO DO FONE DE OUVIDO  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16717" y="2731171"/>
            <a:ext cx="27161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funcionário deve levar o fone de ouvido até a gerência e realizar o processo de higienização.</a:t>
            </a:r>
          </a:p>
        </p:txBody>
      </p:sp>
      <p:grpSp>
        <p:nvGrpSpPr>
          <p:cNvPr id="40" name="Grupo 39"/>
          <p:cNvGrpSpPr/>
          <p:nvPr/>
        </p:nvGrpSpPr>
        <p:grpSpPr>
          <a:xfrm>
            <a:off x="2622189" y="1510788"/>
            <a:ext cx="729436" cy="1198386"/>
            <a:chOff x="2917507" y="2620038"/>
            <a:chExt cx="440710" cy="759417"/>
          </a:xfrm>
        </p:grpSpPr>
        <p:pic>
          <p:nvPicPr>
            <p:cNvPr id="48" name="Imagen 88068" descr="E:\Control de salas\ARQUILLA AUTOMATICA\buscar luces rojas.pn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6" b="52930"/>
            <a:stretch/>
          </p:blipFill>
          <p:spPr bwMode="auto">
            <a:xfrm>
              <a:off x="2917507" y="2620039"/>
              <a:ext cx="379971" cy="4555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Imagen 32014" descr="E:\kenii2\P1020343.pn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96" r="-5297"/>
            <a:stretch/>
          </p:blipFill>
          <p:spPr bwMode="auto">
            <a:xfrm>
              <a:off x="3027126" y="2620038"/>
              <a:ext cx="331091" cy="7594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" name="Retângulo de cantos arredondados 51"/>
          <p:cNvSpPr/>
          <p:nvPr/>
        </p:nvSpPr>
        <p:spPr>
          <a:xfrm>
            <a:off x="8353727" y="407826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11071527" y="3872683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65" name="Elipse 64"/>
          <p:cNvSpPr/>
          <p:nvPr/>
        </p:nvSpPr>
        <p:spPr>
          <a:xfrm>
            <a:off x="9512951" y="3921351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237" t="49824" r="33783" b="36134"/>
          <a:stretch/>
        </p:blipFill>
        <p:spPr>
          <a:xfrm>
            <a:off x="5231607" y="1415916"/>
            <a:ext cx="925700" cy="813803"/>
          </a:xfrm>
          <a:prstGeom prst="rect">
            <a:avLst/>
          </a:prstGeom>
        </p:spPr>
      </p:pic>
      <p:sp>
        <p:nvSpPr>
          <p:cNvPr id="70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Guia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 Rápido – </a:t>
            </a:r>
            <a:r>
              <a:rPr kumimoji="0" lang="es-MX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Atendimento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 </a:t>
            </a:r>
            <a:r>
              <a:rPr kumimoji="0" lang="es-MX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aos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 clientes </a:t>
            </a:r>
            <a:r>
              <a:rPr kumimoji="0" lang="es-MX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com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 </a:t>
            </a:r>
            <a:r>
              <a:rPr kumimoji="0" lang="es-MX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acessibilidade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Limpeza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 / </a:t>
            </a:r>
            <a:r>
              <a:rPr kumimoji="0" lang="es-MX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Armazenamento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 do </a:t>
            </a:r>
            <a:r>
              <a:rPr kumimoji="0" lang="es-MX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equipamento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: Tipo A (</a:t>
            </a:r>
            <a:r>
              <a:rPr kumimoji="0" lang="es-MX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cego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) – </a:t>
            </a:r>
            <a:r>
              <a:rPr kumimoji="0" lang="es-MX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Aparelho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 Dolby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BRA-GR-ATCLT-ACES-00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srgbClr val="0068AC"/>
              </a:solidFill>
              <a:effectLst/>
              <a:uLnTx/>
              <a:uFillTx/>
              <a:latin typeface="Clarendon BT" panose="02040804050505030204" pitchFamily="18" charset="0"/>
              <a:ea typeface="+mj-ea"/>
              <a:cs typeface="+mj-cs"/>
            </a:endParaRPr>
          </a:p>
        </p:txBody>
      </p:sp>
      <p:sp>
        <p:nvSpPr>
          <p:cNvPr id="67" name="Retângulo 66"/>
          <p:cNvSpPr/>
          <p:nvPr/>
        </p:nvSpPr>
        <p:spPr>
          <a:xfrm>
            <a:off x="8340506" y="2735967"/>
            <a:ext cx="266447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Colocar o fone de ouvido no saco plástico definido. Em seguida, remover a fita azul e fechar a aba (lacrando a embalagem). </a:t>
            </a:r>
          </a:p>
        </p:txBody>
      </p:sp>
      <p:pic>
        <p:nvPicPr>
          <p:cNvPr id="1032" name="Picture 8" descr="Resultado de imagem para nicho com 4 divisoria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t="7187" r="7545"/>
          <a:stretch/>
        </p:blipFill>
        <p:spPr bwMode="auto">
          <a:xfrm>
            <a:off x="9185452" y="4344216"/>
            <a:ext cx="1041288" cy="102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CaixaDeTexto 72"/>
          <p:cNvSpPr txBox="1"/>
          <p:nvPr/>
        </p:nvSpPr>
        <p:spPr>
          <a:xfrm>
            <a:off x="9478366" y="3891282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32073" t="2899" r="4129" b="2585"/>
          <a:stretch/>
        </p:blipFill>
        <p:spPr>
          <a:xfrm rot="16200000">
            <a:off x="9463488" y="1574961"/>
            <a:ext cx="368902" cy="1214476"/>
          </a:xfrm>
          <a:prstGeom prst="rect">
            <a:avLst/>
          </a:prstGeom>
        </p:spPr>
      </p:pic>
      <p:pic>
        <p:nvPicPr>
          <p:cNvPr id="61" name="Imagem 31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AE67911-7BC0-CB42-2F88-886F6B4E0843}"/>
              </a:ext>
            </a:extLst>
          </p:cNvPr>
          <p:cNvSpPr/>
          <p:nvPr/>
        </p:nvSpPr>
        <p:spPr>
          <a:xfrm>
            <a:off x="10791520" y="46865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Versão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2.0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Dezembro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/2022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B56F765-B4FB-7D7E-4A4B-9987CEBC59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4436" y="1805690"/>
            <a:ext cx="621225" cy="55917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47CB7DC-D19B-135F-0436-832C884855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6898" y="1506187"/>
            <a:ext cx="516959" cy="46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96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 err="1"/>
              <a:t>Informações</a:t>
            </a:r>
            <a:r>
              <a:rPr lang="es-MX" sz="1400" dirty="0"/>
              <a:t> Importantes: Tipo A (</a:t>
            </a:r>
            <a:r>
              <a:rPr lang="es-MX" sz="1400" dirty="0" err="1"/>
              <a:t>cego</a:t>
            </a:r>
            <a:r>
              <a:rPr lang="es-MX" sz="1400" dirty="0"/>
              <a:t>)  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sp>
        <p:nvSpPr>
          <p:cNvPr id="6" name="Retângulo 5"/>
          <p:cNvSpPr/>
          <p:nvPr/>
        </p:nvSpPr>
        <p:spPr>
          <a:xfrm>
            <a:off x="378928" y="1188828"/>
            <a:ext cx="11477712" cy="5406791"/>
          </a:xfrm>
          <a:prstGeom prst="rect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2842311" y="957185"/>
            <a:ext cx="6545175" cy="466918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INFORMAÇÕES IMPORTANTES PARA ATENDIMENTO AO CLIENTE  TIPO A: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48393" y="1613691"/>
            <a:ext cx="11036969" cy="474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780" b="1" dirty="0">
                <a:solidFill>
                  <a:srgbClr val="0070C0"/>
                </a:solidFill>
              </a:rPr>
              <a:t>Cumprimentar o cliente tipo A em voz alta: </a:t>
            </a:r>
            <a:r>
              <a:rPr lang="pt-BR" sz="1780" dirty="0">
                <a:solidFill>
                  <a:srgbClr val="0070C0"/>
                </a:solidFill>
              </a:rPr>
              <a:t>Quando você entrar em uma sala ou </a:t>
            </a:r>
            <a:r>
              <a:rPr lang="pt-BR" sz="1780" i="1" dirty="0">
                <a:solidFill>
                  <a:srgbClr val="0070C0"/>
                </a:solidFill>
              </a:rPr>
              <a:t>lobby</a:t>
            </a:r>
            <a:r>
              <a:rPr lang="pt-BR" sz="1780" dirty="0">
                <a:solidFill>
                  <a:srgbClr val="0070C0"/>
                </a:solidFill>
              </a:rPr>
              <a:t> do cinema onde há o cliente do tipo A esperando, dizer algo logo para alertá-lo da sua presença. Ficar quieto até se aproximar dele pode fazer com que ele sinta que você apareceu do nada, o que não é confortável.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780" dirty="0">
              <a:solidFill>
                <a:srgbClr val="0070C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780" b="1" dirty="0">
                <a:solidFill>
                  <a:srgbClr val="0070C0"/>
                </a:solidFill>
              </a:rPr>
              <a:t>Perguntar ao cliente tipo A se ele gostaria de ajuda: </a:t>
            </a:r>
            <a:r>
              <a:rPr lang="pt-BR" sz="1780" dirty="0">
                <a:solidFill>
                  <a:srgbClr val="0070C0"/>
                </a:solidFill>
              </a:rPr>
              <a:t>Se parecer que sim, o melhor a fazer é perguntar em vez de presumir que ela precisa. Diga educadamente "Você gostaria de ajuda?". Se a resposta for sim, pergunte o que ela gostaria que você fizesse. Mas se a resposta for não, é falta de educação insistir. Clientes tipo A são perfeitamente capazes de “se virar” sem ajuda.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780" b="1" dirty="0">
              <a:solidFill>
                <a:srgbClr val="0070C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780" b="1" dirty="0">
                <a:solidFill>
                  <a:srgbClr val="0070C0"/>
                </a:solidFill>
              </a:rPr>
              <a:t>Não acaricie o cão-guia de um cliente tipo A:</a:t>
            </a:r>
            <a:r>
              <a:rPr lang="pt-BR" sz="1780" dirty="0">
                <a:solidFill>
                  <a:srgbClr val="0070C0"/>
                </a:solidFill>
              </a:rPr>
              <a:t> Os cães-guia são animais altamente treinados que melhoram a vida e a segurança de pessoas cegas. As pessoas cegas confiam em seus cães-guia para se moverem e é por isso que você não deve chamar, ou acariciar um cão-guia. Se ele ficar distraído, isso pode gerar uma situação de perigo. Não faça nada que possa chamar a atenção do cão.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780" dirty="0">
              <a:solidFill>
                <a:srgbClr val="0070C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780" b="1" dirty="0">
                <a:solidFill>
                  <a:srgbClr val="0070C0"/>
                </a:solidFill>
              </a:rPr>
              <a:t>Diga ao cliente quando você for sair da sala: </a:t>
            </a:r>
            <a:r>
              <a:rPr lang="pt-BR" sz="1780" dirty="0">
                <a:solidFill>
                  <a:srgbClr val="0070C0"/>
                </a:solidFill>
              </a:rPr>
              <a:t>Pode não ser intuitivo, mas você deve sempre dizer quando estiver prestes a sair. Não suponha que a pessoa vai conseguir te ouvir saindo. É falta de educação sair sem dizer nada e deixar o cliente falando sozinho. </a:t>
            </a:r>
          </a:p>
        </p:txBody>
      </p:sp>
      <p:pic>
        <p:nvPicPr>
          <p:cNvPr id="8" name="Imagem 3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2BDC129-810F-0CD5-8F80-D81D343FA2B0}"/>
              </a:ext>
            </a:extLst>
          </p:cNvPr>
          <p:cNvSpPr/>
          <p:nvPr/>
        </p:nvSpPr>
        <p:spPr>
          <a:xfrm>
            <a:off x="10791520" y="58440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195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Conector reto 120"/>
          <p:cNvCxnSpPr/>
          <p:nvPr/>
        </p:nvCxnSpPr>
        <p:spPr>
          <a:xfrm>
            <a:off x="4151059" y="3565756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upo 59"/>
          <p:cNvGrpSpPr/>
          <p:nvPr/>
        </p:nvGrpSpPr>
        <p:grpSpPr>
          <a:xfrm>
            <a:off x="4788904" y="838950"/>
            <a:ext cx="2676296" cy="2179627"/>
            <a:chOff x="6419199" y="1719897"/>
            <a:chExt cx="2676296" cy="2179627"/>
          </a:xfrm>
        </p:grpSpPr>
        <p:sp>
          <p:nvSpPr>
            <p:cNvPr id="45" name="Retângulo de cantos arredondados 44"/>
            <p:cNvSpPr/>
            <p:nvPr/>
          </p:nvSpPr>
          <p:spPr>
            <a:xfrm>
              <a:off x="6419199" y="2143728"/>
              <a:ext cx="2676296" cy="1755796"/>
            </a:xfrm>
            <a:prstGeom prst="roundRect">
              <a:avLst>
                <a:gd name="adj" fmla="val 10368"/>
              </a:avLst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3" name="Arredondar Retângulo no Mesmo Canto Lateral 92"/>
            <p:cNvSpPr/>
            <p:nvPr/>
          </p:nvSpPr>
          <p:spPr>
            <a:xfrm>
              <a:off x="6644730" y="1719897"/>
              <a:ext cx="2261986" cy="411700"/>
            </a:xfrm>
            <a:prstGeom prst="round2Same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/>
                <a:t>ATENDIMENTO AOS CLIENTES COM ACESSIBILIDADE TIPO B</a:t>
              </a:r>
            </a:p>
          </p:txBody>
        </p:sp>
      </p:grpSp>
      <p:cxnSp>
        <p:nvCxnSpPr>
          <p:cNvPr id="47" name="Conector reto 46"/>
          <p:cNvCxnSpPr/>
          <p:nvPr/>
        </p:nvCxnSpPr>
        <p:spPr>
          <a:xfrm>
            <a:off x="6120090" y="3011726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de cantos arredondados 51"/>
          <p:cNvSpPr/>
          <p:nvPr/>
        </p:nvSpPr>
        <p:spPr>
          <a:xfrm>
            <a:off x="1250352" y="4106281"/>
            <a:ext cx="1798371" cy="137538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2" name="Conector reto 101"/>
          <p:cNvCxnSpPr/>
          <p:nvPr/>
        </p:nvCxnSpPr>
        <p:spPr>
          <a:xfrm flipH="1">
            <a:off x="2109439" y="3559870"/>
            <a:ext cx="8011156" cy="1004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reto 119"/>
          <p:cNvCxnSpPr/>
          <p:nvPr/>
        </p:nvCxnSpPr>
        <p:spPr>
          <a:xfrm>
            <a:off x="2109439" y="3582959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reto 121"/>
          <p:cNvCxnSpPr/>
          <p:nvPr/>
        </p:nvCxnSpPr>
        <p:spPr>
          <a:xfrm>
            <a:off x="8142783" y="3570329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tângulo 124"/>
          <p:cNvSpPr/>
          <p:nvPr/>
        </p:nvSpPr>
        <p:spPr>
          <a:xfrm>
            <a:off x="1289894" y="4633959"/>
            <a:ext cx="17015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0070C0"/>
                </a:solidFill>
              </a:rPr>
              <a:t>VENDA DE INGRESSOS BILHETERIA </a:t>
            </a:r>
          </a:p>
        </p:txBody>
      </p:sp>
      <p:sp>
        <p:nvSpPr>
          <p:cNvPr id="63" name="Retângulo de cantos arredondados 62"/>
          <p:cNvSpPr/>
          <p:nvPr/>
        </p:nvSpPr>
        <p:spPr>
          <a:xfrm>
            <a:off x="3240220" y="4094003"/>
            <a:ext cx="1798371" cy="137538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Grupo 3"/>
          <p:cNvGrpSpPr/>
          <p:nvPr/>
        </p:nvGrpSpPr>
        <p:grpSpPr>
          <a:xfrm>
            <a:off x="2357422" y="5879229"/>
            <a:ext cx="7467599" cy="710400"/>
            <a:chOff x="4345784" y="5944882"/>
            <a:chExt cx="7467599" cy="710400"/>
          </a:xfrm>
        </p:grpSpPr>
        <p:sp>
          <p:nvSpPr>
            <p:cNvPr id="64" name="Retângulo de cantos arredondados 63"/>
            <p:cNvSpPr/>
            <p:nvPr/>
          </p:nvSpPr>
          <p:spPr>
            <a:xfrm>
              <a:off x="4345784" y="5969502"/>
              <a:ext cx="7467599" cy="685780"/>
            </a:xfrm>
            <a:prstGeom prst="roundRect">
              <a:avLst>
                <a:gd name="adj" fmla="val 20130"/>
              </a:avLst>
            </a:prstGeom>
            <a:noFill/>
            <a:ln w="2540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6" name="Rosca 65"/>
            <p:cNvSpPr/>
            <p:nvPr/>
          </p:nvSpPr>
          <p:spPr>
            <a:xfrm>
              <a:off x="5481523" y="6232937"/>
              <a:ext cx="360249" cy="349899"/>
            </a:xfrm>
            <a:prstGeom prst="donut">
              <a:avLst>
                <a:gd name="adj" fmla="val 17367"/>
              </a:avLst>
            </a:prstGeom>
            <a:noFill/>
            <a:ln w="349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rgbClr val="00B0F0"/>
                  </a:solidFill>
                </a:rPr>
                <a:t>A</a:t>
              </a:r>
            </a:p>
          </p:txBody>
        </p:sp>
        <p:sp>
          <p:nvSpPr>
            <p:cNvPr id="68" name="Fluxograma: Decisão 67"/>
            <p:cNvSpPr/>
            <p:nvPr/>
          </p:nvSpPr>
          <p:spPr>
            <a:xfrm>
              <a:off x="11137425" y="6214569"/>
              <a:ext cx="511126" cy="380687"/>
            </a:xfrm>
            <a:prstGeom prst="flowChartDecision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dirty="0">
                  <a:solidFill>
                    <a:srgbClr val="00B0F0"/>
                  </a:solidFill>
                </a:rPr>
                <a:t>X</a:t>
              </a:r>
            </a:p>
          </p:txBody>
        </p:sp>
        <p:sp>
          <p:nvSpPr>
            <p:cNvPr id="70" name="Elipse 69"/>
            <p:cNvSpPr/>
            <p:nvPr/>
          </p:nvSpPr>
          <p:spPr>
            <a:xfrm>
              <a:off x="4471931" y="6231112"/>
              <a:ext cx="356024" cy="349899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1" name="Retângulo de cantos arredondados 70"/>
            <p:cNvSpPr/>
            <p:nvPr/>
          </p:nvSpPr>
          <p:spPr>
            <a:xfrm>
              <a:off x="7623719" y="6231112"/>
              <a:ext cx="518550" cy="331085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4" name="Rosca 73"/>
            <p:cNvSpPr/>
            <p:nvPr/>
          </p:nvSpPr>
          <p:spPr>
            <a:xfrm>
              <a:off x="6617880" y="6220653"/>
              <a:ext cx="384916" cy="341544"/>
            </a:xfrm>
            <a:prstGeom prst="donut">
              <a:avLst>
                <a:gd name="adj" fmla="val 7815"/>
              </a:avLst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>
                <a:solidFill>
                  <a:srgbClr val="00B0F0"/>
                </a:solidFill>
              </a:endParaRPr>
            </a:p>
          </p:txBody>
        </p:sp>
        <p:cxnSp>
          <p:nvCxnSpPr>
            <p:cNvPr id="75" name="Conector de seta reta 74"/>
            <p:cNvCxnSpPr/>
            <p:nvPr/>
          </p:nvCxnSpPr>
          <p:spPr>
            <a:xfrm flipV="1">
              <a:off x="10065377" y="6404911"/>
              <a:ext cx="600098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tângulo de cantos arredondados 75"/>
            <p:cNvSpPr/>
            <p:nvPr/>
          </p:nvSpPr>
          <p:spPr>
            <a:xfrm>
              <a:off x="8851191" y="6243812"/>
              <a:ext cx="477934" cy="318386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4418826" y="5969502"/>
              <a:ext cx="49084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>
                  <a:solidFill>
                    <a:srgbClr val="0070C0"/>
                  </a:solidFill>
                </a:rPr>
                <a:t>Início</a:t>
              </a:r>
              <a:endParaRPr lang="en-US" sz="1100" dirty="0">
                <a:solidFill>
                  <a:srgbClr val="0070C0"/>
                </a:solidFill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5206245" y="5959043"/>
              <a:ext cx="96853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100" dirty="0">
                  <a:solidFill>
                    <a:srgbClr val="0070C0"/>
                  </a:solidFill>
                </a:rPr>
                <a:t>Intermediário</a:t>
              </a:r>
            </a:p>
          </p:txBody>
        </p:sp>
        <p:sp>
          <p:nvSpPr>
            <p:cNvPr id="78" name="Retângulo 77"/>
            <p:cNvSpPr/>
            <p:nvPr/>
          </p:nvSpPr>
          <p:spPr>
            <a:xfrm>
              <a:off x="6597629" y="5959043"/>
              <a:ext cx="42511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>
                  <a:solidFill>
                    <a:srgbClr val="0070C0"/>
                  </a:solidFill>
                </a:rPr>
                <a:t>Fim</a:t>
              </a:r>
              <a:r>
                <a:rPr lang="en-US" sz="1100" dirty="0">
                  <a:solidFill>
                    <a:srgbClr val="0070C0"/>
                  </a:solidFill>
                </a:rPr>
                <a:t> </a:t>
              </a:r>
            </a:p>
          </p:txBody>
        </p:sp>
        <p:sp>
          <p:nvSpPr>
            <p:cNvPr id="79" name="Retângulo 78"/>
            <p:cNvSpPr/>
            <p:nvPr/>
          </p:nvSpPr>
          <p:spPr>
            <a:xfrm>
              <a:off x="7525235" y="5959043"/>
              <a:ext cx="75854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>
                  <a:solidFill>
                    <a:srgbClr val="0070C0"/>
                  </a:solidFill>
                </a:rPr>
                <a:t>Atividade</a:t>
              </a:r>
              <a:r>
                <a:rPr lang="en-US" sz="1100" dirty="0">
                  <a:solidFill>
                    <a:srgbClr val="0070C0"/>
                  </a:solidFill>
                </a:rPr>
                <a:t> </a:t>
              </a:r>
            </a:p>
          </p:txBody>
        </p:sp>
        <p:sp>
          <p:nvSpPr>
            <p:cNvPr id="80" name="Retângulo 79"/>
            <p:cNvSpPr/>
            <p:nvPr/>
          </p:nvSpPr>
          <p:spPr>
            <a:xfrm>
              <a:off x="8334576" y="5944882"/>
              <a:ext cx="1781257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dirty="0" err="1">
                  <a:solidFill>
                    <a:srgbClr val="0070C0"/>
                  </a:solidFill>
                </a:rPr>
                <a:t>Atividade</a:t>
              </a:r>
              <a:r>
                <a:rPr lang="en-US" sz="1050" dirty="0">
                  <a:solidFill>
                    <a:srgbClr val="0070C0"/>
                  </a:solidFill>
                </a:rPr>
                <a:t> </a:t>
              </a:r>
              <a:r>
                <a:rPr lang="en-US" sz="1050" dirty="0" err="1">
                  <a:solidFill>
                    <a:srgbClr val="0070C0"/>
                  </a:solidFill>
                </a:rPr>
                <a:t>ponto</a:t>
              </a:r>
              <a:r>
                <a:rPr lang="en-US" sz="1050" dirty="0">
                  <a:solidFill>
                    <a:srgbClr val="0070C0"/>
                  </a:solidFill>
                </a:rPr>
                <a:t> de </a:t>
              </a:r>
              <a:r>
                <a:rPr lang="en-US" sz="1050" dirty="0" err="1">
                  <a:solidFill>
                    <a:srgbClr val="0070C0"/>
                  </a:solidFill>
                </a:rPr>
                <a:t>controle</a:t>
              </a:r>
              <a:r>
                <a:rPr lang="en-US" sz="1050" dirty="0">
                  <a:solidFill>
                    <a:srgbClr val="0070C0"/>
                  </a:solidFill>
                </a:rPr>
                <a:t> </a:t>
              </a:r>
            </a:p>
          </p:txBody>
        </p:sp>
        <p:sp>
          <p:nvSpPr>
            <p:cNvPr id="81" name="Retângulo 80"/>
            <p:cNvSpPr/>
            <p:nvPr/>
          </p:nvSpPr>
          <p:spPr>
            <a:xfrm>
              <a:off x="11081761" y="5959043"/>
              <a:ext cx="6286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>
                  <a:solidFill>
                    <a:srgbClr val="0070C0"/>
                  </a:solidFill>
                </a:rPr>
                <a:t>Decisão</a:t>
              </a:r>
              <a:endParaRPr lang="en-US" sz="1100" dirty="0">
                <a:solidFill>
                  <a:srgbClr val="0070C0"/>
                </a:solidFill>
              </a:endParaRPr>
            </a:p>
          </p:txBody>
        </p:sp>
        <p:sp>
          <p:nvSpPr>
            <p:cNvPr id="82" name="Retângulo 81"/>
            <p:cNvSpPr/>
            <p:nvPr/>
          </p:nvSpPr>
          <p:spPr>
            <a:xfrm>
              <a:off x="10141171" y="5972827"/>
              <a:ext cx="52129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>
                  <a:solidFill>
                    <a:srgbClr val="0070C0"/>
                  </a:solidFill>
                </a:rPr>
                <a:t>Fluxo</a:t>
              </a:r>
              <a:r>
                <a:rPr lang="en-US" sz="1100" dirty="0">
                  <a:solidFill>
                    <a:srgbClr val="0070C0"/>
                  </a:solidFill>
                </a:rPr>
                <a:t> </a:t>
              </a:r>
            </a:p>
          </p:txBody>
        </p:sp>
      </p:grpSp>
      <p:sp>
        <p:nvSpPr>
          <p:cNvPr id="43" name="Retângulo de cantos arredondados 42"/>
          <p:cNvSpPr/>
          <p:nvPr/>
        </p:nvSpPr>
        <p:spPr>
          <a:xfrm>
            <a:off x="5197234" y="4097569"/>
            <a:ext cx="1798371" cy="137538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4" name="Conector reto 43"/>
          <p:cNvCxnSpPr/>
          <p:nvPr/>
        </p:nvCxnSpPr>
        <p:spPr>
          <a:xfrm>
            <a:off x="6128871" y="3553724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ipse 49"/>
          <p:cNvSpPr/>
          <p:nvPr/>
        </p:nvSpPr>
        <p:spPr>
          <a:xfrm>
            <a:off x="1947099" y="341373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51" name="Elipse 50"/>
          <p:cNvSpPr/>
          <p:nvPr/>
        </p:nvSpPr>
        <p:spPr>
          <a:xfrm>
            <a:off x="3988843" y="341373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53" name="Elipse 52"/>
          <p:cNvSpPr/>
          <p:nvPr/>
        </p:nvSpPr>
        <p:spPr>
          <a:xfrm>
            <a:off x="5967901" y="3413044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54" name="Elipse 53"/>
          <p:cNvSpPr/>
          <p:nvPr/>
        </p:nvSpPr>
        <p:spPr>
          <a:xfrm>
            <a:off x="7979387" y="3413044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3408185" y="4496469"/>
            <a:ext cx="1556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b="1" dirty="0">
                <a:solidFill>
                  <a:srgbClr val="0070C0"/>
                </a:solidFill>
              </a:rPr>
              <a:t>RETIRADA DO EQUIPAMENTO ACESSIBILIDADE 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5170076" y="4491294"/>
            <a:ext cx="1862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0070C0"/>
                </a:solidFill>
              </a:rPr>
              <a:t>ENTRADA DE SALA / INSTALAÇÃO DO EQUIPAMENTO  </a:t>
            </a:r>
          </a:p>
        </p:txBody>
      </p:sp>
      <p:sp>
        <p:nvSpPr>
          <p:cNvPr id="61" name="Retângulo 60"/>
          <p:cNvSpPr/>
          <p:nvPr/>
        </p:nvSpPr>
        <p:spPr>
          <a:xfrm>
            <a:off x="7154248" y="4696161"/>
            <a:ext cx="18628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0070C0"/>
                </a:solidFill>
              </a:rPr>
              <a:t>SAÍDA DE SALA</a:t>
            </a:r>
          </a:p>
        </p:txBody>
      </p:sp>
      <p:sp>
        <p:nvSpPr>
          <p:cNvPr id="65" name="Retângulo de cantos arredondados 64"/>
          <p:cNvSpPr/>
          <p:nvPr/>
        </p:nvSpPr>
        <p:spPr>
          <a:xfrm>
            <a:off x="7165566" y="4107820"/>
            <a:ext cx="1798371" cy="137538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Retângulo de cantos arredondados 66"/>
          <p:cNvSpPr/>
          <p:nvPr/>
        </p:nvSpPr>
        <p:spPr>
          <a:xfrm>
            <a:off x="9133702" y="4098669"/>
            <a:ext cx="1798371" cy="137538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Retângulo 68"/>
          <p:cNvSpPr/>
          <p:nvPr/>
        </p:nvSpPr>
        <p:spPr>
          <a:xfrm>
            <a:off x="9211009" y="4515646"/>
            <a:ext cx="1803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0070C0"/>
                </a:solidFill>
              </a:rPr>
              <a:t>LIMPEZA / ARMAZENAMENTO</a:t>
            </a:r>
          </a:p>
          <a:p>
            <a:pPr algn="ctr"/>
            <a:r>
              <a:rPr lang="pt-BR" sz="1200" b="1" dirty="0">
                <a:solidFill>
                  <a:srgbClr val="0070C0"/>
                </a:solidFill>
              </a:rPr>
              <a:t> EQUIPAMENTO  </a:t>
            </a:r>
          </a:p>
        </p:txBody>
      </p:sp>
      <p:sp>
        <p:nvSpPr>
          <p:cNvPr id="57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Tipo B (surdo) – Aplicativo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cxnSp>
        <p:nvCxnSpPr>
          <p:cNvPr id="77" name="Conector reto 76"/>
          <p:cNvCxnSpPr/>
          <p:nvPr/>
        </p:nvCxnSpPr>
        <p:spPr>
          <a:xfrm>
            <a:off x="10120595" y="3570328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Elipse 82"/>
          <p:cNvSpPr/>
          <p:nvPr/>
        </p:nvSpPr>
        <p:spPr>
          <a:xfrm>
            <a:off x="9961371" y="342001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pic>
        <p:nvPicPr>
          <p:cNvPr id="58" name="Imagen 46" descr="E:\kenii2\P1020363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6"/>
          <a:stretch/>
        </p:blipFill>
        <p:spPr bwMode="auto">
          <a:xfrm rot="21383615">
            <a:off x="6602761" y="1323597"/>
            <a:ext cx="508889" cy="152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Imagen 46" descr="E:\kenii2\P1020363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22"/>
          <a:stretch/>
        </p:blipFill>
        <p:spPr bwMode="auto">
          <a:xfrm>
            <a:off x="5039471" y="1379877"/>
            <a:ext cx="797825" cy="169931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eta para a esquerda e para a direita 83"/>
          <p:cNvSpPr/>
          <p:nvPr/>
        </p:nvSpPr>
        <p:spPr>
          <a:xfrm>
            <a:off x="5796597" y="1842848"/>
            <a:ext cx="735886" cy="359796"/>
          </a:xfrm>
          <a:prstGeom prst="leftRightArrow">
            <a:avLst>
              <a:gd name="adj1" fmla="val 29719"/>
              <a:gd name="adj2" fmla="val 396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9" name="Imagem 3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28FB7106-7A20-D134-DA0D-C048753F60C5}"/>
              </a:ext>
            </a:extLst>
          </p:cNvPr>
          <p:cNvSpPr/>
          <p:nvPr/>
        </p:nvSpPr>
        <p:spPr>
          <a:xfrm>
            <a:off x="10791520" y="58440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59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057597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41" name="Grupo 1040"/>
          <p:cNvGrpSpPr/>
          <p:nvPr/>
        </p:nvGrpSpPr>
        <p:grpSpPr>
          <a:xfrm>
            <a:off x="515667" y="1932301"/>
            <a:ext cx="1069161" cy="475284"/>
            <a:chOff x="734239" y="2336701"/>
            <a:chExt cx="1069161" cy="475284"/>
          </a:xfrm>
        </p:grpSpPr>
        <p:cxnSp>
          <p:nvCxnSpPr>
            <p:cNvPr id="18" name="Conector de seta reta 17"/>
            <p:cNvCxnSpPr/>
            <p:nvPr/>
          </p:nvCxnSpPr>
          <p:spPr>
            <a:xfrm flipV="1">
              <a:off x="1206500" y="2591921"/>
              <a:ext cx="596900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ipse 18"/>
            <p:cNvSpPr/>
            <p:nvPr/>
          </p:nvSpPr>
          <p:spPr>
            <a:xfrm>
              <a:off x="734239" y="2336701"/>
              <a:ext cx="472261" cy="475284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28" name="Conector de seta reta 27"/>
          <p:cNvCxnSpPr/>
          <p:nvPr/>
        </p:nvCxnSpPr>
        <p:spPr>
          <a:xfrm flipH="1">
            <a:off x="9672569" y="3182309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1046061" y="4823411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210990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94598" y="3656147"/>
            <a:ext cx="6936145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Retângulo de cantos arredondados 61"/>
          <p:cNvSpPr/>
          <p:nvPr/>
        </p:nvSpPr>
        <p:spPr>
          <a:xfrm>
            <a:off x="4978556" y="1054432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1655007" y="370637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886972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45" name="Elipse 44"/>
          <p:cNvSpPr/>
          <p:nvPr/>
        </p:nvSpPr>
        <p:spPr>
          <a:xfrm>
            <a:off x="6197221" y="878105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1655196" y="2493077"/>
            <a:ext cx="270178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 err="1">
                <a:solidFill>
                  <a:srgbClr val="0070C0"/>
                </a:solidFill>
              </a:rPr>
              <a:t>Dizer:“Bom</a:t>
            </a:r>
            <a:r>
              <a:rPr lang="pt-BR" sz="1100" dirty="0">
                <a:solidFill>
                  <a:srgbClr val="0070C0"/>
                </a:solidFill>
              </a:rPr>
              <a:t> dia, tarde ou noite. Bem vindo(a) a </a:t>
            </a:r>
            <a:r>
              <a:rPr lang="pt-BR" sz="1100" dirty="0" err="1">
                <a:solidFill>
                  <a:srgbClr val="0070C0"/>
                </a:solidFill>
              </a:rPr>
              <a:t>Cinépolis</a:t>
            </a:r>
            <a:r>
              <a:rPr lang="pt-BR" sz="1100" dirty="0">
                <a:solidFill>
                  <a:srgbClr val="0070C0"/>
                </a:solidFill>
              </a:rPr>
              <a:t>”</a:t>
            </a:r>
            <a:r>
              <a:rPr lang="pt-BR" sz="1100" dirty="0"/>
              <a:t> </a:t>
            </a:r>
            <a:r>
              <a:rPr lang="pt-BR" sz="1100" dirty="0">
                <a:solidFill>
                  <a:srgbClr val="0070C0"/>
                </a:solidFill>
              </a:rPr>
              <a:t>fazendo sempre contato visual com o cliente e sorrindo.</a:t>
            </a:r>
          </a:p>
        </p:txBody>
      </p:sp>
      <p:sp>
        <p:nvSpPr>
          <p:cNvPr id="80" name="Elipse 79"/>
          <p:cNvSpPr/>
          <p:nvPr/>
        </p:nvSpPr>
        <p:spPr>
          <a:xfrm>
            <a:off x="8462670" y="3481496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89" name="Elipse 88"/>
          <p:cNvSpPr/>
          <p:nvPr/>
        </p:nvSpPr>
        <p:spPr>
          <a:xfrm>
            <a:off x="2856910" y="3563265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cxnSp>
        <p:nvCxnSpPr>
          <p:cNvPr id="76" name="Conector de seta reta 75"/>
          <p:cNvCxnSpPr/>
          <p:nvPr/>
        </p:nvCxnSpPr>
        <p:spPr>
          <a:xfrm flipH="1">
            <a:off x="4389257" y="4835984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5011048" y="3750222"/>
            <a:ext cx="4219035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Perguntar: “Para qual sessão o(a) </a:t>
            </a:r>
            <a:r>
              <a:rPr lang="pt-BR" sz="1100" dirty="0" err="1">
                <a:solidFill>
                  <a:srgbClr val="0070C0"/>
                </a:solidFill>
              </a:rPr>
              <a:t>Sr</a:t>
            </a:r>
            <a:r>
              <a:rPr lang="pt-BR" sz="1100" dirty="0">
                <a:solidFill>
                  <a:srgbClr val="0070C0"/>
                </a:solidFill>
              </a:rPr>
              <a:t>(a) gostaria de assistir? </a:t>
            </a:r>
            <a:endParaRPr lang="pt-BR" sz="700" dirty="0">
              <a:solidFill>
                <a:srgbClr val="0070C0"/>
              </a:solidFill>
            </a:endParaRP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Tipos de respostas do cliente: </a:t>
            </a:r>
          </a:p>
          <a:p>
            <a:pPr marL="228600" indent="-228600" algn="just">
              <a:buAutoNum type="alphaLcParenR"/>
            </a:pPr>
            <a:r>
              <a:rPr lang="pt-BR" sz="1100" dirty="0">
                <a:solidFill>
                  <a:srgbClr val="0070C0"/>
                </a:solidFill>
              </a:rPr>
              <a:t>O Cliente solicita o filme e a sessão. Marcar o que o cliente pediu.</a:t>
            </a:r>
          </a:p>
          <a:p>
            <a:pPr marL="228600" indent="-228600" algn="just">
              <a:buAutoNum type="alphaLcParenR"/>
            </a:pPr>
            <a:r>
              <a:rPr lang="pt-BR" sz="1100" dirty="0">
                <a:solidFill>
                  <a:srgbClr val="0070C0"/>
                </a:solidFill>
              </a:rPr>
              <a:t> O Cliente solicita o filme sem horário. Dizer: “Nós temos </a:t>
            </a:r>
            <a:r>
              <a:rPr lang="pt-BR" sz="1100" dirty="0" err="1">
                <a:solidFill>
                  <a:srgbClr val="0070C0"/>
                </a:solidFill>
              </a:rPr>
              <a:t>Sr</a:t>
            </a:r>
            <a:r>
              <a:rPr lang="pt-BR" sz="1100" dirty="0">
                <a:solidFill>
                  <a:srgbClr val="0070C0"/>
                </a:solidFill>
              </a:rPr>
              <a:t>(a) nos horários (as </a:t>
            </a:r>
            <a:r>
              <a:rPr lang="pt-BR" sz="1100" dirty="0" err="1">
                <a:solidFill>
                  <a:srgbClr val="0070C0"/>
                </a:solidFill>
              </a:rPr>
              <a:t>xxx</a:t>
            </a:r>
            <a:r>
              <a:rPr lang="pt-BR" sz="1100" dirty="0">
                <a:solidFill>
                  <a:srgbClr val="0070C0"/>
                </a:solidFill>
              </a:rPr>
              <a:t> horas) nas salas (mencionar os tipos de salas). </a:t>
            </a:r>
          </a:p>
          <a:p>
            <a:pPr marL="228600" indent="-228600" algn="just">
              <a:buAutoNum type="alphaLcParenR"/>
            </a:pPr>
            <a:r>
              <a:rPr lang="pt-BR" sz="1100" dirty="0">
                <a:solidFill>
                  <a:srgbClr val="0070C0"/>
                </a:solidFill>
              </a:rPr>
              <a:t>O Cliente solicita o horário, sem filme. Dizer: “Nós temos </a:t>
            </a:r>
            <a:r>
              <a:rPr lang="pt-BR" sz="1100" dirty="0" err="1">
                <a:solidFill>
                  <a:srgbClr val="0070C0"/>
                </a:solidFill>
              </a:rPr>
              <a:t>Sr</a:t>
            </a:r>
            <a:r>
              <a:rPr lang="pt-BR" sz="1100" dirty="0">
                <a:solidFill>
                  <a:srgbClr val="0070C0"/>
                </a:solidFill>
              </a:rPr>
              <a:t>(a) os filmes (mencionar os nomes dos filmes) as </a:t>
            </a:r>
            <a:r>
              <a:rPr lang="pt-BR" sz="1100" dirty="0" err="1">
                <a:solidFill>
                  <a:srgbClr val="0070C0"/>
                </a:solidFill>
              </a:rPr>
              <a:t>xxx</a:t>
            </a:r>
            <a:r>
              <a:rPr lang="pt-BR" sz="1100" dirty="0">
                <a:solidFill>
                  <a:srgbClr val="0070C0"/>
                </a:solidFill>
              </a:rPr>
              <a:t> horas nas salas (mencionar os tipos de salas). </a:t>
            </a:r>
            <a:endParaRPr lang="pt-BR" sz="1100" b="1" dirty="0">
              <a:solidFill>
                <a:srgbClr val="FF0000"/>
              </a:solidFill>
            </a:endParaRPr>
          </a:p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 </a:t>
            </a:r>
            <a:r>
              <a:rPr lang="pt-BR" sz="1100" dirty="0">
                <a:solidFill>
                  <a:srgbClr val="0070C0"/>
                </a:solidFill>
              </a:rPr>
              <a:t>Em caso de dificuldade, pedir para o cliente apontar o filme e a sessão desejada (você pode utilizar os telões da Bilheteria ou a programação do dia para indicar os filmes e horários para o cliente. </a:t>
            </a:r>
          </a:p>
        </p:txBody>
      </p:sp>
      <p:sp>
        <p:nvSpPr>
          <p:cNvPr id="52" name="Retângulo 51"/>
          <p:cNvSpPr/>
          <p:nvPr/>
        </p:nvSpPr>
        <p:spPr>
          <a:xfrm>
            <a:off x="1655302" y="5324904"/>
            <a:ext cx="27352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Selecionar o filme, assento e o horário da  sessão.  </a:t>
            </a:r>
          </a:p>
        </p:txBody>
      </p:sp>
      <p:pic>
        <p:nvPicPr>
          <p:cNvPr id="70" name="3084 Imagen" descr="SDC12744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2922" y="4045749"/>
            <a:ext cx="1646336" cy="1176876"/>
          </a:xfrm>
          <a:prstGeom prst="rect">
            <a:avLst/>
          </a:prstGeom>
        </p:spPr>
      </p:pic>
      <p:sp>
        <p:nvSpPr>
          <p:cNvPr id="73" name="Rosca 72"/>
          <p:cNvSpPr/>
          <p:nvPr/>
        </p:nvSpPr>
        <p:spPr>
          <a:xfrm>
            <a:off x="560759" y="4609566"/>
            <a:ext cx="443860" cy="426699"/>
          </a:xfrm>
          <a:prstGeom prst="donut">
            <a:avLst>
              <a:gd name="adj" fmla="val 1242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77" name="Retângulo 76"/>
          <p:cNvSpPr/>
          <p:nvPr/>
        </p:nvSpPr>
        <p:spPr>
          <a:xfrm>
            <a:off x="226890" y="796182"/>
            <a:ext cx="13844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</a:rPr>
              <a:t>ABORDAGEM </a:t>
            </a:r>
            <a:endParaRPr lang="pt-BR" sz="1600" b="1" dirty="0">
              <a:solidFill>
                <a:srgbClr val="0070C0"/>
              </a:solidFill>
            </a:endParaRPr>
          </a:p>
        </p:txBody>
      </p:sp>
      <p:sp>
        <p:nvSpPr>
          <p:cNvPr id="81" name="Retângulo de cantos arredondados 80"/>
          <p:cNvSpPr/>
          <p:nvPr/>
        </p:nvSpPr>
        <p:spPr>
          <a:xfrm>
            <a:off x="8308479" y="105992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2" name="Conector de seta reta 81"/>
          <p:cNvCxnSpPr/>
          <p:nvPr/>
        </p:nvCxnSpPr>
        <p:spPr>
          <a:xfrm flipV="1">
            <a:off x="7707280" y="218668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upo 57"/>
          <p:cNvGrpSpPr/>
          <p:nvPr/>
        </p:nvGrpSpPr>
        <p:grpSpPr>
          <a:xfrm>
            <a:off x="10492599" y="759977"/>
            <a:ext cx="914400" cy="914400"/>
            <a:chOff x="10953207" y="3309815"/>
            <a:chExt cx="914400" cy="914400"/>
          </a:xfrm>
        </p:grpSpPr>
        <p:sp>
          <p:nvSpPr>
            <p:cNvPr id="59" name="Explosion 2 60">
              <a:extLst>
                <a:ext uri="{FF2B5EF4-FFF2-40B4-BE49-F238E27FC236}">
                  <a16:creationId xmlns:a16="http://schemas.microsoft.com/office/drawing/2014/main" id="{58A531C1-0FCD-438C-8C8B-818919C31465}"/>
                </a:ext>
              </a:extLst>
            </p:cNvPr>
            <p:cNvSpPr/>
            <p:nvPr/>
          </p:nvSpPr>
          <p:spPr>
            <a:xfrm rot="2725679">
              <a:off x="10953207" y="3309815"/>
              <a:ext cx="914400" cy="914400"/>
            </a:xfrm>
            <a:prstGeom prst="irregularSeal2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8AC"/>
                </a:solidFill>
              </a:endParaRPr>
            </a:p>
          </p:txBody>
        </p:sp>
        <p:sp>
          <p:nvSpPr>
            <p:cNvPr id="60" name="TextBox 62">
              <a:extLst>
                <a:ext uri="{FF2B5EF4-FFF2-40B4-BE49-F238E27FC236}">
                  <a16:creationId xmlns:a16="http://schemas.microsoft.com/office/drawing/2014/main" id="{79D17098-E1FF-4356-853C-C48D3D3A22C4}"/>
                </a:ext>
              </a:extLst>
            </p:cNvPr>
            <p:cNvSpPr txBox="1"/>
            <p:nvPr/>
          </p:nvSpPr>
          <p:spPr>
            <a:xfrm>
              <a:off x="10982512" y="3652134"/>
              <a:ext cx="76495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bg1"/>
                  </a:solidFill>
                </a:rPr>
                <a:t>IMPORTANTE</a:t>
              </a:r>
              <a:endParaRPr lang="pt-BR" sz="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6" name="Elipse 85"/>
          <p:cNvSpPr/>
          <p:nvPr/>
        </p:nvSpPr>
        <p:spPr>
          <a:xfrm>
            <a:off x="9541025" y="908009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90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Venda de </a:t>
            </a:r>
            <a:r>
              <a:rPr lang="es-MX" sz="1400" dirty="0" err="1"/>
              <a:t>Ingressos</a:t>
            </a:r>
            <a:r>
              <a:rPr lang="es-MX" sz="1400" dirty="0"/>
              <a:t>: Tipo B (surdo) – Aplicativo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sp>
        <p:nvSpPr>
          <p:cNvPr id="6" name="Retângulo 5"/>
          <p:cNvSpPr/>
          <p:nvPr/>
        </p:nvSpPr>
        <p:spPr>
          <a:xfrm>
            <a:off x="9230083" y="3720935"/>
            <a:ext cx="25456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50" b="1" dirty="0">
                <a:solidFill>
                  <a:srgbClr val="0070C0"/>
                </a:solidFill>
              </a:rPr>
              <a:t>Esforce-se para falar normalmente, pois sussurrar e gritar são ações que distorcem os movimentos dos lábios, dificultando a leitura e a interpretação do cliente.</a:t>
            </a:r>
          </a:p>
        </p:txBody>
      </p:sp>
      <p:pic>
        <p:nvPicPr>
          <p:cNvPr id="71" name="63 Imagen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1" t="5552" r="-2533" b="48710"/>
          <a:stretch/>
        </p:blipFill>
        <p:spPr>
          <a:xfrm>
            <a:off x="2208868" y="1328798"/>
            <a:ext cx="1620390" cy="106054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/>
          <a:srcRect l="24855" t="38599" r="62064" b="45269"/>
          <a:stretch/>
        </p:blipFill>
        <p:spPr>
          <a:xfrm>
            <a:off x="9827699" y="4418649"/>
            <a:ext cx="1657663" cy="1149312"/>
          </a:xfrm>
          <a:prstGeom prst="rect">
            <a:avLst/>
          </a:prstGeom>
        </p:spPr>
      </p:pic>
      <p:pic>
        <p:nvPicPr>
          <p:cNvPr id="44" name="Imagem 3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7F4CA2-BBAE-93BB-22E9-2D07BE8FDE77}"/>
              </a:ext>
            </a:extLst>
          </p:cNvPr>
          <p:cNvSpPr/>
          <p:nvPr/>
        </p:nvSpPr>
        <p:spPr>
          <a:xfrm>
            <a:off x="10791520" y="58440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24649E2-D746-BE2F-8B7D-772CA68A3281}"/>
              </a:ext>
            </a:extLst>
          </p:cNvPr>
          <p:cNvSpPr/>
          <p:nvPr/>
        </p:nvSpPr>
        <p:spPr>
          <a:xfrm>
            <a:off x="4996808" y="2003158"/>
            <a:ext cx="27243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00" dirty="0">
                <a:solidFill>
                  <a:srgbClr val="0070C0"/>
                </a:solidFill>
              </a:rPr>
              <a:t>Identificar se o cliente irá utilizar o aplicativo </a:t>
            </a:r>
            <a:r>
              <a:rPr lang="pt-BR" sz="1000" dirty="0" err="1">
                <a:solidFill>
                  <a:srgbClr val="0070C0"/>
                </a:solidFill>
              </a:rPr>
              <a:t>Movie</a:t>
            </a:r>
            <a:r>
              <a:rPr lang="pt-BR" sz="1000" dirty="0">
                <a:solidFill>
                  <a:srgbClr val="0070C0"/>
                </a:solidFill>
              </a:rPr>
              <a:t> Reading (caso o filme desejado esteja disponível no aplicativo) e apoiar com instruções para acesso ao aplicativo em seu smartphone..</a:t>
            </a:r>
          </a:p>
          <a:p>
            <a:pPr algn="just"/>
            <a:r>
              <a:rPr lang="pt-BR" sz="1000" dirty="0">
                <a:solidFill>
                  <a:srgbClr val="0070C0"/>
                </a:solidFill>
              </a:rPr>
              <a:t>Caso cliente necessite utilizar suporte para celular emprestado pela Cinépolis, certificar a disponibilidade com a gerência. </a:t>
            </a:r>
          </a:p>
        </p:txBody>
      </p:sp>
      <p:pic>
        <p:nvPicPr>
          <p:cNvPr id="10" name="Imagen 46" descr="E:\kenii2\P1020363.png">
            <a:extLst>
              <a:ext uri="{FF2B5EF4-FFF2-40B4-BE49-F238E27FC236}">
                <a16:creationId xmlns:a16="http://schemas.microsoft.com/office/drawing/2014/main" id="{C15D458C-5B09-2A50-1CC1-8877B7C8C466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22"/>
          <a:stretch/>
        </p:blipFill>
        <p:spPr bwMode="auto">
          <a:xfrm>
            <a:off x="5643727" y="1115114"/>
            <a:ext cx="465394" cy="100379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D8A03972-E61E-746D-A771-E0BBC8909609}"/>
              </a:ext>
            </a:extLst>
          </p:cNvPr>
          <p:cNvSpPr/>
          <p:nvPr/>
        </p:nvSpPr>
        <p:spPr>
          <a:xfrm>
            <a:off x="8390161" y="2080525"/>
            <a:ext cx="269454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Em seguida, solicitar um documento com foto se necessitar utilizar o suporte para celular emprestado pela Cinépolis. </a:t>
            </a:r>
          </a:p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A entrega do suporte de celular só poderá ser realizada mediante a apresentação do documento.</a:t>
            </a:r>
          </a:p>
          <a:p>
            <a:pPr algn="just"/>
            <a:endParaRPr lang="pt-BR" sz="1100" dirty="0">
              <a:solidFill>
                <a:srgbClr val="0070C0"/>
              </a:solidFill>
            </a:endParaRPr>
          </a:p>
        </p:txBody>
      </p:sp>
      <p:pic>
        <p:nvPicPr>
          <p:cNvPr id="12" name="Picture 2" descr="Imagem relacionada">
            <a:extLst>
              <a:ext uri="{FF2B5EF4-FFF2-40B4-BE49-F238E27FC236}">
                <a16:creationId xmlns:a16="http://schemas.microsoft.com/office/drawing/2014/main" id="{488284D6-7D8D-D305-9356-D1CA7E3D5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902" y="1359317"/>
            <a:ext cx="918074" cy="60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1" descr="C:\Users\SAAG\Desktop\Control salas\Fotos recortadas\tomar radio.png">
            <a:extLst>
              <a:ext uri="{FF2B5EF4-FFF2-40B4-BE49-F238E27FC236}">
                <a16:creationId xmlns:a16="http://schemas.microsoft.com/office/drawing/2014/main" id="{2B5AF18E-CDC2-BEDA-06A2-2FEC1E32EC3F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110" y="1183969"/>
            <a:ext cx="487486" cy="931612"/>
          </a:xfrm>
          <a:prstGeom prst="rect">
            <a:avLst/>
          </a:prstGeom>
          <a:noFill/>
        </p:spPr>
      </p:pic>
      <p:grpSp>
        <p:nvGrpSpPr>
          <p:cNvPr id="14" name="Grupo 60">
            <a:extLst>
              <a:ext uri="{FF2B5EF4-FFF2-40B4-BE49-F238E27FC236}">
                <a16:creationId xmlns:a16="http://schemas.microsoft.com/office/drawing/2014/main" id="{31C688DE-A7E8-4DC9-AA74-4C368AD4EE5A}"/>
              </a:ext>
            </a:extLst>
          </p:cNvPr>
          <p:cNvGrpSpPr/>
          <p:nvPr/>
        </p:nvGrpSpPr>
        <p:grpSpPr>
          <a:xfrm>
            <a:off x="6254618" y="1111351"/>
            <a:ext cx="875434" cy="829964"/>
            <a:chOff x="2759794" y="1630801"/>
            <a:chExt cx="733165" cy="683774"/>
          </a:xfrm>
        </p:grpSpPr>
        <p:pic>
          <p:nvPicPr>
            <p:cNvPr id="15" name="63 Imagen">
              <a:extLst>
                <a:ext uri="{FF2B5EF4-FFF2-40B4-BE49-F238E27FC236}">
                  <a16:creationId xmlns:a16="http://schemas.microsoft.com/office/drawing/2014/main" id="{47DC3EFA-D3CD-006A-E974-6CD5561C0F0E}"/>
                </a:ext>
              </a:extLst>
            </p:cNvPr>
            <p:cNvPicPr/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61" r="30178" b="44373"/>
            <a:stretch/>
          </p:blipFill>
          <p:spPr>
            <a:xfrm>
              <a:off x="2759794" y="1630801"/>
              <a:ext cx="371474" cy="683774"/>
            </a:xfrm>
            <a:prstGeom prst="rect">
              <a:avLst/>
            </a:prstGeom>
          </p:spPr>
        </p:pic>
        <p:pic>
          <p:nvPicPr>
            <p:cNvPr id="16" name="63 Imagen">
              <a:extLst>
                <a:ext uri="{FF2B5EF4-FFF2-40B4-BE49-F238E27FC236}">
                  <a16:creationId xmlns:a16="http://schemas.microsoft.com/office/drawing/2014/main" id="{9953655F-CC9C-0C0D-3C75-E3F488EBCBDC}"/>
                </a:ext>
              </a:extLst>
            </p:cNvPr>
            <p:cNvPicPr/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66" b="46038"/>
            <a:stretch/>
          </p:blipFill>
          <p:spPr>
            <a:xfrm>
              <a:off x="3065998" y="1641745"/>
              <a:ext cx="426961" cy="663305"/>
            </a:xfrm>
            <a:prstGeom prst="rect">
              <a:avLst/>
            </a:prstGeom>
          </p:spPr>
        </p:pic>
      </p:grpSp>
      <p:sp>
        <p:nvSpPr>
          <p:cNvPr id="17" name="Retângulo 16">
            <a:extLst>
              <a:ext uri="{FF2B5EF4-FFF2-40B4-BE49-F238E27FC236}">
                <a16:creationId xmlns:a16="http://schemas.microsoft.com/office/drawing/2014/main" id="{8ECA7C45-B82F-7E69-1364-E53237FB29F2}"/>
              </a:ext>
            </a:extLst>
          </p:cNvPr>
          <p:cNvSpPr/>
          <p:nvPr/>
        </p:nvSpPr>
        <p:spPr>
          <a:xfrm>
            <a:off x="0" y="5786145"/>
            <a:ext cx="1197364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900" b="1" dirty="0">
                <a:solidFill>
                  <a:srgbClr val="FF0000"/>
                </a:solidFill>
              </a:rPr>
              <a:t>NOTAS:</a:t>
            </a:r>
          </a:p>
          <a:p>
            <a:pPr algn="just"/>
            <a:endParaRPr lang="pt-BR" sz="100" b="1" dirty="0">
              <a:solidFill>
                <a:srgbClr val="FF000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900" dirty="0">
                <a:solidFill>
                  <a:srgbClr val="0070C0"/>
                </a:solidFill>
              </a:rPr>
              <a:t>Situação em que suporte de celular não estiver disponível, orientar o cliente dizendo: </a:t>
            </a:r>
            <a:r>
              <a:rPr lang="pt-BR" sz="900" b="1" dirty="0">
                <a:solidFill>
                  <a:srgbClr val="0070C0"/>
                </a:solidFill>
              </a:rPr>
              <a:t>“A Cinépolis possui um número determinado de suporte para celular para empréstimo no uso do aplicativo e no momento não temos nenhum disponível”</a:t>
            </a:r>
            <a:r>
              <a:rPr lang="pt-BR" sz="900" dirty="0">
                <a:solidFill>
                  <a:srgbClr val="0070C0"/>
                </a:solidFill>
              </a:rPr>
              <a:t>. Caso a compra do ingresso tenha sido pela internet, realizar o processo de estorno (devolução de dinheiro) conforme o processo</a:t>
            </a:r>
            <a:r>
              <a:rPr lang="pt-BR" sz="900" b="1" dirty="0">
                <a:solidFill>
                  <a:srgbClr val="0070C0"/>
                </a:solidFill>
              </a:rPr>
              <a:t> Atendimento e Controle de Salas - Devolução de Efetivo.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00" b="1" dirty="0">
              <a:solidFill>
                <a:srgbClr val="0070C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900" dirty="0">
                <a:solidFill>
                  <a:srgbClr val="0070C0"/>
                </a:solidFill>
              </a:rPr>
              <a:t>Caso o filme escolhido pelo cliente seja de classificação 18 anos, identificar no documento entregue pelo cliente (se necessário) a sua maioridade.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00" dirty="0">
              <a:solidFill>
                <a:srgbClr val="0070C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900" dirty="0">
                <a:solidFill>
                  <a:srgbClr val="0070C0"/>
                </a:solidFill>
              </a:rPr>
              <a:t>Censura para clientes abaixo da classificação, somente acompanhado por um responsável maior de idade diante do preenchimento do termo de autorização. </a:t>
            </a:r>
          </a:p>
          <a:p>
            <a:pPr algn="just"/>
            <a:endParaRPr lang="pt-BR" sz="9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204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87171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4350734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4956075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Retângulo de cantos arredondados 66"/>
          <p:cNvSpPr/>
          <p:nvPr/>
        </p:nvSpPr>
        <p:spPr>
          <a:xfrm>
            <a:off x="1500604" y="4039853"/>
            <a:ext cx="2836359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1" name="Conector de seta reta 70"/>
          <p:cNvCxnSpPr/>
          <p:nvPr/>
        </p:nvCxnSpPr>
        <p:spPr>
          <a:xfrm flipH="1">
            <a:off x="909935" y="5114136"/>
            <a:ext cx="577323" cy="28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7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8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9</a:t>
            </a:r>
          </a:p>
        </p:txBody>
      </p:sp>
      <p:sp>
        <p:nvSpPr>
          <p:cNvPr id="89" name="Elipse 88"/>
          <p:cNvSpPr/>
          <p:nvPr/>
        </p:nvSpPr>
        <p:spPr>
          <a:xfrm>
            <a:off x="6161583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0" name="Elipse 89"/>
          <p:cNvSpPr/>
          <p:nvPr/>
        </p:nvSpPr>
        <p:spPr>
          <a:xfrm>
            <a:off x="2729011" y="3865946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2" name="TextBox 14"/>
          <p:cNvSpPr txBox="1"/>
          <p:nvPr/>
        </p:nvSpPr>
        <p:spPr>
          <a:xfrm>
            <a:off x="7989841" y="3599516"/>
            <a:ext cx="1702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70C0"/>
                </a:solidFill>
              </a:rPr>
              <a:t>OPÇÃO DE PAGAMENTO EM CARTÃO</a:t>
            </a:r>
          </a:p>
        </p:txBody>
      </p:sp>
      <p:sp>
        <p:nvSpPr>
          <p:cNvPr id="53" name="Retângulo 52"/>
          <p:cNvSpPr/>
          <p:nvPr/>
        </p:nvSpPr>
        <p:spPr>
          <a:xfrm>
            <a:off x="8299672" y="5139218"/>
            <a:ext cx="27034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Dizer: </a:t>
            </a:r>
            <a:r>
              <a:rPr lang="pt-BR" sz="1100" dirty="0" err="1">
                <a:solidFill>
                  <a:srgbClr val="0070C0"/>
                </a:solidFill>
              </a:rPr>
              <a:t>Sr</a:t>
            </a:r>
            <a:r>
              <a:rPr lang="pt-BR" sz="1100" dirty="0">
                <a:solidFill>
                  <a:srgbClr val="0070C0"/>
                </a:solidFill>
              </a:rPr>
              <a:t>(a) “Seu total é de </a:t>
            </a:r>
            <a:r>
              <a:rPr lang="pt-BR" sz="1100" dirty="0" err="1">
                <a:solidFill>
                  <a:srgbClr val="0070C0"/>
                </a:solidFill>
              </a:rPr>
              <a:t>R$xx.xx</a:t>
            </a:r>
            <a:r>
              <a:rPr lang="pt-BR" sz="1100" dirty="0">
                <a:solidFill>
                  <a:srgbClr val="0070C0"/>
                </a:solidFill>
              </a:rPr>
              <a:t>”. </a:t>
            </a: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Orientar o cliente a introduzir o cartão no </a:t>
            </a:r>
            <a:r>
              <a:rPr lang="pt-BR" sz="1100" i="1" dirty="0" err="1">
                <a:solidFill>
                  <a:srgbClr val="0070C0"/>
                </a:solidFill>
              </a:rPr>
              <a:t>pinpad</a:t>
            </a:r>
            <a:r>
              <a:rPr lang="pt-BR" sz="1100" i="1" dirty="0">
                <a:solidFill>
                  <a:srgbClr val="0070C0"/>
                </a:solidFill>
              </a:rPr>
              <a:t> </a:t>
            </a:r>
            <a:r>
              <a:rPr lang="pt-BR" sz="1100" dirty="0">
                <a:solidFill>
                  <a:srgbClr val="0070C0"/>
                </a:solidFill>
              </a:rPr>
              <a:t>apontando para a máquina. </a:t>
            </a:r>
          </a:p>
          <a:p>
            <a:pPr algn="just"/>
            <a:endParaRPr lang="pt-BR" sz="11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"/>
          <a:stretch/>
        </p:blipFill>
        <p:spPr bwMode="auto">
          <a:xfrm>
            <a:off x="9825728" y="4118607"/>
            <a:ext cx="765913" cy="101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cartÃ£o de crÃ©di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575" y="4423409"/>
            <a:ext cx="919875" cy="57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14"/>
          <p:cNvSpPr txBox="1"/>
          <p:nvPr/>
        </p:nvSpPr>
        <p:spPr>
          <a:xfrm>
            <a:off x="8030349" y="812479"/>
            <a:ext cx="1702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70C0"/>
                </a:solidFill>
              </a:rPr>
              <a:t>OPÇÃO DE PAGAMENTO EM DINHEIRO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8300353" y="2869601"/>
            <a:ext cx="26973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Se necessário, faça os numerais com as mãos ou desenhe no ar para demonstrar.</a:t>
            </a:r>
          </a:p>
        </p:txBody>
      </p:sp>
      <p:pic>
        <p:nvPicPr>
          <p:cNvPr id="69" name="39 Imagen">
            <a:extLst>
              <a:ext uri="{FF2B5EF4-FFF2-40B4-BE49-F238E27FC236}">
                <a16:creationId xmlns:a16="http://schemas.microsoft.com/office/drawing/2014/main" id="{16B1197A-E382-4354-9AAD-FEF3B7EDA84F}"/>
              </a:ext>
            </a:extLst>
          </p:cNvPr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2778" y="1780600"/>
            <a:ext cx="929681" cy="86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tângulo 46"/>
          <p:cNvSpPr/>
          <p:nvPr/>
        </p:nvSpPr>
        <p:spPr>
          <a:xfrm>
            <a:off x="4968425" y="2781963"/>
            <a:ext cx="26698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Saiba mais sobre a lei municipal de cada cidade em: </a:t>
            </a:r>
            <a:r>
              <a:rPr lang="pt-BR" sz="1100" b="1" dirty="0">
                <a:solidFill>
                  <a:srgbClr val="0070C0"/>
                </a:solidFill>
              </a:rPr>
              <a:t>Planilha de Legislação de Meia Entrada por região.  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4980116" y="2251938"/>
            <a:ext cx="268777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Registrar a opção de pagamento conforme o direito de meia entrada ou gratuidade de acordo com a lei municipal de cada cidade.</a:t>
            </a:r>
          </a:p>
        </p:txBody>
      </p:sp>
      <p:pic>
        <p:nvPicPr>
          <p:cNvPr id="51" name="3084 Imagen" descr="SDC12744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0936" y="1363080"/>
            <a:ext cx="1295400" cy="876825"/>
          </a:xfrm>
          <a:prstGeom prst="rect">
            <a:avLst/>
          </a:prstGeom>
        </p:spPr>
      </p:pic>
      <p:sp>
        <p:nvSpPr>
          <p:cNvPr id="55" name="Retângulo 54"/>
          <p:cNvSpPr/>
          <p:nvPr/>
        </p:nvSpPr>
        <p:spPr>
          <a:xfrm>
            <a:off x="1617187" y="2261116"/>
            <a:ext cx="27389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Perguntar a forma de pagamento do cliente.</a:t>
            </a: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Fazer sinal visuais e mímica pode ajudar durante o atendimento. </a:t>
            </a: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Exemplo: “Fazer simulação de dinheiro com os dedos, em seguida abrir os dois braços fazendo sinal de pergunta”. </a:t>
            </a:r>
          </a:p>
        </p:txBody>
      </p:sp>
      <p:cxnSp>
        <p:nvCxnSpPr>
          <p:cNvPr id="65" name="Conector de seta reta 64"/>
          <p:cNvCxnSpPr/>
          <p:nvPr/>
        </p:nvCxnSpPr>
        <p:spPr>
          <a:xfrm flipV="1">
            <a:off x="987928" y="2412109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4992148" y="5128209"/>
            <a:ext cx="268172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Entregar o ingresso do cliente informando o nome do filme, sala, horário, poltrona e fileira e grifar o(s) ingresso(s). Em seguida, entregar o comprovante do cartão ou do dinheiro.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326" t="57764" r="16187" b="23838"/>
          <a:stretch/>
        </p:blipFill>
        <p:spPr>
          <a:xfrm>
            <a:off x="6131073" y="4421749"/>
            <a:ext cx="1360783" cy="599299"/>
          </a:xfrm>
          <a:prstGeom prst="rect">
            <a:avLst/>
          </a:prstGeom>
        </p:spPr>
      </p:pic>
      <p:sp>
        <p:nvSpPr>
          <p:cNvPr id="77" name="Rosca 76"/>
          <p:cNvSpPr/>
          <p:nvPr/>
        </p:nvSpPr>
        <p:spPr>
          <a:xfrm>
            <a:off x="536251" y="2198759"/>
            <a:ext cx="443860" cy="426699"/>
          </a:xfrm>
          <a:prstGeom prst="donut">
            <a:avLst>
              <a:gd name="adj" fmla="val 1242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79" name="Rosca 78"/>
          <p:cNvSpPr/>
          <p:nvPr/>
        </p:nvSpPr>
        <p:spPr>
          <a:xfrm>
            <a:off x="515764" y="4944132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34228" y="3848751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" name="Retângulo 5"/>
          <p:cNvSpPr/>
          <p:nvPr/>
        </p:nvSpPr>
        <p:spPr>
          <a:xfrm>
            <a:off x="154698" y="699926"/>
            <a:ext cx="31983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</a:rPr>
              <a:t>PAGAMENTO: DINHEIRO E CARTÃO </a:t>
            </a:r>
            <a:endParaRPr lang="pt-BR" sz="1600" b="1" dirty="0">
              <a:solidFill>
                <a:srgbClr val="0070C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921" t="32272" r="26184" b="52282"/>
          <a:stretch/>
        </p:blipFill>
        <p:spPr>
          <a:xfrm>
            <a:off x="2316454" y="1117161"/>
            <a:ext cx="1079229" cy="1187151"/>
          </a:xfrm>
          <a:prstGeom prst="rect">
            <a:avLst/>
          </a:prstGeom>
        </p:spPr>
      </p:pic>
      <p:pic>
        <p:nvPicPr>
          <p:cNvPr id="43" name="Picture 141" descr="C:\Users\SAAG\Desktop\Control salas\Fotos recortadas\tomar radio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860" y="4200066"/>
            <a:ext cx="757190" cy="1061503"/>
          </a:xfrm>
          <a:prstGeom prst="rect">
            <a:avLst/>
          </a:prstGeom>
          <a:noFill/>
        </p:spPr>
      </p:pic>
      <p:pic>
        <p:nvPicPr>
          <p:cNvPr id="44" name="Imagen 56" descr="E:\Control de salas\ARQUILLA AUTOMATICA\hablar por adio_2.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17905" r="13954"/>
          <a:stretch/>
        </p:blipFill>
        <p:spPr bwMode="auto">
          <a:xfrm flipH="1">
            <a:off x="3222637" y="4200067"/>
            <a:ext cx="852692" cy="10913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8" name="CaixaDeTexto 57"/>
          <p:cNvSpPr txBox="1"/>
          <p:nvPr/>
        </p:nvSpPr>
        <p:spPr>
          <a:xfrm>
            <a:off x="2697916" y="3846969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72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Venda de </a:t>
            </a:r>
            <a:r>
              <a:rPr lang="es-MX" sz="1400" dirty="0" err="1"/>
              <a:t>Ingressos</a:t>
            </a:r>
            <a:r>
              <a:rPr lang="es-MX" sz="1400" dirty="0"/>
              <a:t>: Tipo B (surdo) – Aplicativo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sp>
        <p:nvSpPr>
          <p:cNvPr id="8" name="Retângulo 7"/>
          <p:cNvSpPr/>
          <p:nvPr/>
        </p:nvSpPr>
        <p:spPr>
          <a:xfrm>
            <a:off x="8292240" y="1468193"/>
            <a:ext cx="17705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Dizer: </a:t>
            </a:r>
            <a:r>
              <a:rPr lang="pt-BR" sz="1100" dirty="0" err="1">
                <a:solidFill>
                  <a:srgbClr val="0070C0"/>
                </a:solidFill>
              </a:rPr>
              <a:t>Sr</a:t>
            </a:r>
            <a:r>
              <a:rPr lang="pt-BR" sz="1100" dirty="0">
                <a:solidFill>
                  <a:srgbClr val="0070C0"/>
                </a:solidFill>
              </a:rPr>
              <a:t>(a) “Seu total é de </a:t>
            </a:r>
            <a:r>
              <a:rPr lang="pt-BR" sz="1100" dirty="0" err="1">
                <a:solidFill>
                  <a:srgbClr val="0070C0"/>
                </a:solidFill>
              </a:rPr>
              <a:t>R$xx.xx</a:t>
            </a:r>
            <a:r>
              <a:rPr lang="pt-BR" sz="1100" dirty="0">
                <a:solidFill>
                  <a:srgbClr val="0070C0"/>
                </a:solidFill>
              </a:rPr>
              <a:t>”. </a:t>
            </a: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Após o recebimento do dinheiro, dizer: “Recebo </a:t>
            </a:r>
            <a:r>
              <a:rPr lang="pt-BR" sz="1100" dirty="0" err="1">
                <a:solidFill>
                  <a:srgbClr val="0070C0"/>
                </a:solidFill>
              </a:rPr>
              <a:t>R$xx.xx</a:t>
            </a:r>
            <a:r>
              <a:rPr lang="pt-BR" sz="1100" dirty="0">
                <a:solidFill>
                  <a:srgbClr val="0070C0"/>
                </a:solidFill>
              </a:rPr>
              <a:t>” e lhe entrego “R$ </a:t>
            </a:r>
            <a:r>
              <a:rPr lang="pt-BR" sz="1100" dirty="0" err="1">
                <a:solidFill>
                  <a:srgbClr val="0070C0"/>
                </a:solidFill>
              </a:rPr>
              <a:t>xx.xx</a:t>
            </a:r>
            <a:r>
              <a:rPr lang="pt-BR" sz="1100" dirty="0">
                <a:solidFill>
                  <a:srgbClr val="0070C0"/>
                </a:solidFill>
              </a:rPr>
              <a:t>” de troco. Em seguida, guardar o dinheiro do cliente no caixa. </a:t>
            </a:r>
          </a:p>
        </p:txBody>
      </p:sp>
      <p:sp>
        <p:nvSpPr>
          <p:cNvPr id="61" name="Retângulo 60"/>
          <p:cNvSpPr/>
          <p:nvPr/>
        </p:nvSpPr>
        <p:spPr>
          <a:xfrm>
            <a:off x="8302797" y="5676107"/>
            <a:ext cx="26973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Se necessário, faça os numerais com as mãos ou desenhe no ar para demonstrar.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10"/>
          <a:srcRect l="34535" t="34101" r="48023" b="48526"/>
          <a:stretch/>
        </p:blipFill>
        <p:spPr>
          <a:xfrm>
            <a:off x="5020027" y="4389823"/>
            <a:ext cx="956907" cy="535868"/>
          </a:xfrm>
          <a:prstGeom prst="rect">
            <a:avLst/>
          </a:prstGeom>
        </p:spPr>
      </p:pic>
      <p:pic>
        <p:nvPicPr>
          <p:cNvPr id="49" name="Imagem 31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EC6EDED0-4C2F-460D-33E3-9068F04C136A}"/>
              </a:ext>
            </a:extLst>
          </p:cNvPr>
          <p:cNvSpPr/>
          <p:nvPr/>
        </p:nvSpPr>
        <p:spPr>
          <a:xfrm>
            <a:off x="10791520" y="58440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C0EC4EB-235A-FBD3-7DFE-0EF53FBE6698}"/>
              </a:ext>
            </a:extLst>
          </p:cNvPr>
          <p:cNvSpPr/>
          <p:nvPr/>
        </p:nvSpPr>
        <p:spPr>
          <a:xfrm>
            <a:off x="1500736" y="5351366"/>
            <a:ext cx="28495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Caso o cliente irá utilizar suporte de celular emprestado pela Cinépolis, solicitar a presença do responsável do turno  para a entrega do equipamento. </a:t>
            </a:r>
          </a:p>
        </p:txBody>
      </p:sp>
    </p:spTree>
    <p:extLst>
      <p:ext uri="{BB962C8B-B14F-4D97-AF65-F5344CB8AC3E}">
        <p14:creationId xmlns:p14="http://schemas.microsoft.com/office/powerpoint/2010/main" val="4084170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87171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4350734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4956075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7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8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9</a:t>
            </a:r>
          </a:p>
        </p:txBody>
      </p:sp>
      <p:sp>
        <p:nvSpPr>
          <p:cNvPr id="89" name="Elipse 88"/>
          <p:cNvSpPr/>
          <p:nvPr/>
        </p:nvSpPr>
        <p:spPr>
          <a:xfrm>
            <a:off x="6161583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7" name="Retângulo 96"/>
          <p:cNvSpPr/>
          <p:nvPr/>
        </p:nvSpPr>
        <p:spPr>
          <a:xfrm>
            <a:off x="14982" y="6010442"/>
            <a:ext cx="86592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NOTAS: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Caso haja algum problema durante a validação do código, usar a tecla cortesia como exceção.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Validar se o tipo de sala escolhido pelo cliente coincide com as informações descritas na cortesia/convite. </a:t>
            </a:r>
          </a:p>
        </p:txBody>
      </p:sp>
      <p:sp>
        <p:nvSpPr>
          <p:cNvPr id="52" name="TextBox 14"/>
          <p:cNvSpPr txBox="1"/>
          <p:nvPr/>
        </p:nvSpPr>
        <p:spPr>
          <a:xfrm>
            <a:off x="8294649" y="5028869"/>
            <a:ext cx="271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Preencher a Planilha Lista de passes e solicitar para que o cliente/funcionário assine e o responsável pelo turno também. Após, carimbar a cortesia/convite como “cancelado” e colocar a data do cancelamento.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4954300" y="2563434"/>
            <a:ext cx="27546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Registrar a opção de pagamento conforme o voucher.</a:t>
            </a:r>
          </a:p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Validar as restrições e vigência do </a:t>
            </a:r>
            <a:r>
              <a:rPr lang="pt-BR" sz="1100" i="1" dirty="0">
                <a:solidFill>
                  <a:srgbClr val="0070C0"/>
                </a:solidFill>
              </a:rPr>
              <a:t>voucher.</a:t>
            </a:r>
          </a:p>
        </p:txBody>
      </p:sp>
      <p:pic>
        <p:nvPicPr>
          <p:cNvPr id="51" name="3084 Imagen" descr="SDC12744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536" y="1302200"/>
            <a:ext cx="1383864" cy="997866"/>
          </a:xfrm>
          <a:prstGeom prst="rect">
            <a:avLst/>
          </a:prstGeom>
        </p:spPr>
      </p:pic>
      <p:cxnSp>
        <p:nvCxnSpPr>
          <p:cNvPr id="65" name="Conector de seta reta 64"/>
          <p:cNvCxnSpPr/>
          <p:nvPr/>
        </p:nvCxnSpPr>
        <p:spPr>
          <a:xfrm flipV="1">
            <a:off x="987928" y="2412109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sca 73"/>
          <p:cNvSpPr/>
          <p:nvPr/>
        </p:nvSpPr>
        <p:spPr>
          <a:xfrm>
            <a:off x="612872" y="4952090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336099" y="2863458"/>
            <a:ext cx="27175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rgbClr val="0070C0"/>
                </a:solidFill>
              </a:rPr>
              <a:t>Registrar o código do </a:t>
            </a:r>
            <a:r>
              <a:rPr lang="pt-BR" sz="1100" i="1" dirty="0">
                <a:solidFill>
                  <a:srgbClr val="0070C0"/>
                </a:solidFill>
              </a:rPr>
              <a:t>voucher</a:t>
            </a:r>
            <a:r>
              <a:rPr lang="pt-BR" sz="1100" dirty="0">
                <a:solidFill>
                  <a:srgbClr val="0070C0"/>
                </a:solidFill>
              </a:rPr>
              <a:t> localizado no verso do cartão no sistema.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19638" t="58425" r="65560" b="17173"/>
          <a:stretch/>
        </p:blipFill>
        <p:spPr>
          <a:xfrm>
            <a:off x="9088696" y="1500463"/>
            <a:ext cx="1351185" cy="125227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/>
          <a:srcRect l="55395" t="43740" r="22763" b="41282"/>
          <a:stretch/>
        </p:blipFill>
        <p:spPr>
          <a:xfrm>
            <a:off x="8639093" y="4225016"/>
            <a:ext cx="2111519" cy="814079"/>
          </a:xfrm>
          <a:prstGeom prst="rect">
            <a:avLst/>
          </a:prstGeom>
        </p:spPr>
      </p:pic>
      <p:sp>
        <p:nvSpPr>
          <p:cNvPr id="73" name="Rosca 72"/>
          <p:cNvSpPr/>
          <p:nvPr/>
        </p:nvSpPr>
        <p:spPr>
          <a:xfrm>
            <a:off x="544068" y="2198759"/>
            <a:ext cx="443860" cy="426699"/>
          </a:xfrm>
          <a:prstGeom prst="donut">
            <a:avLst>
              <a:gd name="adj" fmla="val 1242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214858" y="699926"/>
            <a:ext cx="31967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</a:rPr>
              <a:t>PAGAMENTO: CONVITE E CORTESIA</a:t>
            </a:r>
          </a:p>
        </p:txBody>
      </p:sp>
      <p:sp>
        <p:nvSpPr>
          <p:cNvPr id="35" name="Retângulo de cantos arredondados 34"/>
          <p:cNvSpPr/>
          <p:nvPr/>
        </p:nvSpPr>
        <p:spPr>
          <a:xfrm>
            <a:off x="1613064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7" name="Conector de seta reta 36"/>
          <p:cNvCxnSpPr/>
          <p:nvPr/>
        </p:nvCxnSpPr>
        <p:spPr>
          <a:xfrm flipH="1">
            <a:off x="1007723" y="5130236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141" descr="C:\Users\SAAG\Desktop\Control salas\Fotos recortadas\tomar radi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860" y="4200068"/>
            <a:ext cx="757190" cy="1061503"/>
          </a:xfrm>
          <a:prstGeom prst="rect">
            <a:avLst/>
          </a:prstGeom>
          <a:noFill/>
        </p:spPr>
      </p:pic>
      <p:pic>
        <p:nvPicPr>
          <p:cNvPr id="53" name="Imagen 56" descr="E:\Control de salas\ARQUILLA AUTOMATICA\hablar por adio_2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17905" r="13954"/>
          <a:stretch/>
        </p:blipFill>
        <p:spPr bwMode="auto">
          <a:xfrm flipH="1">
            <a:off x="3222637" y="4200069"/>
            <a:ext cx="852692" cy="10913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" name="CaixaDeTexto 54"/>
          <p:cNvSpPr txBox="1"/>
          <p:nvPr/>
        </p:nvSpPr>
        <p:spPr>
          <a:xfrm>
            <a:off x="6126931" y="3863320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4" name="Elipse 63"/>
          <p:cNvSpPr/>
          <p:nvPr/>
        </p:nvSpPr>
        <p:spPr>
          <a:xfrm>
            <a:off x="2775884" y="386223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8" name="CaixaDeTexto 57"/>
          <p:cNvSpPr txBox="1"/>
          <p:nvPr/>
        </p:nvSpPr>
        <p:spPr>
          <a:xfrm>
            <a:off x="2758074" y="3846969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68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Venda de </a:t>
            </a:r>
            <a:r>
              <a:rPr lang="es-MX" sz="1400" dirty="0" err="1"/>
              <a:t>Ingressos</a:t>
            </a:r>
            <a:r>
              <a:rPr lang="es-MX" sz="1400" dirty="0"/>
              <a:t>: Tipo B (surdo) – Aplicativo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sp>
        <p:nvSpPr>
          <p:cNvPr id="43" name="Retângulo 42"/>
          <p:cNvSpPr/>
          <p:nvPr/>
        </p:nvSpPr>
        <p:spPr>
          <a:xfrm>
            <a:off x="1617187" y="2261116"/>
            <a:ext cx="27389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Perguntar a forma de pagamento do cliente.</a:t>
            </a: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Fazer sinal visuais e mímica pode ajudar durante o atendimento. </a:t>
            </a: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Exemplo: “Fazer simulação de dinheiro com os dedos, em seguida abrir os dois braços fazendo sinal de pergunta”. </a:t>
            </a:r>
          </a:p>
        </p:txBody>
      </p:sp>
      <p:pic>
        <p:nvPicPr>
          <p:cNvPr id="44" name="Imagem 43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921" t="32272" r="26184" b="52282"/>
          <a:stretch/>
        </p:blipFill>
        <p:spPr>
          <a:xfrm>
            <a:off x="2316454" y="1117161"/>
            <a:ext cx="1079229" cy="1187151"/>
          </a:xfrm>
          <a:prstGeom prst="rect">
            <a:avLst/>
          </a:prstGeom>
        </p:spPr>
      </p:pic>
      <p:sp>
        <p:nvSpPr>
          <p:cNvPr id="47" name="Retângulo 46"/>
          <p:cNvSpPr/>
          <p:nvPr/>
        </p:nvSpPr>
        <p:spPr>
          <a:xfrm>
            <a:off x="4992148" y="5128209"/>
            <a:ext cx="268172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Entregar o ingresso do cliente informando o nome do filme, sala, horário, poltrona e fileira e grifar o(s) ingresso(s). Em seguida, entregar o comprovante do cartão ou do dinheiro. </a:t>
            </a:r>
          </a:p>
        </p:txBody>
      </p:sp>
      <p:pic>
        <p:nvPicPr>
          <p:cNvPr id="61" name="Imagem 60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326" t="57764" r="16187" b="23838"/>
          <a:stretch/>
        </p:blipFill>
        <p:spPr>
          <a:xfrm>
            <a:off x="6131073" y="4421749"/>
            <a:ext cx="1360783" cy="599299"/>
          </a:xfrm>
          <a:prstGeom prst="rect">
            <a:avLst/>
          </a:prstGeom>
        </p:spPr>
      </p:pic>
      <p:pic>
        <p:nvPicPr>
          <p:cNvPr id="67" name="Imagem 66"/>
          <p:cNvPicPr>
            <a:picLocks noChangeAspect="1"/>
          </p:cNvPicPr>
          <p:nvPr/>
        </p:nvPicPr>
        <p:blipFill rotWithShape="1">
          <a:blip r:embed="rId9"/>
          <a:srcRect l="34535" t="34101" r="48023" b="48526"/>
          <a:stretch/>
        </p:blipFill>
        <p:spPr>
          <a:xfrm>
            <a:off x="5020027" y="4389823"/>
            <a:ext cx="956907" cy="535868"/>
          </a:xfrm>
          <a:prstGeom prst="rect">
            <a:avLst/>
          </a:prstGeom>
        </p:spPr>
      </p:pic>
      <p:pic>
        <p:nvPicPr>
          <p:cNvPr id="66" name="Imagem 31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D4C995C3-BF88-1562-9F7F-0DC821F5BFD1}"/>
              </a:ext>
            </a:extLst>
          </p:cNvPr>
          <p:cNvSpPr/>
          <p:nvPr/>
        </p:nvSpPr>
        <p:spPr>
          <a:xfrm>
            <a:off x="10791520" y="58440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DA44EB7-2FB2-1266-53BB-CD5ADE6F510D}"/>
              </a:ext>
            </a:extLst>
          </p:cNvPr>
          <p:cNvSpPr/>
          <p:nvPr/>
        </p:nvSpPr>
        <p:spPr>
          <a:xfrm>
            <a:off x="1595822" y="5339701"/>
            <a:ext cx="27178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Caso o cliente irá utilizar suporte de celular emprestado pela Cinépolis, solicitar a presença do responsável do turno  para a entrega do equipamento. </a:t>
            </a:r>
          </a:p>
        </p:txBody>
      </p:sp>
    </p:spTree>
    <p:extLst>
      <p:ext uri="{BB962C8B-B14F-4D97-AF65-F5344CB8AC3E}">
        <p14:creationId xmlns:p14="http://schemas.microsoft.com/office/powerpoint/2010/main" val="1828727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87171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970225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1575566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89" name="Elipse 88"/>
          <p:cNvSpPr/>
          <p:nvPr/>
        </p:nvSpPr>
        <p:spPr>
          <a:xfrm>
            <a:off x="2781074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sp>
        <p:nvSpPr>
          <p:cNvPr id="97" name="Retângulo 96"/>
          <p:cNvSpPr/>
          <p:nvPr/>
        </p:nvSpPr>
        <p:spPr>
          <a:xfrm>
            <a:off x="34533" y="6136825"/>
            <a:ext cx="1215746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NOTAS: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A entrega do suporte de celular deve ser feita somente no momento da entrada do cliente para sala.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Fique um pouco mais distante do que o normal, para que a pessoa consiga ver todos os seus gestos. Além disso, evite colocar coisas próximas da boca ao falar, por exemplo: Coçar o rosto.</a:t>
            </a:r>
          </a:p>
          <a:p>
            <a:pPr algn="just"/>
            <a:endParaRPr lang="pt-BR" sz="1100" dirty="0">
              <a:solidFill>
                <a:srgbClr val="0070C0"/>
              </a:solidFill>
            </a:endParaRPr>
          </a:p>
          <a:p>
            <a:pPr algn="just"/>
            <a:endParaRPr lang="pt-BR" sz="1100" b="1" dirty="0">
              <a:solidFill>
                <a:srgbClr val="FF0000"/>
              </a:solidFill>
            </a:endParaRPr>
          </a:p>
        </p:txBody>
      </p:sp>
      <p:sp>
        <p:nvSpPr>
          <p:cNvPr id="52" name="TextBox 14"/>
          <p:cNvSpPr txBox="1"/>
          <p:nvPr/>
        </p:nvSpPr>
        <p:spPr>
          <a:xfrm>
            <a:off x="1646355" y="2762807"/>
            <a:ext cx="271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Responsável do turno: Deve retirar suporte de celular na Gerência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61" name="Título 1"/>
          <p:cNvSpPr txBox="1">
            <a:spLocks/>
          </p:cNvSpPr>
          <p:nvPr/>
        </p:nvSpPr>
        <p:spPr>
          <a:xfrm>
            <a:off x="1795617" y="3458116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endParaRPr lang="es-MX" sz="1400" dirty="0"/>
          </a:p>
        </p:txBody>
      </p:sp>
      <p:sp>
        <p:nvSpPr>
          <p:cNvPr id="3" name="Retângulo 2"/>
          <p:cNvSpPr/>
          <p:nvPr/>
        </p:nvSpPr>
        <p:spPr>
          <a:xfrm>
            <a:off x="8289055" y="5599913"/>
            <a:ext cx="27083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Responsável do turno: Confirmar o nome do cliente, filme, horário da sessão e assento. </a:t>
            </a:r>
          </a:p>
        </p:txBody>
      </p:sp>
      <p:sp>
        <p:nvSpPr>
          <p:cNvPr id="74" name="Rosca 73"/>
          <p:cNvSpPr/>
          <p:nvPr/>
        </p:nvSpPr>
        <p:spPr>
          <a:xfrm>
            <a:off x="544636" y="4953390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76" name="Retângulo 75"/>
          <p:cNvSpPr/>
          <p:nvPr/>
        </p:nvSpPr>
        <p:spPr>
          <a:xfrm>
            <a:off x="106232" y="656758"/>
            <a:ext cx="27024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</a:rPr>
              <a:t>RETIRADA DO EQUIPAMENTO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520976" y="2152780"/>
            <a:ext cx="1069161" cy="475284"/>
            <a:chOff x="734239" y="2336701"/>
            <a:chExt cx="1069161" cy="475284"/>
          </a:xfrm>
        </p:grpSpPr>
        <p:cxnSp>
          <p:nvCxnSpPr>
            <p:cNvPr id="36" name="Conector de seta reta 35"/>
            <p:cNvCxnSpPr/>
            <p:nvPr/>
          </p:nvCxnSpPr>
          <p:spPr>
            <a:xfrm flipV="1">
              <a:off x="1206500" y="2591921"/>
              <a:ext cx="596900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ipse 36"/>
            <p:cNvSpPr/>
            <p:nvPr/>
          </p:nvSpPr>
          <p:spPr>
            <a:xfrm>
              <a:off x="734239" y="2336701"/>
              <a:ext cx="472261" cy="475284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8" name="Retângulo 37"/>
          <p:cNvSpPr/>
          <p:nvPr/>
        </p:nvSpPr>
        <p:spPr>
          <a:xfrm>
            <a:off x="1955540" y="5722700"/>
            <a:ext cx="27273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Acompanhar o cliente até a sessão. 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8295548" y="2720756"/>
            <a:ext cx="27139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 err="1">
                <a:solidFill>
                  <a:srgbClr val="0070C0"/>
                </a:solidFill>
              </a:rPr>
              <a:t>Cinepolito</a:t>
            </a:r>
            <a:r>
              <a:rPr lang="pt-BR" sz="1100" dirty="0">
                <a:solidFill>
                  <a:srgbClr val="0070C0"/>
                </a:solidFill>
              </a:rPr>
              <a:t> da Bilheteria deve entregar o documento com foto para o responsável do turno. </a:t>
            </a:r>
          </a:p>
        </p:txBody>
      </p:sp>
      <p:sp>
        <p:nvSpPr>
          <p:cNvPr id="40" name="Retângulo de cantos arredondados 39"/>
          <p:cNvSpPr/>
          <p:nvPr/>
        </p:nvSpPr>
        <p:spPr>
          <a:xfrm>
            <a:off x="4953797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/>
          <p:cNvSpPr/>
          <p:nvPr/>
        </p:nvSpPr>
        <p:spPr>
          <a:xfrm>
            <a:off x="4978909" y="2427038"/>
            <a:ext cx="272970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Se apresentar ao cliente dizendo: “Bom dia, tarde ou noite. Bem vindo(a) a </a:t>
            </a:r>
            <a:r>
              <a:rPr lang="pt-BR" sz="1100" dirty="0" err="1">
                <a:solidFill>
                  <a:srgbClr val="0070C0"/>
                </a:solidFill>
              </a:rPr>
              <a:t>Cinépolis</a:t>
            </a:r>
            <a:r>
              <a:rPr lang="pt-BR" sz="1100" dirty="0">
                <a:solidFill>
                  <a:srgbClr val="0070C0"/>
                </a:solidFill>
              </a:rPr>
              <a:t> fazendo sempre contato visual com o cliente e sorrindo. Dizer:  “Meu nome é XXX e vou acompanhá-lo(a) até a sessão”.</a:t>
            </a:r>
            <a:endParaRPr lang="es-MX" sz="1100" dirty="0">
              <a:solidFill>
                <a:srgbClr val="0070C0"/>
              </a:solidFill>
            </a:endParaRPr>
          </a:p>
        </p:txBody>
      </p:sp>
      <p:cxnSp>
        <p:nvCxnSpPr>
          <p:cNvPr id="47" name="Conector de seta reta 46"/>
          <p:cNvCxnSpPr/>
          <p:nvPr/>
        </p:nvCxnSpPr>
        <p:spPr>
          <a:xfrm flipH="1">
            <a:off x="4334381" y="5124162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Imagen 46" descr="E:\kenii2\P1020363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6"/>
          <a:stretch/>
        </p:blipFill>
        <p:spPr bwMode="auto">
          <a:xfrm rot="21383615">
            <a:off x="6620964" y="1328959"/>
            <a:ext cx="352258" cy="108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Imagen 50207" descr="E:\Control de salas\ARQUILLA AUTOMATICA\REVISAR FUNCIONES Y BITACORA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7424" r="27325" b="42203"/>
          <a:stretch/>
        </p:blipFill>
        <p:spPr bwMode="auto">
          <a:xfrm flipH="1">
            <a:off x="9081272" y="4362236"/>
            <a:ext cx="972048" cy="10975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3" descr="C:\Users\fabiruu\Documents\faby syncron\Baguis\fotos\P1030108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042" y="4302014"/>
            <a:ext cx="1120126" cy="649170"/>
          </a:xfrm>
          <a:prstGeom prst="rect">
            <a:avLst/>
          </a:prstGeom>
          <a:noFill/>
        </p:spPr>
      </p:pic>
      <p:pic>
        <p:nvPicPr>
          <p:cNvPr id="66" name="Imagen 8806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60"/>
          <a:stretch/>
        </p:blipFill>
        <p:spPr bwMode="auto">
          <a:xfrm flipH="1">
            <a:off x="3057926" y="4187485"/>
            <a:ext cx="657275" cy="1395975"/>
          </a:xfrm>
          <a:prstGeom prst="rect">
            <a:avLst/>
          </a:prstGeom>
          <a:noFill/>
        </p:spPr>
      </p:pic>
      <p:sp>
        <p:nvSpPr>
          <p:cNvPr id="72" name="Elipse 71"/>
          <p:cNvSpPr/>
          <p:nvPr/>
        </p:nvSpPr>
        <p:spPr>
          <a:xfrm>
            <a:off x="6191572" y="3873488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pic>
        <p:nvPicPr>
          <p:cNvPr id="51" name="Picture 2" descr="Imagem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7"/>
          <a:stretch/>
        </p:blipFill>
        <p:spPr bwMode="auto">
          <a:xfrm>
            <a:off x="8659500" y="1560671"/>
            <a:ext cx="1922829" cy="101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Imagen 50207" descr="E:\Control de salas\ARQUILLA AUTOMATICA\REVISAR FUNCIONES Y BITACORA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7424" r="42790" b="2148"/>
          <a:stretch/>
        </p:blipFill>
        <p:spPr bwMode="auto">
          <a:xfrm flipH="1">
            <a:off x="2952592" y="1447306"/>
            <a:ext cx="500839" cy="13395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0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Retirada do </a:t>
            </a:r>
            <a:r>
              <a:rPr lang="es-MX" sz="1400" dirty="0" err="1"/>
              <a:t>Equipamento</a:t>
            </a:r>
            <a:r>
              <a:rPr lang="es-MX" sz="1400" dirty="0"/>
              <a:t>: Tipo B (surdo) – Aplicativo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pic>
        <p:nvPicPr>
          <p:cNvPr id="73" name="Imagen 46" descr="E:\kenii2\P1020363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22"/>
          <a:stretch/>
        </p:blipFill>
        <p:spPr bwMode="auto">
          <a:xfrm>
            <a:off x="5572707" y="1387002"/>
            <a:ext cx="498132" cy="10881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eta para a esquerda e para a direita 7"/>
          <p:cNvSpPr/>
          <p:nvPr/>
        </p:nvSpPr>
        <p:spPr>
          <a:xfrm>
            <a:off x="6056974" y="1747316"/>
            <a:ext cx="509387" cy="255610"/>
          </a:xfrm>
          <a:prstGeom prst="leftRightArrow">
            <a:avLst>
              <a:gd name="adj1" fmla="val 29719"/>
              <a:gd name="adj2" fmla="val 396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7" name="Imagen 46" descr="E:\kenii2\P1020363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22"/>
          <a:stretch/>
        </p:blipFill>
        <p:spPr bwMode="auto">
          <a:xfrm flipH="1">
            <a:off x="2138695" y="4186507"/>
            <a:ext cx="646014" cy="153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Imagem 31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EA4CD72-D361-4D6B-28E7-62DF9283B636}"/>
              </a:ext>
            </a:extLst>
          </p:cNvPr>
          <p:cNvSpPr/>
          <p:nvPr/>
        </p:nvSpPr>
        <p:spPr>
          <a:xfrm>
            <a:off x="10791520" y="58440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73E0B4F-0FA6-2A5B-00DF-C310CD139E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3886" y="1835331"/>
            <a:ext cx="483212" cy="491919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B8DB323B-EC84-DCD0-0E16-4D3E42DBFE32}"/>
              </a:ext>
            </a:extLst>
          </p:cNvPr>
          <p:cNvSpPr/>
          <p:nvPr/>
        </p:nvSpPr>
        <p:spPr>
          <a:xfrm>
            <a:off x="5004505" y="4953390"/>
            <a:ext cx="26644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Informar ao cliente que será feito um vídeo com informações do equipamento e entrega para uso (verificar documentos anexos com instrutivo para realizar o vídeo)</a:t>
            </a: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Também preencher planilha de controle de uso de equipamento de acessibilidade.</a:t>
            </a:r>
          </a:p>
        </p:txBody>
      </p:sp>
    </p:spTree>
    <p:extLst>
      <p:ext uri="{BB962C8B-B14F-4D97-AF65-F5344CB8AC3E}">
        <p14:creationId xmlns:p14="http://schemas.microsoft.com/office/powerpoint/2010/main" val="3290202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277094" y="461962"/>
            <a:ext cx="1152698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pt-BR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Cláusula de confidencialidade</a:t>
            </a:r>
          </a:p>
          <a:p>
            <a:pPr algn="just">
              <a:spcAft>
                <a:spcPts val="1000"/>
              </a:spcAft>
            </a:pP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 documento e seus anexos contêm informações estratégica de negócios, assuntos comerciais e </a:t>
            </a:r>
            <a:r>
              <a:rPr lang="pt-BR" sz="17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know-how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geral de Carbondale, S.L. Co. ("Scanton US" ou "Carbondale"), e compilaram para o uso exclusivo de subsidiárias do grupo com o objetivo de garantir e aumentar a rentabilidade e o benefício do grupo no longo prazo. O conteúdo deste documento e seus anexos é, portanto, estritamente confidencial e para uso exclusivo de seus destinatários.</a:t>
            </a:r>
          </a:p>
          <a:p>
            <a:pPr algn="just">
              <a:spcAft>
                <a:spcPts val="1000"/>
              </a:spcAft>
            </a:pP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 documento e seus anexos são "Informações Confidenciais" (econômico, financeiro, técnico, comercial e/ou estratégico), fornecido em qualquer forma (oral, escrita ou qualquer tipo de apoio) e a qualquer momento, antes ou depois da data deste documento ou seus anexos que não está disponível ao público Carbondale, empresa do seu grupo ou qualquer pessoa a ele vinculada incluindo sem limitação: informações científicas, técnicas ou arquitetônicas; informações sobre o negócio atual ou futuro, experiência de negócios e planos de marketing, incluindo mas não limitado a termos contratuais financeiras ou informações e dados dos clientes; desenhos, amostras, programas de computador e software; custos e informações sobre preços; e identificação pessoal ou outros recursos para possível uso comercial. Em particular, toda a documentação e informação será confidencial: (i) marcada como tal; (ii) identificado por Carbondale ou seu pessoal, por escrito ou verbalmente, como informação confidencial; (iii) que tenha valor comercial; (iv) que geralmente não é conhecido no mercado ou na indústria; ou (v) que, pela sua natureza ou pelas circunstâncias em que a divulgação ocorre, deve, de boa fé, ser estimado como tal</a:t>
            </a:r>
            <a:r>
              <a:rPr lang="pt-BR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1000"/>
              </a:spcAft>
            </a:pP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destinatários deste documento e seus anexos comprometem-se a tratar e manter as informações confidenciais sempre como secretas e confidenciais e não deve comunicar ou divulgar direta ou indiretamente (oralmente ou por escrito) a qualquer outra pessoa física ou jurídica (com a única exceção daqueles funcionários da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Carbondale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têm a necessidade de conhecer essas informações para a prestação de seus serviços) sem aprovação prévia por escrito da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Carbondale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 divulgação, distribuição, transmissão eletrônica ou cópia das informações confidenciais é estritamente proibida. Os destinatários deste documento e seus anexos concordam em não duplicar, distribuir ou divulgar seu conteúdo por qualquer meio.</a:t>
            </a:r>
            <a:endParaRPr lang="pt-BR" sz="17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1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87171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4350734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4956075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89" name="Elipse 88"/>
          <p:cNvSpPr/>
          <p:nvPr/>
        </p:nvSpPr>
        <p:spPr>
          <a:xfrm>
            <a:off x="6161583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sp>
        <p:nvSpPr>
          <p:cNvPr id="3" name="Retângulo 2"/>
          <p:cNvSpPr/>
          <p:nvPr/>
        </p:nvSpPr>
        <p:spPr>
          <a:xfrm>
            <a:off x="8304724" y="2891387"/>
            <a:ext cx="27083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 Se necessário, orientar o cliente a sua poltrona. 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64691" y="670744"/>
            <a:ext cx="2517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</a:rPr>
              <a:t>ENTRADA DE SALA / INST. DO EQUIPAMENTO  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520976" y="2152780"/>
            <a:ext cx="1069161" cy="475284"/>
            <a:chOff x="734239" y="2336701"/>
            <a:chExt cx="1069161" cy="475284"/>
          </a:xfrm>
        </p:grpSpPr>
        <p:cxnSp>
          <p:nvCxnSpPr>
            <p:cNvPr id="36" name="Conector de seta reta 35"/>
            <p:cNvCxnSpPr/>
            <p:nvPr/>
          </p:nvCxnSpPr>
          <p:spPr>
            <a:xfrm flipV="1">
              <a:off x="1206500" y="2591921"/>
              <a:ext cx="596900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ipse 36"/>
            <p:cNvSpPr/>
            <p:nvPr/>
          </p:nvSpPr>
          <p:spPr>
            <a:xfrm>
              <a:off x="734239" y="2336701"/>
              <a:ext cx="472261" cy="475284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3" name="Retângulo 32"/>
          <p:cNvSpPr/>
          <p:nvPr/>
        </p:nvSpPr>
        <p:spPr>
          <a:xfrm>
            <a:off x="4954697" y="2723764"/>
            <a:ext cx="270241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Carimbar o ingresso do cliente como “conferido” ou pedir para ele validar o ingresso eletrônico ao passar no pódio.</a:t>
            </a:r>
          </a:p>
        </p:txBody>
      </p:sp>
      <p:pic>
        <p:nvPicPr>
          <p:cNvPr id="53" name="Picture 33"/>
          <p:cNvPicPr>
            <a:picLocks noChangeAspect="1"/>
          </p:cNvPicPr>
          <p:nvPr/>
        </p:nvPicPr>
        <p:blipFill rotWithShape="1">
          <a:blip r:embed="rId2"/>
          <a:srcRect l="18831" t="-1304" r="13237" b="-5209"/>
          <a:stretch/>
        </p:blipFill>
        <p:spPr>
          <a:xfrm>
            <a:off x="6455580" y="2036259"/>
            <a:ext cx="1030666" cy="390525"/>
          </a:xfrm>
          <a:prstGeom prst="rect">
            <a:avLst/>
          </a:prstGeom>
        </p:spPr>
      </p:pic>
      <p:sp>
        <p:nvSpPr>
          <p:cNvPr id="55" name="Retângulo de cantos arredondados 54"/>
          <p:cNvSpPr/>
          <p:nvPr/>
        </p:nvSpPr>
        <p:spPr>
          <a:xfrm>
            <a:off x="1602212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Elipse 63"/>
          <p:cNvSpPr/>
          <p:nvPr/>
        </p:nvSpPr>
        <p:spPr>
          <a:xfrm>
            <a:off x="2765317" y="3895894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cxnSp>
        <p:nvCxnSpPr>
          <p:cNvPr id="68" name="Conector de seta reta 67"/>
          <p:cNvCxnSpPr/>
          <p:nvPr/>
        </p:nvCxnSpPr>
        <p:spPr>
          <a:xfrm flipH="1">
            <a:off x="994933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sca 69"/>
          <p:cNvSpPr/>
          <p:nvPr/>
        </p:nvSpPr>
        <p:spPr>
          <a:xfrm>
            <a:off x="508646" y="4906910"/>
            <a:ext cx="443860" cy="426699"/>
          </a:xfrm>
          <a:prstGeom prst="donut">
            <a:avLst>
              <a:gd name="adj" fmla="val 1242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6" name="Retângulo 5"/>
          <p:cNvSpPr/>
          <p:nvPr/>
        </p:nvSpPr>
        <p:spPr>
          <a:xfrm>
            <a:off x="1630432" y="2395464"/>
            <a:ext cx="2696783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Perguntar ao cliente se ele deseja comprar algum de nossos produtos na </a:t>
            </a:r>
            <a:r>
              <a:rPr lang="pt-BR" sz="1100" dirty="0" err="1">
                <a:solidFill>
                  <a:srgbClr val="0070C0"/>
                </a:solidFill>
              </a:rPr>
              <a:t>Bomboniere</a:t>
            </a:r>
            <a:r>
              <a:rPr lang="pt-BR" sz="1100" dirty="0">
                <a:solidFill>
                  <a:srgbClr val="0070C0"/>
                </a:solidFill>
              </a:rPr>
              <a:t>. Após, conduzir o cliente até a sala. </a:t>
            </a:r>
          </a:p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Fazer sinal visuais e mímica pode ajudar a compreensão do cliente. </a:t>
            </a:r>
          </a:p>
          <a:p>
            <a:pPr algn="just"/>
            <a:endParaRPr lang="pt-BR" sz="1100" dirty="0">
              <a:solidFill>
                <a:srgbClr val="0070C0"/>
              </a:solidFill>
            </a:endParaRPr>
          </a:p>
          <a:p>
            <a:pPr algn="just"/>
            <a:endParaRPr lang="pt-BR" sz="1100" dirty="0">
              <a:solidFill>
                <a:srgbClr val="0070C0"/>
              </a:solidFill>
            </a:endParaRPr>
          </a:p>
        </p:txBody>
      </p:sp>
      <p:pic>
        <p:nvPicPr>
          <p:cNvPr id="79" name="Imagen 88090" descr="E:\kenii2\P1020375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7" t="1388" r="24404" b="58340"/>
          <a:stretch/>
        </p:blipFill>
        <p:spPr bwMode="auto">
          <a:xfrm>
            <a:off x="5150504" y="1462435"/>
            <a:ext cx="430789" cy="4688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Imagen 88094" descr="C:\Users\SAAG\Pictures\arquilla con lentes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4" t="43385" r="53274" b="12699"/>
          <a:stretch/>
        </p:blipFill>
        <p:spPr bwMode="auto">
          <a:xfrm>
            <a:off x="5177458" y="1897475"/>
            <a:ext cx="413668" cy="8962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6" name="Imagen 46" descr="E:\kenii2\P1020363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22"/>
          <a:stretch/>
        </p:blipFill>
        <p:spPr bwMode="auto">
          <a:xfrm flipH="1">
            <a:off x="5763069" y="1493811"/>
            <a:ext cx="561364" cy="131459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Título 1"/>
          <p:cNvSpPr txBox="1">
            <a:spLocks/>
          </p:cNvSpPr>
          <p:nvPr/>
        </p:nvSpPr>
        <p:spPr>
          <a:xfrm>
            <a:off x="3013891" y="146535"/>
            <a:ext cx="6893249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Entrada de sala / </a:t>
            </a:r>
            <a:r>
              <a:rPr lang="es-MX" sz="1400" dirty="0" err="1"/>
              <a:t>Instalação</a:t>
            </a:r>
            <a:r>
              <a:rPr lang="es-MX" sz="1400" dirty="0"/>
              <a:t> do </a:t>
            </a:r>
            <a:r>
              <a:rPr lang="es-MX" sz="1400" dirty="0" err="1"/>
              <a:t>equipamento</a:t>
            </a:r>
            <a:r>
              <a:rPr lang="es-MX" sz="1400" dirty="0"/>
              <a:t> na poltrona : Tipo B (surdo) – Aplicativo 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pic>
        <p:nvPicPr>
          <p:cNvPr id="7170" name="Picture 2" descr="Imagem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97"/>
          <a:stretch/>
        </p:blipFill>
        <p:spPr bwMode="auto">
          <a:xfrm>
            <a:off x="2185366" y="1464208"/>
            <a:ext cx="1468537" cy="95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Imagen 88067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60"/>
          <a:stretch/>
        </p:blipFill>
        <p:spPr bwMode="auto">
          <a:xfrm flipH="1">
            <a:off x="9795776" y="1431515"/>
            <a:ext cx="657275" cy="1395975"/>
          </a:xfrm>
          <a:prstGeom prst="rect">
            <a:avLst/>
          </a:prstGeom>
          <a:noFill/>
        </p:spPr>
      </p:pic>
      <p:pic>
        <p:nvPicPr>
          <p:cNvPr id="82" name="Imagen 46" descr="E:\kenii2\P1020363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22"/>
          <a:stretch/>
        </p:blipFill>
        <p:spPr bwMode="auto">
          <a:xfrm flipH="1">
            <a:off x="8876545" y="1430537"/>
            <a:ext cx="646014" cy="153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Imagem 31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30C6085-B4D4-18E4-6AE6-2C22A4A952AD}"/>
              </a:ext>
            </a:extLst>
          </p:cNvPr>
          <p:cNvSpPr/>
          <p:nvPr/>
        </p:nvSpPr>
        <p:spPr>
          <a:xfrm>
            <a:off x="10791520" y="58440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F486CA3-256F-D0FD-4C86-FF2A5A042804}"/>
              </a:ext>
            </a:extLst>
          </p:cNvPr>
          <p:cNvSpPr/>
          <p:nvPr/>
        </p:nvSpPr>
        <p:spPr>
          <a:xfrm>
            <a:off x="8341217" y="5493975"/>
            <a:ext cx="26353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Auxiliar o cliente a se acomodar na poltrona e ajustar o suporte de celular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E9F53CB-932F-D17A-126E-95D3EE7C9B1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6247" t="5633" r="15905"/>
          <a:stretch/>
        </p:blipFill>
        <p:spPr>
          <a:xfrm>
            <a:off x="9795776" y="4288340"/>
            <a:ext cx="930707" cy="1069147"/>
          </a:xfrm>
          <a:prstGeom prst="rect">
            <a:avLst/>
          </a:prstGeom>
        </p:spPr>
      </p:pic>
      <p:pic>
        <p:nvPicPr>
          <p:cNvPr id="10" name="Imagen 46" descr="E:\kenii2\P1020363.png">
            <a:extLst>
              <a:ext uri="{FF2B5EF4-FFF2-40B4-BE49-F238E27FC236}">
                <a16:creationId xmlns:a16="http://schemas.microsoft.com/office/drawing/2014/main" id="{945CAED6-2835-04EB-E75E-8D0EC8EBC096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22"/>
          <a:stretch/>
        </p:blipFill>
        <p:spPr bwMode="auto">
          <a:xfrm flipH="1">
            <a:off x="9216190" y="4314279"/>
            <a:ext cx="407198" cy="114464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6B62660E-DDE6-FDEC-B909-30DC517EC6CC}"/>
              </a:ext>
            </a:extLst>
          </p:cNvPr>
          <p:cNvSpPr/>
          <p:nvPr/>
        </p:nvSpPr>
        <p:spPr>
          <a:xfrm>
            <a:off x="4956075" y="5341392"/>
            <a:ext cx="27010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Verificar se o cliente necessita apoio para o acesso ao aplicativo </a:t>
            </a:r>
            <a:r>
              <a:rPr lang="pt-BR" sz="1100" dirty="0" err="1">
                <a:solidFill>
                  <a:srgbClr val="0070C0"/>
                </a:solidFill>
              </a:rPr>
              <a:t>Movie</a:t>
            </a:r>
            <a:r>
              <a:rPr lang="pt-BR" sz="1100" dirty="0">
                <a:solidFill>
                  <a:srgbClr val="0070C0"/>
                </a:solidFill>
              </a:rPr>
              <a:t> Reading.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8618007-7B70-C3D0-68D3-A50F80CFDB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8756" y="4393598"/>
            <a:ext cx="427377" cy="74381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103FC6C-851A-3711-C627-C9811D0533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94497" y="4603271"/>
            <a:ext cx="1161083" cy="36757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1D72C2CA-FC80-71B4-71F3-6FE22B3E55EC}"/>
              </a:ext>
            </a:extLst>
          </p:cNvPr>
          <p:cNvSpPr/>
          <p:nvPr/>
        </p:nvSpPr>
        <p:spPr>
          <a:xfrm>
            <a:off x="1646184" y="5370460"/>
            <a:ext cx="26698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Informar ao cliente que haverá um funcionário no termino da sessão para recolher o suporte de celular e lhe entregar o documento. 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13083D5-5426-119C-5066-729A3B6CE8B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059" t="36660" r="7928" b="41575"/>
          <a:stretch/>
        </p:blipFill>
        <p:spPr>
          <a:xfrm flipH="1">
            <a:off x="2044221" y="4262822"/>
            <a:ext cx="1334388" cy="1165240"/>
          </a:xfrm>
          <a:prstGeom prst="rect">
            <a:avLst/>
          </a:prstGeom>
        </p:spPr>
      </p:pic>
      <p:pic>
        <p:nvPicPr>
          <p:cNvPr id="16" name="Imagen 46" descr="E:\kenii2\P1020363.png">
            <a:extLst>
              <a:ext uri="{FF2B5EF4-FFF2-40B4-BE49-F238E27FC236}">
                <a16:creationId xmlns:a16="http://schemas.microsoft.com/office/drawing/2014/main" id="{523EF47A-A449-A9A8-9E20-5B19691EA21D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5" t="1" r="902" b="-396"/>
          <a:stretch/>
        </p:blipFill>
        <p:spPr bwMode="auto">
          <a:xfrm>
            <a:off x="3206162" y="4066431"/>
            <a:ext cx="344893" cy="1037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3D6E14C7-6EE5-B11A-2B33-F05D7BFC79D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72022" y="4638174"/>
            <a:ext cx="407198" cy="41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2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ctor de seta reta 27"/>
          <p:cNvCxnSpPr>
            <a:cxnSpLocks/>
          </p:cNvCxnSpPr>
          <p:nvPr/>
        </p:nvCxnSpPr>
        <p:spPr>
          <a:xfrm flipV="1">
            <a:off x="4438741" y="2406906"/>
            <a:ext cx="422417" cy="52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>
            <a:cxnSpLocks/>
          </p:cNvCxnSpPr>
          <p:nvPr/>
        </p:nvCxnSpPr>
        <p:spPr>
          <a:xfrm>
            <a:off x="7658226" y="2431682"/>
            <a:ext cx="6166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ângulo de cantos arredondados 58"/>
          <p:cNvSpPr/>
          <p:nvPr/>
        </p:nvSpPr>
        <p:spPr>
          <a:xfrm>
            <a:off x="1654991" y="1382796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Retângulo de cantos arredondados 61"/>
          <p:cNvSpPr/>
          <p:nvPr/>
        </p:nvSpPr>
        <p:spPr>
          <a:xfrm>
            <a:off x="4906588" y="1427372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Elipse 45"/>
          <p:cNvSpPr/>
          <p:nvPr/>
        </p:nvSpPr>
        <p:spPr>
          <a:xfrm>
            <a:off x="2948660" y="123955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7</a:t>
            </a:r>
          </a:p>
        </p:txBody>
      </p:sp>
      <p:sp>
        <p:nvSpPr>
          <p:cNvPr id="80" name="Elipse 79"/>
          <p:cNvSpPr/>
          <p:nvPr/>
        </p:nvSpPr>
        <p:spPr>
          <a:xfrm>
            <a:off x="6138716" y="1260202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7" name="Retângulo 46"/>
          <p:cNvSpPr/>
          <p:nvPr/>
        </p:nvSpPr>
        <p:spPr>
          <a:xfrm>
            <a:off x="1720240" y="2964113"/>
            <a:ext cx="25907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Perguntar para o cliente se ele possui alguma dúvida.</a:t>
            </a:r>
          </a:p>
        </p:txBody>
      </p:sp>
      <p:cxnSp>
        <p:nvCxnSpPr>
          <p:cNvPr id="65" name="Conector de seta reta 64"/>
          <p:cNvCxnSpPr/>
          <p:nvPr/>
        </p:nvCxnSpPr>
        <p:spPr>
          <a:xfrm flipV="1">
            <a:off x="987928" y="2412109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sca 76"/>
          <p:cNvSpPr/>
          <p:nvPr/>
        </p:nvSpPr>
        <p:spPr>
          <a:xfrm>
            <a:off x="536251" y="2198759"/>
            <a:ext cx="443860" cy="426699"/>
          </a:xfrm>
          <a:prstGeom prst="donut">
            <a:avLst>
              <a:gd name="adj" fmla="val 1242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79" name="Rosca 78"/>
          <p:cNvSpPr/>
          <p:nvPr/>
        </p:nvSpPr>
        <p:spPr>
          <a:xfrm>
            <a:off x="8331526" y="2283786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02330" y="1239550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 8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4890537" y="2995074"/>
            <a:ext cx="27676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Despedir-se do cliente dizendo: “Obrigado(a) divirta-se” (acenando para o cliente). </a:t>
            </a:r>
          </a:p>
        </p:txBody>
      </p:sp>
      <p:pic>
        <p:nvPicPr>
          <p:cNvPr id="3074" name="Picture 2" descr="Resultado de imagem para dÃºvi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5" t="21572" r="28303" b="20665"/>
          <a:stretch/>
        </p:blipFill>
        <p:spPr bwMode="auto">
          <a:xfrm>
            <a:off x="2569735" y="1707867"/>
            <a:ext cx="1043184" cy="119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n 46" descr="E:\kenii2\P1020363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6" t="1" r="-17051" b="38500"/>
          <a:stretch/>
        </p:blipFill>
        <p:spPr bwMode="auto">
          <a:xfrm>
            <a:off x="5998642" y="1686224"/>
            <a:ext cx="858022" cy="119288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Título 1"/>
          <p:cNvSpPr txBox="1">
            <a:spLocks/>
          </p:cNvSpPr>
          <p:nvPr/>
        </p:nvSpPr>
        <p:spPr>
          <a:xfrm>
            <a:off x="3013891" y="146535"/>
            <a:ext cx="6833100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Entrada de sala / </a:t>
            </a:r>
            <a:r>
              <a:rPr lang="es-MX" sz="1400" dirty="0" err="1"/>
              <a:t>Instalação</a:t>
            </a:r>
            <a:r>
              <a:rPr lang="es-MX" sz="1400" dirty="0"/>
              <a:t> do </a:t>
            </a:r>
            <a:r>
              <a:rPr lang="es-MX" sz="1400" dirty="0" err="1"/>
              <a:t>equipamento</a:t>
            </a:r>
            <a:r>
              <a:rPr lang="es-MX" sz="1400" dirty="0"/>
              <a:t> na poltrona : Tipo B (surdo) – Aplicativo 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0E301C7-07AD-2124-CDB9-85EE56081204}"/>
              </a:ext>
            </a:extLst>
          </p:cNvPr>
          <p:cNvSpPr/>
          <p:nvPr/>
        </p:nvSpPr>
        <p:spPr>
          <a:xfrm>
            <a:off x="46391" y="6325447"/>
            <a:ext cx="120491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O responsável do turno que acompanhou a entrada da sala, deve entregar o documento do cliente e recolher o equipamento no final da sessão, além de rasgar e descartar na frente do cliente o Termo de Empréstimo do suporte de celular.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8620CF9-5559-4A2A-A795-1DE809FE1209}"/>
              </a:ext>
            </a:extLst>
          </p:cNvPr>
          <p:cNvSpPr/>
          <p:nvPr/>
        </p:nvSpPr>
        <p:spPr>
          <a:xfrm>
            <a:off x="10791520" y="58440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227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87171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4350734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4956075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89" name="Elipse 88"/>
          <p:cNvSpPr/>
          <p:nvPr/>
        </p:nvSpPr>
        <p:spPr>
          <a:xfrm>
            <a:off x="6161583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-13060" y="686466"/>
            <a:ext cx="27783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0070C0"/>
                </a:solidFill>
              </a:rPr>
              <a:t>SAÍDA DE SALA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520976" y="2152780"/>
            <a:ext cx="1069161" cy="475284"/>
            <a:chOff x="734239" y="2336701"/>
            <a:chExt cx="1069161" cy="475284"/>
          </a:xfrm>
        </p:grpSpPr>
        <p:cxnSp>
          <p:nvCxnSpPr>
            <p:cNvPr id="36" name="Conector de seta reta 35"/>
            <p:cNvCxnSpPr/>
            <p:nvPr/>
          </p:nvCxnSpPr>
          <p:spPr>
            <a:xfrm flipV="1">
              <a:off x="1206500" y="2591921"/>
              <a:ext cx="596900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ipse 36"/>
            <p:cNvSpPr/>
            <p:nvPr/>
          </p:nvSpPr>
          <p:spPr>
            <a:xfrm>
              <a:off x="734239" y="2336701"/>
              <a:ext cx="472261" cy="475284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9" name="Retângulo 38"/>
          <p:cNvSpPr/>
          <p:nvPr/>
        </p:nvSpPr>
        <p:spPr>
          <a:xfrm>
            <a:off x="43304" y="6167226"/>
            <a:ext cx="122442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 NOTAS: </a:t>
            </a:r>
            <a:endParaRPr lang="pt-BR" sz="1100" dirty="0">
              <a:solidFill>
                <a:srgbClr val="0070C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O </a:t>
            </a:r>
            <a:r>
              <a:rPr lang="pt-BR" sz="1100" dirty="0" err="1">
                <a:solidFill>
                  <a:srgbClr val="0070C0"/>
                </a:solidFill>
              </a:rPr>
              <a:t>Cinepolito</a:t>
            </a:r>
            <a:r>
              <a:rPr lang="pt-BR" sz="1100" dirty="0">
                <a:solidFill>
                  <a:srgbClr val="0070C0"/>
                </a:solidFill>
              </a:rPr>
              <a:t> que realizará a saída da sala de acessibilidade, deve entrar na sala 10 minutos antes do término da sessão.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100" dirty="0" err="1">
                <a:solidFill>
                  <a:srgbClr val="0070C0"/>
                </a:solidFill>
              </a:rPr>
              <a:t>Deve</a:t>
            </a:r>
            <a:r>
              <a:rPr lang="es-MX" sz="1100" dirty="0">
                <a:solidFill>
                  <a:srgbClr val="0070C0"/>
                </a:solidFill>
              </a:rPr>
              <a:t> </a:t>
            </a:r>
            <a:r>
              <a:rPr lang="es-MX" sz="1100" dirty="0" err="1">
                <a:solidFill>
                  <a:srgbClr val="0070C0"/>
                </a:solidFill>
              </a:rPr>
              <a:t>ficar</a:t>
            </a:r>
            <a:r>
              <a:rPr lang="es-MX" sz="1100" dirty="0">
                <a:solidFill>
                  <a:srgbClr val="0070C0"/>
                </a:solidFill>
              </a:rPr>
              <a:t> </a:t>
            </a:r>
            <a:r>
              <a:rPr lang="es-MX" sz="1100" dirty="0" err="1">
                <a:solidFill>
                  <a:srgbClr val="0070C0"/>
                </a:solidFill>
              </a:rPr>
              <a:t>em</a:t>
            </a:r>
            <a:r>
              <a:rPr lang="es-MX" sz="1100" dirty="0">
                <a:solidFill>
                  <a:srgbClr val="0070C0"/>
                </a:solidFill>
              </a:rPr>
              <a:t> absoluto </a:t>
            </a:r>
            <a:r>
              <a:rPr lang="es-MX" sz="1100" dirty="0" err="1">
                <a:solidFill>
                  <a:srgbClr val="0070C0"/>
                </a:solidFill>
              </a:rPr>
              <a:t>silêncio</a:t>
            </a:r>
            <a:r>
              <a:rPr lang="es-MX" sz="1100" dirty="0">
                <a:solidFill>
                  <a:srgbClr val="0070C0"/>
                </a:solidFill>
              </a:rPr>
              <a:t> aguardando o final do filme. 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8308370" y="2693923"/>
            <a:ext cx="26414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Se apresentar ao cliente dizendo: “Bom dia, tarde ou noite” fazendo sempre contato visual com o cliente e sorrindo.</a:t>
            </a: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 . </a:t>
            </a:r>
            <a:endParaRPr lang="es-MX" sz="11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19" y="1548816"/>
            <a:ext cx="1628559" cy="108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upo 32"/>
          <p:cNvGrpSpPr/>
          <p:nvPr/>
        </p:nvGrpSpPr>
        <p:grpSpPr>
          <a:xfrm>
            <a:off x="5224809" y="1619498"/>
            <a:ext cx="1873483" cy="1295516"/>
            <a:chOff x="1908403" y="2620038"/>
            <a:chExt cx="1449814" cy="967891"/>
          </a:xfrm>
        </p:grpSpPr>
        <p:pic>
          <p:nvPicPr>
            <p:cNvPr id="38" name="Imagen 88068" descr="E:\Control de salas\ARQUILLA AUTOMATICA\buscar luces rojas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403" y="2620038"/>
              <a:ext cx="1389075" cy="9678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Imagen 32014" descr="E:\kenii2\P1020343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96" r="-5297"/>
            <a:stretch/>
          </p:blipFill>
          <p:spPr bwMode="auto">
            <a:xfrm>
              <a:off x="3027126" y="2620038"/>
              <a:ext cx="331091" cy="7594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Retângulo 47"/>
          <p:cNvSpPr/>
          <p:nvPr/>
        </p:nvSpPr>
        <p:spPr>
          <a:xfrm>
            <a:off x="5354324" y="2981720"/>
            <a:ext cx="19513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solidFill>
                  <a:srgbClr val="0070C0"/>
                </a:solidFill>
              </a:rPr>
              <a:t>Aguardar o término do filme. 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8299044" y="5484397"/>
            <a:ext cx="272970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solidFill>
                  <a:srgbClr val="0070C0"/>
                </a:solidFill>
              </a:rPr>
              <a:t>Entregar o documento na </a:t>
            </a:r>
            <a:r>
              <a:rPr lang="es-MX" sz="1100" dirty="0" err="1">
                <a:solidFill>
                  <a:srgbClr val="0070C0"/>
                </a:solidFill>
              </a:rPr>
              <a:t>mão</a:t>
            </a:r>
            <a:r>
              <a:rPr lang="es-MX" sz="1100" dirty="0">
                <a:solidFill>
                  <a:srgbClr val="0070C0"/>
                </a:solidFill>
              </a:rPr>
              <a:t> do cliente, e mostrando a ele, rasgar e descartar o termo de </a:t>
            </a:r>
            <a:r>
              <a:rPr lang="es-MX" sz="1100" dirty="0" err="1">
                <a:solidFill>
                  <a:srgbClr val="0070C0"/>
                </a:solidFill>
              </a:rPr>
              <a:t>empréstimo</a:t>
            </a:r>
            <a:r>
              <a:rPr lang="es-MX" sz="1100" dirty="0">
                <a:solidFill>
                  <a:srgbClr val="0070C0"/>
                </a:solidFill>
              </a:rPr>
              <a:t> do suporte de celular </a:t>
            </a:r>
          </a:p>
        </p:txBody>
      </p:sp>
      <p:pic>
        <p:nvPicPr>
          <p:cNvPr id="50" name="Picture 2" descr="Imagem relacionad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5" r="4323"/>
          <a:stretch/>
        </p:blipFill>
        <p:spPr bwMode="auto">
          <a:xfrm>
            <a:off x="8526973" y="4331573"/>
            <a:ext cx="2111469" cy="101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tângulo de cantos arredondados 51"/>
          <p:cNvSpPr/>
          <p:nvPr/>
        </p:nvSpPr>
        <p:spPr>
          <a:xfrm>
            <a:off x="1615067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52"/>
          <p:cNvSpPr/>
          <p:nvPr/>
        </p:nvSpPr>
        <p:spPr>
          <a:xfrm>
            <a:off x="1644230" y="5653052"/>
            <a:ext cx="27241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solidFill>
                  <a:srgbClr val="0070C0"/>
                </a:solidFill>
              </a:rPr>
              <a:t>Despedir-se do cliente </a:t>
            </a:r>
            <a:r>
              <a:rPr lang="es-MX" sz="1100" dirty="0" err="1">
                <a:solidFill>
                  <a:srgbClr val="0070C0"/>
                </a:solidFill>
              </a:rPr>
              <a:t>dizendo</a:t>
            </a:r>
            <a:r>
              <a:rPr lang="es-MX" sz="1100" dirty="0">
                <a:solidFill>
                  <a:srgbClr val="0070C0"/>
                </a:solidFill>
              </a:rPr>
              <a:t>: “</a:t>
            </a:r>
            <a:r>
              <a:rPr lang="es-MX" sz="1100" dirty="0" err="1">
                <a:solidFill>
                  <a:srgbClr val="0070C0"/>
                </a:solidFill>
              </a:rPr>
              <a:t>obrigado</a:t>
            </a:r>
            <a:r>
              <a:rPr lang="es-MX" sz="1100" dirty="0">
                <a:solidFill>
                  <a:srgbClr val="0070C0"/>
                </a:solidFill>
              </a:rPr>
              <a:t>(a)”.</a:t>
            </a:r>
          </a:p>
        </p:txBody>
      </p:sp>
      <p:cxnSp>
        <p:nvCxnSpPr>
          <p:cNvPr id="55" name="Conector de seta reta 54"/>
          <p:cNvCxnSpPr/>
          <p:nvPr/>
        </p:nvCxnSpPr>
        <p:spPr>
          <a:xfrm flipH="1">
            <a:off x="1020671" y="5140782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lipse 64"/>
          <p:cNvSpPr/>
          <p:nvPr/>
        </p:nvSpPr>
        <p:spPr>
          <a:xfrm>
            <a:off x="2765317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sp>
        <p:nvSpPr>
          <p:cNvPr id="66" name="Rosca 65"/>
          <p:cNvSpPr/>
          <p:nvPr/>
        </p:nvSpPr>
        <p:spPr>
          <a:xfrm>
            <a:off x="603007" y="4975783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B0F0"/>
              </a:solidFill>
            </a:endParaRPr>
          </a:p>
        </p:txBody>
      </p:sp>
      <p:pic>
        <p:nvPicPr>
          <p:cNvPr id="43" name="Imagem 4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059" t="36660" r="7928" b="41575"/>
          <a:stretch/>
        </p:blipFill>
        <p:spPr>
          <a:xfrm flipH="1">
            <a:off x="8736773" y="1541785"/>
            <a:ext cx="1334388" cy="1165240"/>
          </a:xfrm>
          <a:prstGeom prst="rect">
            <a:avLst/>
          </a:prstGeom>
        </p:spPr>
      </p:pic>
      <p:grpSp>
        <p:nvGrpSpPr>
          <p:cNvPr id="58" name="Grupo 57"/>
          <p:cNvGrpSpPr/>
          <p:nvPr/>
        </p:nvGrpSpPr>
        <p:grpSpPr>
          <a:xfrm>
            <a:off x="9743772" y="1373959"/>
            <a:ext cx="569496" cy="1016475"/>
            <a:chOff x="2917507" y="2620038"/>
            <a:chExt cx="440710" cy="759417"/>
          </a:xfrm>
        </p:grpSpPr>
        <p:pic>
          <p:nvPicPr>
            <p:cNvPr id="64" name="Imagen 88068" descr="E:\Control de salas\ARQUILLA AUTOMATICA\buscar luces rojas.pn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6" b="52930"/>
            <a:stretch/>
          </p:blipFill>
          <p:spPr bwMode="auto">
            <a:xfrm>
              <a:off x="2917507" y="2620039"/>
              <a:ext cx="379971" cy="4555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Imagen 32014" descr="E:\kenii2\P1020343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96" r="-5297"/>
            <a:stretch/>
          </p:blipFill>
          <p:spPr bwMode="auto">
            <a:xfrm>
              <a:off x="3027126" y="2620038"/>
              <a:ext cx="331091" cy="75941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2" name="Imagem 71"/>
          <p:cNvPicPr>
            <a:picLocks noChangeAspect="1"/>
          </p:cNvPicPr>
          <p:nvPr/>
        </p:nvPicPr>
        <p:blipFill rotWithShape="1">
          <a:blip r:embed="rId7"/>
          <a:srcRect l="16247" t="5633" r="15905"/>
          <a:stretch/>
        </p:blipFill>
        <p:spPr>
          <a:xfrm>
            <a:off x="6178292" y="4363313"/>
            <a:ext cx="984313" cy="1165200"/>
          </a:xfrm>
          <a:prstGeom prst="rect">
            <a:avLst/>
          </a:prstGeom>
        </p:spPr>
      </p:pic>
      <p:pic>
        <p:nvPicPr>
          <p:cNvPr id="79" name="Imagen 32014" descr="E:\kenii2\P1020343.pn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6" r="-5297" b="43238"/>
          <a:stretch/>
        </p:blipFill>
        <p:spPr bwMode="auto">
          <a:xfrm>
            <a:off x="2549604" y="4277088"/>
            <a:ext cx="949160" cy="121077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 err="1"/>
              <a:t>Saída</a:t>
            </a:r>
            <a:r>
              <a:rPr lang="es-MX" sz="1400" dirty="0"/>
              <a:t> de Sala: Tipo B (surdo) – Aplicativo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pic>
        <p:nvPicPr>
          <p:cNvPr id="61" name="Imagem 31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8A5065C1-CEEF-DA9E-C313-614610C57008}"/>
              </a:ext>
            </a:extLst>
          </p:cNvPr>
          <p:cNvSpPr/>
          <p:nvPr/>
        </p:nvSpPr>
        <p:spPr>
          <a:xfrm>
            <a:off x="1615468" y="2706829"/>
            <a:ext cx="273526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Responsável pela saída de sala  (acessibilidade) deve direcionar-se até a gerência e solicitar o documento do cliente.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6F159BE-936F-859B-A4CD-107659EF009F}"/>
              </a:ext>
            </a:extLst>
          </p:cNvPr>
          <p:cNvSpPr/>
          <p:nvPr/>
        </p:nvSpPr>
        <p:spPr>
          <a:xfrm>
            <a:off x="10791520" y="58440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A241A67-D8E2-FAF5-2800-D8CE5337446A}"/>
              </a:ext>
            </a:extLst>
          </p:cNvPr>
          <p:cNvSpPr/>
          <p:nvPr/>
        </p:nvSpPr>
        <p:spPr>
          <a:xfrm>
            <a:off x="4944166" y="5554913"/>
            <a:ext cx="27297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 err="1">
                <a:solidFill>
                  <a:srgbClr val="0070C0"/>
                </a:solidFill>
              </a:rPr>
              <a:t>Recolher</a:t>
            </a:r>
            <a:r>
              <a:rPr lang="es-MX" sz="1100" dirty="0">
                <a:solidFill>
                  <a:srgbClr val="0070C0"/>
                </a:solidFill>
              </a:rPr>
              <a:t> o suporte de celular, em seguida, levar até a </a:t>
            </a:r>
            <a:r>
              <a:rPr lang="es-MX" sz="1100" dirty="0" err="1">
                <a:solidFill>
                  <a:srgbClr val="0070C0"/>
                </a:solidFill>
              </a:rPr>
              <a:t>gerência</a:t>
            </a:r>
            <a:r>
              <a:rPr lang="es-MX" sz="1100" dirty="0">
                <a:solidFill>
                  <a:srgbClr val="0070C0"/>
                </a:solidFill>
              </a:rPr>
              <a:t>.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FFD56A2-9DF6-1841-09A0-C161AA02B9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24181" y="4601521"/>
            <a:ext cx="650124" cy="66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74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7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8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9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54"/>
          <p:cNvSpPr/>
          <p:nvPr/>
        </p:nvSpPr>
        <p:spPr>
          <a:xfrm>
            <a:off x="5000541" y="2084700"/>
            <a:ext cx="26531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Limpar o bastão com o produto Alpha HP 1:64 com a ajuda do pano multiuso azul. Se necessário, passar um pano seco limpo para tirar as manchas. Em seguida, entregar o equipamento para o responsável do turno. </a:t>
            </a:r>
          </a:p>
        </p:txBody>
      </p:sp>
      <p:sp>
        <p:nvSpPr>
          <p:cNvPr id="79" name="Rosca 78"/>
          <p:cNvSpPr/>
          <p:nvPr/>
        </p:nvSpPr>
        <p:spPr>
          <a:xfrm>
            <a:off x="7298547" y="4846044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486173" y="3852031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10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520976" y="2152780"/>
            <a:ext cx="1069161" cy="475284"/>
            <a:chOff x="734239" y="2336701"/>
            <a:chExt cx="1069161" cy="475284"/>
          </a:xfrm>
        </p:grpSpPr>
        <p:cxnSp>
          <p:nvCxnSpPr>
            <p:cNvPr id="36" name="Conector de seta reta 35"/>
            <p:cNvCxnSpPr/>
            <p:nvPr/>
          </p:nvCxnSpPr>
          <p:spPr>
            <a:xfrm flipV="1">
              <a:off x="1206500" y="2591921"/>
              <a:ext cx="596900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ipse 36"/>
            <p:cNvSpPr/>
            <p:nvPr/>
          </p:nvSpPr>
          <p:spPr>
            <a:xfrm>
              <a:off x="734239" y="2336701"/>
              <a:ext cx="472261" cy="475284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9" name="Retângulo 38"/>
          <p:cNvSpPr/>
          <p:nvPr/>
        </p:nvSpPr>
        <p:spPr>
          <a:xfrm>
            <a:off x="-306485" y="638631"/>
            <a:ext cx="29200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0070C0"/>
                </a:solidFill>
              </a:rPr>
              <a:t>LIMPEZA / ARMAZ. DO</a:t>
            </a:r>
          </a:p>
          <a:p>
            <a:pPr algn="ctr"/>
            <a:r>
              <a:rPr lang="pt-BR" sz="1600" b="1" dirty="0">
                <a:solidFill>
                  <a:srgbClr val="0070C0"/>
                </a:solidFill>
              </a:rPr>
              <a:t> EQUIPAMENTO  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16717" y="2731171"/>
            <a:ext cx="27161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O funcionário deve levar o suporte de celular até a gerência e realizar o processo de higienização.</a:t>
            </a:r>
          </a:p>
        </p:txBody>
      </p:sp>
      <p:grpSp>
        <p:nvGrpSpPr>
          <p:cNvPr id="40" name="Grupo 39"/>
          <p:cNvGrpSpPr/>
          <p:nvPr/>
        </p:nvGrpSpPr>
        <p:grpSpPr>
          <a:xfrm>
            <a:off x="2622189" y="1510788"/>
            <a:ext cx="729436" cy="1198386"/>
            <a:chOff x="2917507" y="2620038"/>
            <a:chExt cx="440710" cy="759417"/>
          </a:xfrm>
        </p:grpSpPr>
        <p:pic>
          <p:nvPicPr>
            <p:cNvPr id="48" name="Imagen 88068" descr="E:\Control de salas\ARQUILLA AUTOMATICA\buscar luces rojas.pn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6" b="52930"/>
            <a:stretch/>
          </p:blipFill>
          <p:spPr bwMode="auto">
            <a:xfrm>
              <a:off x="2917507" y="2620039"/>
              <a:ext cx="379971" cy="4555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Imagen 32014" descr="E:\kenii2\P1020343.pn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96" r="-5297"/>
            <a:stretch/>
          </p:blipFill>
          <p:spPr bwMode="auto">
            <a:xfrm>
              <a:off x="3027126" y="2620038"/>
              <a:ext cx="331091" cy="75941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1" name="Conector de seta reta 50"/>
          <p:cNvCxnSpPr/>
          <p:nvPr/>
        </p:nvCxnSpPr>
        <p:spPr>
          <a:xfrm flipH="1">
            <a:off x="7699202" y="5016816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tângulo 53"/>
          <p:cNvSpPr/>
          <p:nvPr/>
        </p:nvSpPr>
        <p:spPr>
          <a:xfrm>
            <a:off x="8304543" y="2455326"/>
            <a:ext cx="26644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Preencher as informações na planilha </a:t>
            </a:r>
            <a:r>
              <a:rPr lang="pt-BR" sz="1100" b="1" dirty="0">
                <a:solidFill>
                  <a:srgbClr val="0070C0"/>
                </a:solidFill>
              </a:rPr>
              <a:t>Controle de equipamentos acessibilidade </a:t>
            </a:r>
            <a:r>
              <a:rPr lang="pt-BR" sz="1100" dirty="0">
                <a:solidFill>
                  <a:srgbClr val="0070C0"/>
                </a:solidFill>
              </a:rPr>
              <a:t>(preencher somente as informações do  campo de devolução).</a:t>
            </a:r>
          </a:p>
        </p:txBody>
      </p:sp>
      <p:pic>
        <p:nvPicPr>
          <p:cNvPr id="58" name="Picture 3" descr="C:\Users\fabiruu\Documents\faby syncron\Baguis\fotos\P1030108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962" y="1486193"/>
            <a:ext cx="1571390" cy="951156"/>
          </a:xfrm>
          <a:prstGeom prst="rect">
            <a:avLst/>
          </a:prstGeom>
          <a:noFill/>
        </p:spPr>
      </p:pic>
      <p:sp>
        <p:nvSpPr>
          <p:cNvPr id="63" name="CaixaDeTexto 62"/>
          <p:cNvSpPr txBox="1"/>
          <p:nvPr/>
        </p:nvSpPr>
        <p:spPr>
          <a:xfrm>
            <a:off x="11071527" y="3872683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68" name="Imagem 6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237" t="49824" r="33783" b="36134"/>
          <a:stretch/>
        </p:blipFill>
        <p:spPr>
          <a:xfrm>
            <a:off x="5303888" y="1402578"/>
            <a:ext cx="925700" cy="813803"/>
          </a:xfrm>
          <a:prstGeom prst="rect">
            <a:avLst/>
          </a:prstGeom>
        </p:spPr>
      </p:pic>
      <p:sp>
        <p:nvSpPr>
          <p:cNvPr id="70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 err="1"/>
              <a:t>Limpeza</a:t>
            </a:r>
            <a:r>
              <a:rPr lang="es-MX" sz="1400" dirty="0"/>
              <a:t> / </a:t>
            </a:r>
            <a:r>
              <a:rPr lang="es-MX" sz="1400" dirty="0" err="1"/>
              <a:t>Armazenamento</a:t>
            </a:r>
            <a:r>
              <a:rPr lang="es-MX" sz="1400" dirty="0"/>
              <a:t> do </a:t>
            </a:r>
            <a:r>
              <a:rPr lang="es-MX" sz="1400" dirty="0" err="1"/>
              <a:t>equipamento</a:t>
            </a:r>
            <a:r>
              <a:rPr lang="es-MX" sz="1400" dirty="0"/>
              <a:t>: Tipo B (surdo) – Aplicativo 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pic>
        <p:nvPicPr>
          <p:cNvPr id="47" name="Picture 8" descr="Resultado de imagem para nicho com 4 divisoria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t="7187" r="7545"/>
          <a:stretch/>
        </p:blipFill>
        <p:spPr bwMode="auto">
          <a:xfrm>
            <a:off x="9135743" y="4301111"/>
            <a:ext cx="1041288" cy="102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m 31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5EF2F83-2908-7DA2-9030-D8AD2204855D}"/>
              </a:ext>
            </a:extLst>
          </p:cNvPr>
          <p:cNvSpPr/>
          <p:nvPr/>
        </p:nvSpPr>
        <p:spPr>
          <a:xfrm>
            <a:off x="10791520" y="58440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0E476DC-26C1-3788-B315-B48DD46E8F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8922" y="1765913"/>
            <a:ext cx="415266" cy="42275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FE62434-0125-7F89-1810-312F4547C2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2935" y="1501010"/>
            <a:ext cx="555692" cy="56570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462E0E7A-C5F7-9359-95CA-02E7A371D5BB}"/>
              </a:ext>
            </a:extLst>
          </p:cNvPr>
          <p:cNvSpPr/>
          <p:nvPr/>
        </p:nvSpPr>
        <p:spPr>
          <a:xfrm>
            <a:off x="8384108" y="5387474"/>
            <a:ext cx="265703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Responsável do turno: Deve guardar no local apropriado, em seguida, trancar o armário com chave.</a:t>
            </a:r>
          </a:p>
        </p:txBody>
      </p:sp>
    </p:spTree>
    <p:extLst>
      <p:ext uri="{BB962C8B-B14F-4D97-AF65-F5344CB8AC3E}">
        <p14:creationId xmlns:p14="http://schemas.microsoft.com/office/powerpoint/2010/main" val="2486513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 err="1"/>
              <a:t>Informações</a:t>
            </a:r>
            <a:r>
              <a:rPr lang="es-MX" sz="1400" dirty="0"/>
              <a:t> Importantes: Tipo B (surdo) 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sp>
        <p:nvSpPr>
          <p:cNvPr id="6" name="Retângulo 5"/>
          <p:cNvSpPr/>
          <p:nvPr/>
        </p:nvSpPr>
        <p:spPr>
          <a:xfrm>
            <a:off x="378928" y="1188828"/>
            <a:ext cx="11477712" cy="5406791"/>
          </a:xfrm>
          <a:prstGeom prst="rect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2842311" y="957185"/>
            <a:ext cx="6545175" cy="466918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INFORMAÇÕES IMPORTANTES PARA ATENDIMENTO AO CLIENTE  TIPO B: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80477" y="1758069"/>
            <a:ext cx="11036969" cy="474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780" b="1" dirty="0">
                <a:solidFill>
                  <a:srgbClr val="0070C0"/>
                </a:solidFill>
              </a:rPr>
              <a:t>Permaneça no campo de visão do cliente: </a:t>
            </a:r>
            <a:r>
              <a:rPr lang="pt-BR" sz="1780" dirty="0">
                <a:solidFill>
                  <a:srgbClr val="0070C0"/>
                </a:solidFill>
              </a:rPr>
              <a:t>Ao se comunicar com cliente tipo B, é importante manter o olhar no mesmo nível do outro.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780" dirty="0">
              <a:solidFill>
                <a:srgbClr val="0070C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780" b="1" dirty="0">
                <a:solidFill>
                  <a:srgbClr val="0070C0"/>
                </a:solidFill>
              </a:rPr>
              <a:t>Estabeleça contato visual: </a:t>
            </a:r>
            <a:r>
              <a:rPr lang="pt-BR" sz="1780" dirty="0">
                <a:solidFill>
                  <a:srgbClr val="0070C0"/>
                </a:solidFill>
              </a:rPr>
              <a:t>Os olhos e a expressão facial transmitem o seu tom de voz e o estilo da conversa, o que torna o contato visual bastante importante. Esforce-se bastante para não virar o rosto durante o atendimento. Fique um pouco mais distante do que o normal, para que o cliente consiga ver todos os seus gestos.</a:t>
            </a:r>
          </a:p>
          <a:p>
            <a:pPr algn="just"/>
            <a:endParaRPr lang="pt-BR" sz="1780" dirty="0">
              <a:solidFill>
                <a:srgbClr val="0070C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780" b="1" dirty="0">
                <a:solidFill>
                  <a:srgbClr val="0070C0"/>
                </a:solidFill>
              </a:rPr>
              <a:t>Fale em um tom de voz normal: </a:t>
            </a:r>
            <a:r>
              <a:rPr lang="pt-BR" sz="1780" dirty="0">
                <a:solidFill>
                  <a:srgbClr val="0070C0"/>
                </a:solidFill>
              </a:rPr>
              <a:t>Esforce-se para falar normalmente, pois sussurrar e gritar são ações que distorcem os movimentos dos lábios, dificultando a leitura. Para um surdo, isso é muito mais complicado do que entender o tom de voz normal. Evite colocar coisas próximas da boca ao falar, por exemplo: coçar o rosto ou mascar chiclete.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780" b="1" dirty="0">
              <a:solidFill>
                <a:srgbClr val="0070C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780" b="1" dirty="0">
                <a:solidFill>
                  <a:srgbClr val="0070C0"/>
                </a:solidFill>
              </a:rPr>
              <a:t>Use gestos e sinais visuais: </a:t>
            </a:r>
            <a:r>
              <a:rPr lang="pt-BR" sz="1780" dirty="0">
                <a:solidFill>
                  <a:srgbClr val="0070C0"/>
                </a:solidFill>
              </a:rPr>
              <a:t>A movimentação física pode ser bastante útil na hora de se comunicar com o cliente tipo B. Você pode por exemplo, apontar para alguma coisa ou segurar o objeto do qual está falando. Outra opção seria fazer uma mímica de uma ação (como beber ou comer) para ilustrar o que está dizendo. Faça os numerais com as mãos ou desenhe no ar para demonstrar algo, se necessário.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780" dirty="0">
              <a:solidFill>
                <a:srgbClr val="0070C0"/>
              </a:solidFill>
            </a:endParaRPr>
          </a:p>
        </p:txBody>
      </p:sp>
      <p:pic>
        <p:nvPicPr>
          <p:cNvPr id="8" name="Imagem 3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4AC9973-DF7C-BC68-9F95-F61BBCE483FB}"/>
              </a:ext>
            </a:extLst>
          </p:cNvPr>
          <p:cNvSpPr/>
          <p:nvPr/>
        </p:nvSpPr>
        <p:spPr>
          <a:xfrm>
            <a:off x="10791520" y="58440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58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ítulo 1"/>
          <p:cNvSpPr txBox="1">
            <a:spLocks/>
          </p:cNvSpPr>
          <p:nvPr/>
        </p:nvSpPr>
        <p:spPr>
          <a:xfrm>
            <a:off x="4940495" y="2918712"/>
            <a:ext cx="233743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4800" dirty="0"/>
              <a:t>Anexo</a:t>
            </a:r>
          </a:p>
        </p:txBody>
      </p:sp>
    </p:spTree>
    <p:extLst>
      <p:ext uri="{BB962C8B-B14F-4D97-AF65-F5344CB8AC3E}">
        <p14:creationId xmlns:p14="http://schemas.microsoft.com/office/powerpoint/2010/main" val="2370263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005950" y="104173"/>
            <a:ext cx="6878830" cy="4280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Kit Acessibilidade</a:t>
            </a: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68D2A74-49BE-FD47-4710-165D7EA33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25" y="2776733"/>
            <a:ext cx="1947959" cy="132896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5AFE06E-6359-03C5-C100-10921DE00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679" y="2772734"/>
            <a:ext cx="2642291" cy="119670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6A42A6C-DB67-435F-A113-7523C347A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3487" y="2578261"/>
            <a:ext cx="1618168" cy="156204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E62EE5D-A030-A80E-015F-1BCB59062D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6561" y="2773218"/>
            <a:ext cx="2112625" cy="1322073"/>
          </a:xfrm>
          <a:prstGeom prst="rect">
            <a:avLst/>
          </a:prstGeom>
        </p:spPr>
      </p:pic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2B9180E3-114A-CB31-6782-589F4E771131}"/>
              </a:ext>
            </a:extLst>
          </p:cNvPr>
          <p:cNvCxnSpPr>
            <a:cxnSpLocks/>
          </p:cNvCxnSpPr>
          <p:nvPr/>
        </p:nvCxnSpPr>
        <p:spPr>
          <a:xfrm>
            <a:off x="2176041" y="2543536"/>
            <a:ext cx="0" cy="19905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1CF9881-9845-EA29-8478-4CC3D57F81CA}"/>
              </a:ext>
            </a:extLst>
          </p:cNvPr>
          <p:cNvCxnSpPr>
            <a:cxnSpLocks/>
          </p:cNvCxnSpPr>
          <p:nvPr/>
        </p:nvCxnSpPr>
        <p:spPr>
          <a:xfrm>
            <a:off x="5102427" y="2543536"/>
            <a:ext cx="0" cy="19980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DA49106C-4F18-3B03-DD1F-03E9B355BC76}"/>
              </a:ext>
            </a:extLst>
          </p:cNvPr>
          <p:cNvCxnSpPr>
            <a:cxnSpLocks/>
          </p:cNvCxnSpPr>
          <p:nvPr/>
        </p:nvCxnSpPr>
        <p:spPr>
          <a:xfrm>
            <a:off x="7552372" y="2543536"/>
            <a:ext cx="0" cy="19905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22E60DA-8415-5170-483B-03333BF725F9}"/>
              </a:ext>
            </a:extLst>
          </p:cNvPr>
          <p:cNvSpPr txBox="1"/>
          <p:nvPr/>
        </p:nvSpPr>
        <p:spPr>
          <a:xfrm>
            <a:off x="74391" y="4233844"/>
            <a:ext cx="2314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BANNERS PRÓXIMOS Á BILHETERIA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EEE5DB0-FE77-713D-A622-8646109B6722}"/>
              </a:ext>
            </a:extLst>
          </p:cNvPr>
          <p:cNvSpPr txBox="1"/>
          <p:nvPr/>
        </p:nvSpPr>
        <p:spPr>
          <a:xfrm>
            <a:off x="2433533" y="4231353"/>
            <a:ext cx="28647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EQUIPAMENTO DE ACESSIBILIDADE DOLBY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CC9F3DF-3E89-C52B-940F-51E59DF4A22A}"/>
              </a:ext>
            </a:extLst>
          </p:cNvPr>
          <p:cNvSpPr txBox="1"/>
          <p:nvPr/>
        </p:nvSpPr>
        <p:spPr>
          <a:xfrm>
            <a:off x="5269155" y="4225740"/>
            <a:ext cx="2314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MP3 PLAYER COM FONE DE OUVIDO 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ABFC6E1-347F-3828-0961-AD37660614F7}"/>
              </a:ext>
            </a:extLst>
          </p:cNvPr>
          <p:cNvSpPr txBox="1"/>
          <p:nvPr/>
        </p:nvSpPr>
        <p:spPr>
          <a:xfrm>
            <a:off x="7641111" y="4225740"/>
            <a:ext cx="2517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FONE DE OUVIDO INTRA-AURICULAR</a:t>
            </a:r>
          </a:p>
        </p:txBody>
      </p:sp>
      <p:pic>
        <p:nvPicPr>
          <p:cNvPr id="23" name="Picture 8" descr="Resultado de imagem para nicho com 4 divisorias">
            <a:extLst>
              <a:ext uri="{FF2B5EF4-FFF2-40B4-BE49-F238E27FC236}">
                <a16:creationId xmlns:a16="http://schemas.microsoft.com/office/drawing/2014/main" id="{41802C87-C65A-4240-0A9F-1CA6F816B3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t="7187" r="7545"/>
          <a:stretch/>
        </p:blipFill>
        <p:spPr bwMode="auto">
          <a:xfrm>
            <a:off x="1459668" y="4939893"/>
            <a:ext cx="1731756" cy="170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FAFCC9ED-AF0E-10D8-3477-9509D4486BA9}"/>
              </a:ext>
            </a:extLst>
          </p:cNvPr>
          <p:cNvCxnSpPr/>
          <p:nvPr/>
        </p:nvCxnSpPr>
        <p:spPr>
          <a:xfrm>
            <a:off x="0" y="454156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9C047AE2-38A2-561D-708E-9CDC4DB0C807}"/>
              </a:ext>
            </a:extLst>
          </p:cNvPr>
          <p:cNvSpPr txBox="1"/>
          <p:nvPr/>
        </p:nvSpPr>
        <p:spPr>
          <a:xfrm>
            <a:off x="3298783" y="5367917"/>
            <a:ext cx="6574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Garantir a guarda em local seguro (armário definido) com carga de bateria, higienizados e embalados conforme processo padrão.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Fazer Check </a:t>
            </a:r>
            <a:r>
              <a:rPr kumimoji="0" lang="pt-B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controle diário.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2DC6A54-6282-CB0D-F533-7C0D1EECB3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6428" y="2681870"/>
            <a:ext cx="1335103" cy="135916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289E8FB-0785-6FED-7BDE-5D0FC8D293DE}"/>
              </a:ext>
            </a:extLst>
          </p:cNvPr>
          <p:cNvSpPr txBox="1"/>
          <p:nvPr/>
        </p:nvSpPr>
        <p:spPr>
          <a:xfrm>
            <a:off x="9943664" y="4215159"/>
            <a:ext cx="2517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b="1" dirty="0">
                <a:solidFill>
                  <a:prstClr val="black"/>
                </a:solidFill>
                <a:latin typeface="Calibri" panose="020F0502020204030204"/>
              </a:rPr>
              <a:t>SUPORTE DE PESCOÇO PARA CELULAR</a:t>
            </a:r>
            <a:endParaRPr kumimoji="0" lang="pt-BR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87817732-FC6B-5DDF-9062-63DE60008A65}"/>
              </a:ext>
            </a:extLst>
          </p:cNvPr>
          <p:cNvCxnSpPr>
            <a:cxnSpLocks/>
          </p:cNvCxnSpPr>
          <p:nvPr/>
        </p:nvCxnSpPr>
        <p:spPr>
          <a:xfrm>
            <a:off x="9866454" y="2543536"/>
            <a:ext cx="18326" cy="1981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aixaDeTexto 1">
            <a:extLst>
              <a:ext uri="{FF2B5EF4-FFF2-40B4-BE49-F238E27FC236}">
                <a16:creationId xmlns:a16="http://schemas.microsoft.com/office/drawing/2014/main" id="{032BAD5E-BAE9-B256-F2AF-D131ED519F90}"/>
              </a:ext>
            </a:extLst>
          </p:cNvPr>
          <p:cNvSpPr txBox="1"/>
          <p:nvPr/>
        </p:nvSpPr>
        <p:spPr>
          <a:xfrm>
            <a:off x="613456" y="567128"/>
            <a:ext cx="109380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Cinema deve conter: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Banners com orientações aos clientes fixados na parede próximo à bilheteria;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Equipamento de acessibilidade Dolby (completo contendo: receptor de sinal, braço móvel, aparelho celular, fone de ouvido e    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carregador de bateria);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- 1 MP3 player com fone de ouvido intra-auricular com arquivo de orientações ao cliente (áudio descrição);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- 2 fones de ouvido com entrada P2 intra-auricular;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- 2 suportes de pescoço para celular;   </a:t>
            </a:r>
          </a:p>
        </p:txBody>
      </p:sp>
    </p:spTree>
    <p:extLst>
      <p:ext uri="{BB962C8B-B14F-4D97-AF65-F5344CB8AC3E}">
        <p14:creationId xmlns:p14="http://schemas.microsoft.com/office/powerpoint/2010/main" val="3559860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005950" y="128753"/>
            <a:ext cx="7133473" cy="3748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pt-BR" sz="1400" dirty="0"/>
              <a:t>Termo de Responsabilidade</a:t>
            </a:r>
          </a:p>
          <a:p>
            <a:r>
              <a:rPr lang="pt-BR" sz="1400" dirty="0"/>
              <a:t>Termos de Empréstimo – Aparelho Celular ou Suporte  – Acessibilidade -  Deficiente Visual</a:t>
            </a:r>
            <a:endParaRPr lang="es-MX" sz="1400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5820ACC-317E-0FD4-AF99-03498DED7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757" y="1151801"/>
            <a:ext cx="4750181" cy="520257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CB999B8-D08E-EFD9-2C03-6B77835B5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400833"/>
            <a:ext cx="6458673" cy="191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95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005950" y="104173"/>
            <a:ext cx="6878830" cy="4280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pt-BR" sz="1400" dirty="0"/>
              <a:t>Termo de Responsabilidade</a:t>
            </a:r>
          </a:p>
          <a:p>
            <a:r>
              <a:rPr lang="pt-BR" sz="1400" dirty="0"/>
              <a:t>Termos de Empréstimo – Aparelho celular ou Suporte – Acessibilidade -  Deficiente Auditivo</a:t>
            </a:r>
            <a:endParaRPr lang="es-MX" sz="1400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7A9DD6C-9EA0-C02A-EEF7-0BADF4019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219" y="803657"/>
            <a:ext cx="4815562" cy="582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69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005950" y="104173"/>
            <a:ext cx="6878830" cy="4280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Planilha de Controle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Planilha de controle de uso – Equipamentos – Acessibilidade</a:t>
            </a: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srgbClr val="0068AC"/>
              </a:solidFill>
              <a:effectLst/>
              <a:uLnTx/>
              <a:uFillTx/>
              <a:latin typeface="Clarendon BT" panose="02040804050505030204" pitchFamily="18" charset="0"/>
              <a:ea typeface="+mj-ea"/>
              <a:cs typeface="+mj-cs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EC36F2F-1E65-E389-8FDD-D6F0660C0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79822"/>
            <a:ext cx="10030817" cy="556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10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2216680" cy="6858000"/>
            <a:chOff x="0" y="20336"/>
            <a:chExt cx="12216680" cy="683766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/>
            <a:srcRect l="16409" t="19877" r="24530" b="17093"/>
            <a:stretch/>
          </p:blipFill>
          <p:spPr>
            <a:xfrm>
              <a:off x="0" y="20336"/>
              <a:ext cx="12216680" cy="683766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9597" t="57565" r="38724" b="19455"/>
            <a:stretch/>
          </p:blipFill>
          <p:spPr>
            <a:xfrm>
              <a:off x="10417268" y="6408147"/>
              <a:ext cx="1799412" cy="449853"/>
            </a:xfrm>
            <a:prstGeom prst="rect">
              <a:avLst/>
            </a:prstGeom>
          </p:spPr>
        </p:pic>
      </p:grpSp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752354" y="1478734"/>
            <a:ext cx="10363200" cy="1521601"/>
          </a:xfrm>
        </p:spPr>
        <p:txBody>
          <a:bodyPr>
            <a:noAutofit/>
          </a:bodyPr>
          <a:lstStyle/>
          <a:p>
            <a:r>
              <a:rPr lang="es-MX" sz="3200" dirty="0">
                <a:solidFill>
                  <a:schemeClr val="bg1"/>
                </a:solidFill>
                <a:latin typeface="Clarendon BT" panose="02040804050505030204" pitchFamily="18" charset="0"/>
              </a:rPr>
              <a:t>GUIA RÁPIDO</a:t>
            </a:r>
            <a:br>
              <a:rPr lang="es-MX" sz="3200" dirty="0">
                <a:solidFill>
                  <a:schemeClr val="bg1"/>
                </a:solidFill>
                <a:latin typeface="Clarendon BT" panose="02040804050505030204" pitchFamily="18" charset="0"/>
              </a:rPr>
            </a:br>
            <a:r>
              <a:rPr lang="es-MX" sz="3200" dirty="0">
                <a:solidFill>
                  <a:schemeClr val="bg1"/>
                </a:solidFill>
                <a:latin typeface="Clarendon BT" panose="02040804050505030204" pitchFamily="18" charset="0"/>
              </a:rPr>
              <a:t>ATENDIMENTO AOS CLIENTES COM ACESSIBILIDADE </a:t>
            </a:r>
            <a:br>
              <a:rPr lang="es-MX" sz="4800" dirty="0">
                <a:solidFill>
                  <a:schemeClr val="bg1"/>
                </a:solidFill>
              </a:rPr>
            </a:br>
            <a:br>
              <a:rPr lang="es-MX" sz="4800" dirty="0">
                <a:solidFill>
                  <a:schemeClr val="bg1"/>
                </a:solidFill>
              </a:rPr>
            </a:br>
            <a:br>
              <a:rPr lang="es-MX" sz="4800" dirty="0">
                <a:solidFill>
                  <a:schemeClr val="bg1"/>
                </a:solidFill>
              </a:rPr>
            </a:br>
            <a:endParaRPr lang="es-ES" sz="4800" i="1" dirty="0"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EE156BF-0C8E-C2AD-BC43-A713BC375E08}"/>
              </a:ext>
            </a:extLst>
          </p:cNvPr>
          <p:cNvSpPr txBox="1"/>
          <p:nvPr/>
        </p:nvSpPr>
        <p:spPr>
          <a:xfrm>
            <a:off x="138898" y="969444"/>
            <a:ext cx="5428525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</a:rPr>
              <a:t>Próximo à bilheteria do cinema haverá banner com material instrutivo (imagens, textos e QR </a:t>
            </a:r>
            <a:r>
              <a:rPr lang="pt-BR" dirty="0" err="1">
                <a:solidFill>
                  <a:schemeClr val="bg1"/>
                </a:solidFill>
              </a:rPr>
              <a:t>Code</a:t>
            </a:r>
            <a:r>
              <a:rPr lang="pt-BR" dirty="0">
                <a:solidFill>
                  <a:schemeClr val="bg1"/>
                </a:solidFill>
              </a:rPr>
              <a:t>) para que cliente com deficiência visual ou auditiva possa ser instruído para uso dos equipamentos de acessibilidade áudio visual, seja nos aparelhos Dolby que a Cinépolis disponibilizará ou pelo aplicativo </a:t>
            </a:r>
            <a:r>
              <a:rPr lang="pt-BR" dirty="0" err="1">
                <a:solidFill>
                  <a:schemeClr val="bg1"/>
                </a:solidFill>
              </a:rPr>
              <a:t>Movie</a:t>
            </a:r>
            <a:r>
              <a:rPr lang="pt-BR" dirty="0">
                <a:solidFill>
                  <a:schemeClr val="bg1"/>
                </a:solidFill>
              </a:rPr>
              <a:t> Reading que o cliente poderá baixar em seu smartphone</a:t>
            </a:r>
          </a:p>
          <a:p>
            <a:pPr algn="just"/>
            <a:endParaRPr lang="pt-BR" sz="500" dirty="0">
              <a:solidFill>
                <a:schemeClr val="bg1"/>
              </a:solidFill>
            </a:endParaRPr>
          </a:p>
          <a:p>
            <a:pPr algn="just"/>
            <a:r>
              <a:rPr lang="pt-BR" dirty="0">
                <a:solidFill>
                  <a:schemeClr val="bg1"/>
                </a:solidFill>
              </a:rPr>
              <a:t>O inicio do atendimento ao cliente com deficiência visual ou auditiva deve ser com direcionamento para o banner instrutivo, onde poderá ter acesso ao material sobre uso dos aparelhos de acessibilidade Dolby ou aplicativo </a:t>
            </a:r>
            <a:r>
              <a:rPr lang="pt-BR" dirty="0" err="1">
                <a:solidFill>
                  <a:schemeClr val="bg1"/>
                </a:solidFill>
              </a:rPr>
              <a:t>Movie</a:t>
            </a:r>
            <a:r>
              <a:rPr lang="pt-BR" dirty="0">
                <a:solidFill>
                  <a:schemeClr val="bg1"/>
                </a:solidFill>
              </a:rPr>
              <a:t> Reading de forma escrita e com imagens ou por áudio descrição, através do QR </a:t>
            </a:r>
            <a:r>
              <a:rPr lang="pt-BR" dirty="0" err="1">
                <a:solidFill>
                  <a:schemeClr val="bg1"/>
                </a:solidFill>
              </a:rPr>
              <a:t>Code</a:t>
            </a:r>
            <a:r>
              <a:rPr lang="pt-BR" dirty="0">
                <a:solidFill>
                  <a:schemeClr val="bg1"/>
                </a:solidFill>
              </a:rPr>
              <a:t> disponível (poderá utilizar seu próprio smartphone ou MP3 que a Cinépolis disponibilizará para esse fim)</a:t>
            </a:r>
            <a:endParaRPr lang="pt-BR" sz="500" dirty="0">
              <a:solidFill>
                <a:schemeClr val="bg1"/>
              </a:solidFill>
            </a:endParaRPr>
          </a:p>
          <a:p>
            <a:pPr algn="just"/>
            <a:r>
              <a:rPr lang="pt-BR" dirty="0">
                <a:solidFill>
                  <a:schemeClr val="bg1"/>
                </a:solidFill>
              </a:rPr>
              <a:t>Importante: Alguns filmes (lista semanal enviada aos cinemas pelo departamento de programação) terá a tecnologia de acessibilidade áudio visual apenas para uso nos aparelhos Dolby, nesse caso cliente não conseguirá utilizar o aplicativo </a:t>
            </a:r>
            <a:r>
              <a:rPr lang="pt-BR" dirty="0" err="1">
                <a:solidFill>
                  <a:schemeClr val="bg1"/>
                </a:solidFill>
              </a:rPr>
              <a:t>Movie</a:t>
            </a:r>
            <a:r>
              <a:rPr lang="pt-BR" dirty="0">
                <a:solidFill>
                  <a:schemeClr val="bg1"/>
                </a:solidFill>
              </a:rPr>
              <a:t> Reading para esses filmes.</a:t>
            </a:r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721F5B9D-9966-E240-079F-C29757307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184" y="1098249"/>
            <a:ext cx="6485734" cy="442478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AA4D4E7-9BAF-794B-5E66-3B078C4D2964}"/>
              </a:ext>
            </a:extLst>
          </p:cNvPr>
          <p:cNvSpPr txBox="1"/>
          <p:nvPr/>
        </p:nvSpPr>
        <p:spPr>
          <a:xfrm>
            <a:off x="6845228" y="5541741"/>
            <a:ext cx="5011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MODELOS DOS BANNERS PRÓXIMO À BILHETERIA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0951BA4-A302-42B6-FDA2-203B320CE6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733" y="5132640"/>
            <a:ext cx="865184" cy="24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98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2216680" cy="6858000"/>
            <a:chOff x="0" y="20336"/>
            <a:chExt cx="12216680" cy="683766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/>
            <a:srcRect l="16409" t="19877" r="24530" b="17093"/>
            <a:stretch/>
          </p:blipFill>
          <p:spPr>
            <a:xfrm>
              <a:off x="0" y="20336"/>
              <a:ext cx="12216680" cy="683766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9597" t="57565" r="38724" b="19455"/>
            <a:stretch/>
          </p:blipFill>
          <p:spPr>
            <a:xfrm>
              <a:off x="10417268" y="6408147"/>
              <a:ext cx="1799412" cy="449853"/>
            </a:xfrm>
            <a:prstGeom prst="rect">
              <a:avLst/>
            </a:prstGeom>
          </p:spPr>
        </p:pic>
      </p:grpSp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914400" y="1999590"/>
            <a:ext cx="10363200" cy="1521601"/>
          </a:xfrm>
        </p:spPr>
        <p:txBody>
          <a:bodyPr>
            <a:noAutofit/>
          </a:bodyPr>
          <a:lstStyle/>
          <a:p>
            <a:r>
              <a:rPr lang="es-MX" sz="3200" dirty="0">
                <a:solidFill>
                  <a:schemeClr val="bg1"/>
                </a:solidFill>
                <a:latin typeface="Clarendon BT" panose="02040804050505030204" pitchFamily="18" charset="0"/>
              </a:rPr>
              <a:t>GUIA RÁPIDO</a:t>
            </a:r>
            <a:br>
              <a:rPr lang="es-MX" sz="3200" dirty="0">
                <a:solidFill>
                  <a:schemeClr val="bg1"/>
                </a:solidFill>
                <a:latin typeface="Clarendon BT" panose="02040804050505030204" pitchFamily="18" charset="0"/>
              </a:rPr>
            </a:br>
            <a:r>
              <a:rPr lang="es-MX" sz="3200" dirty="0">
                <a:solidFill>
                  <a:schemeClr val="bg1"/>
                </a:solidFill>
                <a:latin typeface="Clarendon BT" panose="02040804050505030204" pitchFamily="18" charset="0"/>
              </a:rPr>
              <a:t>ATENDIMENTO AOS CLIENTES COM ACESSIBILIDADE  </a:t>
            </a:r>
            <a:r>
              <a:rPr lang="es-MX" sz="3600" b="1" dirty="0">
                <a:solidFill>
                  <a:schemeClr val="bg1"/>
                </a:solidFill>
                <a:latin typeface="Clarendon BT" panose="02040804050505030204" pitchFamily="18" charset="0"/>
              </a:rPr>
              <a:t>APLICATIVO MOVIE READING   </a:t>
            </a:r>
            <a:br>
              <a:rPr lang="es-MX" sz="4800" dirty="0">
                <a:solidFill>
                  <a:schemeClr val="bg1"/>
                </a:solidFill>
              </a:rPr>
            </a:br>
            <a:br>
              <a:rPr lang="es-MX" sz="4800" dirty="0"/>
            </a:br>
            <a:br>
              <a:rPr lang="es-MX" sz="4800" dirty="0">
                <a:solidFill>
                  <a:schemeClr val="bg1"/>
                </a:solidFill>
              </a:rPr>
            </a:br>
            <a:endParaRPr lang="es-ES" sz="4800" i="1" dirty="0">
              <a:solidFill>
                <a:schemeClr val="bg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46A8C71-E501-888C-3394-5BA85920A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907" y="6280213"/>
            <a:ext cx="1922677" cy="56621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4672D83-5C7E-20B6-C914-383EFBD4A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6652" y="1526539"/>
            <a:ext cx="7461748" cy="473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86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Conector reto 120"/>
          <p:cNvCxnSpPr/>
          <p:nvPr/>
        </p:nvCxnSpPr>
        <p:spPr>
          <a:xfrm>
            <a:off x="4151059" y="3565756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upo 59"/>
          <p:cNvGrpSpPr/>
          <p:nvPr/>
        </p:nvGrpSpPr>
        <p:grpSpPr>
          <a:xfrm>
            <a:off x="4788904" y="838950"/>
            <a:ext cx="2676296" cy="2179627"/>
            <a:chOff x="6419199" y="1719897"/>
            <a:chExt cx="2676296" cy="2179627"/>
          </a:xfrm>
        </p:grpSpPr>
        <p:sp>
          <p:nvSpPr>
            <p:cNvPr id="45" name="Retângulo de cantos arredondados 44"/>
            <p:cNvSpPr/>
            <p:nvPr/>
          </p:nvSpPr>
          <p:spPr>
            <a:xfrm>
              <a:off x="6419199" y="2143728"/>
              <a:ext cx="2676296" cy="1755796"/>
            </a:xfrm>
            <a:prstGeom prst="roundRect">
              <a:avLst>
                <a:gd name="adj" fmla="val 10368"/>
              </a:avLst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3" name="Arredondar Retângulo no Mesmo Canto Lateral 92"/>
            <p:cNvSpPr/>
            <p:nvPr/>
          </p:nvSpPr>
          <p:spPr>
            <a:xfrm>
              <a:off x="6644730" y="1719897"/>
              <a:ext cx="2261986" cy="411700"/>
            </a:xfrm>
            <a:prstGeom prst="round2Same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/>
                <a:t>ATENDIMENTO AOS CLIENTES COM ACESSIBILIDADE TIPO A </a:t>
              </a:r>
            </a:p>
          </p:txBody>
        </p:sp>
      </p:grpSp>
      <p:cxnSp>
        <p:nvCxnSpPr>
          <p:cNvPr id="47" name="Conector reto 46"/>
          <p:cNvCxnSpPr/>
          <p:nvPr/>
        </p:nvCxnSpPr>
        <p:spPr>
          <a:xfrm>
            <a:off x="6120090" y="3011726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de cantos arredondados 51"/>
          <p:cNvSpPr/>
          <p:nvPr/>
        </p:nvSpPr>
        <p:spPr>
          <a:xfrm>
            <a:off x="1250352" y="4106281"/>
            <a:ext cx="1798371" cy="137538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2" name="Conector reto 101"/>
          <p:cNvCxnSpPr/>
          <p:nvPr/>
        </p:nvCxnSpPr>
        <p:spPr>
          <a:xfrm flipH="1">
            <a:off x="2109439" y="3559870"/>
            <a:ext cx="8011156" cy="1004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reto 119"/>
          <p:cNvCxnSpPr/>
          <p:nvPr/>
        </p:nvCxnSpPr>
        <p:spPr>
          <a:xfrm>
            <a:off x="2109439" y="3582959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reto 121"/>
          <p:cNvCxnSpPr/>
          <p:nvPr/>
        </p:nvCxnSpPr>
        <p:spPr>
          <a:xfrm>
            <a:off x="8142783" y="3570329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tângulo 124"/>
          <p:cNvSpPr/>
          <p:nvPr/>
        </p:nvSpPr>
        <p:spPr>
          <a:xfrm>
            <a:off x="1289894" y="4633959"/>
            <a:ext cx="17015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0070C0"/>
                </a:solidFill>
              </a:rPr>
              <a:t>VENDA DE INGRESSOS BILHETERIA </a:t>
            </a:r>
          </a:p>
        </p:txBody>
      </p:sp>
      <p:sp>
        <p:nvSpPr>
          <p:cNvPr id="63" name="Retângulo de cantos arredondados 62"/>
          <p:cNvSpPr/>
          <p:nvPr/>
        </p:nvSpPr>
        <p:spPr>
          <a:xfrm>
            <a:off x="3240220" y="4094003"/>
            <a:ext cx="1798371" cy="137538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Grupo 3"/>
          <p:cNvGrpSpPr/>
          <p:nvPr/>
        </p:nvGrpSpPr>
        <p:grpSpPr>
          <a:xfrm>
            <a:off x="2357422" y="5879229"/>
            <a:ext cx="7467599" cy="710400"/>
            <a:chOff x="4345784" y="5944882"/>
            <a:chExt cx="7467599" cy="710400"/>
          </a:xfrm>
        </p:grpSpPr>
        <p:sp>
          <p:nvSpPr>
            <p:cNvPr id="64" name="Retângulo de cantos arredondados 63"/>
            <p:cNvSpPr/>
            <p:nvPr/>
          </p:nvSpPr>
          <p:spPr>
            <a:xfrm>
              <a:off x="4345784" y="5969502"/>
              <a:ext cx="7467599" cy="685780"/>
            </a:xfrm>
            <a:prstGeom prst="roundRect">
              <a:avLst>
                <a:gd name="adj" fmla="val 20130"/>
              </a:avLst>
            </a:prstGeom>
            <a:noFill/>
            <a:ln w="2540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6" name="Rosca 65"/>
            <p:cNvSpPr/>
            <p:nvPr/>
          </p:nvSpPr>
          <p:spPr>
            <a:xfrm>
              <a:off x="5481523" y="6232937"/>
              <a:ext cx="360249" cy="349899"/>
            </a:xfrm>
            <a:prstGeom prst="donut">
              <a:avLst>
                <a:gd name="adj" fmla="val 17367"/>
              </a:avLst>
            </a:prstGeom>
            <a:noFill/>
            <a:ln w="349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rgbClr val="00B0F0"/>
                  </a:solidFill>
                </a:rPr>
                <a:t>A</a:t>
              </a:r>
            </a:p>
          </p:txBody>
        </p:sp>
        <p:sp>
          <p:nvSpPr>
            <p:cNvPr id="68" name="Fluxograma: Decisão 67"/>
            <p:cNvSpPr/>
            <p:nvPr/>
          </p:nvSpPr>
          <p:spPr>
            <a:xfrm>
              <a:off x="11137425" y="6214569"/>
              <a:ext cx="511126" cy="380687"/>
            </a:xfrm>
            <a:prstGeom prst="flowChartDecision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dirty="0">
                  <a:solidFill>
                    <a:srgbClr val="00B0F0"/>
                  </a:solidFill>
                </a:rPr>
                <a:t>X</a:t>
              </a:r>
            </a:p>
          </p:txBody>
        </p:sp>
        <p:sp>
          <p:nvSpPr>
            <p:cNvPr id="70" name="Elipse 69"/>
            <p:cNvSpPr/>
            <p:nvPr/>
          </p:nvSpPr>
          <p:spPr>
            <a:xfrm>
              <a:off x="4471931" y="6231112"/>
              <a:ext cx="356024" cy="349899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1" name="Retângulo de cantos arredondados 70"/>
            <p:cNvSpPr/>
            <p:nvPr/>
          </p:nvSpPr>
          <p:spPr>
            <a:xfrm>
              <a:off x="7623719" y="6231112"/>
              <a:ext cx="518550" cy="331085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4" name="Rosca 73"/>
            <p:cNvSpPr/>
            <p:nvPr/>
          </p:nvSpPr>
          <p:spPr>
            <a:xfrm>
              <a:off x="6617880" y="6220653"/>
              <a:ext cx="384916" cy="341544"/>
            </a:xfrm>
            <a:prstGeom prst="donut">
              <a:avLst>
                <a:gd name="adj" fmla="val 7815"/>
              </a:avLst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>
                <a:solidFill>
                  <a:srgbClr val="00B0F0"/>
                </a:solidFill>
              </a:endParaRPr>
            </a:p>
          </p:txBody>
        </p:sp>
        <p:cxnSp>
          <p:nvCxnSpPr>
            <p:cNvPr id="75" name="Conector de seta reta 74"/>
            <p:cNvCxnSpPr/>
            <p:nvPr/>
          </p:nvCxnSpPr>
          <p:spPr>
            <a:xfrm flipV="1">
              <a:off x="10065377" y="6404911"/>
              <a:ext cx="600098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tângulo de cantos arredondados 75"/>
            <p:cNvSpPr/>
            <p:nvPr/>
          </p:nvSpPr>
          <p:spPr>
            <a:xfrm>
              <a:off x="8851191" y="6243812"/>
              <a:ext cx="477934" cy="318386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4418826" y="5969502"/>
              <a:ext cx="49084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>
                  <a:solidFill>
                    <a:srgbClr val="0070C0"/>
                  </a:solidFill>
                </a:rPr>
                <a:t>Início</a:t>
              </a:r>
              <a:endParaRPr lang="en-US" sz="1100" dirty="0">
                <a:solidFill>
                  <a:srgbClr val="0070C0"/>
                </a:solidFill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5206245" y="5959043"/>
              <a:ext cx="96853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100" dirty="0">
                  <a:solidFill>
                    <a:srgbClr val="0070C0"/>
                  </a:solidFill>
                </a:rPr>
                <a:t>Intermediário</a:t>
              </a:r>
            </a:p>
          </p:txBody>
        </p:sp>
        <p:sp>
          <p:nvSpPr>
            <p:cNvPr id="78" name="Retângulo 77"/>
            <p:cNvSpPr/>
            <p:nvPr/>
          </p:nvSpPr>
          <p:spPr>
            <a:xfrm>
              <a:off x="6597629" y="5959043"/>
              <a:ext cx="42511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>
                  <a:solidFill>
                    <a:srgbClr val="0070C0"/>
                  </a:solidFill>
                </a:rPr>
                <a:t>Fim</a:t>
              </a:r>
              <a:r>
                <a:rPr lang="en-US" sz="1100" dirty="0">
                  <a:solidFill>
                    <a:srgbClr val="0070C0"/>
                  </a:solidFill>
                </a:rPr>
                <a:t> </a:t>
              </a:r>
            </a:p>
          </p:txBody>
        </p:sp>
        <p:sp>
          <p:nvSpPr>
            <p:cNvPr id="79" name="Retângulo 78"/>
            <p:cNvSpPr/>
            <p:nvPr/>
          </p:nvSpPr>
          <p:spPr>
            <a:xfrm>
              <a:off x="7525235" y="5959043"/>
              <a:ext cx="75854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>
                  <a:solidFill>
                    <a:srgbClr val="0070C0"/>
                  </a:solidFill>
                </a:rPr>
                <a:t>Atividade</a:t>
              </a:r>
              <a:r>
                <a:rPr lang="en-US" sz="1100" dirty="0">
                  <a:solidFill>
                    <a:srgbClr val="0070C0"/>
                  </a:solidFill>
                </a:rPr>
                <a:t> </a:t>
              </a:r>
            </a:p>
          </p:txBody>
        </p:sp>
        <p:sp>
          <p:nvSpPr>
            <p:cNvPr id="80" name="Retângulo 79"/>
            <p:cNvSpPr/>
            <p:nvPr/>
          </p:nvSpPr>
          <p:spPr>
            <a:xfrm>
              <a:off x="8334576" y="5944882"/>
              <a:ext cx="1747594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dirty="0" err="1">
                  <a:solidFill>
                    <a:srgbClr val="0070C0"/>
                  </a:solidFill>
                </a:rPr>
                <a:t>Atividade</a:t>
              </a:r>
              <a:r>
                <a:rPr lang="en-US" sz="1050" dirty="0">
                  <a:solidFill>
                    <a:srgbClr val="0070C0"/>
                  </a:solidFill>
                </a:rPr>
                <a:t> </a:t>
              </a:r>
              <a:r>
                <a:rPr lang="en-US" sz="1050" dirty="0" err="1">
                  <a:solidFill>
                    <a:srgbClr val="0070C0"/>
                  </a:solidFill>
                </a:rPr>
                <a:t>ponto</a:t>
              </a:r>
              <a:r>
                <a:rPr lang="en-US" sz="1050" dirty="0">
                  <a:solidFill>
                    <a:srgbClr val="0070C0"/>
                  </a:solidFill>
                </a:rPr>
                <a:t> de </a:t>
              </a:r>
              <a:r>
                <a:rPr lang="en-US" sz="1050" dirty="0" err="1">
                  <a:solidFill>
                    <a:srgbClr val="0070C0"/>
                  </a:solidFill>
                </a:rPr>
                <a:t>controle</a:t>
              </a:r>
              <a:r>
                <a:rPr lang="en-US" sz="1050" dirty="0">
                  <a:solidFill>
                    <a:srgbClr val="0070C0"/>
                  </a:solidFill>
                </a:rPr>
                <a:t> </a:t>
              </a:r>
            </a:p>
          </p:txBody>
        </p:sp>
        <p:sp>
          <p:nvSpPr>
            <p:cNvPr id="81" name="Retângulo 80"/>
            <p:cNvSpPr/>
            <p:nvPr/>
          </p:nvSpPr>
          <p:spPr>
            <a:xfrm>
              <a:off x="11081761" y="5959043"/>
              <a:ext cx="6286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>
                  <a:solidFill>
                    <a:srgbClr val="0070C0"/>
                  </a:solidFill>
                </a:rPr>
                <a:t>Decisão</a:t>
              </a:r>
              <a:endParaRPr lang="en-US" sz="1100" dirty="0">
                <a:solidFill>
                  <a:srgbClr val="0070C0"/>
                </a:solidFill>
              </a:endParaRPr>
            </a:p>
          </p:txBody>
        </p:sp>
        <p:sp>
          <p:nvSpPr>
            <p:cNvPr id="82" name="Retângulo 81"/>
            <p:cNvSpPr/>
            <p:nvPr/>
          </p:nvSpPr>
          <p:spPr>
            <a:xfrm>
              <a:off x="10141171" y="5972827"/>
              <a:ext cx="52129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>
                  <a:solidFill>
                    <a:srgbClr val="0070C0"/>
                  </a:solidFill>
                </a:rPr>
                <a:t>Fluxo</a:t>
              </a:r>
              <a:r>
                <a:rPr lang="en-US" sz="1100" dirty="0">
                  <a:solidFill>
                    <a:srgbClr val="0070C0"/>
                  </a:solidFill>
                </a:rPr>
                <a:t> </a:t>
              </a:r>
            </a:p>
          </p:txBody>
        </p:sp>
      </p:grpSp>
      <p:sp>
        <p:nvSpPr>
          <p:cNvPr id="43" name="Retângulo de cantos arredondados 42"/>
          <p:cNvSpPr/>
          <p:nvPr/>
        </p:nvSpPr>
        <p:spPr>
          <a:xfrm>
            <a:off x="5197234" y="4097569"/>
            <a:ext cx="1798371" cy="137538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4" name="Conector reto 43"/>
          <p:cNvCxnSpPr/>
          <p:nvPr/>
        </p:nvCxnSpPr>
        <p:spPr>
          <a:xfrm>
            <a:off x="6128871" y="3553724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ipse 49"/>
          <p:cNvSpPr/>
          <p:nvPr/>
        </p:nvSpPr>
        <p:spPr>
          <a:xfrm>
            <a:off x="1947099" y="341373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51" name="Elipse 50"/>
          <p:cNvSpPr/>
          <p:nvPr/>
        </p:nvSpPr>
        <p:spPr>
          <a:xfrm>
            <a:off x="3988843" y="341373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53" name="Elipse 52"/>
          <p:cNvSpPr/>
          <p:nvPr/>
        </p:nvSpPr>
        <p:spPr>
          <a:xfrm>
            <a:off x="5967901" y="3413044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54" name="Elipse 53"/>
          <p:cNvSpPr/>
          <p:nvPr/>
        </p:nvSpPr>
        <p:spPr>
          <a:xfrm>
            <a:off x="7979387" y="3413044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3408185" y="4496469"/>
            <a:ext cx="1556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b="1" dirty="0">
                <a:solidFill>
                  <a:srgbClr val="0070C0"/>
                </a:solidFill>
              </a:rPr>
              <a:t>RETIRADA DO EQUIPAMENTO ACESSIBILIDADE 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5170076" y="4491294"/>
            <a:ext cx="1862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0070C0"/>
                </a:solidFill>
              </a:rPr>
              <a:t>ENTRADA DE SALA / INSTALAÇÃO DO EQUIPAMENTO  </a:t>
            </a:r>
          </a:p>
        </p:txBody>
      </p:sp>
      <p:grpSp>
        <p:nvGrpSpPr>
          <p:cNvPr id="49" name="Grupo 48"/>
          <p:cNvGrpSpPr/>
          <p:nvPr/>
        </p:nvGrpSpPr>
        <p:grpSpPr>
          <a:xfrm>
            <a:off x="5275171" y="1296845"/>
            <a:ext cx="788605" cy="1790416"/>
            <a:chOff x="2325328" y="1295991"/>
            <a:chExt cx="667253" cy="1356248"/>
          </a:xfrm>
        </p:grpSpPr>
        <p:pic>
          <p:nvPicPr>
            <p:cNvPr id="55" name="Imagen 42" descr="E:\kenii2\P1020356.pn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65"/>
            <a:stretch/>
          </p:blipFill>
          <p:spPr bwMode="auto">
            <a:xfrm flipH="1">
              <a:off x="2325328" y="1295991"/>
              <a:ext cx="667253" cy="13562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Picture 4" descr="Resultado de imagem para bastÃ£o para cegos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2909" r="43339" b="3127"/>
            <a:stretch/>
          </p:blipFill>
          <p:spPr bwMode="auto">
            <a:xfrm rot="19681305">
              <a:off x="2571540" y="1868910"/>
              <a:ext cx="258866" cy="767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9" name="Imagen 46" descr="E:\kenii2\P1020363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6"/>
          <a:stretch/>
        </p:blipFill>
        <p:spPr bwMode="auto">
          <a:xfrm rot="21383615">
            <a:off x="6264215" y="1423661"/>
            <a:ext cx="491473" cy="145887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Retângulo 60"/>
          <p:cNvSpPr/>
          <p:nvPr/>
        </p:nvSpPr>
        <p:spPr>
          <a:xfrm>
            <a:off x="7154248" y="4696161"/>
            <a:ext cx="18628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0070C0"/>
                </a:solidFill>
              </a:rPr>
              <a:t>SAÍDA DE SALA</a:t>
            </a:r>
          </a:p>
        </p:txBody>
      </p:sp>
      <p:sp>
        <p:nvSpPr>
          <p:cNvPr id="65" name="Retângulo de cantos arredondados 64"/>
          <p:cNvSpPr/>
          <p:nvPr/>
        </p:nvSpPr>
        <p:spPr>
          <a:xfrm>
            <a:off x="7165566" y="4107820"/>
            <a:ext cx="1798371" cy="137538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Retângulo de cantos arredondados 66"/>
          <p:cNvSpPr/>
          <p:nvPr/>
        </p:nvSpPr>
        <p:spPr>
          <a:xfrm>
            <a:off x="9133702" y="4098669"/>
            <a:ext cx="1798371" cy="137538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Retângulo 68"/>
          <p:cNvSpPr/>
          <p:nvPr/>
        </p:nvSpPr>
        <p:spPr>
          <a:xfrm>
            <a:off x="9211009" y="4515646"/>
            <a:ext cx="1803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0070C0"/>
                </a:solidFill>
              </a:rPr>
              <a:t>LIMPEZA / ARMAZENAMENTO</a:t>
            </a:r>
          </a:p>
          <a:p>
            <a:pPr algn="ctr"/>
            <a:r>
              <a:rPr lang="pt-BR" sz="1200" b="1" dirty="0">
                <a:solidFill>
                  <a:srgbClr val="0070C0"/>
                </a:solidFill>
              </a:rPr>
              <a:t> EQUIPAMENTO  </a:t>
            </a:r>
          </a:p>
        </p:txBody>
      </p:sp>
      <p:sp>
        <p:nvSpPr>
          <p:cNvPr id="73" name="Retângulo 72"/>
          <p:cNvSpPr/>
          <p:nvPr/>
        </p:nvSpPr>
        <p:spPr>
          <a:xfrm>
            <a:off x="10791520" y="58440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57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Tipo A (</a:t>
            </a:r>
            <a:r>
              <a:rPr lang="es-MX" sz="1400" dirty="0" err="1"/>
              <a:t>cego</a:t>
            </a:r>
            <a:r>
              <a:rPr lang="es-MX" sz="1400" dirty="0"/>
              <a:t>) – Aplicativo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cxnSp>
        <p:nvCxnSpPr>
          <p:cNvPr id="77" name="Conector reto 76"/>
          <p:cNvCxnSpPr/>
          <p:nvPr/>
        </p:nvCxnSpPr>
        <p:spPr>
          <a:xfrm>
            <a:off x="10120595" y="3570328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Elipse 82"/>
          <p:cNvSpPr/>
          <p:nvPr/>
        </p:nvSpPr>
        <p:spPr>
          <a:xfrm>
            <a:off x="9961371" y="342001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pic>
        <p:nvPicPr>
          <p:cNvPr id="58" name="Imagem 3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71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057597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41" name="Grupo 1040"/>
          <p:cNvGrpSpPr/>
          <p:nvPr/>
        </p:nvGrpSpPr>
        <p:grpSpPr>
          <a:xfrm>
            <a:off x="515667" y="1932301"/>
            <a:ext cx="1069161" cy="475284"/>
            <a:chOff x="734239" y="2336701"/>
            <a:chExt cx="1069161" cy="475284"/>
          </a:xfrm>
        </p:grpSpPr>
        <p:cxnSp>
          <p:nvCxnSpPr>
            <p:cNvPr id="18" name="Conector de seta reta 17"/>
            <p:cNvCxnSpPr/>
            <p:nvPr/>
          </p:nvCxnSpPr>
          <p:spPr>
            <a:xfrm flipV="1">
              <a:off x="1206500" y="2591921"/>
              <a:ext cx="596900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ipse 18"/>
            <p:cNvSpPr/>
            <p:nvPr/>
          </p:nvSpPr>
          <p:spPr>
            <a:xfrm>
              <a:off x="734239" y="2336701"/>
              <a:ext cx="472261" cy="475284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28" name="Conector de seta reta 27"/>
          <p:cNvCxnSpPr>
            <a:cxnSpLocks/>
          </p:cNvCxnSpPr>
          <p:nvPr/>
        </p:nvCxnSpPr>
        <p:spPr>
          <a:xfrm>
            <a:off x="9672569" y="3186942"/>
            <a:ext cx="0" cy="2528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1049666" y="4515067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210990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5031160" y="3455572"/>
            <a:ext cx="6942479" cy="2184307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Retângulo de cantos arredondados 61"/>
          <p:cNvSpPr/>
          <p:nvPr/>
        </p:nvSpPr>
        <p:spPr>
          <a:xfrm>
            <a:off x="4978556" y="1054432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1655007" y="3387391"/>
            <a:ext cx="2717800" cy="221462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886972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45" name="Elipse 44"/>
          <p:cNvSpPr/>
          <p:nvPr/>
        </p:nvSpPr>
        <p:spPr>
          <a:xfrm>
            <a:off x="6197221" y="878105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1642817" y="2623489"/>
            <a:ext cx="270178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 err="1">
                <a:solidFill>
                  <a:srgbClr val="0070C0"/>
                </a:solidFill>
              </a:rPr>
              <a:t>Dizer:“Bom</a:t>
            </a:r>
            <a:r>
              <a:rPr lang="pt-BR" sz="1100" dirty="0">
                <a:solidFill>
                  <a:srgbClr val="0070C0"/>
                </a:solidFill>
              </a:rPr>
              <a:t> dia, tarde ou noite. Bem vindo(a) a </a:t>
            </a:r>
            <a:r>
              <a:rPr lang="pt-BR" sz="1100" dirty="0" err="1">
                <a:solidFill>
                  <a:srgbClr val="0070C0"/>
                </a:solidFill>
              </a:rPr>
              <a:t>Cinépolis</a:t>
            </a:r>
            <a:r>
              <a:rPr lang="pt-BR" sz="1100" dirty="0">
                <a:solidFill>
                  <a:srgbClr val="0070C0"/>
                </a:solidFill>
              </a:rPr>
              <a:t>”, com sorriso na voz.</a:t>
            </a:r>
            <a:endParaRPr lang="es-MX" sz="1100" dirty="0">
              <a:solidFill>
                <a:srgbClr val="0070C0"/>
              </a:solidFill>
            </a:endParaRPr>
          </a:p>
          <a:p>
            <a:pPr algn="just"/>
            <a:endParaRPr lang="pt-BR" sz="1100" dirty="0">
              <a:solidFill>
                <a:srgbClr val="0070C0"/>
              </a:solidFill>
            </a:endParaRPr>
          </a:p>
        </p:txBody>
      </p:sp>
      <p:sp>
        <p:nvSpPr>
          <p:cNvPr id="80" name="Elipse 79"/>
          <p:cNvSpPr/>
          <p:nvPr/>
        </p:nvSpPr>
        <p:spPr>
          <a:xfrm>
            <a:off x="7807471" y="3275668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89" name="Elipse 88"/>
          <p:cNvSpPr/>
          <p:nvPr/>
        </p:nvSpPr>
        <p:spPr>
          <a:xfrm>
            <a:off x="2856910" y="3244285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cxnSp>
        <p:nvCxnSpPr>
          <p:cNvPr id="76" name="Conector de seta reta 75"/>
          <p:cNvCxnSpPr/>
          <p:nvPr/>
        </p:nvCxnSpPr>
        <p:spPr>
          <a:xfrm flipH="1">
            <a:off x="4389257" y="4410685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5089333" y="3626989"/>
            <a:ext cx="560208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rgbClr val="0070C0"/>
                </a:solidFill>
              </a:rPr>
              <a:t>Perguntar: “Para qual sessão o(a) </a:t>
            </a:r>
            <a:r>
              <a:rPr lang="pt-BR" sz="1100" dirty="0" err="1">
                <a:solidFill>
                  <a:srgbClr val="0070C0"/>
                </a:solidFill>
              </a:rPr>
              <a:t>Sr</a:t>
            </a:r>
            <a:r>
              <a:rPr lang="pt-BR" sz="1100" dirty="0">
                <a:solidFill>
                  <a:srgbClr val="0070C0"/>
                </a:solidFill>
              </a:rPr>
              <a:t>(a) gostaria de assistir? </a:t>
            </a:r>
          </a:p>
          <a:p>
            <a:endParaRPr lang="pt-BR" sz="700" dirty="0">
              <a:solidFill>
                <a:srgbClr val="0070C0"/>
              </a:solidFill>
            </a:endParaRPr>
          </a:p>
          <a:p>
            <a:r>
              <a:rPr lang="pt-BR" sz="1100" dirty="0">
                <a:solidFill>
                  <a:srgbClr val="0070C0"/>
                </a:solidFill>
              </a:rPr>
              <a:t>Tipos de respostas do cliente: </a:t>
            </a:r>
          </a:p>
          <a:p>
            <a:pPr marL="228600" indent="-228600">
              <a:buAutoNum type="alphaLcParenR"/>
            </a:pPr>
            <a:r>
              <a:rPr lang="pt-BR" sz="1100" dirty="0">
                <a:solidFill>
                  <a:srgbClr val="0070C0"/>
                </a:solidFill>
              </a:rPr>
              <a:t>O Cliente solicita o filme e a sessão. Marcar o que o cliente pediu.</a:t>
            </a:r>
          </a:p>
          <a:p>
            <a:pPr marL="228600" indent="-228600">
              <a:buAutoNum type="alphaLcParenR"/>
            </a:pPr>
            <a:r>
              <a:rPr lang="pt-BR" sz="1100" dirty="0">
                <a:solidFill>
                  <a:srgbClr val="0070C0"/>
                </a:solidFill>
              </a:rPr>
              <a:t> O Cliente solicita o filme sem horário. Dizer: “Nós temos </a:t>
            </a:r>
            <a:r>
              <a:rPr lang="pt-BR" sz="1100" dirty="0" err="1">
                <a:solidFill>
                  <a:srgbClr val="0070C0"/>
                </a:solidFill>
              </a:rPr>
              <a:t>Sr</a:t>
            </a:r>
            <a:r>
              <a:rPr lang="pt-BR" sz="1100" dirty="0">
                <a:solidFill>
                  <a:srgbClr val="0070C0"/>
                </a:solidFill>
              </a:rPr>
              <a:t>(a) nos horários (as </a:t>
            </a:r>
            <a:r>
              <a:rPr lang="pt-BR" sz="1100" dirty="0" err="1">
                <a:solidFill>
                  <a:srgbClr val="0070C0"/>
                </a:solidFill>
              </a:rPr>
              <a:t>xxx</a:t>
            </a:r>
            <a:r>
              <a:rPr lang="pt-BR" sz="1100" dirty="0">
                <a:solidFill>
                  <a:srgbClr val="0070C0"/>
                </a:solidFill>
              </a:rPr>
              <a:t> horas) nas salas (mencionar os tipos de salas). </a:t>
            </a:r>
          </a:p>
          <a:p>
            <a:pPr marL="228600" indent="-228600">
              <a:buAutoNum type="alphaLcParenR"/>
            </a:pPr>
            <a:r>
              <a:rPr lang="pt-BR" sz="1100" dirty="0">
                <a:solidFill>
                  <a:srgbClr val="0070C0"/>
                </a:solidFill>
              </a:rPr>
              <a:t>O Cliente solicita o horário, sem filme. Dizer: “Nós temos </a:t>
            </a:r>
            <a:r>
              <a:rPr lang="pt-BR" sz="1100" dirty="0" err="1">
                <a:solidFill>
                  <a:srgbClr val="0070C0"/>
                </a:solidFill>
              </a:rPr>
              <a:t>Sr</a:t>
            </a:r>
            <a:r>
              <a:rPr lang="pt-BR" sz="1100" dirty="0">
                <a:solidFill>
                  <a:srgbClr val="0070C0"/>
                </a:solidFill>
              </a:rPr>
              <a:t>(a) os filmes (mencionar os nomes dos filmes) as </a:t>
            </a:r>
            <a:r>
              <a:rPr lang="pt-BR" sz="1100" dirty="0" err="1">
                <a:solidFill>
                  <a:srgbClr val="0070C0"/>
                </a:solidFill>
              </a:rPr>
              <a:t>xxx</a:t>
            </a:r>
            <a:r>
              <a:rPr lang="pt-BR" sz="1100" dirty="0">
                <a:solidFill>
                  <a:srgbClr val="0070C0"/>
                </a:solidFill>
              </a:rPr>
              <a:t> horas nas salas (mencionar os tipos de salas). </a:t>
            </a:r>
          </a:p>
          <a:p>
            <a:pPr marL="228600" indent="-228600">
              <a:buAutoNum type="alphaLcParenR"/>
            </a:pPr>
            <a:r>
              <a:rPr lang="pt-BR" sz="1100" dirty="0">
                <a:solidFill>
                  <a:srgbClr val="0070C0"/>
                </a:solidFill>
              </a:rPr>
              <a:t> O Cliente solicita recomendações do filme. Dizer: “As </a:t>
            </a:r>
            <a:r>
              <a:rPr lang="pt-BR" sz="1100" dirty="0" err="1">
                <a:solidFill>
                  <a:srgbClr val="0070C0"/>
                </a:solidFill>
              </a:rPr>
              <a:t>estréias</a:t>
            </a:r>
            <a:r>
              <a:rPr lang="pt-BR" sz="1100" dirty="0">
                <a:solidFill>
                  <a:srgbClr val="0070C0"/>
                </a:solidFill>
              </a:rPr>
              <a:t> da semana são: “O(s) filme(s) </a:t>
            </a:r>
            <a:r>
              <a:rPr lang="pt-BR" sz="1100" dirty="0" err="1">
                <a:solidFill>
                  <a:srgbClr val="0070C0"/>
                </a:solidFill>
              </a:rPr>
              <a:t>xxxx</a:t>
            </a:r>
            <a:r>
              <a:rPr lang="pt-BR" sz="1100" dirty="0">
                <a:solidFill>
                  <a:srgbClr val="0070C0"/>
                </a:solidFill>
              </a:rPr>
              <a:t>”.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0" y="5786145"/>
            <a:ext cx="1197364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900" b="1" dirty="0">
                <a:solidFill>
                  <a:srgbClr val="FF0000"/>
                </a:solidFill>
              </a:rPr>
              <a:t>NOTAS:</a:t>
            </a:r>
          </a:p>
          <a:p>
            <a:pPr algn="just"/>
            <a:endParaRPr lang="pt-BR" sz="100" b="1" dirty="0">
              <a:solidFill>
                <a:srgbClr val="FF000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900" dirty="0">
                <a:solidFill>
                  <a:srgbClr val="0070C0"/>
                </a:solidFill>
              </a:rPr>
              <a:t>Situação em que fone de ouvido não estiver disponível, orientar o cliente dizendo: </a:t>
            </a:r>
            <a:r>
              <a:rPr lang="pt-BR" sz="900" b="1" dirty="0">
                <a:solidFill>
                  <a:srgbClr val="0070C0"/>
                </a:solidFill>
              </a:rPr>
              <a:t>“A Cinépolis possui um número determinado de fone de ouvido para empréstimo no uso do aplicativo e no momento não temos nenhum disponível”</a:t>
            </a:r>
            <a:r>
              <a:rPr lang="pt-BR" sz="900" dirty="0">
                <a:solidFill>
                  <a:srgbClr val="0070C0"/>
                </a:solidFill>
              </a:rPr>
              <a:t>. Caso a compra do ingresso tenha sido pela internet, realizar o processo de estorno (devolução de dinheiro) conforme o processo</a:t>
            </a:r>
            <a:r>
              <a:rPr lang="pt-BR" sz="900" b="1" dirty="0">
                <a:solidFill>
                  <a:srgbClr val="0070C0"/>
                </a:solidFill>
              </a:rPr>
              <a:t> Atendimento e Controle de Salas - Devolução de Efetivo.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00" b="1" dirty="0">
              <a:solidFill>
                <a:srgbClr val="0070C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900" dirty="0">
                <a:solidFill>
                  <a:srgbClr val="0070C0"/>
                </a:solidFill>
              </a:rPr>
              <a:t>Caso o filme escolhido pelo cliente seja de classificação 18 anos, identificar no documento entregue pelo cliente (se necessário) a sua maioridade.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00" dirty="0">
              <a:solidFill>
                <a:srgbClr val="0070C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900" dirty="0">
                <a:solidFill>
                  <a:srgbClr val="0070C0"/>
                </a:solidFill>
              </a:rPr>
              <a:t>Censura para clientes abaixo da classificação, somente acompanhado por um responsável maior de idade diante do preenchimento do termo de autorização. </a:t>
            </a:r>
          </a:p>
          <a:p>
            <a:pPr algn="just"/>
            <a:endParaRPr lang="pt-BR" sz="900" b="1" dirty="0">
              <a:solidFill>
                <a:srgbClr val="0070C0"/>
              </a:solidFill>
            </a:endParaRPr>
          </a:p>
        </p:txBody>
      </p:sp>
      <p:sp>
        <p:nvSpPr>
          <p:cNvPr id="51" name="Retângulo 50"/>
          <p:cNvSpPr/>
          <p:nvPr/>
        </p:nvSpPr>
        <p:spPr>
          <a:xfrm>
            <a:off x="8390161" y="2080525"/>
            <a:ext cx="269454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Em seguida, solicitar um documento com foto se necessitar utilizar o fone de ouvido emprestado pela Cinépolis. </a:t>
            </a:r>
          </a:p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A entrega do fone de ouvido só poderá ser realizada mediante a apresentação do documento.</a:t>
            </a:r>
          </a:p>
          <a:p>
            <a:pPr algn="just"/>
            <a:endParaRPr lang="pt-BR" sz="1100" dirty="0">
              <a:solidFill>
                <a:srgbClr val="0070C0"/>
              </a:solidFill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1655302" y="4984662"/>
            <a:ext cx="27352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Selecionar o filme, assento e o horário da  sessão.  </a:t>
            </a:r>
          </a:p>
        </p:txBody>
      </p:sp>
      <p:pic>
        <p:nvPicPr>
          <p:cNvPr id="70" name="3084 Imagen" descr="SDC12744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2922" y="3748031"/>
            <a:ext cx="1646336" cy="1176876"/>
          </a:xfrm>
          <a:prstGeom prst="rect">
            <a:avLst/>
          </a:prstGeom>
        </p:spPr>
      </p:pic>
      <p:sp>
        <p:nvSpPr>
          <p:cNvPr id="73" name="Rosca 72"/>
          <p:cNvSpPr/>
          <p:nvPr/>
        </p:nvSpPr>
        <p:spPr>
          <a:xfrm>
            <a:off x="560759" y="4311859"/>
            <a:ext cx="443860" cy="426699"/>
          </a:xfrm>
          <a:prstGeom prst="donut">
            <a:avLst>
              <a:gd name="adj" fmla="val 1242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77" name="Retângulo 76"/>
          <p:cNvSpPr/>
          <p:nvPr/>
        </p:nvSpPr>
        <p:spPr>
          <a:xfrm>
            <a:off x="226890" y="796182"/>
            <a:ext cx="13844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</a:rPr>
              <a:t>ABORDAGEM </a:t>
            </a:r>
            <a:endParaRPr lang="pt-BR" sz="1600" b="1" dirty="0">
              <a:solidFill>
                <a:srgbClr val="0070C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0691419" y="3993953"/>
            <a:ext cx="1131993" cy="1161758"/>
            <a:chOff x="9614411" y="3892774"/>
            <a:chExt cx="1163021" cy="1040304"/>
          </a:xfrm>
        </p:grpSpPr>
        <p:pic>
          <p:nvPicPr>
            <p:cNvPr id="55" name="6 Imagen" descr="DSC01733l">
              <a:extLst>
                <a:ext uri="{FF2B5EF4-FFF2-40B4-BE49-F238E27FC236}">
                  <a16:creationId xmlns:a16="http://schemas.microsoft.com/office/drawing/2014/main" id="{2DCDE3CE-3BAA-4D7B-A476-BC681194B387}"/>
                </a:ext>
              </a:extLst>
            </p:cNvPr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6176" b="14654"/>
            <a:stretch/>
          </p:blipFill>
          <p:spPr bwMode="auto">
            <a:xfrm>
              <a:off x="9614411" y="3892774"/>
              <a:ext cx="998950" cy="1040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Imagen 42" descr="E:\kenii2\P1020356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65" b="45734"/>
            <a:stretch/>
          </p:blipFill>
          <p:spPr bwMode="auto">
            <a:xfrm>
              <a:off x="10044145" y="3963276"/>
              <a:ext cx="733287" cy="96189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" name="Grupo 60"/>
          <p:cNvGrpSpPr/>
          <p:nvPr/>
        </p:nvGrpSpPr>
        <p:grpSpPr>
          <a:xfrm>
            <a:off x="2964770" y="1124293"/>
            <a:ext cx="1241807" cy="993712"/>
            <a:chOff x="2759794" y="1630801"/>
            <a:chExt cx="733165" cy="683774"/>
          </a:xfrm>
        </p:grpSpPr>
        <p:pic>
          <p:nvPicPr>
            <p:cNvPr id="64" name="63 Imagen"/>
            <p:cNvPicPr/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61" r="30178" b="44373"/>
            <a:stretch/>
          </p:blipFill>
          <p:spPr>
            <a:xfrm>
              <a:off x="2759794" y="1630801"/>
              <a:ext cx="371474" cy="683774"/>
            </a:xfrm>
            <a:prstGeom prst="rect">
              <a:avLst/>
            </a:prstGeom>
          </p:spPr>
        </p:pic>
        <p:pic>
          <p:nvPicPr>
            <p:cNvPr id="65" name="63 Imagen"/>
            <p:cNvPicPr/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66" b="46038"/>
            <a:stretch/>
          </p:blipFill>
          <p:spPr>
            <a:xfrm>
              <a:off x="3065998" y="1641745"/>
              <a:ext cx="426961" cy="663305"/>
            </a:xfrm>
            <a:prstGeom prst="rect">
              <a:avLst/>
            </a:prstGeom>
          </p:spPr>
        </p:pic>
      </p:grpSp>
      <p:grpSp>
        <p:nvGrpSpPr>
          <p:cNvPr id="66" name="Grupo 65"/>
          <p:cNvGrpSpPr/>
          <p:nvPr/>
        </p:nvGrpSpPr>
        <p:grpSpPr>
          <a:xfrm>
            <a:off x="2205240" y="1217278"/>
            <a:ext cx="667253" cy="1356248"/>
            <a:chOff x="2325328" y="1295991"/>
            <a:chExt cx="667253" cy="1356248"/>
          </a:xfrm>
        </p:grpSpPr>
        <p:pic>
          <p:nvPicPr>
            <p:cNvPr id="67" name="Imagen 42" descr="E:\kenii2\P1020356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65"/>
            <a:stretch/>
          </p:blipFill>
          <p:spPr bwMode="auto">
            <a:xfrm flipH="1">
              <a:off x="2325328" y="1295991"/>
              <a:ext cx="667253" cy="13562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Picture 4" descr="Resultado de imagem para bastÃ£o para cegos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2909" r="43339" b="3127"/>
            <a:stretch/>
          </p:blipFill>
          <p:spPr bwMode="auto">
            <a:xfrm rot="19681305">
              <a:off x="2571540" y="1868910"/>
              <a:ext cx="258866" cy="767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Retângulo 47"/>
          <p:cNvSpPr/>
          <p:nvPr/>
        </p:nvSpPr>
        <p:spPr>
          <a:xfrm>
            <a:off x="4996808" y="2003158"/>
            <a:ext cx="27243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00" dirty="0">
                <a:solidFill>
                  <a:srgbClr val="0070C0"/>
                </a:solidFill>
              </a:rPr>
              <a:t>Identificar se o cliente irá utilizar o aplicativo </a:t>
            </a:r>
            <a:r>
              <a:rPr lang="pt-BR" sz="1000" dirty="0" err="1">
                <a:solidFill>
                  <a:srgbClr val="0070C0"/>
                </a:solidFill>
              </a:rPr>
              <a:t>Movie</a:t>
            </a:r>
            <a:r>
              <a:rPr lang="pt-BR" sz="1000" dirty="0">
                <a:solidFill>
                  <a:srgbClr val="0070C0"/>
                </a:solidFill>
              </a:rPr>
              <a:t> Reading (caso o filme desejado esteja disponível no aplicativo) e apoiar com instruções para acesso ao aplicativo em seu smartphone..</a:t>
            </a:r>
          </a:p>
          <a:p>
            <a:pPr algn="just"/>
            <a:r>
              <a:rPr lang="pt-BR" sz="1000" dirty="0">
                <a:solidFill>
                  <a:srgbClr val="0070C0"/>
                </a:solidFill>
              </a:rPr>
              <a:t>Caso cliente necessite utilizar fone de ouvido emprestado pela Cinépolis, certificar a disponibilidade com a gerência. </a:t>
            </a:r>
          </a:p>
        </p:txBody>
      </p:sp>
      <p:sp>
        <p:nvSpPr>
          <p:cNvPr id="81" name="Retângulo de cantos arredondados 80"/>
          <p:cNvSpPr/>
          <p:nvPr/>
        </p:nvSpPr>
        <p:spPr>
          <a:xfrm>
            <a:off x="8308479" y="105992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2" name="Conector de seta reta 81"/>
          <p:cNvCxnSpPr/>
          <p:nvPr/>
        </p:nvCxnSpPr>
        <p:spPr>
          <a:xfrm flipV="1">
            <a:off x="7707280" y="218668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2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902" y="1359317"/>
            <a:ext cx="918074" cy="60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Grupo 57"/>
          <p:cNvGrpSpPr/>
          <p:nvPr/>
        </p:nvGrpSpPr>
        <p:grpSpPr>
          <a:xfrm>
            <a:off x="10492599" y="759977"/>
            <a:ext cx="914400" cy="914400"/>
            <a:chOff x="10953207" y="3309815"/>
            <a:chExt cx="914400" cy="914400"/>
          </a:xfrm>
        </p:grpSpPr>
        <p:sp>
          <p:nvSpPr>
            <p:cNvPr id="59" name="Explosion 2 60">
              <a:extLst>
                <a:ext uri="{FF2B5EF4-FFF2-40B4-BE49-F238E27FC236}">
                  <a16:creationId xmlns:a16="http://schemas.microsoft.com/office/drawing/2014/main" id="{58A531C1-0FCD-438C-8C8B-818919C31465}"/>
                </a:ext>
              </a:extLst>
            </p:cNvPr>
            <p:cNvSpPr/>
            <p:nvPr/>
          </p:nvSpPr>
          <p:spPr>
            <a:xfrm rot="2725679">
              <a:off x="10953207" y="3309815"/>
              <a:ext cx="914400" cy="914400"/>
            </a:xfrm>
            <a:prstGeom prst="irregularSeal2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8AC"/>
                </a:solidFill>
              </a:endParaRPr>
            </a:p>
          </p:txBody>
        </p:sp>
        <p:sp>
          <p:nvSpPr>
            <p:cNvPr id="60" name="TextBox 62">
              <a:extLst>
                <a:ext uri="{FF2B5EF4-FFF2-40B4-BE49-F238E27FC236}">
                  <a16:creationId xmlns:a16="http://schemas.microsoft.com/office/drawing/2014/main" id="{79D17098-E1FF-4356-853C-C48D3D3A22C4}"/>
                </a:ext>
              </a:extLst>
            </p:cNvPr>
            <p:cNvSpPr txBox="1"/>
            <p:nvPr/>
          </p:nvSpPr>
          <p:spPr>
            <a:xfrm>
              <a:off x="10982512" y="3652134"/>
              <a:ext cx="76495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bg1"/>
                  </a:solidFill>
                </a:rPr>
                <a:t>IMPORTANTE</a:t>
              </a:r>
              <a:endParaRPr lang="pt-BR" sz="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5" name="Picture 141" descr="C:\Users\SAAG\Desktop\Control salas\Fotos recortadas\tomar radio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110" y="1183969"/>
            <a:ext cx="487486" cy="931612"/>
          </a:xfrm>
          <a:prstGeom prst="rect">
            <a:avLst/>
          </a:prstGeom>
          <a:noFill/>
        </p:spPr>
      </p:pic>
      <p:sp>
        <p:nvSpPr>
          <p:cNvPr id="86" name="Elipse 85"/>
          <p:cNvSpPr/>
          <p:nvPr/>
        </p:nvSpPr>
        <p:spPr>
          <a:xfrm>
            <a:off x="9541025" y="908009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90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Venda de </a:t>
            </a:r>
            <a:r>
              <a:rPr lang="es-MX" sz="1400" dirty="0" err="1"/>
              <a:t>Ingressos</a:t>
            </a:r>
            <a:r>
              <a:rPr lang="es-MX" sz="1400" dirty="0"/>
              <a:t>: Tipo A (</a:t>
            </a:r>
            <a:r>
              <a:rPr lang="es-MX" sz="1400" dirty="0" err="1"/>
              <a:t>cego</a:t>
            </a:r>
            <a:r>
              <a:rPr lang="es-MX" sz="1400" dirty="0"/>
              <a:t>) – Aplicativo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pic>
        <p:nvPicPr>
          <p:cNvPr id="47" name="Imagem 31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B8943E8D-01A8-603C-5E42-64AD536545CD}"/>
              </a:ext>
            </a:extLst>
          </p:cNvPr>
          <p:cNvSpPr/>
          <p:nvPr/>
        </p:nvSpPr>
        <p:spPr>
          <a:xfrm>
            <a:off x="10791520" y="58440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  <p:grpSp>
        <p:nvGrpSpPr>
          <p:cNvPr id="7" name="Grupo 60">
            <a:extLst>
              <a:ext uri="{FF2B5EF4-FFF2-40B4-BE49-F238E27FC236}">
                <a16:creationId xmlns:a16="http://schemas.microsoft.com/office/drawing/2014/main" id="{F1B55BE2-B991-0582-060C-92C560F96EF0}"/>
              </a:ext>
            </a:extLst>
          </p:cNvPr>
          <p:cNvGrpSpPr/>
          <p:nvPr/>
        </p:nvGrpSpPr>
        <p:grpSpPr>
          <a:xfrm>
            <a:off x="6254618" y="1111351"/>
            <a:ext cx="875434" cy="829964"/>
            <a:chOff x="2759794" y="1630801"/>
            <a:chExt cx="733165" cy="683774"/>
          </a:xfrm>
        </p:grpSpPr>
        <p:pic>
          <p:nvPicPr>
            <p:cNvPr id="8" name="63 Imagen">
              <a:extLst>
                <a:ext uri="{FF2B5EF4-FFF2-40B4-BE49-F238E27FC236}">
                  <a16:creationId xmlns:a16="http://schemas.microsoft.com/office/drawing/2014/main" id="{253A57B2-D8FE-649B-5CE3-C51A7DDE0C12}"/>
                </a:ext>
              </a:extLst>
            </p:cNvPr>
            <p:cNvPicPr/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61" r="30178" b="44373"/>
            <a:stretch/>
          </p:blipFill>
          <p:spPr>
            <a:xfrm>
              <a:off x="2759794" y="1630801"/>
              <a:ext cx="371474" cy="683774"/>
            </a:xfrm>
            <a:prstGeom prst="rect">
              <a:avLst/>
            </a:prstGeom>
          </p:spPr>
        </p:pic>
        <p:pic>
          <p:nvPicPr>
            <p:cNvPr id="9" name="63 Imagen">
              <a:extLst>
                <a:ext uri="{FF2B5EF4-FFF2-40B4-BE49-F238E27FC236}">
                  <a16:creationId xmlns:a16="http://schemas.microsoft.com/office/drawing/2014/main" id="{DE89FAB2-C6C5-2504-C16B-5A363BDA8DCC}"/>
                </a:ext>
              </a:extLst>
            </p:cNvPr>
            <p:cNvPicPr/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66" b="46038"/>
            <a:stretch/>
          </p:blipFill>
          <p:spPr>
            <a:xfrm>
              <a:off x="3065998" y="1641745"/>
              <a:ext cx="426961" cy="663305"/>
            </a:xfrm>
            <a:prstGeom prst="rect">
              <a:avLst/>
            </a:prstGeom>
          </p:spPr>
        </p:pic>
      </p:grpSp>
      <p:grpSp>
        <p:nvGrpSpPr>
          <p:cNvPr id="10" name="Grupo 65">
            <a:extLst>
              <a:ext uri="{FF2B5EF4-FFF2-40B4-BE49-F238E27FC236}">
                <a16:creationId xmlns:a16="http://schemas.microsoft.com/office/drawing/2014/main" id="{85CD38ED-2BA3-4B29-9F69-ABE816A2C408}"/>
              </a:ext>
            </a:extLst>
          </p:cNvPr>
          <p:cNvGrpSpPr/>
          <p:nvPr/>
        </p:nvGrpSpPr>
        <p:grpSpPr>
          <a:xfrm>
            <a:off x="5851225" y="1080856"/>
            <a:ext cx="324432" cy="1105825"/>
            <a:chOff x="2325328" y="1295991"/>
            <a:chExt cx="667253" cy="1356248"/>
          </a:xfrm>
        </p:grpSpPr>
        <p:pic>
          <p:nvPicPr>
            <p:cNvPr id="11" name="Imagen 42" descr="E:\kenii2\P1020356.png">
              <a:extLst>
                <a:ext uri="{FF2B5EF4-FFF2-40B4-BE49-F238E27FC236}">
                  <a16:creationId xmlns:a16="http://schemas.microsoft.com/office/drawing/2014/main" id="{B1FCC2EE-7EBE-2F7C-28D5-3C009443F354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65"/>
            <a:stretch/>
          </p:blipFill>
          <p:spPr bwMode="auto">
            <a:xfrm flipH="1">
              <a:off x="2325328" y="1295991"/>
              <a:ext cx="667253" cy="13562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4" descr="Resultado de imagem para bastÃ£o para cegos">
              <a:extLst>
                <a:ext uri="{FF2B5EF4-FFF2-40B4-BE49-F238E27FC236}">
                  <a16:creationId xmlns:a16="http://schemas.microsoft.com/office/drawing/2014/main" id="{3D47A3EC-5671-1898-F7F2-F72416910A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2909" r="43339" b="3127"/>
            <a:stretch/>
          </p:blipFill>
          <p:spPr bwMode="auto">
            <a:xfrm rot="19681305">
              <a:off x="2571540" y="1868910"/>
              <a:ext cx="258866" cy="767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12862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87171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4350734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4956075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Retângulo de cantos arredondados 66"/>
          <p:cNvSpPr/>
          <p:nvPr/>
        </p:nvSpPr>
        <p:spPr>
          <a:xfrm>
            <a:off x="1500604" y="4039853"/>
            <a:ext cx="2836359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1" name="Conector de seta reta 70"/>
          <p:cNvCxnSpPr/>
          <p:nvPr/>
        </p:nvCxnSpPr>
        <p:spPr>
          <a:xfrm flipH="1">
            <a:off x="909935" y="5114136"/>
            <a:ext cx="577323" cy="28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7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8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9</a:t>
            </a:r>
          </a:p>
        </p:txBody>
      </p:sp>
      <p:sp>
        <p:nvSpPr>
          <p:cNvPr id="89" name="Elipse 88"/>
          <p:cNvSpPr/>
          <p:nvPr/>
        </p:nvSpPr>
        <p:spPr>
          <a:xfrm>
            <a:off x="6161583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0" name="Elipse 89"/>
          <p:cNvSpPr/>
          <p:nvPr/>
        </p:nvSpPr>
        <p:spPr>
          <a:xfrm>
            <a:off x="2729011" y="3865946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2" name="TextBox 14"/>
          <p:cNvSpPr txBox="1"/>
          <p:nvPr/>
        </p:nvSpPr>
        <p:spPr>
          <a:xfrm>
            <a:off x="7989841" y="3599516"/>
            <a:ext cx="1702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70C0"/>
                </a:solidFill>
              </a:rPr>
              <a:t>OPÇÃO DE PAGAMENTO EM CARTÃO</a:t>
            </a:r>
          </a:p>
        </p:txBody>
      </p:sp>
      <p:sp>
        <p:nvSpPr>
          <p:cNvPr id="53" name="Retângulo 52"/>
          <p:cNvSpPr/>
          <p:nvPr/>
        </p:nvSpPr>
        <p:spPr>
          <a:xfrm>
            <a:off x="8289039" y="5171117"/>
            <a:ext cx="270342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Dizer: </a:t>
            </a:r>
            <a:r>
              <a:rPr lang="pt-BR" sz="1100" dirty="0" err="1">
                <a:solidFill>
                  <a:srgbClr val="0070C0"/>
                </a:solidFill>
              </a:rPr>
              <a:t>Sr</a:t>
            </a:r>
            <a:r>
              <a:rPr lang="pt-BR" sz="1100" dirty="0">
                <a:solidFill>
                  <a:srgbClr val="0070C0"/>
                </a:solidFill>
              </a:rPr>
              <a:t>(a) “Seu total é de </a:t>
            </a:r>
            <a:r>
              <a:rPr lang="pt-BR" sz="1100" dirty="0" err="1">
                <a:solidFill>
                  <a:srgbClr val="0070C0"/>
                </a:solidFill>
              </a:rPr>
              <a:t>R$xx.xx</a:t>
            </a:r>
            <a:r>
              <a:rPr lang="pt-BR" sz="1100" dirty="0">
                <a:solidFill>
                  <a:srgbClr val="0070C0"/>
                </a:solidFill>
              </a:rPr>
              <a:t>”. </a:t>
            </a: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Orientar o cliente a introduzir o cartão no </a:t>
            </a:r>
            <a:r>
              <a:rPr lang="pt-BR" sz="1100" i="1" dirty="0" err="1">
                <a:solidFill>
                  <a:srgbClr val="0070C0"/>
                </a:solidFill>
              </a:rPr>
              <a:t>pinpad</a:t>
            </a:r>
            <a:r>
              <a:rPr lang="pt-BR" sz="1100" i="1" dirty="0">
                <a:solidFill>
                  <a:srgbClr val="0070C0"/>
                </a:solidFill>
              </a:rPr>
              <a:t>. </a:t>
            </a:r>
            <a:r>
              <a:rPr lang="pt-BR" sz="1100" dirty="0">
                <a:solidFill>
                  <a:srgbClr val="0070C0"/>
                </a:solidFill>
              </a:rPr>
              <a:t>Se necessário, conduzir a mão do cliente (cuidadosamente) até a máquina de cartão e pedir para o cliente digitar a senha. </a:t>
            </a:r>
            <a:endParaRPr lang="pt-BR" sz="1100" i="1" dirty="0">
              <a:solidFill>
                <a:srgbClr val="0070C0"/>
              </a:solidFill>
            </a:endParaRPr>
          </a:p>
          <a:p>
            <a:pPr algn="just"/>
            <a:endParaRPr lang="pt-BR" sz="11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"/>
          <a:stretch/>
        </p:blipFill>
        <p:spPr bwMode="auto">
          <a:xfrm>
            <a:off x="9825728" y="4118607"/>
            <a:ext cx="765913" cy="101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cartÃ£o de crÃ©di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251" y="4414170"/>
            <a:ext cx="919875" cy="57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14"/>
          <p:cNvSpPr txBox="1"/>
          <p:nvPr/>
        </p:nvSpPr>
        <p:spPr>
          <a:xfrm>
            <a:off x="8030349" y="812479"/>
            <a:ext cx="1702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70C0"/>
                </a:solidFill>
              </a:rPr>
              <a:t>OPÇÃO DE PAGAMENTO EM DINHEIRO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8306310" y="2249735"/>
            <a:ext cx="27328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Dizer: </a:t>
            </a:r>
            <a:r>
              <a:rPr lang="pt-BR" sz="1100" dirty="0" err="1">
                <a:solidFill>
                  <a:srgbClr val="0070C0"/>
                </a:solidFill>
              </a:rPr>
              <a:t>Sr</a:t>
            </a:r>
            <a:r>
              <a:rPr lang="pt-BR" sz="1100" dirty="0">
                <a:solidFill>
                  <a:srgbClr val="0070C0"/>
                </a:solidFill>
              </a:rPr>
              <a:t>(a) “Seu total é de </a:t>
            </a:r>
            <a:r>
              <a:rPr lang="pt-BR" sz="1100" dirty="0" err="1">
                <a:solidFill>
                  <a:srgbClr val="0070C0"/>
                </a:solidFill>
              </a:rPr>
              <a:t>R$xx.xx</a:t>
            </a:r>
            <a:r>
              <a:rPr lang="pt-BR" sz="1100" dirty="0">
                <a:solidFill>
                  <a:srgbClr val="0070C0"/>
                </a:solidFill>
              </a:rPr>
              <a:t>”. </a:t>
            </a: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Após o recebimento do dinheiro, dizer: “Recebo </a:t>
            </a:r>
            <a:r>
              <a:rPr lang="pt-BR" sz="1100" dirty="0" err="1">
                <a:solidFill>
                  <a:srgbClr val="0070C0"/>
                </a:solidFill>
              </a:rPr>
              <a:t>R$xx.xx</a:t>
            </a:r>
            <a:r>
              <a:rPr lang="pt-BR" sz="1100" dirty="0">
                <a:solidFill>
                  <a:srgbClr val="0070C0"/>
                </a:solidFill>
              </a:rPr>
              <a:t>” e lhe entrego “R$ </a:t>
            </a:r>
            <a:r>
              <a:rPr lang="pt-BR" sz="1100" dirty="0" err="1">
                <a:solidFill>
                  <a:srgbClr val="0070C0"/>
                </a:solidFill>
              </a:rPr>
              <a:t>xx.xx</a:t>
            </a:r>
            <a:r>
              <a:rPr lang="pt-BR" sz="1100" dirty="0">
                <a:solidFill>
                  <a:srgbClr val="0070C0"/>
                </a:solidFill>
              </a:rPr>
              <a:t>” de troco (dando o dinheiro na mão do cliente). Em seguida, guardar o dinheiro do cliente no caixa. </a:t>
            </a:r>
          </a:p>
        </p:txBody>
      </p:sp>
      <p:pic>
        <p:nvPicPr>
          <p:cNvPr id="69" name="39 Imagen">
            <a:extLst>
              <a:ext uri="{FF2B5EF4-FFF2-40B4-BE49-F238E27FC236}">
                <a16:creationId xmlns:a16="http://schemas.microsoft.com/office/drawing/2014/main" id="{16B1197A-E382-4354-9AAD-FEF3B7EDA84F}"/>
              </a:ext>
            </a:extLst>
          </p:cNvPr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0530" y="1285589"/>
            <a:ext cx="1061246" cy="92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tângulo 46"/>
          <p:cNvSpPr/>
          <p:nvPr/>
        </p:nvSpPr>
        <p:spPr>
          <a:xfrm>
            <a:off x="4968425" y="2781963"/>
            <a:ext cx="26698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Saiba mais sobre a lei municipal de cada cidade em: </a:t>
            </a:r>
            <a:r>
              <a:rPr lang="pt-BR" sz="1100" b="1" dirty="0">
                <a:solidFill>
                  <a:srgbClr val="0070C0"/>
                </a:solidFill>
              </a:rPr>
              <a:t>Planilha de Legislação de Meia Entrada por região.  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4980116" y="2251938"/>
            <a:ext cx="268777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Registrar a opção de pagamento conforme o direito de meia entrada ou gratuidade de acordo com a lei municipal de cada cidade.</a:t>
            </a:r>
          </a:p>
        </p:txBody>
      </p:sp>
      <p:pic>
        <p:nvPicPr>
          <p:cNvPr id="51" name="3084 Imagen" descr="SDC12744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0936" y="1363080"/>
            <a:ext cx="1295400" cy="876825"/>
          </a:xfrm>
          <a:prstGeom prst="rect">
            <a:avLst/>
          </a:prstGeom>
        </p:spPr>
      </p:pic>
      <p:sp>
        <p:nvSpPr>
          <p:cNvPr id="55" name="Retângulo 54"/>
          <p:cNvSpPr/>
          <p:nvPr/>
        </p:nvSpPr>
        <p:spPr>
          <a:xfrm>
            <a:off x="1658284" y="3020445"/>
            <a:ext cx="27389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Perguntar a forma de pagamento do cliente.</a:t>
            </a:r>
          </a:p>
        </p:txBody>
      </p:sp>
      <p:cxnSp>
        <p:nvCxnSpPr>
          <p:cNvPr id="65" name="Conector de seta reta 64"/>
          <p:cNvCxnSpPr/>
          <p:nvPr/>
        </p:nvCxnSpPr>
        <p:spPr>
          <a:xfrm flipV="1">
            <a:off x="987928" y="2412109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4992148" y="5128209"/>
            <a:ext cx="268172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Entregar o ingresso do cliente informando o nome do filme, sala, horário, poltrona e fileira. Em seguida, entregar o comprovante do cartão ou do dinheiro (dando na mão do cliente).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326" t="57764" r="16187" b="23838"/>
          <a:stretch/>
        </p:blipFill>
        <p:spPr>
          <a:xfrm>
            <a:off x="5483930" y="4281091"/>
            <a:ext cx="1583718" cy="697481"/>
          </a:xfrm>
          <a:prstGeom prst="rect">
            <a:avLst/>
          </a:prstGeom>
        </p:spPr>
      </p:pic>
      <p:sp>
        <p:nvSpPr>
          <p:cNvPr id="77" name="Rosca 76"/>
          <p:cNvSpPr/>
          <p:nvPr/>
        </p:nvSpPr>
        <p:spPr>
          <a:xfrm>
            <a:off x="536251" y="2198759"/>
            <a:ext cx="443860" cy="426699"/>
          </a:xfrm>
          <a:prstGeom prst="donut">
            <a:avLst>
              <a:gd name="adj" fmla="val 1242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79" name="Rosca 78"/>
          <p:cNvSpPr/>
          <p:nvPr/>
        </p:nvSpPr>
        <p:spPr>
          <a:xfrm>
            <a:off x="515764" y="4944132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34228" y="3848751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" name="Retângulo 5"/>
          <p:cNvSpPr/>
          <p:nvPr/>
        </p:nvSpPr>
        <p:spPr>
          <a:xfrm>
            <a:off x="154698" y="699926"/>
            <a:ext cx="31983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</a:rPr>
              <a:t>PAGAMENTO: DINHEIRO E CARTÃO </a:t>
            </a:r>
            <a:endParaRPr lang="pt-BR" sz="1600" b="1" dirty="0">
              <a:solidFill>
                <a:srgbClr val="0070C0"/>
              </a:solidFill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1500736" y="5351366"/>
            <a:ext cx="28495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Caso o cliente irá utilizar fone de ouvido emprestado pela Cinépolis, solicitar a presença do responsável do turno  para a entrega do equipamento.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921" t="32272" r="26184" b="52282"/>
          <a:stretch/>
        </p:blipFill>
        <p:spPr>
          <a:xfrm>
            <a:off x="2255713" y="1436582"/>
            <a:ext cx="1251786" cy="1376964"/>
          </a:xfrm>
          <a:prstGeom prst="rect">
            <a:avLst/>
          </a:prstGeom>
        </p:spPr>
      </p:pic>
      <p:pic>
        <p:nvPicPr>
          <p:cNvPr id="43" name="Picture 141" descr="C:\Users\SAAG\Desktop\Control salas\Fotos recortadas\tomar radio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860" y="4142864"/>
            <a:ext cx="757190" cy="1061503"/>
          </a:xfrm>
          <a:prstGeom prst="rect">
            <a:avLst/>
          </a:prstGeom>
          <a:noFill/>
        </p:spPr>
      </p:pic>
      <p:pic>
        <p:nvPicPr>
          <p:cNvPr id="44" name="Imagen 56" descr="E:\Control de salas\ARQUILLA AUTOMATICA\hablar por adio_2.pn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17905" r="13954"/>
          <a:stretch/>
        </p:blipFill>
        <p:spPr bwMode="auto">
          <a:xfrm flipH="1">
            <a:off x="3222637" y="4142865"/>
            <a:ext cx="852692" cy="10913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8" name="CaixaDeTexto 57"/>
          <p:cNvSpPr txBox="1"/>
          <p:nvPr/>
        </p:nvSpPr>
        <p:spPr>
          <a:xfrm>
            <a:off x="2697916" y="3846969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72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Venda de </a:t>
            </a:r>
            <a:r>
              <a:rPr lang="es-MX" sz="1400" dirty="0" err="1"/>
              <a:t>Ingressos</a:t>
            </a:r>
            <a:r>
              <a:rPr lang="es-MX" sz="1400" dirty="0"/>
              <a:t>: Tipo A (</a:t>
            </a:r>
            <a:r>
              <a:rPr lang="es-MX" sz="1400" dirty="0" err="1"/>
              <a:t>cego</a:t>
            </a:r>
            <a:r>
              <a:rPr lang="es-MX" sz="1400" dirty="0"/>
              <a:t>) – Aplicativo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sp>
        <p:nvSpPr>
          <p:cNvPr id="9" name="Retângulo 8"/>
          <p:cNvSpPr/>
          <p:nvPr/>
        </p:nvSpPr>
        <p:spPr>
          <a:xfrm>
            <a:off x="88023" y="6295344"/>
            <a:ext cx="121039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Caso o cliente esteja acompanhado de um cão-guia,  o funcionário da Bilheteria deve indicar ao cliente  a compra da poltrona ao lado do espaço para cadeirante por ter um espaço vago. Desta forma, o cão-guia ficará com mais espaço e confortável. Se o cliente não estiver de acordo e desejar outra poltrona, podemos vender normalmente, porém devemos enfatizar que o cão-guia pode ficar desconfortável.</a:t>
            </a:r>
          </a:p>
        </p:txBody>
      </p:sp>
      <p:pic>
        <p:nvPicPr>
          <p:cNvPr id="61" name="Imagem 31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70B3DA31-250F-CD9A-4207-5073FACC5906}"/>
              </a:ext>
            </a:extLst>
          </p:cNvPr>
          <p:cNvSpPr/>
          <p:nvPr/>
        </p:nvSpPr>
        <p:spPr>
          <a:xfrm>
            <a:off x="10791520" y="58440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1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87171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4350734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4956075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7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8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9</a:t>
            </a:r>
          </a:p>
        </p:txBody>
      </p:sp>
      <p:sp>
        <p:nvSpPr>
          <p:cNvPr id="89" name="Elipse 88"/>
          <p:cNvSpPr/>
          <p:nvPr/>
        </p:nvSpPr>
        <p:spPr>
          <a:xfrm>
            <a:off x="6161583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7" name="Retângulo 96"/>
          <p:cNvSpPr/>
          <p:nvPr/>
        </p:nvSpPr>
        <p:spPr>
          <a:xfrm>
            <a:off x="14982" y="6010442"/>
            <a:ext cx="86592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NOTAS: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Caso haja algum problema durante a validação do código, usar a tecla cortesia como exceção.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Validar se o tipo de sala escolhido pelo cliente coincide com as informações descritas na cortesia/convite. </a:t>
            </a:r>
          </a:p>
        </p:txBody>
      </p:sp>
      <p:sp>
        <p:nvSpPr>
          <p:cNvPr id="52" name="TextBox 14"/>
          <p:cNvSpPr txBox="1"/>
          <p:nvPr/>
        </p:nvSpPr>
        <p:spPr>
          <a:xfrm>
            <a:off x="8294649" y="5028869"/>
            <a:ext cx="271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 err="1">
                <a:solidFill>
                  <a:srgbClr val="0070C0"/>
                </a:solidFill>
              </a:rPr>
              <a:t>Cinepolito</a:t>
            </a:r>
            <a:r>
              <a:rPr lang="pt-BR" sz="1100" dirty="0">
                <a:solidFill>
                  <a:srgbClr val="0070C0"/>
                </a:solidFill>
              </a:rPr>
              <a:t>: Colocar o nome do cliente e preencher a Planilha Lista de passes. Em seguida, pedir para o responsável do turno assinar a planilha. Após, carimbar a cortesia/convite como “cancelado” e colocar a data do cancelamento.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4954300" y="2563434"/>
            <a:ext cx="27546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Registrar a opção de pagamento conforme o voucher.</a:t>
            </a:r>
          </a:p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Validar as restrições e vigência do </a:t>
            </a:r>
            <a:r>
              <a:rPr lang="pt-BR" sz="1100" i="1" dirty="0">
                <a:solidFill>
                  <a:srgbClr val="0070C0"/>
                </a:solidFill>
              </a:rPr>
              <a:t>voucher.</a:t>
            </a:r>
          </a:p>
        </p:txBody>
      </p:sp>
      <p:pic>
        <p:nvPicPr>
          <p:cNvPr id="51" name="3084 Imagen" descr="SDC12744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536" y="1302200"/>
            <a:ext cx="1383864" cy="997866"/>
          </a:xfrm>
          <a:prstGeom prst="rect">
            <a:avLst/>
          </a:prstGeom>
        </p:spPr>
      </p:pic>
      <p:cxnSp>
        <p:nvCxnSpPr>
          <p:cNvPr id="65" name="Conector de seta reta 64"/>
          <p:cNvCxnSpPr/>
          <p:nvPr/>
        </p:nvCxnSpPr>
        <p:spPr>
          <a:xfrm flipV="1">
            <a:off x="987928" y="2412109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326" t="59734" r="16187" b="23838"/>
          <a:stretch/>
        </p:blipFill>
        <p:spPr>
          <a:xfrm>
            <a:off x="5531908" y="4343171"/>
            <a:ext cx="1583718" cy="622809"/>
          </a:xfrm>
          <a:prstGeom prst="rect">
            <a:avLst/>
          </a:prstGeom>
        </p:spPr>
      </p:pic>
      <p:sp>
        <p:nvSpPr>
          <p:cNvPr id="74" name="Rosca 73"/>
          <p:cNvSpPr/>
          <p:nvPr/>
        </p:nvSpPr>
        <p:spPr>
          <a:xfrm>
            <a:off x="612872" y="4952090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336099" y="2863458"/>
            <a:ext cx="27175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rgbClr val="0070C0"/>
                </a:solidFill>
              </a:rPr>
              <a:t>Registrar o código do </a:t>
            </a:r>
            <a:r>
              <a:rPr lang="pt-BR" sz="1100" i="1" dirty="0">
                <a:solidFill>
                  <a:srgbClr val="0070C0"/>
                </a:solidFill>
              </a:rPr>
              <a:t>voucher</a:t>
            </a:r>
            <a:r>
              <a:rPr lang="pt-BR" sz="1100" dirty="0">
                <a:solidFill>
                  <a:srgbClr val="0070C0"/>
                </a:solidFill>
              </a:rPr>
              <a:t> localizado no verso do cartão no sistema.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19638" t="58425" r="65560" b="17173"/>
          <a:stretch/>
        </p:blipFill>
        <p:spPr>
          <a:xfrm>
            <a:off x="9088696" y="1500463"/>
            <a:ext cx="1351185" cy="125227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/>
          <a:srcRect l="55395" t="43740" r="22763" b="41282"/>
          <a:stretch/>
        </p:blipFill>
        <p:spPr>
          <a:xfrm>
            <a:off x="8639093" y="4225016"/>
            <a:ext cx="2111519" cy="814079"/>
          </a:xfrm>
          <a:prstGeom prst="rect">
            <a:avLst/>
          </a:prstGeom>
        </p:spPr>
      </p:pic>
      <p:sp>
        <p:nvSpPr>
          <p:cNvPr id="73" name="Rosca 72"/>
          <p:cNvSpPr/>
          <p:nvPr/>
        </p:nvSpPr>
        <p:spPr>
          <a:xfrm>
            <a:off x="544068" y="2198759"/>
            <a:ext cx="443860" cy="426699"/>
          </a:xfrm>
          <a:prstGeom prst="donut">
            <a:avLst>
              <a:gd name="adj" fmla="val 1242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214858" y="699926"/>
            <a:ext cx="31967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</a:rPr>
              <a:t>PAGAMENTO: CONVITE E CORTESIA</a:t>
            </a:r>
          </a:p>
        </p:txBody>
      </p:sp>
      <p:sp>
        <p:nvSpPr>
          <p:cNvPr id="77" name="Retângulo 76"/>
          <p:cNvSpPr/>
          <p:nvPr/>
        </p:nvSpPr>
        <p:spPr>
          <a:xfrm>
            <a:off x="4966316" y="5138056"/>
            <a:ext cx="273057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Entregar o ingresso do cliente informando o nome do filme, sala, horário, poltrona e fileira. Em seguida, dizer: “Seu  comprovante do cartão ou do dinheiro sr.(a)” (dando na mão do cliente). </a:t>
            </a:r>
          </a:p>
        </p:txBody>
      </p:sp>
      <p:sp>
        <p:nvSpPr>
          <p:cNvPr id="35" name="Retângulo de cantos arredondados 34"/>
          <p:cNvSpPr/>
          <p:nvPr/>
        </p:nvSpPr>
        <p:spPr>
          <a:xfrm>
            <a:off x="1416885" y="4039853"/>
            <a:ext cx="2913979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7" name="Conector de seta reta 36"/>
          <p:cNvCxnSpPr>
            <a:cxnSpLocks/>
          </p:cNvCxnSpPr>
          <p:nvPr/>
        </p:nvCxnSpPr>
        <p:spPr>
          <a:xfrm flipH="1" flipV="1">
            <a:off x="1007723" y="5130236"/>
            <a:ext cx="374510" cy="78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/>
          <p:cNvSpPr/>
          <p:nvPr/>
        </p:nvSpPr>
        <p:spPr>
          <a:xfrm>
            <a:off x="1658284" y="3020445"/>
            <a:ext cx="27389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Perguntar a forma de pagamento do cliente.</a:t>
            </a:r>
          </a:p>
        </p:txBody>
      </p:sp>
      <p:pic>
        <p:nvPicPr>
          <p:cNvPr id="66" name="Imagem 65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921" t="32272" r="26184" b="52282"/>
          <a:stretch/>
        </p:blipFill>
        <p:spPr>
          <a:xfrm>
            <a:off x="2255713" y="1436582"/>
            <a:ext cx="1251786" cy="1376964"/>
          </a:xfrm>
          <a:prstGeom prst="rect">
            <a:avLst/>
          </a:prstGeom>
        </p:spPr>
      </p:pic>
      <p:pic>
        <p:nvPicPr>
          <p:cNvPr id="50" name="Picture 141" descr="C:\Users\SAAG\Desktop\Control salas\Fotos recortadas\tomar radio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860" y="4121596"/>
            <a:ext cx="757190" cy="1061503"/>
          </a:xfrm>
          <a:prstGeom prst="rect">
            <a:avLst/>
          </a:prstGeom>
          <a:noFill/>
        </p:spPr>
      </p:pic>
      <p:pic>
        <p:nvPicPr>
          <p:cNvPr id="53" name="Imagen 56" descr="E:\Control de salas\ARQUILLA AUTOMATICA\hablar por adio_2.pn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17905" r="13954"/>
          <a:stretch/>
        </p:blipFill>
        <p:spPr bwMode="auto">
          <a:xfrm flipH="1">
            <a:off x="3222637" y="4121597"/>
            <a:ext cx="852692" cy="10913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" name="CaixaDeTexto 54"/>
          <p:cNvSpPr txBox="1"/>
          <p:nvPr/>
        </p:nvSpPr>
        <p:spPr>
          <a:xfrm>
            <a:off x="6126931" y="3863320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4" name="Elipse 63"/>
          <p:cNvSpPr/>
          <p:nvPr/>
        </p:nvSpPr>
        <p:spPr>
          <a:xfrm>
            <a:off x="2775884" y="386223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8" name="CaixaDeTexto 57"/>
          <p:cNvSpPr txBox="1"/>
          <p:nvPr/>
        </p:nvSpPr>
        <p:spPr>
          <a:xfrm>
            <a:off x="2758074" y="3846969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68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Venda de </a:t>
            </a:r>
            <a:r>
              <a:rPr lang="es-MX" sz="1400" dirty="0" err="1"/>
              <a:t>Ingressos</a:t>
            </a:r>
            <a:r>
              <a:rPr lang="es-MX" sz="1400" dirty="0"/>
              <a:t>: Tipo A (</a:t>
            </a:r>
            <a:r>
              <a:rPr lang="es-MX" sz="1400" dirty="0" err="1"/>
              <a:t>cego</a:t>
            </a:r>
            <a:r>
              <a:rPr lang="es-MX" sz="1400" dirty="0"/>
              <a:t>) – Aplicativo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pic>
        <p:nvPicPr>
          <p:cNvPr id="43" name="Imagem 31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130ABAF4-84B0-CD56-0BF1-0E0B4BEC6B96}"/>
              </a:ext>
            </a:extLst>
          </p:cNvPr>
          <p:cNvSpPr/>
          <p:nvPr/>
        </p:nvSpPr>
        <p:spPr>
          <a:xfrm>
            <a:off x="10791520" y="58440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B3B6971-A49E-CD49-929D-50CA4DFB0244}"/>
              </a:ext>
            </a:extLst>
          </p:cNvPr>
          <p:cNvSpPr/>
          <p:nvPr/>
        </p:nvSpPr>
        <p:spPr>
          <a:xfrm>
            <a:off x="1500736" y="5351366"/>
            <a:ext cx="28495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Caso o cliente irá utilizar fone de ouvido emprestado pela Cinépolis, solicitar a presença do responsável do turno  para a entrega do equipamento. </a:t>
            </a:r>
          </a:p>
        </p:txBody>
      </p:sp>
    </p:spTree>
    <p:extLst>
      <p:ext uri="{BB962C8B-B14F-4D97-AF65-F5344CB8AC3E}">
        <p14:creationId xmlns:p14="http://schemas.microsoft.com/office/powerpoint/2010/main" val="1605997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87171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970225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1615067" y="4034774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89" name="Elipse 88"/>
          <p:cNvSpPr/>
          <p:nvPr/>
        </p:nvSpPr>
        <p:spPr>
          <a:xfrm>
            <a:off x="2781074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sp>
        <p:nvSpPr>
          <p:cNvPr id="97" name="Retângulo 96"/>
          <p:cNvSpPr/>
          <p:nvPr/>
        </p:nvSpPr>
        <p:spPr>
          <a:xfrm>
            <a:off x="14982" y="6163025"/>
            <a:ext cx="865924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NOTAS: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A entrega do fone de ouvido deve ser feita somente no momento da entrada do cliente para sala.  </a:t>
            </a:r>
          </a:p>
          <a:p>
            <a:pPr algn="just"/>
            <a:endParaRPr lang="pt-BR" sz="1100" b="1" dirty="0">
              <a:solidFill>
                <a:srgbClr val="FF0000"/>
              </a:solidFill>
            </a:endParaRPr>
          </a:p>
        </p:txBody>
      </p:sp>
      <p:sp>
        <p:nvSpPr>
          <p:cNvPr id="52" name="TextBox 14"/>
          <p:cNvSpPr txBox="1"/>
          <p:nvPr/>
        </p:nvSpPr>
        <p:spPr>
          <a:xfrm>
            <a:off x="1646355" y="2762807"/>
            <a:ext cx="271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Responsável do turno: Deve retirar o fone de ouvido na Gerência 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61" name="Título 1"/>
          <p:cNvSpPr txBox="1">
            <a:spLocks/>
          </p:cNvSpPr>
          <p:nvPr/>
        </p:nvSpPr>
        <p:spPr>
          <a:xfrm>
            <a:off x="1795617" y="3458116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endParaRPr lang="es-MX" sz="1400" dirty="0"/>
          </a:p>
        </p:txBody>
      </p:sp>
      <p:sp>
        <p:nvSpPr>
          <p:cNvPr id="3" name="Retângulo 2"/>
          <p:cNvSpPr/>
          <p:nvPr/>
        </p:nvSpPr>
        <p:spPr>
          <a:xfrm>
            <a:off x="8289055" y="5599913"/>
            <a:ext cx="27083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Responsável do turno: Confirmar o nome do cliente, filme, horário da sessão e assento. </a:t>
            </a:r>
          </a:p>
        </p:txBody>
      </p:sp>
      <p:sp>
        <p:nvSpPr>
          <p:cNvPr id="74" name="Rosca 73"/>
          <p:cNvSpPr/>
          <p:nvPr/>
        </p:nvSpPr>
        <p:spPr>
          <a:xfrm>
            <a:off x="544636" y="4953390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76" name="Retângulo 75"/>
          <p:cNvSpPr/>
          <p:nvPr/>
        </p:nvSpPr>
        <p:spPr>
          <a:xfrm>
            <a:off x="56832" y="544628"/>
            <a:ext cx="48188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</a:rPr>
              <a:t>RETIRADA DO FONE DE OUVIDO </a:t>
            </a:r>
          </a:p>
          <a:p>
            <a:r>
              <a:rPr lang="pt-BR" sz="1600" b="1" dirty="0">
                <a:solidFill>
                  <a:srgbClr val="0070C0"/>
                </a:solidFill>
              </a:rPr>
              <a:t>(caso o cliente irá utilizar o emprestado pela Cinépolis)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520976" y="2152780"/>
            <a:ext cx="1069161" cy="475284"/>
            <a:chOff x="734239" y="2336701"/>
            <a:chExt cx="1069161" cy="475284"/>
          </a:xfrm>
        </p:grpSpPr>
        <p:cxnSp>
          <p:nvCxnSpPr>
            <p:cNvPr id="36" name="Conector de seta reta 35"/>
            <p:cNvCxnSpPr/>
            <p:nvPr/>
          </p:nvCxnSpPr>
          <p:spPr>
            <a:xfrm flipV="1">
              <a:off x="1206500" y="2591921"/>
              <a:ext cx="596900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ipse 36"/>
            <p:cNvSpPr/>
            <p:nvPr/>
          </p:nvSpPr>
          <p:spPr>
            <a:xfrm>
              <a:off x="734239" y="2336701"/>
              <a:ext cx="472261" cy="475284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8" name="Retângulo 37"/>
          <p:cNvSpPr/>
          <p:nvPr/>
        </p:nvSpPr>
        <p:spPr>
          <a:xfrm>
            <a:off x="1646355" y="5478842"/>
            <a:ext cx="264900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rgbClr val="0070C0"/>
                </a:solidFill>
              </a:rPr>
              <a:t>Acompanhar o cliente até a sessão. </a:t>
            </a:r>
            <a:endParaRPr lang="pt-BR" sz="1100" b="1" dirty="0">
              <a:solidFill>
                <a:srgbClr val="FF0000"/>
              </a:solidFill>
            </a:endParaRPr>
          </a:p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Perguntar para o cliente se ele precisa de alguma ajuda. 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8295548" y="2720756"/>
            <a:ext cx="27139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 err="1">
                <a:solidFill>
                  <a:srgbClr val="0070C0"/>
                </a:solidFill>
              </a:rPr>
              <a:t>Cinepolito</a:t>
            </a:r>
            <a:r>
              <a:rPr lang="pt-BR" sz="1100" dirty="0">
                <a:solidFill>
                  <a:srgbClr val="0070C0"/>
                </a:solidFill>
              </a:rPr>
              <a:t> da Bilheteria deve entregar o documento com foto para o responsável do turno. </a:t>
            </a:r>
          </a:p>
        </p:txBody>
      </p:sp>
      <p:sp>
        <p:nvSpPr>
          <p:cNvPr id="40" name="Retângulo de cantos arredondados 39"/>
          <p:cNvSpPr/>
          <p:nvPr/>
        </p:nvSpPr>
        <p:spPr>
          <a:xfrm>
            <a:off x="4953797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/>
          <p:cNvSpPr/>
          <p:nvPr/>
        </p:nvSpPr>
        <p:spPr>
          <a:xfrm>
            <a:off x="4947842" y="2526127"/>
            <a:ext cx="272970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Se apresentar ao cliente dizendo: “Bom dia, tarde ou noite. Bem vindo(a) a </a:t>
            </a:r>
            <a:r>
              <a:rPr lang="pt-BR" sz="1100" dirty="0" err="1">
                <a:solidFill>
                  <a:srgbClr val="0070C0"/>
                </a:solidFill>
              </a:rPr>
              <a:t>Cinépolis</a:t>
            </a:r>
            <a:r>
              <a:rPr lang="pt-BR" sz="1100" dirty="0">
                <a:solidFill>
                  <a:srgbClr val="0070C0"/>
                </a:solidFill>
              </a:rPr>
              <a:t> (com sorriso na voz), meu nome é XXX e vou acompanhá-lo(a) até a sessão”.</a:t>
            </a:r>
            <a:endParaRPr lang="es-MX" sz="1100" dirty="0">
              <a:solidFill>
                <a:srgbClr val="0070C0"/>
              </a:solidFill>
            </a:endParaRP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 </a:t>
            </a:r>
          </a:p>
        </p:txBody>
      </p:sp>
      <p:cxnSp>
        <p:nvCxnSpPr>
          <p:cNvPr id="47" name="Conector de seta reta 46"/>
          <p:cNvCxnSpPr/>
          <p:nvPr/>
        </p:nvCxnSpPr>
        <p:spPr>
          <a:xfrm flipH="1">
            <a:off x="4334381" y="5124162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3"/>
          <p:cNvGrpSpPr/>
          <p:nvPr/>
        </p:nvGrpSpPr>
        <p:grpSpPr>
          <a:xfrm>
            <a:off x="5605691" y="1262973"/>
            <a:ext cx="667253" cy="1356248"/>
            <a:chOff x="2325328" y="1295991"/>
            <a:chExt cx="667253" cy="1356248"/>
          </a:xfrm>
        </p:grpSpPr>
        <p:pic>
          <p:nvPicPr>
            <p:cNvPr id="50" name="Imagen 42" descr="E:\kenii2\P1020356.pn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65"/>
            <a:stretch/>
          </p:blipFill>
          <p:spPr bwMode="auto">
            <a:xfrm flipH="1">
              <a:off x="2325328" y="1295991"/>
              <a:ext cx="667253" cy="13562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2" name="Picture 4" descr="Resultado de imagem para bastÃ£o para cegos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2909" r="43339" b="3127"/>
            <a:stretch/>
          </p:blipFill>
          <p:spPr bwMode="auto">
            <a:xfrm rot="19681305">
              <a:off x="2571540" y="1868910"/>
              <a:ext cx="258866" cy="767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3" name="Imagen 46" descr="E:\kenii2\P1020363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6"/>
          <a:stretch/>
        </p:blipFill>
        <p:spPr bwMode="auto">
          <a:xfrm rot="21383615">
            <a:off x="6450554" y="1304927"/>
            <a:ext cx="415844" cy="1151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Imagen 50207" descr="E:\Control de salas\ARQUILLA AUTOMATICA\REVISAR FUNCIONES Y BITACORA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7424" r="27325" b="42203"/>
          <a:stretch/>
        </p:blipFill>
        <p:spPr bwMode="auto">
          <a:xfrm flipH="1">
            <a:off x="9081272" y="4362236"/>
            <a:ext cx="972048" cy="10975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3" descr="C:\Users\fabiruu\Documents\faby syncron\Baguis\fotos\P1030108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820" y="4175244"/>
            <a:ext cx="1073827" cy="615198"/>
          </a:xfrm>
          <a:prstGeom prst="rect">
            <a:avLst/>
          </a:prstGeom>
          <a:noFill/>
        </p:spPr>
      </p:pic>
      <p:pic>
        <p:nvPicPr>
          <p:cNvPr id="66" name="Imagen 88067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60"/>
          <a:stretch/>
        </p:blipFill>
        <p:spPr bwMode="auto">
          <a:xfrm flipH="1">
            <a:off x="2309108" y="4415970"/>
            <a:ext cx="415644" cy="841542"/>
          </a:xfrm>
          <a:prstGeom prst="rect">
            <a:avLst/>
          </a:prstGeom>
          <a:noFill/>
        </p:spPr>
      </p:pic>
      <p:grpSp>
        <p:nvGrpSpPr>
          <p:cNvPr id="67" name="Grupo 66"/>
          <p:cNvGrpSpPr/>
          <p:nvPr/>
        </p:nvGrpSpPr>
        <p:grpSpPr>
          <a:xfrm flipH="1">
            <a:off x="2963413" y="4310313"/>
            <a:ext cx="413501" cy="1049050"/>
            <a:chOff x="2325328" y="1295991"/>
            <a:chExt cx="667253" cy="1356248"/>
          </a:xfrm>
        </p:grpSpPr>
        <p:pic>
          <p:nvPicPr>
            <p:cNvPr id="68" name="Imagen 42" descr="E:\kenii2\P1020356.pn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65"/>
            <a:stretch/>
          </p:blipFill>
          <p:spPr bwMode="auto">
            <a:xfrm flipH="1">
              <a:off x="2325328" y="1295991"/>
              <a:ext cx="667253" cy="13562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Picture 4" descr="Resultado de imagem para bastÃ£o para cegos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2909" r="43339" b="3127"/>
            <a:stretch/>
          </p:blipFill>
          <p:spPr bwMode="auto">
            <a:xfrm rot="19681305">
              <a:off x="2571540" y="1868910"/>
              <a:ext cx="258866" cy="767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2" name="Elipse 71"/>
          <p:cNvSpPr/>
          <p:nvPr/>
        </p:nvSpPr>
        <p:spPr>
          <a:xfrm>
            <a:off x="6191572" y="3873488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pic>
        <p:nvPicPr>
          <p:cNvPr id="51" name="Picture 2" descr="Imagem relacionada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7"/>
          <a:stretch/>
        </p:blipFill>
        <p:spPr bwMode="auto">
          <a:xfrm>
            <a:off x="8659500" y="1560671"/>
            <a:ext cx="1922829" cy="101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Imagen 50207" descr="E:\Control de salas\ARQUILLA AUTOMATICA\REVISAR FUNCIONES Y BITACORA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7424" r="42790" b="2148"/>
          <a:stretch/>
        </p:blipFill>
        <p:spPr bwMode="auto">
          <a:xfrm flipH="1">
            <a:off x="3149232" y="1451151"/>
            <a:ext cx="500839" cy="13395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0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Retirada do </a:t>
            </a:r>
            <a:r>
              <a:rPr lang="es-MX" sz="1400" dirty="0" err="1"/>
              <a:t>Equipamento</a:t>
            </a:r>
            <a:r>
              <a:rPr lang="es-MX" sz="1400" dirty="0"/>
              <a:t>: Tipo A (</a:t>
            </a:r>
            <a:r>
              <a:rPr lang="es-MX" sz="1400" dirty="0" err="1"/>
              <a:t>cego</a:t>
            </a:r>
            <a:r>
              <a:rPr lang="es-MX" sz="1400" dirty="0"/>
              <a:t>) – Aplicativo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pic>
        <p:nvPicPr>
          <p:cNvPr id="71" name="Imagem 31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7EBE20A3-68AC-3424-F76B-376472968EAD}"/>
              </a:ext>
            </a:extLst>
          </p:cNvPr>
          <p:cNvSpPr/>
          <p:nvPr/>
        </p:nvSpPr>
        <p:spPr>
          <a:xfrm>
            <a:off x="10791520" y="58440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1.0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C2F13B9A-87A5-586F-6317-A894B94316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6242" y="1846828"/>
            <a:ext cx="516959" cy="46532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825A8DF-C2F5-18D6-8FA8-B4452EE12137}"/>
              </a:ext>
            </a:extLst>
          </p:cNvPr>
          <p:cNvSpPr/>
          <p:nvPr/>
        </p:nvSpPr>
        <p:spPr>
          <a:xfrm>
            <a:off x="5004505" y="4953390"/>
            <a:ext cx="26644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Informar ao cliente que será feito um vídeo com informações do equipamento e entrega para uso (verificar documentos anexos com instrutivo para realizar o vídeo)</a:t>
            </a: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Também preencher planilha de controle de uso de equipamento de acessibilidade.</a:t>
            </a:r>
          </a:p>
        </p:txBody>
      </p:sp>
    </p:spTree>
    <p:extLst>
      <p:ext uri="{BB962C8B-B14F-4D97-AF65-F5344CB8AC3E}">
        <p14:creationId xmlns:p14="http://schemas.microsoft.com/office/powerpoint/2010/main" val="31197337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9E3935653EF34ABE8D81221B884175" ma:contentTypeVersion="10" ma:contentTypeDescription="Create a new document." ma:contentTypeScope="" ma:versionID="35121960675f33b78e28871947d22f45">
  <xsd:schema xmlns:xsd="http://www.w3.org/2001/XMLSchema" xmlns:xs="http://www.w3.org/2001/XMLSchema" xmlns:p="http://schemas.microsoft.com/office/2006/metadata/properties" xmlns:ns2="b434cdbb-54b5-49ea-a40b-8752fccc213c" xmlns:ns3="dd2f9859-fe61-414d-91be-415ae0412e18" targetNamespace="http://schemas.microsoft.com/office/2006/metadata/properties" ma:root="true" ma:fieldsID="de5e6a7c06425a00c84f4489a688f049" ns2:_="" ns3:_="">
    <xsd:import namespace="b434cdbb-54b5-49ea-a40b-8752fccc213c"/>
    <xsd:import namespace="dd2f9859-fe61-414d-91be-415ae0412e1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4cdbb-54b5-49ea-a40b-8752fccc21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f9859-fe61-414d-91be-415ae0412e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2267E3-7639-408B-B222-654D39AAFF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34cdbb-54b5-49ea-a40b-8752fccc213c"/>
    <ds:schemaRef ds:uri="dd2f9859-fe61-414d-91be-415ae0412e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98A345-D67E-463F-9662-B833AB5CA0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448D81-7A0D-4B76-8BD0-E6C15972611C}">
  <ds:schemaRefs>
    <ds:schemaRef ds:uri="http://schemas.microsoft.com/office/2006/documentManagement/types"/>
    <ds:schemaRef ds:uri="b434cdbb-54b5-49ea-a40b-8752fccc213c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dd2f9859-fe61-414d-91be-415ae0412e1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7294</TotalTime>
  <Words>5226</Words>
  <Application>Microsoft Office PowerPoint</Application>
  <PresentationFormat>Widescreen</PresentationFormat>
  <Paragraphs>465</Paragraphs>
  <Slides>29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Clarendon BT</vt:lpstr>
      <vt:lpstr>Times New Roman</vt:lpstr>
      <vt:lpstr>Tema do Office</vt:lpstr>
      <vt:lpstr>GUIA RÁPIDO ATENDIMENTO AOS CLIENTES COM ACESSIBILIDADE APLICATIVO MOVIE READING    BRA-GR-ATCLT-ACES-00  </vt:lpstr>
      <vt:lpstr>Apresentação do PowerPoint</vt:lpstr>
      <vt:lpstr>GUIA RÁPIDO ATENDIMENTO AOS CLIENTES COM ACESSIBILIDADE    </vt:lpstr>
      <vt:lpstr>GUIA RÁPIDO ATENDIMENTO AOS CLIENTES COM ACESSIBILIDADE  APLICATIVO MOVIE READING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GUIA RÁPIDO LIMPEZA FORNO DE PÃO DE QUEIJO</dc:title>
  <dc:creator>Rodrigo Fernandes (ext. Scanton)</dc:creator>
  <cp:lastModifiedBy>Robson Feltrim</cp:lastModifiedBy>
  <cp:revision>666</cp:revision>
  <cp:lastPrinted>2017-11-13T15:50:06Z</cp:lastPrinted>
  <dcterms:created xsi:type="dcterms:W3CDTF">2017-10-19T17:43:52Z</dcterms:created>
  <dcterms:modified xsi:type="dcterms:W3CDTF">2022-12-28T18:45:20Z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0x010100289E3935653EF34ABE8D81221B884175</vt:lpwstr>
  </property>
</Properties>
</file>