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263" r:id="rId5"/>
    <p:sldId id="264" r:id="rId6"/>
    <p:sldId id="275" r:id="rId7"/>
    <p:sldId id="270" r:id="rId8"/>
    <p:sldId id="271" r:id="rId9"/>
    <p:sldId id="277" r:id="rId10"/>
    <p:sldId id="266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3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 Vieira" initials="DV" lastIdx="1" clrIdx="0">
    <p:extLst>
      <p:ext uri="{19B8F6BF-5375-455C-9EA6-DF929625EA0E}">
        <p15:presenceInfo xmlns:p15="http://schemas.microsoft.com/office/powerpoint/2012/main" userId="S-1-5-21-3666951236-1684651718-1201408435-14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87919D"/>
    <a:srgbClr val="2E5174"/>
    <a:srgbClr val="41719C"/>
    <a:srgbClr val="4977A1"/>
    <a:srgbClr val="F2C51B"/>
    <a:srgbClr val="CFDAE9"/>
    <a:srgbClr val="2D568C"/>
    <a:srgbClr val="5A83A9"/>
    <a:srgbClr val="638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>
        <p:guide pos="3840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524F8-0F06-46DC-986D-39A5F7D21F67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C28BF-1063-4599-B4B3-E6AC7A1841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0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32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92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75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1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5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5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5E59-4251-4E74-A80D-E8FB8A76EA4F}" type="datetimeFigureOut">
              <a:rPr lang="pt-BR" smtClean="0"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6BF4-2434-40D7-8A99-046AD2EFE00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6375"/>
                    </a14:imgEffect>
                    <a14:imgEffect>
                      <a14:saturation sat="220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6" y="-85099"/>
            <a:ext cx="12227624" cy="630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>
              <a:schemeClr val="accent1">
                <a:alpha val="43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1664677" y="305979"/>
            <a:ext cx="8862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</a:t>
            </a:r>
          </a:p>
          <a:p>
            <a:pPr algn="ctr"/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pt-B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pt-B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REVENÇÃO </a:t>
            </a:r>
            <a:endParaRPr lang="pt-BR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16394" y="4532106"/>
            <a:ext cx="5875605" cy="646331"/>
          </a:xfrm>
          <a:prstGeom prst="rect">
            <a:avLst/>
          </a:prstGeom>
          <a:solidFill>
            <a:srgbClr val="F2C51B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Gotham Black" panose="02000604040000020004" pitchFamily="50" charset="0"/>
              </a:rPr>
              <a:t>TREINAMENTO DE EPI</a:t>
            </a:r>
            <a:endParaRPr lang="pt-BR" sz="3600" dirty="0">
              <a:latin typeface="Gotham Blac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6" y="393650"/>
            <a:ext cx="1147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PROCESSO DE RECEBIMENTO E DEVOLUÇÃO EPI´S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3658" y="2472161"/>
            <a:ext cx="167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41719C"/>
                </a:solidFill>
                <a:latin typeface="Gotham Black" panose="02000604040000020004" pitchFamily="50" charset="0"/>
              </a:rPr>
              <a:t>ADMISSÃO</a:t>
            </a:r>
            <a:endParaRPr lang="pt-BR" sz="2000" dirty="0">
              <a:solidFill>
                <a:srgbClr val="41719C"/>
              </a:solidFill>
              <a:latin typeface="Gotham Black" panose="02000604040000020004" pitchFamily="50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2171377" y="2659029"/>
            <a:ext cx="1201574" cy="13187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444390" y="2474363"/>
            <a:ext cx="444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41719C"/>
                </a:solidFill>
                <a:latin typeface="Gotham Black" panose="02000604040000020004" pitchFamily="50" charset="0"/>
              </a:rPr>
              <a:t>PREENCHIMENTO DO FORMULÁRIO</a:t>
            </a:r>
            <a:endParaRPr lang="pt-BR" dirty="0">
              <a:solidFill>
                <a:srgbClr val="41719C"/>
              </a:solidFill>
              <a:latin typeface="Gotham Black" panose="02000604040000020004" pitchFamily="50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933614" y="2406742"/>
            <a:ext cx="27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4977A1"/>
                </a:solidFill>
                <a:latin typeface="Gotham Black" panose="02000604040000020004" pitchFamily="50" charset="0"/>
              </a:rPr>
              <a:t>ENTREGA DE EPI’S</a:t>
            </a:r>
            <a:endParaRPr lang="pt-BR" sz="2000" dirty="0">
              <a:solidFill>
                <a:srgbClr val="4977A1"/>
              </a:solidFill>
              <a:latin typeface="Gotham Black" panose="02000604040000020004" pitchFamily="50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7915282" y="263433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06490" y="5184619"/>
            <a:ext cx="167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41719C"/>
                </a:solidFill>
                <a:latin typeface="Gotham Black" panose="02000604040000020004" pitchFamily="50" charset="0"/>
              </a:rPr>
              <a:t>DEMISSÃO</a:t>
            </a:r>
            <a:endParaRPr lang="pt-BR" sz="2000" dirty="0">
              <a:solidFill>
                <a:srgbClr val="41719C"/>
              </a:solidFill>
              <a:latin typeface="Gotham Black" panose="02000604040000020004" pitchFamily="50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639021" y="4876195"/>
            <a:ext cx="2212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41719C"/>
                </a:solidFill>
                <a:latin typeface="Gotham Black" panose="02000604040000020004" pitchFamily="50" charset="0"/>
              </a:rPr>
              <a:t>CONFERÊNCIA DE EPI´S DEVOLVIDOS</a:t>
            </a:r>
            <a:endParaRPr lang="pt-BR" sz="2000" dirty="0">
              <a:solidFill>
                <a:srgbClr val="41719C"/>
              </a:solidFill>
              <a:latin typeface="Gotham Black" panose="02000604040000020004" pitchFamily="50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807332" y="4759688"/>
            <a:ext cx="240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41719C"/>
                </a:solidFill>
                <a:latin typeface="Gotham Black" panose="02000604040000020004" pitchFamily="50" charset="0"/>
              </a:rPr>
              <a:t>AVALIAÇÃO EQUIP. PARA REUTILIZAÇÃO</a:t>
            </a:r>
            <a:endParaRPr lang="pt-BR" sz="2000" dirty="0">
              <a:solidFill>
                <a:srgbClr val="41719C"/>
              </a:solidFill>
              <a:latin typeface="Gotham Black" panose="02000604040000020004" pitchFamily="50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384522" y="5012675"/>
            <a:ext cx="239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1719C"/>
                </a:solidFill>
                <a:latin typeface="Gotham Black" panose="02000604040000020004" pitchFamily="50" charset="0"/>
              </a:rPr>
              <a:t>PREENCHIMENTO DO FORMULÁRIO</a:t>
            </a:r>
          </a:p>
        </p:txBody>
      </p:sp>
      <p:cxnSp>
        <p:nvCxnSpPr>
          <p:cNvPr id="30" name="Conector reto 29"/>
          <p:cNvCxnSpPr>
            <a:stCxn id="26" idx="3"/>
          </p:cNvCxnSpPr>
          <p:nvPr/>
        </p:nvCxnSpPr>
        <p:spPr>
          <a:xfrm flipV="1">
            <a:off x="2085648" y="5378405"/>
            <a:ext cx="1201574" cy="6269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5622894" y="534001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806904" y="5337860"/>
            <a:ext cx="918577" cy="166"/>
          </a:xfrm>
          <a:prstGeom prst="line">
            <a:avLst/>
          </a:prstGeom>
          <a:ln w="38100">
            <a:solidFill>
              <a:srgbClr val="F2C51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160946" y="1785938"/>
            <a:ext cx="8840304" cy="4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1160946" y="1635720"/>
            <a:ext cx="0" cy="50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10014433" y="1635720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5674178" y="1635720"/>
            <a:ext cx="0" cy="75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1109666" y="4325722"/>
            <a:ext cx="94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109666" y="4175504"/>
            <a:ext cx="0" cy="90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10577525" y="4175504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4294161" y="4175504"/>
            <a:ext cx="0" cy="57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7574059" y="4161216"/>
            <a:ext cx="0" cy="442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/>
          <p:cNvSpPr/>
          <p:nvPr/>
        </p:nvSpPr>
        <p:spPr>
          <a:xfrm>
            <a:off x="5464731" y="1262809"/>
            <a:ext cx="418893" cy="3591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4084714" y="3816381"/>
            <a:ext cx="418893" cy="3591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951499" y="2045123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9812518" y="2041304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900219" y="4783459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7378742" y="4425761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10354449" y="4454464"/>
            <a:ext cx="418893" cy="3591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/>
          <p:cNvSpPr txBox="1"/>
          <p:nvPr/>
        </p:nvSpPr>
        <p:spPr>
          <a:xfrm>
            <a:off x="1005380" y="2019425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5516840" y="1243430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9886781" y="2014034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963826" y="4759070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4158977" y="3813153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7438876" y="4398796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10428054" y="4444255"/>
            <a:ext cx="2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97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FORMULÁRIO RECEBIMENTO DE EPI´S</a:t>
            </a:r>
            <a:endParaRPr lang="pt-BR" dirty="0">
              <a:solidFill>
                <a:srgbClr val="F2C51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46" y="1265568"/>
            <a:ext cx="9212048" cy="48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0" y="-37517"/>
            <a:ext cx="12192000" cy="2680853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dirty="0">
              <a:solidFill>
                <a:schemeClr val="tx1"/>
              </a:solidFill>
              <a:latin typeface="Gotham Black" panose="02000604040000020004" pitchFamily="50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0" y="2208627"/>
            <a:ext cx="7469945" cy="140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5" y="3157239"/>
            <a:ext cx="2381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1182" y="3745976"/>
            <a:ext cx="8145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Gotham Black" panose="02000604040000020004" pitchFamily="50" charset="0"/>
                <a:cs typeface="Arial" panose="020B0604020202020204" pitchFamily="34" charset="0"/>
              </a:rPr>
              <a:t>Dispositivo ou produto de uso individual,  destinado à proteção dos riscos que podem ameaçar a segurança e a saúde no trabalho.</a:t>
            </a:r>
            <a:endParaRPr lang="pt-BR" sz="3200" dirty="0"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267659"/>
            <a:ext cx="11786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Gotham Black" panose="02000604040000020004" pitchFamily="50" charset="0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Gotham Black" panose="02000604040000020004" pitchFamily="50" charset="0"/>
              </a:rPr>
              <a:t>EPI – EQUIPAMENTO DE PROTEÇÃO INDIVIDUAL 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5246" y="2996418"/>
            <a:ext cx="29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Gotham Black" panose="02000604040000020004" pitchFamily="50" charset="0"/>
              </a:rPr>
              <a:t>NR - 06 </a:t>
            </a:r>
            <a:endParaRPr lang="pt-BR" sz="3200" dirty="0">
              <a:latin typeface="Gotham Blac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OBRIGAÇÕES DO EMPREGADOR </a:t>
            </a:r>
            <a:r>
              <a:rPr lang="pt-BR" dirty="0" smtClean="0">
                <a:solidFill>
                  <a:srgbClr val="F2C51B"/>
                </a:solidFill>
              </a:rPr>
              <a:t>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809075" y="1256625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809075" y="2667405"/>
            <a:ext cx="576000" cy="57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809075" y="5488966"/>
            <a:ext cx="576000" cy="57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809075" y="4078185"/>
            <a:ext cx="576000" cy="57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74068" y="1202561"/>
            <a:ext cx="35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FORNECER OS EPI’S ADEQUADO PARA CADA ATIVIDADE DE RISCO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417670" y="2606640"/>
            <a:ext cx="55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ORIENTAR E TREINAR O TRABALHADOR A USAR, GUARDAR E CONSERVAR OS EPI’S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416484" y="4138044"/>
            <a:ext cx="52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COMUNICAR TODA MUDANÇA OU IMPLANTAÇÃO DE UM NOVO PROCESSO QUE REQUER USO DOS EPI’S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494708" y="5628692"/>
            <a:ext cx="52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FISCALIZAR E EXIGIR O USO DOS EPI’S</a:t>
            </a:r>
            <a:endParaRPr lang="pt-BR" dirty="0"/>
          </a:p>
        </p:txBody>
      </p:sp>
      <p:pic>
        <p:nvPicPr>
          <p:cNvPr id="1028" name="Picture 4" descr="Resultado de imagem para LÍD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0" y="1124370"/>
            <a:ext cx="7769795" cy="423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EMPRESA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70" y="3288048"/>
            <a:ext cx="3028883" cy="18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CINÉPOLIS 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37" y="2978838"/>
            <a:ext cx="1903941" cy="5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OBRIGAÇÕES DO EMPREGADO </a:t>
            </a:r>
            <a:r>
              <a:rPr lang="pt-BR" dirty="0" smtClean="0">
                <a:solidFill>
                  <a:srgbClr val="F2C51B"/>
                </a:solidFill>
              </a:rPr>
              <a:t>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05884" y="2764894"/>
            <a:ext cx="55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RESPONSABILIZAR-SE POR SUA GUARDA E CONSERVAÇÃO 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383222" y="4081290"/>
            <a:ext cx="52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COMUNICAR QUALQUER ALTERAÇÃO QUE O TORNE IMPRÓPRIO PARA USO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400697" y="5497768"/>
            <a:ext cx="551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CUMPRIR COM AS DETERMINAÇÕES DO EMPREGADOR SOB SEU USO ADEQUADO 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405884" y="1281942"/>
            <a:ext cx="55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UTILIZAR OS EPI´S APENAS PARA A FINALIDADE A QUE SE DESTINA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4" y="1114373"/>
            <a:ext cx="5289947" cy="472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Elipse 23"/>
          <p:cNvSpPr/>
          <p:nvPr/>
        </p:nvSpPr>
        <p:spPr>
          <a:xfrm>
            <a:off x="5809075" y="1256625"/>
            <a:ext cx="576000" cy="57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5809075" y="2667405"/>
            <a:ext cx="576000" cy="57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5809075" y="5488966"/>
            <a:ext cx="576000" cy="57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809075" y="4078185"/>
            <a:ext cx="576000" cy="57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6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 rot="5400000">
            <a:off x="7115881" y="644526"/>
            <a:ext cx="3399007" cy="6143624"/>
          </a:xfrm>
          <a:prstGeom prst="roundRect">
            <a:avLst/>
          </a:prstGeom>
          <a:solidFill>
            <a:srgbClr val="F2C51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PENALIDADE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46677" y="2833819"/>
            <a:ext cx="57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Gotham Black" panose="02000604040000020004" pitchFamily="50" charset="0"/>
              </a:rPr>
              <a:t>O NÃO CUMPRIMENTO DAS ORIENTAÇÕES FORNECIDAS, ACARRETARÁ EM ADVERTÊNCIAS.</a:t>
            </a:r>
            <a:endParaRPr lang="pt-BR" sz="2400" dirty="0">
              <a:solidFill>
                <a:srgbClr val="2E5174"/>
              </a:solidFill>
              <a:latin typeface="Gotham Black" panose="02000604040000020004" pitchFamily="50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9" y="1292586"/>
            <a:ext cx="4093983" cy="469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1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56" y="1184713"/>
            <a:ext cx="3733161" cy="4798177"/>
          </a:xfrm>
          <a:prstGeom prst="rect">
            <a:avLst/>
          </a:prstGeom>
        </p:spPr>
      </p:pic>
      <p:sp>
        <p:nvSpPr>
          <p:cNvPr id="15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MODELO DE ADVERTÊNCIA</a:t>
            </a:r>
            <a:endParaRPr lang="pt-BR" dirty="0">
              <a:solidFill>
                <a:srgbClr val="F2C5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28548"/>
            <a:ext cx="12240000" cy="61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4288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1408" y="1028399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80562" y="1205932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80178" y="1205932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90415" y="2068097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427920" y="3173018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32846" y="1184466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pic>
        <p:nvPicPr>
          <p:cNvPr id="1026" name="Picture 2" descr="Resultado de imagem para bota pvc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5" y="1483991"/>
            <a:ext cx="589419" cy="59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luva malha de aç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0" y="2212001"/>
            <a:ext cx="451498" cy="58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luva alta temperatur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7" y="2760215"/>
            <a:ext cx="540000" cy="6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luva nitrílica curta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7" y="3333307"/>
            <a:ext cx="667840" cy="66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15">
            <a:off x="334747" y="5257894"/>
            <a:ext cx="819036" cy="4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to 23"/>
          <p:cNvCxnSpPr/>
          <p:nvPr/>
        </p:nvCxnSpPr>
        <p:spPr>
          <a:xfrm>
            <a:off x="361067" y="213916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361067" y="2794219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361067" y="3374966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32931" y="397379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361067" y="453646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76659" y="511720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61067" y="5782359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180105" y="1716798"/>
            <a:ext cx="181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BOTA PVC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151554" y="2343423"/>
            <a:ext cx="309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LUVA MALHA DE AÇO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60946" y="2912272"/>
            <a:ext cx="322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LUVA ALTA TEMPERATURA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170135" y="3530043"/>
            <a:ext cx="343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LUVA NITRÍLICA CURTA 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152943" y="4072298"/>
            <a:ext cx="3233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LUVA NITRÍLICA LONGA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80105" y="4657328"/>
            <a:ext cx="380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MÁSCARA PARA BOCA E NARIZ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222968" y="5294694"/>
            <a:ext cx="302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ÓCULOS DE PROTEÇÃO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760191" y="1688729"/>
            <a:ext cx="317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TODAS AS ÁREAS E COZINHA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8818513" y="2334340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849467" y="4114500"/>
            <a:ext cx="37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VIP/ BOMBONIERE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8840311" y="354580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TODAS AS ÁREAS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861806" y="4639666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BOMBONIERE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861588" y="5282279"/>
            <a:ext cx="204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BOMBONIERE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833204" y="2928826"/>
            <a:ext cx="328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COZINHA VIP/BOMBONIERE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142994" y="1634071"/>
            <a:ext cx="252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 E COZINHA VIP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6272958" y="5294694"/>
            <a:ext cx="238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6270964" y="4665803"/>
            <a:ext cx="247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6258890" y="4080258"/>
            <a:ext cx="271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278629" y="3523712"/>
            <a:ext cx="2854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LIMPEZA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6232427" y="2935831"/>
            <a:ext cx="257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COZINHA VIP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216686" y="2340952"/>
            <a:ext cx="2432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COLAB. COZINHA VIP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pic>
        <p:nvPicPr>
          <p:cNvPr id="1044" name="Picture 20" descr="Resultado de imagem para luva nitrílic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" y="4000945"/>
            <a:ext cx="539050" cy="53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ixaDeTexto 54"/>
          <p:cNvSpPr txBox="1"/>
          <p:nvPr/>
        </p:nvSpPr>
        <p:spPr>
          <a:xfrm>
            <a:off x="4014719" y="1212308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56971" y="1739492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1301043940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56971" y="2894818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1301042245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378908" y="3491456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1301042243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379120" y="4072504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1301042244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366746" y="2326756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1201010085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366746" y="4654854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1301043996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359097" y="5293472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3F50"/>
                </a:solidFill>
                <a:latin typeface="Gotham "/>
              </a:rPr>
              <a:t>ID 1301043415 </a:t>
            </a:r>
          </a:p>
        </p:txBody>
      </p:sp>
      <p:pic>
        <p:nvPicPr>
          <p:cNvPr id="73" name="Picture 7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0" y="4623402"/>
            <a:ext cx="544346" cy="4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1" name="Conector reto 11"/>
          <p:cNvCxnSpPr/>
          <p:nvPr/>
        </p:nvCxnSpPr>
        <p:spPr>
          <a:xfrm>
            <a:off x="14288" y="63004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3" name="Retângulo 6"/>
          <p:cNvSpPr/>
          <p:nvPr/>
        </p:nvSpPr>
        <p:spPr>
          <a:xfrm>
            <a:off x="431408" y="905567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74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75" name="CaixaDeTexto 1"/>
          <p:cNvSpPr txBox="1"/>
          <p:nvPr/>
        </p:nvSpPr>
        <p:spPr>
          <a:xfrm>
            <a:off x="1679887" y="1010698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76" name="CaixaDeTexto 13"/>
          <p:cNvSpPr txBox="1"/>
          <p:nvPr/>
        </p:nvSpPr>
        <p:spPr>
          <a:xfrm>
            <a:off x="6257549" y="1009561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77" name="CaixaDeTexto 14"/>
          <p:cNvSpPr txBox="1"/>
          <p:nvPr/>
        </p:nvSpPr>
        <p:spPr>
          <a:xfrm>
            <a:off x="5112991" y="1992296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8" name="CaixaDeTexto 16"/>
          <p:cNvSpPr txBox="1"/>
          <p:nvPr/>
        </p:nvSpPr>
        <p:spPr>
          <a:xfrm>
            <a:off x="9198936" y="1017321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cxnSp>
        <p:nvCxnSpPr>
          <p:cNvPr id="86" name="Conector reto 23"/>
          <p:cNvCxnSpPr/>
          <p:nvPr/>
        </p:nvCxnSpPr>
        <p:spPr>
          <a:xfrm>
            <a:off x="183643" y="2063361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34"/>
          <p:cNvCxnSpPr/>
          <p:nvPr/>
        </p:nvCxnSpPr>
        <p:spPr>
          <a:xfrm>
            <a:off x="183643" y="2644108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35"/>
          <p:cNvCxnSpPr/>
          <p:nvPr/>
        </p:nvCxnSpPr>
        <p:spPr>
          <a:xfrm>
            <a:off x="183643" y="3224855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36"/>
          <p:cNvCxnSpPr/>
          <p:nvPr/>
        </p:nvCxnSpPr>
        <p:spPr>
          <a:xfrm>
            <a:off x="183643" y="380560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37"/>
          <p:cNvCxnSpPr/>
          <p:nvPr/>
        </p:nvCxnSpPr>
        <p:spPr>
          <a:xfrm>
            <a:off x="155507" y="4404426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38"/>
          <p:cNvCxnSpPr/>
          <p:nvPr/>
        </p:nvCxnSpPr>
        <p:spPr>
          <a:xfrm>
            <a:off x="415659" y="5062632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39"/>
          <p:cNvCxnSpPr/>
          <p:nvPr/>
        </p:nvCxnSpPr>
        <p:spPr>
          <a:xfrm>
            <a:off x="99235" y="5629731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44"/>
          <p:cNvSpPr txBox="1"/>
          <p:nvPr/>
        </p:nvSpPr>
        <p:spPr>
          <a:xfrm>
            <a:off x="1056018" y="2201725"/>
            <a:ext cx="3583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CINTO </a:t>
            </a:r>
            <a:r>
              <a:rPr lang="pt-BR" sz="1400" dirty="0" smtClean="0">
                <a:latin typeface="Gotham "/>
              </a:rPr>
              <a:t>PARAQUEDISTA </a:t>
            </a:r>
            <a:r>
              <a:rPr lang="pt-BR" sz="1400" dirty="0">
                <a:latin typeface="Gotham "/>
              </a:rPr>
              <a:t>3 PONTOS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96" name="CaixaDeTexto 45"/>
          <p:cNvSpPr txBox="1"/>
          <p:nvPr/>
        </p:nvSpPr>
        <p:spPr>
          <a:xfrm>
            <a:off x="1043544" y="1643969"/>
            <a:ext cx="309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BOTA DE BICO COMPOSITE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97" name="CaixaDeTexto 46"/>
          <p:cNvSpPr txBox="1"/>
          <p:nvPr/>
        </p:nvSpPr>
        <p:spPr>
          <a:xfrm>
            <a:off x="1065410" y="2674315"/>
            <a:ext cx="322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CORDA DE SEGURANÇA </a:t>
            </a:r>
            <a:r>
              <a:rPr lang="pt-BR" sz="1400" dirty="0" smtClean="0">
                <a:latin typeface="Gotham "/>
              </a:rPr>
              <a:t>N.18 </a:t>
            </a:r>
            <a:r>
              <a:rPr lang="pt-BR" sz="1400" dirty="0">
                <a:latin typeface="Gotham "/>
              </a:rPr>
              <a:t>POLIAMIDA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10" name="CaixaDeTexto 64"/>
          <p:cNvSpPr txBox="1"/>
          <p:nvPr/>
        </p:nvSpPr>
        <p:spPr>
          <a:xfrm>
            <a:off x="5962676" y="162659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19" name="CaixaDeTexto 54"/>
          <p:cNvSpPr txBox="1"/>
          <p:nvPr/>
        </p:nvSpPr>
        <p:spPr>
          <a:xfrm>
            <a:off x="3908764" y="1014842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121" name="Retângulo 10"/>
          <p:cNvSpPr/>
          <p:nvPr/>
        </p:nvSpPr>
        <p:spPr>
          <a:xfrm>
            <a:off x="4411563" y="218933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1304011323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2" name="Retângulo 12"/>
          <p:cNvSpPr/>
          <p:nvPr/>
        </p:nvSpPr>
        <p:spPr>
          <a:xfrm>
            <a:off x="4411563" y="3325454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1304011330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3" name="Retângulo 17"/>
          <p:cNvSpPr/>
          <p:nvPr/>
        </p:nvSpPr>
        <p:spPr>
          <a:xfrm>
            <a:off x="4433500" y="392209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1304011331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4" name="Retângulo 19"/>
          <p:cNvSpPr/>
          <p:nvPr/>
        </p:nvSpPr>
        <p:spPr>
          <a:xfrm>
            <a:off x="4433712" y="450314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1304011332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5" name="Retângulo 20"/>
          <p:cNvSpPr/>
          <p:nvPr/>
        </p:nvSpPr>
        <p:spPr>
          <a:xfrm>
            <a:off x="4421338" y="275739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1304011325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6" name="Retângulo 21"/>
          <p:cNvSpPr/>
          <p:nvPr/>
        </p:nvSpPr>
        <p:spPr>
          <a:xfrm>
            <a:off x="4421338" y="508549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1304011328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2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130" name="CaixaDeTexto 43"/>
          <p:cNvSpPr txBox="1"/>
          <p:nvPr/>
        </p:nvSpPr>
        <p:spPr>
          <a:xfrm>
            <a:off x="1033070" y="3921699"/>
            <a:ext cx="2718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CAPUZ OU BALACLAVA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1" name="CaixaDeTexto 44"/>
          <p:cNvSpPr txBox="1"/>
          <p:nvPr/>
        </p:nvSpPr>
        <p:spPr>
          <a:xfrm>
            <a:off x="1065877" y="3341666"/>
            <a:ext cx="181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CAPACETE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2" name="CaixaDeTexto 45"/>
          <p:cNvSpPr txBox="1"/>
          <p:nvPr/>
        </p:nvSpPr>
        <p:spPr>
          <a:xfrm>
            <a:off x="1056018" y="4381866"/>
            <a:ext cx="3091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MANGA DE PROTEÇÃO DO BRAÇO E ANTEBRAÇO CONTRA CHOQUE </a:t>
            </a:r>
            <a:r>
              <a:rPr lang="pt-BR" sz="1400" dirty="0" smtClean="0">
                <a:latin typeface="Gotham "/>
              </a:rPr>
              <a:t>ELÉTRICO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3" name="CaixaDeTexto 47"/>
          <p:cNvSpPr txBox="1"/>
          <p:nvPr/>
        </p:nvSpPr>
        <p:spPr>
          <a:xfrm>
            <a:off x="1081219" y="5712643"/>
            <a:ext cx="343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Gotham "/>
              </a:rPr>
              <a:t>PROTETOR DE COLUNA 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5" name="CaixaDeTexto 49"/>
          <p:cNvSpPr txBox="1"/>
          <p:nvPr/>
        </p:nvSpPr>
        <p:spPr>
          <a:xfrm>
            <a:off x="1033070" y="5118343"/>
            <a:ext cx="38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ÓCULOS DE PROTEÇÃO ALTA TEMPERATURA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6" name="Explosion 2 135"/>
          <p:cNvSpPr>
            <a:spLocks/>
          </p:cNvSpPr>
          <p:nvPr/>
        </p:nvSpPr>
        <p:spPr>
          <a:xfrm rot="2649954">
            <a:off x="11079662" y="64065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37" name="TextBox 12"/>
          <p:cNvSpPr txBox="1">
            <a:spLocks/>
          </p:cNvSpPr>
          <p:nvPr/>
        </p:nvSpPr>
        <p:spPr>
          <a:xfrm>
            <a:off x="11229522" y="350450"/>
            <a:ext cx="606425" cy="26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Nova!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CaixaDeTexto 64"/>
          <p:cNvSpPr txBox="1"/>
          <p:nvPr/>
        </p:nvSpPr>
        <p:spPr>
          <a:xfrm>
            <a:off x="5976324" y="2215975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9" name="CaixaDeTexto 64"/>
          <p:cNvSpPr txBox="1"/>
          <p:nvPr/>
        </p:nvSpPr>
        <p:spPr>
          <a:xfrm>
            <a:off x="5948607" y="282184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0" name="CaixaDeTexto 64"/>
          <p:cNvSpPr txBox="1"/>
          <p:nvPr/>
        </p:nvSpPr>
        <p:spPr>
          <a:xfrm>
            <a:off x="5948607" y="3378670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1" name="CaixaDeTexto 64"/>
          <p:cNvSpPr txBox="1"/>
          <p:nvPr/>
        </p:nvSpPr>
        <p:spPr>
          <a:xfrm>
            <a:off x="5948607" y="392739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2" name="CaixaDeTexto 64"/>
          <p:cNvSpPr txBox="1"/>
          <p:nvPr/>
        </p:nvSpPr>
        <p:spPr>
          <a:xfrm>
            <a:off x="5932864" y="4557640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4" name="CaixaDeTexto 64"/>
          <p:cNvSpPr txBox="1"/>
          <p:nvPr/>
        </p:nvSpPr>
        <p:spPr>
          <a:xfrm>
            <a:off x="5891920" y="5705646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ESTOQUISTA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5" name="CaixaDeTexto 57"/>
          <p:cNvSpPr txBox="1"/>
          <p:nvPr/>
        </p:nvSpPr>
        <p:spPr>
          <a:xfrm>
            <a:off x="8744050" y="160759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Gotham "/>
              </a:rPr>
              <a:t>TODAS AS ÁREAS </a:t>
            </a:r>
            <a:endParaRPr lang="pt-BR" sz="1600" dirty="0">
              <a:latin typeface="Gotham "/>
            </a:endParaRPr>
          </a:p>
        </p:txBody>
      </p:sp>
      <p:sp>
        <p:nvSpPr>
          <p:cNvPr id="146" name="CaixaDeTexto 57"/>
          <p:cNvSpPr txBox="1"/>
          <p:nvPr/>
        </p:nvSpPr>
        <p:spPr>
          <a:xfrm>
            <a:off x="8744050" y="2223987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7" name="CaixaDeTexto 57"/>
          <p:cNvSpPr txBox="1"/>
          <p:nvPr/>
        </p:nvSpPr>
        <p:spPr>
          <a:xfrm>
            <a:off x="8728228" y="5732942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ESTOQUE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8" name="CaixaDeTexto 57"/>
          <p:cNvSpPr txBox="1"/>
          <p:nvPr/>
        </p:nvSpPr>
        <p:spPr>
          <a:xfrm>
            <a:off x="8741876" y="2823971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155" name="Retângulo 21"/>
          <p:cNvSpPr/>
          <p:nvPr/>
        </p:nvSpPr>
        <p:spPr>
          <a:xfrm>
            <a:off x="4423714" y="5676068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1304011333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55" name="CaixaDeTexto 57"/>
          <p:cNvSpPr txBox="1"/>
          <p:nvPr/>
        </p:nvSpPr>
        <p:spPr>
          <a:xfrm>
            <a:off x="8728228" y="5075416"/>
            <a:ext cx="324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USO COM ESMERIL E PRODUTOS QUÍMICOS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6" name="CaixaDeTexto 64"/>
          <p:cNvSpPr txBox="1"/>
          <p:nvPr/>
        </p:nvSpPr>
        <p:spPr>
          <a:xfrm>
            <a:off x="5932864" y="5188334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8734995" y="3272851"/>
            <a:ext cx="3609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USO GERAL COM TRANSPORTE DE MATERIAIS/ ANDAIMES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9" name="CaixaDeTexto 57"/>
          <p:cNvSpPr txBox="1"/>
          <p:nvPr/>
        </p:nvSpPr>
        <p:spPr>
          <a:xfrm>
            <a:off x="8714580" y="3989854"/>
            <a:ext cx="337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MÁQUINA COM SOLDA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60" name="CaixaDeTexto 57"/>
          <p:cNvSpPr txBox="1"/>
          <p:nvPr/>
        </p:nvSpPr>
        <p:spPr>
          <a:xfrm>
            <a:off x="8721289" y="4452422"/>
            <a:ext cx="33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MANOBRA DE SECCIONADORAS DE MÉDIA TENSÃO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" y="5681687"/>
            <a:ext cx="866775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3" y="2118657"/>
            <a:ext cx="799879" cy="490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8" y="2710678"/>
            <a:ext cx="726194" cy="449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17" y="3839169"/>
            <a:ext cx="726195" cy="552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43" y="4482658"/>
            <a:ext cx="762269" cy="514219"/>
          </a:xfrm>
          <a:prstGeom prst="rect">
            <a:avLst/>
          </a:prstGeom>
        </p:spPr>
      </p:pic>
      <p:pic>
        <p:nvPicPr>
          <p:cNvPr id="79" name="Picture 14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3715">
            <a:off x="114819" y="5109899"/>
            <a:ext cx="819036" cy="4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77" descr="Resultado de imagem para CAPACETE ULTRA MAS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9" y="3308410"/>
            <a:ext cx="505114" cy="4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79" descr="Resultado de imagem para CAPACETE ULTRA MAS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6" y="3302276"/>
            <a:ext cx="400838" cy="4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tângulo 10"/>
          <p:cNvSpPr/>
          <p:nvPr/>
        </p:nvSpPr>
        <p:spPr>
          <a:xfrm>
            <a:off x="4507099" y="1618069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64039990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5" y="1407069"/>
            <a:ext cx="760059" cy="5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71" name="Conector reto 11"/>
          <p:cNvCxnSpPr/>
          <p:nvPr/>
        </p:nvCxnSpPr>
        <p:spPr>
          <a:xfrm>
            <a:off x="14288" y="6204876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2"/>
          <p:cNvSpPr txBox="1"/>
          <p:nvPr/>
        </p:nvSpPr>
        <p:spPr>
          <a:xfrm>
            <a:off x="1160946" y="275039"/>
            <a:ext cx="12192000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3" name="Retângulo 6"/>
          <p:cNvSpPr/>
          <p:nvPr/>
        </p:nvSpPr>
        <p:spPr>
          <a:xfrm>
            <a:off x="431408" y="905567"/>
            <a:ext cx="10761785" cy="36000"/>
          </a:xfrm>
          <a:prstGeom prst="rect">
            <a:avLst/>
          </a:prstGeom>
          <a:solidFill>
            <a:srgbClr val="2E5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"/>
            </a:endParaRPr>
          </a:p>
        </p:txBody>
      </p:sp>
      <p:sp>
        <p:nvSpPr>
          <p:cNvPr id="74" name="CaixaDeTexto 8"/>
          <p:cNvSpPr txBox="1"/>
          <p:nvPr/>
        </p:nvSpPr>
        <p:spPr>
          <a:xfrm>
            <a:off x="361067" y="393650"/>
            <a:ext cx="985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2C51B"/>
                </a:solidFill>
                <a:latin typeface="Gotham Black" panose="02000604040000020004" pitchFamily="50" charset="0"/>
              </a:rPr>
              <a:t>TIPOS DE EPI´S:     </a:t>
            </a:r>
            <a:endParaRPr lang="pt-BR" dirty="0">
              <a:solidFill>
                <a:srgbClr val="F2C51B"/>
              </a:solidFill>
            </a:endParaRPr>
          </a:p>
        </p:txBody>
      </p:sp>
      <p:sp>
        <p:nvSpPr>
          <p:cNvPr id="75" name="CaixaDeTexto 1"/>
          <p:cNvSpPr txBox="1"/>
          <p:nvPr/>
        </p:nvSpPr>
        <p:spPr>
          <a:xfrm>
            <a:off x="1406930" y="1010698"/>
            <a:ext cx="11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EPI´S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76" name="CaixaDeTexto 13"/>
          <p:cNvSpPr txBox="1"/>
          <p:nvPr/>
        </p:nvSpPr>
        <p:spPr>
          <a:xfrm>
            <a:off x="6366732" y="1009561"/>
            <a:ext cx="220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QUEM UTILIZA?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77" name="CaixaDeTexto 14"/>
          <p:cNvSpPr txBox="1"/>
          <p:nvPr/>
        </p:nvSpPr>
        <p:spPr>
          <a:xfrm>
            <a:off x="5072048" y="2510918"/>
            <a:ext cx="15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78" name="CaixaDeTexto 16"/>
          <p:cNvSpPr txBox="1"/>
          <p:nvPr/>
        </p:nvSpPr>
        <p:spPr>
          <a:xfrm>
            <a:off x="9198936" y="1017321"/>
            <a:ext cx="97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ONDE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 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cxnSp>
        <p:nvCxnSpPr>
          <p:cNvPr id="86" name="Conector reto 23"/>
          <p:cNvCxnSpPr/>
          <p:nvPr/>
        </p:nvCxnSpPr>
        <p:spPr>
          <a:xfrm>
            <a:off x="142700" y="2581983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34"/>
          <p:cNvCxnSpPr/>
          <p:nvPr/>
        </p:nvCxnSpPr>
        <p:spPr>
          <a:xfrm>
            <a:off x="142700" y="3162730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35"/>
          <p:cNvCxnSpPr/>
          <p:nvPr/>
        </p:nvCxnSpPr>
        <p:spPr>
          <a:xfrm>
            <a:off x="142700" y="374347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37"/>
          <p:cNvCxnSpPr/>
          <p:nvPr/>
        </p:nvCxnSpPr>
        <p:spPr>
          <a:xfrm>
            <a:off x="114564" y="4527257"/>
            <a:ext cx="11403210" cy="0"/>
          </a:xfrm>
          <a:prstGeom prst="line">
            <a:avLst/>
          </a:prstGeom>
          <a:ln>
            <a:solidFill>
              <a:srgbClr val="2E517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aixaDeTexto 54"/>
          <p:cNvSpPr txBox="1"/>
          <p:nvPr/>
        </p:nvSpPr>
        <p:spPr>
          <a:xfrm>
            <a:off x="3867821" y="1014842"/>
            <a:ext cx="220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Gotham "/>
              </a:rPr>
              <a:t>ID PARA COMPRA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Gotham "/>
            </a:endParaRPr>
          </a:p>
        </p:txBody>
      </p:sp>
      <p:sp>
        <p:nvSpPr>
          <p:cNvPr id="121" name="Retângulo 10"/>
          <p:cNvSpPr/>
          <p:nvPr/>
        </p:nvSpPr>
        <p:spPr>
          <a:xfrm>
            <a:off x="4138604" y="270795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1304011326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3" name="Retângulo 17"/>
          <p:cNvSpPr/>
          <p:nvPr/>
        </p:nvSpPr>
        <p:spPr>
          <a:xfrm>
            <a:off x="4160541" y="3922093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1304011334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4" name="Retângulo 19"/>
          <p:cNvSpPr/>
          <p:nvPr/>
        </p:nvSpPr>
        <p:spPr>
          <a:xfrm>
            <a:off x="4160753" y="455773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1304011324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sp>
        <p:nvSpPr>
          <p:cNvPr id="125" name="Retângulo 20"/>
          <p:cNvSpPr/>
          <p:nvPr/>
        </p:nvSpPr>
        <p:spPr>
          <a:xfrm>
            <a:off x="4148379" y="3276014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1304011327</a:t>
            </a:r>
            <a:endParaRPr lang="pt-BR" sz="1600" dirty="0">
              <a:solidFill>
                <a:srgbClr val="333F50"/>
              </a:solidFill>
              <a:latin typeface="Gotham "/>
            </a:endParaRPr>
          </a:p>
        </p:txBody>
      </p:sp>
      <p:pic>
        <p:nvPicPr>
          <p:cNvPr id="12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36" y="6398888"/>
            <a:ext cx="1832791" cy="515384"/>
          </a:xfrm>
          <a:prstGeom prst="rect">
            <a:avLst/>
          </a:prstGeom>
        </p:spPr>
      </p:pic>
      <p:sp>
        <p:nvSpPr>
          <p:cNvPr id="136" name="Explosion 2 135"/>
          <p:cNvSpPr>
            <a:spLocks/>
          </p:cNvSpPr>
          <p:nvPr/>
        </p:nvSpPr>
        <p:spPr>
          <a:xfrm rot="2649954">
            <a:off x="11079662" y="64065"/>
            <a:ext cx="965200" cy="861060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37" name="TextBox 12"/>
          <p:cNvSpPr txBox="1">
            <a:spLocks/>
          </p:cNvSpPr>
          <p:nvPr/>
        </p:nvSpPr>
        <p:spPr>
          <a:xfrm>
            <a:off x="11229522" y="350450"/>
            <a:ext cx="606425" cy="26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Nova!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CaixaDeTexto 64"/>
          <p:cNvSpPr txBox="1"/>
          <p:nvPr/>
        </p:nvSpPr>
        <p:spPr>
          <a:xfrm>
            <a:off x="5935381" y="273459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39" name="CaixaDeTexto 64"/>
          <p:cNvSpPr txBox="1"/>
          <p:nvPr/>
        </p:nvSpPr>
        <p:spPr>
          <a:xfrm>
            <a:off x="5907664" y="3340469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1" name="CaixaDeTexto 64"/>
          <p:cNvSpPr txBox="1"/>
          <p:nvPr/>
        </p:nvSpPr>
        <p:spPr>
          <a:xfrm>
            <a:off x="5907664" y="3913749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2" name="CaixaDeTexto 64"/>
          <p:cNvSpPr txBox="1"/>
          <p:nvPr/>
        </p:nvSpPr>
        <p:spPr>
          <a:xfrm>
            <a:off x="5891921" y="4584937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146" name="CaixaDeTexto 57"/>
          <p:cNvSpPr txBox="1"/>
          <p:nvPr/>
        </p:nvSpPr>
        <p:spPr>
          <a:xfrm>
            <a:off x="8621219" y="2742609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151" name="CaixaDeTexto 57"/>
          <p:cNvSpPr txBox="1"/>
          <p:nvPr/>
        </p:nvSpPr>
        <p:spPr>
          <a:xfrm>
            <a:off x="8632839" y="4577156"/>
            <a:ext cx="302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"/>
              </a:rPr>
              <a:t>ANDAIMES OU ESCADAS </a:t>
            </a:r>
          </a:p>
        </p:txBody>
      </p:sp>
      <p:sp>
        <p:nvSpPr>
          <p:cNvPr id="54" name="CaixaDeTexto 49"/>
          <p:cNvSpPr txBox="1"/>
          <p:nvPr/>
        </p:nvSpPr>
        <p:spPr>
          <a:xfrm>
            <a:off x="935276" y="2057235"/>
            <a:ext cx="38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PAR DE LUVAS ALTA </a:t>
            </a:r>
            <a:endParaRPr lang="pt-BR" sz="1400" dirty="0" smtClean="0">
              <a:latin typeface="Gotham "/>
            </a:endParaRPr>
          </a:p>
          <a:p>
            <a:r>
              <a:rPr lang="pt-BR" sz="1400" dirty="0" smtClean="0">
                <a:latin typeface="Gotham "/>
              </a:rPr>
              <a:t>TEMPERATURA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5" name="CaixaDeTexto 43"/>
          <p:cNvSpPr txBox="1"/>
          <p:nvPr/>
        </p:nvSpPr>
        <p:spPr>
          <a:xfrm>
            <a:off x="1005767" y="4575289"/>
            <a:ext cx="2718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TALABARTE COM ABSORVEDOR COM GANCHOS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6" name="CaixaDeTexto 47"/>
          <p:cNvSpPr txBox="1"/>
          <p:nvPr/>
        </p:nvSpPr>
        <p:spPr>
          <a:xfrm>
            <a:off x="970720" y="2748697"/>
            <a:ext cx="343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Gotham "/>
              </a:rPr>
              <a:t>PAR DE LUVAS RASPA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7" name="CaixaDeTexto 48"/>
          <p:cNvSpPr txBox="1"/>
          <p:nvPr/>
        </p:nvSpPr>
        <p:spPr>
          <a:xfrm>
            <a:off x="1018204" y="3258957"/>
            <a:ext cx="323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PAR DE LUVAS VAQUETA PARA ALTA TENSÃO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59" name="CaixaDeTexto 48"/>
          <p:cNvSpPr txBox="1"/>
          <p:nvPr/>
        </p:nvSpPr>
        <p:spPr>
          <a:xfrm>
            <a:off x="970720" y="3984115"/>
            <a:ext cx="323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Gotham "/>
              </a:rPr>
              <a:t>PROTETOR AURICULAR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3688" y="218001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1304011329</a:t>
            </a:r>
            <a:endParaRPr lang="pt-BR" sz="1600" dirty="0"/>
          </a:p>
        </p:txBody>
      </p:sp>
      <p:sp>
        <p:nvSpPr>
          <p:cNvPr id="44" name="CaixaDeTexto 57"/>
          <p:cNvSpPr txBox="1"/>
          <p:nvPr/>
        </p:nvSpPr>
        <p:spPr>
          <a:xfrm>
            <a:off x="8626688" y="3169637"/>
            <a:ext cx="33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MANOBRA DE SECCIONADORAS DE MÉDIA TENSÃO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5" name="CaixaDeTexto 57"/>
          <p:cNvSpPr txBox="1"/>
          <p:nvPr/>
        </p:nvSpPr>
        <p:spPr>
          <a:xfrm>
            <a:off x="8626688" y="2008733"/>
            <a:ext cx="302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PIPOQUEIRAS E FORNOS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6" name="CaixaDeTexto 64"/>
          <p:cNvSpPr txBox="1"/>
          <p:nvPr/>
        </p:nvSpPr>
        <p:spPr>
          <a:xfrm>
            <a:off x="5917649" y="2176188"/>
            <a:ext cx="25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MANUTENÇÃO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sp>
        <p:nvSpPr>
          <p:cNvPr id="48" name="CaixaDeTexto 57"/>
          <p:cNvSpPr txBox="1"/>
          <p:nvPr/>
        </p:nvSpPr>
        <p:spPr>
          <a:xfrm>
            <a:off x="8623877" y="3732145"/>
            <a:ext cx="342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Gotham "/>
              </a:rPr>
              <a:t>USO EM MÁQUINAS QUE POSSUEM RUÍDO ACIMA DE 85 DECIBÉIS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Gotham 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0" y="3842299"/>
            <a:ext cx="756368" cy="567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2" y="4795512"/>
            <a:ext cx="82867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41" y="2633050"/>
            <a:ext cx="616242" cy="510832"/>
          </a:xfrm>
          <a:prstGeom prst="rect">
            <a:avLst/>
          </a:prstGeom>
        </p:spPr>
      </p:pic>
      <p:pic>
        <p:nvPicPr>
          <p:cNvPr id="53" name="Picture 8" descr="Resultado de imagem para luva alta temperatura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1" y="1872349"/>
            <a:ext cx="540000" cy="6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41" y="3172494"/>
            <a:ext cx="671952" cy="4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443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Gotham </vt:lpstr>
      <vt:lpstr>Gotham Black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Vieira</dc:creator>
  <cp:lastModifiedBy>Daniele Endler (ext. Scanton)</cp:lastModifiedBy>
  <cp:revision>110</cp:revision>
  <dcterms:created xsi:type="dcterms:W3CDTF">2017-04-05T19:12:42Z</dcterms:created>
  <dcterms:modified xsi:type="dcterms:W3CDTF">2017-08-08T21:11:38Z</dcterms:modified>
</cp:coreProperties>
</file>