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54" r:id="rId5"/>
    <p:sldId id="312" r:id="rId6"/>
    <p:sldId id="355" r:id="rId7"/>
    <p:sldId id="356" r:id="rId8"/>
    <p:sldId id="284" r:id="rId9"/>
    <p:sldId id="296" r:id="rId10"/>
    <p:sldId id="332" r:id="rId11"/>
    <p:sldId id="333" r:id="rId12"/>
    <p:sldId id="334" r:id="rId13"/>
    <p:sldId id="336" r:id="rId14"/>
    <p:sldId id="337" r:id="rId15"/>
    <p:sldId id="338" r:id="rId16"/>
    <p:sldId id="339" r:id="rId17"/>
    <p:sldId id="352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40" r:id="rId29"/>
    <p:sldId id="361" r:id="rId30"/>
    <p:sldId id="341" r:id="rId31"/>
    <p:sldId id="358" r:id="rId32"/>
    <p:sldId id="359" r:id="rId33"/>
    <p:sldId id="362" r:id="rId34"/>
    <p:sldId id="363" r:id="rId35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270" autoAdjust="0"/>
  </p:normalViewPr>
  <p:slideViewPr>
    <p:cSldViewPr snapToGrid="0">
      <p:cViewPr varScale="1">
        <p:scale>
          <a:sx n="55" d="100"/>
          <a:sy n="55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B56CB-AA1C-406D-A3D8-90E9EDF9AEFE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1C5D-935D-4E76-BDBC-80BD8D4A50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1C5D-935D-4E76-BDBC-80BD8D4A50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24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77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1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84A1-B001-4A2B-A25C-6916AF246B34}" type="datetimeFigureOut">
              <a:rPr lang="pt-BR" smtClean="0"/>
              <a:t>28/12/2022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2029-5CF9-4436-AF7A-4E130572F3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17" Type="http://schemas.openxmlformats.org/officeDocument/2006/relationships/image" Target="../media/image9.png"/><Relationship Id="rId2" Type="http://schemas.openxmlformats.org/officeDocument/2006/relationships/image" Target="../media/image3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0.jpe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jpeg"/><Relationship Id="rId7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9.png"/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12" Type="http://schemas.openxmlformats.org/officeDocument/2006/relationships/image" Target="../media/image5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.png"/><Relationship Id="rId5" Type="http://schemas.openxmlformats.org/officeDocument/2006/relationships/image" Target="../media/image49.jpe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12" Type="http://schemas.openxmlformats.org/officeDocument/2006/relationships/image" Target="../media/image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58.png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2.pn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6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6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4.jpeg"/><Relationship Id="rId5" Type="http://schemas.openxmlformats.org/officeDocument/2006/relationships/image" Target="../media/image33.png"/><Relationship Id="rId10" Type="http://schemas.openxmlformats.org/officeDocument/2006/relationships/image" Target="../media/image63.jpeg"/><Relationship Id="rId4" Type="http://schemas.openxmlformats.org/officeDocument/2006/relationships/image" Target="../media/image32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.png"/><Relationship Id="rId5" Type="http://schemas.openxmlformats.org/officeDocument/2006/relationships/image" Target="../media/image49.jpeg"/><Relationship Id="rId10" Type="http://schemas.openxmlformats.org/officeDocument/2006/relationships/image" Target="../media/image67.png"/><Relationship Id="rId4" Type="http://schemas.openxmlformats.org/officeDocument/2006/relationships/image" Target="../media/image48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8.png"/><Relationship Id="rId7" Type="http://schemas.openxmlformats.org/officeDocument/2006/relationships/image" Target="../media/image5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25.jpe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5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8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4160785" y="5386717"/>
              <a:ext cx="3870430" cy="967608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4268237"/>
            <a:ext cx="10363200" cy="1521601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</a:t>
            </a:r>
            <a:b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Clarendon BT" panose="02040804050505030204" pitchFamily="18" charset="0"/>
              </a:rPr>
              <a:t>EQUIPAMENTO DOLBY  </a:t>
            </a:r>
            <a:br>
              <a:rPr lang="es-MX" dirty="0">
                <a:solidFill>
                  <a:schemeClr val="bg1"/>
                </a:solidFill>
              </a:rPr>
            </a:br>
            <a:br>
              <a:rPr lang="es-MX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rgbClr val="FFC319"/>
                </a:solidFill>
                <a:latin typeface="Clarendon BT" panose="02040804050505030204" pitchFamily="18" charset="0"/>
              </a:rPr>
              <a:t>BRA-GR-ATCLT-ACES-00</a:t>
            </a:r>
            <a:br>
              <a:rPr lang="es-MX" dirty="0"/>
            </a:br>
            <a:br>
              <a:rPr lang="es-MX" dirty="0">
                <a:solidFill>
                  <a:schemeClr val="bg1"/>
                </a:solidFill>
              </a:rPr>
            </a:b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até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342170" y="5365405"/>
            <a:ext cx="2635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Acomodar o equipamento no porta copos localizado no braço da poltrona do cliente. Em seguida, fixar corretamente o bastão na poltrona.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validar o ingresso eletrônico ao passar no pódio.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9182585" y="4274522"/>
            <a:ext cx="930707" cy="1070972"/>
            <a:chOff x="9156340" y="1400574"/>
            <a:chExt cx="1800201" cy="187863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48" name="Imagem 4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sp>
        <p:nvSpPr>
          <p:cNvPr id="51" name="Retângulo 50"/>
          <p:cNvSpPr/>
          <p:nvPr/>
        </p:nvSpPr>
        <p:spPr>
          <a:xfrm>
            <a:off x="4956075" y="5341392"/>
            <a:ext cx="2701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Ajustar cuidadosamente a trava que fica localizada entre o bastão e o aparelho. Em seguida, conectar o fone de ouvido  e entregar ao cliente.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5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65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94" y="4095882"/>
            <a:ext cx="1148528" cy="11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21531"/>
          <a:stretch/>
        </p:blipFill>
        <p:spPr bwMode="auto">
          <a:xfrm>
            <a:off x="1842655" y="4308024"/>
            <a:ext cx="2216727" cy="11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tângulo 66"/>
          <p:cNvSpPr/>
          <p:nvPr/>
        </p:nvSpPr>
        <p:spPr>
          <a:xfrm>
            <a:off x="1630432" y="5465996"/>
            <a:ext cx="2701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número da sala no aparelho e clicar em conectar. Em seguida, escolher a opção de áudio descrição. 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49440" y="1564628"/>
            <a:ext cx="685383" cy="978198"/>
            <a:chOff x="2523007" y="1374568"/>
            <a:chExt cx="540656" cy="687184"/>
          </a:xfrm>
        </p:grpSpPr>
        <p:pic>
          <p:nvPicPr>
            <p:cNvPr id="77" name="Imagen 46" descr="E:\kenii2\P1020363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07" y="1374568"/>
              <a:ext cx="540656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618210" y="1608792"/>
              <a:ext cx="152856" cy="45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1658744" y="1764972"/>
            <a:ext cx="1811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Bomboniere. Caso haja desejo, conduzir o cliente se necessário.</a:t>
            </a: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upo 84"/>
          <p:cNvGrpSpPr/>
          <p:nvPr/>
        </p:nvGrpSpPr>
        <p:grpSpPr>
          <a:xfrm flipH="1">
            <a:off x="5763069" y="1493811"/>
            <a:ext cx="561364" cy="1314591"/>
            <a:chOff x="2702439" y="1379659"/>
            <a:chExt cx="312382" cy="676172"/>
          </a:xfrm>
        </p:grpSpPr>
        <p:pic>
          <p:nvPicPr>
            <p:cNvPr id="86" name="Imagen 46" descr="E:\kenii2\P1020363.pn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9182585" y="1450785"/>
            <a:ext cx="1009123" cy="1446855"/>
            <a:chOff x="9237529" y="1579014"/>
            <a:chExt cx="783185" cy="1049050"/>
          </a:xfrm>
        </p:grpSpPr>
        <p:pic>
          <p:nvPicPr>
            <p:cNvPr id="88" name="Imagen 88067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60"/>
            <a:stretch/>
          </p:blipFill>
          <p:spPr bwMode="auto">
            <a:xfrm flipH="1">
              <a:off x="9237529" y="1691114"/>
              <a:ext cx="415644" cy="841542"/>
            </a:xfrm>
            <a:prstGeom prst="rect">
              <a:avLst/>
            </a:prstGeom>
            <a:noFill/>
          </p:spPr>
        </p:pic>
        <p:grpSp>
          <p:nvGrpSpPr>
            <p:cNvPr id="90" name="Grupo 89"/>
            <p:cNvGrpSpPr/>
            <p:nvPr/>
          </p:nvGrpSpPr>
          <p:grpSpPr>
            <a:xfrm flipH="1">
              <a:off x="9607213" y="1579014"/>
              <a:ext cx="413501" cy="1049050"/>
              <a:chOff x="2325328" y="1295991"/>
              <a:chExt cx="667253" cy="1356248"/>
            </a:xfrm>
          </p:grpSpPr>
          <p:pic>
            <p:nvPicPr>
              <p:cNvPr id="91" name="Imagen 42" descr="E:\kenii2\P1020356.png"/>
              <p:cNvPicPr/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65"/>
              <a:stretch/>
            </p:blipFill>
            <p:spPr bwMode="auto">
              <a:xfrm flipH="1">
                <a:off x="2325328" y="1295991"/>
                <a:ext cx="667253" cy="1356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4" descr="Resultado de imagem para bastÃ£o para cegos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52" t="2909" r="43339" b="3127"/>
              <a:stretch/>
            </p:blipFill>
            <p:spPr bwMode="auto">
              <a:xfrm rot="19681305">
                <a:off x="2571540" y="1868910"/>
                <a:ext cx="258866" cy="767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>
          <a:xfrm>
            <a:off x="4840514" y="4036858"/>
            <a:ext cx="1285205" cy="1157882"/>
          </a:xfrm>
          <a:prstGeom prst="rect">
            <a:avLst/>
          </a:prstGeom>
        </p:spPr>
      </p:pic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AE55AED-9335-C7D1-C379-42283D9B653E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4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8354288" y="2841276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32164" y="2420365"/>
            <a:ext cx="26885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Instruir o cliente dizendo: “O volume do aparelho fica localizado nos dois primeiros botões do lado esquerdo do equipamento, para cima o senhor(a) pode aumentar o volume, para baixo diminuir.”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7276930" y="4957437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973614" y="2590002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equipamento de acessibilidade e lhe entregar o documento.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312723" y="5607555"/>
            <a:ext cx="2729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divirta-se, estou de saída” 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equipamento no final da sessão, além de apagar na frente do cliente  o vídeo feito na entrega do aparelho . </a:t>
            </a:r>
          </a:p>
        </p:txBody>
      </p:sp>
      <p:grpSp>
        <p:nvGrpSpPr>
          <p:cNvPr id="70" name="Grupo 69"/>
          <p:cNvGrpSpPr/>
          <p:nvPr/>
        </p:nvGrpSpPr>
        <p:grpSpPr>
          <a:xfrm>
            <a:off x="3225344" y="1518417"/>
            <a:ext cx="216994" cy="889102"/>
            <a:chOff x="2636672" y="1358770"/>
            <a:chExt cx="366015" cy="2010834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74" t="27806" r="55502" b="16501"/>
            <a:stretch/>
          </p:blipFill>
          <p:spPr>
            <a:xfrm flipH="1">
              <a:off x="2706911" y="1358770"/>
              <a:ext cx="130019" cy="2010834"/>
            </a:xfrm>
            <a:prstGeom prst="rect">
              <a:avLst/>
            </a:prstGeom>
          </p:spPr>
        </p:pic>
        <p:pic>
          <p:nvPicPr>
            <p:cNvPr id="73" name="Picture 4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672" y="2112609"/>
              <a:ext cx="366015" cy="42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upo 73"/>
          <p:cNvGrpSpPr/>
          <p:nvPr/>
        </p:nvGrpSpPr>
        <p:grpSpPr>
          <a:xfrm>
            <a:off x="2398748" y="1549825"/>
            <a:ext cx="482090" cy="845414"/>
            <a:chOff x="1450623" y="1426964"/>
            <a:chExt cx="1003659" cy="1912026"/>
          </a:xfrm>
        </p:grpSpPr>
        <p:pic>
          <p:nvPicPr>
            <p:cNvPr id="75" name="Imagem 7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" r="2789"/>
            <a:stretch/>
          </p:blipFill>
          <p:spPr>
            <a:xfrm>
              <a:off x="1450623" y="1426964"/>
              <a:ext cx="1003659" cy="1912026"/>
            </a:xfrm>
            <a:prstGeom prst="rect">
              <a:avLst/>
            </a:prstGeom>
          </p:spPr>
        </p:pic>
        <p:sp>
          <p:nvSpPr>
            <p:cNvPr id="76" name="Retângulo 75"/>
            <p:cNvSpPr/>
            <p:nvPr/>
          </p:nvSpPr>
          <p:spPr>
            <a:xfrm>
              <a:off x="1505490" y="1532414"/>
              <a:ext cx="892944" cy="16199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9203783" y="1585030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5371651" y="1482364"/>
            <a:ext cx="1334388" cy="1165240"/>
          </a:xfrm>
          <a:prstGeom prst="rect">
            <a:avLst/>
          </a:prstGeom>
        </p:spPr>
      </p:pic>
      <p:pic>
        <p:nvPicPr>
          <p:cNvPr id="81" name="Imagen 46" descr="E:\kenii2\P102036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6533592" y="1285973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46" descr="E:\kenii2\P1020363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9382485" y="4298705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49FDAEC-580F-5E52-B415-E410B72A7EB4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279313" y="271130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Meu nome é XXX e estou responsável pela saída de sala”.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309467" y="5355637"/>
            <a:ext cx="2729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 e apagar o vídeo, explicando que esta apagando o vídeo </a:t>
            </a:r>
            <a:r>
              <a:rPr lang="es-MX" sz="1100" dirty="0" err="1">
                <a:solidFill>
                  <a:srgbClr val="0070C0"/>
                </a:solidFill>
              </a:rPr>
              <a:t>feito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na</a:t>
            </a:r>
            <a:r>
              <a:rPr lang="es-MX" sz="1100" dirty="0">
                <a:solidFill>
                  <a:srgbClr val="0070C0"/>
                </a:solidFill>
              </a:rPr>
              <a:t> entrega do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 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2852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58912" y="5487866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cuidadosamente o </a:t>
            </a:r>
            <a:r>
              <a:rPr lang="es-MX" sz="1100" dirty="0" err="1">
                <a:solidFill>
                  <a:srgbClr val="0070C0"/>
                </a:solidFill>
              </a:rPr>
              <a:t>equipamento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acessibilidade</a:t>
            </a:r>
            <a:r>
              <a:rPr lang="es-MX" sz="1100" dirty="0">
                <a:solidFill>
                  <a:srgbClr val="0070C0"/>
                </a:solidFill>
              </a:rPr>
              <a:t> da poltrona.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seguida, levar o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22346" y="4849229"/>
            <a:ext cx="2728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 err="1">
                <a:solidFill>
                  <a:srgbClr val="0070C0"/>
                </a:solidFill>
              </a:rPr>
              <a:t>Perguntar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ao</a:t>
            </a:r>
            <a:r>
              <a:rPr lang="es-MX" sz="1100" dirty="0">
                <a:solidFill>
                  <a:srgbClr val="0070C0"/>
                </a:solidFill>
              </a:rPr>
              <a:t> cliente se ele precisa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cinema. 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Caso o cliente </a:t>
            </a:r>
            <a:r>
              <a:rPr lang="es-MX" sz="1100" dirty="0" err="1">
                <a:solidFill>
                  <a:srgbClr val="0070C0"/>
                </a:solidFill>
              </a:rPr>
              <a:t>necessite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ajuda</a:t>
            </a:r>
            <a:r>
              <a:rPr lang="es-MX" sz="1100" dirty="0">
                <a:solidFill>
                  <a:srgbClr val="0070C0"/>
                </a:solidFill>
              </a:rPr>
              <a:t>, </a:t>
            </a:r>
            <a:r>
              <a:rPr lang="es-MX" sz="1100" dirty="0" err="1">
                <a:solidFill>
                  <a:srgbClr val="0070C0"/>
                </a:solidFill>
              </a:rPr>
              <a:t>acompanhá</a:t>
            </a:r>
            <a:r>
              <a:rPr lang="es-MX" sz="1100" dirty="0">
                <a:solidFill>
                  <a:srgbClr val="0070C0"/>
                </a:solidFill>
              </a:rPr>
              <a:t>-lo até a </a:t>
            </a:r>
            <a:r>
              <a:rPr lang="es-MX" sz="1100" dirty="0" err="1">
                <a:solidFill>
                  <a:srgbClr val="0070C0"/>
                </a:solidFill>
              </a:rPr>
              <a:t>saída</a:t>
            </a:r>
            <a:r>
              <a:rPr lang="es-MX" sz="1100" dirty="0">
                <a:solidFill>
                  <a:srgbClr val="0070C0"/>
                </a:solidFill>
              </a:rPr>
              <a:t> do cinema e chamar o </a:t>
            </a:r>
            <a:r>
              <a:rPr lang="es-MX" sz="1100" dirty="0" err="1">
                <a:solidFill>
                  <a:srgbClr val="0070C0"/>
                </a:solidFill>
              </a:rPr>
              <a:t>segurança</a:t>
            </a:r>
            <a:r>
              <a:rPr lang="es-MX" sz="1100" dirty="0">
                <a:solidFill>
                  <a:srgbClr val="0070C0"/>
                </a:solidFill>
              </a:rPr>
              <a:t> do shopping </a:t>
            </a:r>
            <a:r>
              <a:rPr lang="es-MX" sz="1100" dirty="0" err="1">
                <a:solidFill>
                  <a:srgbClr val="0070C0"/>
                </a:solidFill>
              </a:rPr>
              <a:t>ou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concierge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  <a:r>
              <a:rPr lang="es-MX" sz="1100" dirty="0" err="1">
                <a:solidFill>
                  <a:srgbClr val="0070C0"/>
                </a:solidFill>
              </a:rPr>
              <a:t>Após</a:t>
            </a:r>
            <a:r>
              <a:rPr lang="es-MX" sz="1100" dirty="0">
                <a:solidFill>
                  <a:srgbClr val="0070C0"/>
                </a:solidFill>
              </a:rPr>
              <a:t>, 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upo 70"/>
          <p:cNvGrpSpPr/>
          <p:nvPr/>
        </p:nvGrpSpPr>
        <p:grpSpPr>
          <a:xfrm>
            <a:off x="5837592" y="4313904"/>
            <a:ext cx="984313" cy="1167189"/>
            <a:chOff x="9156340" y="1400574"/>
            <a:chExt cx="1800201" cy="1878633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7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73" name="Grupo 72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75" name="Imagem 74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grpSp>
        <p:nvGrpSpPr>
          <p:cNvPr id="77" name="Grupo 76"/>
          <p:cNvGrpSpPr/>
          <p:nvPr/>
        </p:nvGrpSpPr>
        <p:grpSpPr>
          <a:xfrm>
            <a:off x="3080435" y="4148017"/>
            <a:ext cx="433083" cy="724162"/>
            <a:chOff x="2917507" y="2620038"/>
            <a:chExt cx="440710" cy="759417"/>
          </a:xfrm>
        </p:grpSpPr>
        <p:pic>
          <p:nvPicPr>
            <p:cNvPr id="7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n 32014" descr="E:\kenii2\P1020343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rupo 80"/>
          <p:cNvGrpSpPr/>
          <p:nvPr/>
        </p:nvGrpSpPr>
        <p:grpSpPr>
          <a:xfrm>
            <a:off x="2418158" y="4141631"/>
            <a:ext cx="312471" cy="724896"/>
            <a:chOff x="2702439" y="1379659"/>
            <a:chExt cx="312382" cy="676172"/>
          </a:xfrm>
        </p:grpSpPr>
        <p:pic>
          <p:nvPicPr>
            <p:cNvPr id="82" name="Imagen 46" descr="E:\kenii2\P1020363.pn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22"/>
            <a:stretch/>
          </p:blipFill>
          <p:spPr bwMode="auto">
            <a:xfrm>
              <a:off x="2702439" y="1379659"/>
              <a:ext cx="312382" cy="676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817954" y="1681708"/>
              <a:ext cx="112983" cy="334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7346FB-4DC0-B226-F928-F26D8DC53F24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4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1023618" y="5000950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8289038" y="4693228"/>
            <a:ext cx="2733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retrátil com o produto Alpha HP 1:64 com a ajuda do pano multiuso azul. Se necessário, passar um pano seco limpo para tirar as manchas do aparelho de acessibilidade (tela e traseira do aparelho). Em seguida, entregar o equipamento para o responsável do turno juntamente com o fone de ouvido (embalado). </a:t>
            </a:r>
          </a:p>
        </p:txBody>
      </p:sp>
      <p:sp>
        <p:nvSpPr>
          <p:cNvPr id="79" name="Rosca 78"/>
          <p:cNvSpPr/>
          <p:nvPr/>
        </p:nvSpPr>
        <p:spPr>
          <a:xfrm>
            <a:off x="613377" y="4830178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966829" y="2114222"/>
            <a:ext cx="27203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Borrifar o produto Alpha HP 1:64 no pano multiuso azul (pequena quantidade) e higienizar o fone de ouvido (cabos e encaixe da cabeça).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Não passar produto na espuma, como também, na saída de som do fone para não queimá-lo.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665142" y="5349064"/>
            <a:ext cx="265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desligar o equipamento e guardar no local apropriado colocando-o para carregar. Em seguida, trancar o armário com chave.</a:t>
            </a: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70" y="1325690"/>
            <a:ext cx="745028" cy="7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equipamento a até a gerência e realizar o processo de higienização do aparelho.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42490"/>
          <a:stretch/>
        </p:blipFill>
        <p:spPr bwMode="auto">
          <a:xfrm>
            <a:off x="2515221" y="1587233"/>
            <a:ext cx="395372" cy="7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ector de seta reta 50"/>
          <p:cNvCxnSpPr/>
          <p:nvPr/>
        </p:nvCxnSpPr>
        <p:spPr>
          <a:xfrm flipH="1">
            <a:off x="7709835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63476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5001711" y="5341553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45" y="421923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5" name="Elipse 64"/>
          <p:cNvSpPr/>
          <p:nvPr/>
        </p:nvSpPr>
        <p:spPr>
          <a:xfrm>
            <a:off x="2793985" y="3882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231607" y="1415916"/>
            <a:ext cx="925700" cy="8138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66" y="4062800"/>
            <a:ext cx="504986" cy="658486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8699051" y="4058914"/>
            <a:ext cx="819422" cy="720372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7" name="Retângulo de cantos arredondados 46"/>
          <p:cNvSpPr/>
          <p:nvPr/>
        </p:nvSpPr>
        <p:spPr>
          <a:xfrm>
            <a:off x="4975253" y="402959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de seta reta 52"/>
          <p:cNvCxnSpPr/>
          <p:nvPr/>
        </p:nvCxnSpPr>
        <p:spPr>
          <a:xfrm flipH="1">
            <a:off x="4352561" y="4986928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/>
          <p:cNvSpPr/>
          <p:nvPr/>
        </p:nvSpPr>
        <p:spPr>
          <a:xfrm>
            <a:off x="8340506" y="2757233"/>
            <a:ext cx="26644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Colocar o fone de ouvido no saco plástico apropriado. Em seguida, remover a fita azul e fechar a aba (lacrando a embalagem). </a:t>
            </a:r>
          </a:p>
        </p:txBody>
      </p:sp>
      <p:pic>
        <p:nvPicPr>
          <p:cNvPr id="1032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2466486" y="4305806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ipse 71"/>
          <p:cNvSpPr/>
          <p:nvPr/>
        </p:nvSpPr>
        <p:spPr>
          <a:xfrm>
            <a:off x="6157307" y="385203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6136796" y="3839666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759400" y="3852872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8217" y="1415916"/>
            <a:ext cx="1229080" cy="1346368"/>
            <a:chOff x="8455695" y="1446210"/>
            <a:chExt cx="1229080" cy="1346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/>
            <a:srcRect t="20551" b="24529"/>
            <a:stretch/>
          </p:blipFill>
          <p:spPr>
            <a:xfrm rot="10800000">
              <a:off x="8507250" y="1446210"/>
              <a:ext cx="1098470" cy="1340606"/>
            </a:xfrm>
            <a:prstGeom prst="rect">
              <a:avLst/>
            </a:prstGeom>
          </p:spPr>
        </p:pic>
        <p:pic>
          <p:nvPicPr>
            <p:cNvPr id="71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695" y="1563498"/>
              <a:ext cx="1229080" cy="122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32073" t="2899" r="4129" b="2585"/>
          <a:stretch/>
        </p:blipFill>
        <p:spPr>
          <a:xfrm rot="16200000">
            <a:off x="10078717" y="1539382"/>
            <a:ext cx="368902" cy="1214476"/>
          </a:xfrm>
          <a:prstGeom prst="rect">
            <a:avLst/>
          </a:prstGeom>
        </p:spPr>
      </p:pic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AE67911-7BC0-CB42-2F88-886F6B4E084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9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A (</a:t>
            </a:r>
            <a:r>
              <a:rPr lang="es-MX" sz="1400" dirty="0" err="1"/>
              <a:t>cego</a:t>
            </a:r>
            <a:r>
              <a:rPr lang="es-MX" sz="1400" dirty="0"/>
              <a:t>) 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A: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8393" y="1613691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Cumprimentar o cliente tipo A em voz alta: </a:t>
            </a:r>
            <a:r>
              <a:rPr lang="pt-BR" sz="1780" dirty="0">
                <a:solidFill>
                  <a:srgbClr val="0070C0"/>
                </a:solidFill>
              </a:rPr>
              <a:t>Quando você entrar em uma sala ou </a:t>
            </a:r>
            <a:r>
              <a:rPr lang="pt-BR" sz="1780" i="1" dirty="0">
                <a:solidFill>
                  <a:srgbClr val="0070C0"/>
                </a:solidFill>
              </a:rPr>
              <a:t>lobby</a:t>
            </a:r>
            <a:r>
              <a:rPr lang="pt-BR" sz="1780" dirty="0">
                <a:solidFill>
                  <a:srgbClr val="0070C0"/>
                </a:solidFill>
              </a:rPr>
              <a:t> do cinema onde há o cliente do tipo A esperando, dizer algo logo para alertá-lo da sua presença. Ficar quieto até se aproximar dele pode fazer com que ele sinta que você apareceu do nada, o que não é confortável.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Perguntar ao cliente tipo A se ele gostaria de ajuda: </a:t>
            </a:r>
            <a:r>
              <a:rPr lang="pt-BR" sz="1780" dirty="0">
                <a:solidFill>
                  <a:srgbClr val="0070C0"/>
                </a:solidFill>
              </a:rPr>
              <a:t>Se parecer que sim, o melhor a fazer é perguntar em vez de presumir que ela precisa. Diga educadamente "Você gostaria de ajuda?". Se a resposta for sim, pergunte o que ela gostaria que você fizesse. Mas se a resposta for não, é falta de educação insistir. Clientes tipo A são perfeitamente capazes de “se virar” sem ajuda.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Não acaricie o cão-guia de um cliente tipo A:</a:t>
            </a:r>
            <a:r>
              <a:rPr lang="pt-BR" sz="1780" dirty="0">
                <a:solidFill>
                  <a:srgbClr val="0070C0"/>
                </a:solidFill>
              </a:rPr>
              <a:t> Os cães-guia são animais altamente treinados que melhoram a vida e a segurança de pessoas cegas. As pessoas cegas confiam em seus cães-guia para se moverem e é por isso que você não deve chamar, ou acariciar um cão-guia. Se ele ficar distraído, isso pode gerar uma situação de perigo. Não faça nada que possa chamar a atenção do cão.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Diga ao cliente quando você for sair da sala: </a:t>
            </a:r>
            <a:r>
              <a:rPr lang="pt-BR" sz="1780" dirty="0">
                <a:solidFill>
                  <a:srgbClr val="0070C0"/>
                </a:solidFill>
              </a:rPr>
              <a:t>Pode não ser intuitivo, mas você deve sempre dizer quando estiver prestes a sair. Não suponha que a pessoa vai conseguir te ouvir saindo. É falta de educação sair sem dizer nada e deixar o cliente falando sozinho. </a:t>
            </a: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2CBF18-2B97-DCE5-911D-4D202BFA0B9B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B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8125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02761" y="1323597"/>
            <a:ext cx="508889" cy="15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039471" y="1379877"/>
            <a:ext cx="797825" cy="169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eta para a esquerda e para a direita 83"/>
          <p:cNvSpPr/>
          <p:nvPr/>
        </p:nvSpPr>
        <p:spPr>
          <a:xfrm>
            <a:off x="5796597" y="1842848"/>
            <a:ext cx="735886" cy="359796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64552DE-9BDA-A2DD-E039-B339F00ADA3A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>
            <a:off x="9672569" y="3182309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6061" y="4823411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94598" y="3656147"/>
            <a:ext cx="6936145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70637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55196" y="2493077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</a:t>
            </a:r>
            <a:r>
              <a:rPr lang="pt-BR" sz="1100" dirty="0"/>
              <a:t> </a:t>
            </a:r>
            <a:r>
              <a:rPr lang="pt-BR" sz="1100" dirty="0">
                <a:solidFill>
                  <a:srgbClr val="0070C0"/>
                </a:solidFill>
              </a:rPr>
              <a:t>fazendo sempre contato visual com o cliente e sorrindo.</a:t>
            </a:r>
          </a:p>
        </p:txBody>
      </p:sp>
      <p:sp>
        <p:nvSpPr>
          <p:cNvPr id="80" name="Elipse 79"/>
          <p:cNvSpPr/>
          <p:nvPr/>
        </p:nvSpPr>
        <p:spPr>
          <a:xfrm>
            <a:off x="8462670" y="348149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56326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835984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11048" y="3750222"/>
            <a:ext cx="421903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  <a:endParaRPr lang="pt-BR" sz="7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 algn="just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 </a:t>
            </a:r>
            <a:r>
              <a:rPr lang="pt-BR" sz="1100" dirty="0">
                <a:solidFill>
                  <a:srgbClr val="0070C0"/>
                </a:solidFill>
              </a:rPr>
              <a:t>Em caso de dificuldade, pedir para o cliente apontar o filme e a sessão desejada (você pode utilizar os telões da Bilheteria ou a programação do dia para indicar os filmes e horários para o cliente.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7286" y="5639514"/>
            <a:ext cx="1197364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3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Situação em que o equipamento não estiver disponível, orientar o cliente dizendo: </a:t>
            </a:r>
            <a:r>
              <a:rPr lang="pt-BR" sz="1100" b="1" dirty="0">
                <a:solidFill>
                  <a:srgbClr val="0070C0"/>
                </a:solidFill>
              </a:rPr>
              <a:t>“A Cinépolis possui um número determinado de equipamentos de acessibilidade conforme a LEI Nº 13.146 de 06/07/15 e Instrução Normativa n° 128 de 13/09/16, e no momento não temos nenhum disponível” </a:t>
            </a:r>
            <a:r>
              <a:rPr lang="pt-BR" sz="1100" dirty="0">
                <a:solidFill>
                  <a:srgbClr val="0070C0"/>
                </a:solidFill>
              </a:rPr>
              <a:t>(consultar a tabela e quantidade mínima de equipamentos por sala para instruir o cliente). Caso a compra do ingresso tenha sido pela internet, realizar o processo de estorno (devolução de dinheiro) conforme o processo</a:t>
            </a:r>
            <a:r>
              <a:rPr lang="pt-BR" sz="11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3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01869" y="2353000"/>
            <a:ext cx="269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Certificar a disponibilidade do equipamento com a gerência. Em seguida, informar ao cliente que seu documento será entregue somente no final da sessão.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5324904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4045749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609566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93963" y="2536489"/>
            <a:ext cx="26765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equipamento só poderá ser realizada mediante a apresentação do documento.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01" y="1351312"/>
            <a:ext cx="679081" cy="995851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9230083" y="3720935"/>
            <a:ext cx="2545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 e a interpretação do cliente.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44742" y="1171096"/>
            <a:ext cx="2111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Identificar se o cliente necessita utilizar o equipamento. Em seguida, solicitar um documento com foto. Lembre-se, o cliente não pode te ouvir, e você precisa ser o mais objetivo durante a fala para que ele possa interpretar sua  leitura labial. </a:t>
            </a:r>
          </a:p>
        </p:txBody>
      </p: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r="37245"/>
          <a:stretch/>
        </p:blipFill>
        <p:spPr bwMode="auto">
          <a:xfrm>
            <a:off x="7028346" y="1704225"/>
            <a:ext cx="640180" cy="6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63 Imagen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5552" r="-2533" b="48710"/>
          <a:stretch/>
        </p:blipFill>
        <p:spPr>
          <a:xfrm>
            <a:off x="2208868" y="1328798"/>
            <a:ext cx="1620390" cy="10605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4855" t="38599" r="62064" b="45269"/>
          <a:stretch/>
        </p:blipFill>
        <p:spPr>
          <a:xfrm>
            <a:off x="9827699" y="4418649"/>
            <a:ext cx="1657663" cy="1149312"/>
          </a:xfrm>
          <a:prstGeom prst="rect">
            <a:avLst/>
          </a:prstGeom>
        </p:spPr>
      </p:pic>
      <p:pic>
        <p:nvPicPr>
          <p:cNvPr id="44" name="Imagem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72A2D8C-6872-D268-D10F-C9A70E3D4511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99672" y="5139218"/>
            <a:ext cx="2703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 </a:t>
            </a:r>
            <a:r>
              <a:rPr lang="pt-BR" sz="1100" dirty="0">
                <a:solidFill>
                  <a:srgbClr val="0070C0"/>
                </a:solidFill>
              </a:rPr>
              <a:t>apontando para a máquina.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75" y="4423409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0353" y="2869601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2778" y="1780600"/>
            <a:ext cx="929681" cy="8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6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8" name="Retângulo 7"/>
          <p:cNvSpPr/>
          <p:nvPr/>
        </p:nvSpPr>
        <p:spPr>
          <a:xfrm>
            <a:off x="8292240" y="1468193"/>
            <a:ext cx="1770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troco. Em seguida, guardar o dinheiro do cliente no caixa. 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8302797" y="5676107"/>
            <a:ext cx="26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Se necessário, faça os numerais com as mãos ou desenhe no ar para demonstrar.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49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89CB33A-FAEB-9E78-635A-C0D00564D27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C35CBE9-6C79-D0C9-C90A-DBA723F83494}"/>
              </a:ext>
            </a:extLst>
          </p:cNvPr>
          <p:cNvSpPr/>
          <p:nvPr/>
        </p:nvSpPr>
        <p:spPr>
          <a:xfrm>
            <a:off x="1500736" y="5328216"/>
            <a:ext cx="28495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B. </a:t>
            </a:r>
          </a:p>
        </p:txBody>
      </p:sp>
    </p:spTree>
    <p:extLst>
      <p:ext uri="{BB962C8B-B14F-4D97-AF65-F5344CB8AC3E}">
        <p14:creationId xmlns:p14="http://schemas.microsoft.com/office/powerpoint/2010/main" val="408417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 Planilha Lista de passes e solicitar para que o cliente/funcionário assine e o responsável pelo turno também.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613064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1007723" y="513023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1" descr="C:\Users\SAAG\Desktop\Control salas\Fotos recortadas\tomar rad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200068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200069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43" name="Retângulo 42"/>
          <p:cNvSpPr/>
          <p:nvPr/>
        </p:nvSpPr>
        <p:spPr>
          <a:xfrm>
            <a:off x="1617187" y="2261116"/>
            <a:ext cx="2738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Fazer sinal visuais e mímica pode ajudar durante o atendimento.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Exemplo: “Fazer simulação de dinheiro com os dedos, em seguida abrir os dois braços fazendo sinal de pergunta”.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316454" y="1117161"/>
            <a:ext cx="1079229" cy="1187151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 e grifar o(s) ingresso(s). Em seguida, entregar o comprovante do cartão ou do dinheiro. </a:t>
            </a:r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6131073" y="4421749"/>
            <a:ext cx="1360783" cy="599299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9"/>
          <a:srcRect l="34535" t="34101" r="48023" b="48526"/>
          <a:stretch/>
        </p:blipFill>
        <p:spPr>
          <a:xfrm>
            <a:off x="5020027" y="4389823"/>
            <a:ext cx="956907" cy="535868"/>
          </a:xfrm>
          <a:prstGeom prst="rect">
            <a:avLst/>
          </a:prstGeom>
        </p:spPr>
      </p:pic>
      <p:pic>
        <p:nvPicPr>
          <p:cNvPr id="66" name="Imagem 3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1ABBEC6-C0E2-1550-1989-67A42B0DF90E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2A481CD-C207-CF7A-8B0D-C7EC27D08384}"/>
              </a:ext>
            </a:extLst>
          </p:cNvPr>
          <p:cNvSpPr/>
          <p:nvPr/>
        </p:nvSpPr>
        <p:spPr>
          <a:xfrm>
            <a:off x="1581494" y="5374990"/>
            <a:ext cx="2717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B. </a:t>
            </a:r>
          </a:p>
        </p:txBody>
      </p:sp>
    </p:spTree>
    <p:extLst>
      <p:ext uri="{BB962C8B-B14F-4D97-AF65-F5344CB8AC3E}">
        <p14:creationId xmlns:p14="http://schemas.microsoft.com/office/powerpoint/2010/main" val="182872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575566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4533" y="6041128"/>
            <a:ext cx="12157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equipamento de acessibilidade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Atenção para não pegar o equipamento descarregado.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Fique um pouco mais distante do que o normal, para que a pessoa consiga ver todos os seus gestos. Além disso, evite colocar coisas próximas da boca ao falar, por exemplo: Coçar o rosto.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equipamento de acessibilidade na Gerência (cliente TIPO B)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955540" y="5722700"/>
            <a:ext cx="2727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78909" y="2427038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fazendo sempre contato visual com o cliente e sorrindo. Dizer:  “Meu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620964" y="1328959"/>
            <a:ext cx="352258" cy="10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23" y="4110217"/>
            <a:ext cx="925479" cy="736849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3057926" y="4187485"/>
            <a:ext cx="657275" cy="1395975"/>
          </a:xfrm>
          <a:prstGeom prst="rect">
            <a:avLst/>
          </a:prstGeom>
          <a:noFill/>
        </p:spPr>
      </p:pic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73" y="1558829"/>
            <a:ext cx="536480" cy="872146"/>
          </a:xfrm>
          <a:prstGeom prst="rect">
            <a:avLst/>
          </a:prstGeom>
        </p:spPr>
      </p:pic>
      <p:pic>
        <p:nvPicPr>
          <p:cNvPr id="73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5572707" y="1387002"/>
            <a:ext cx="498132" cy="10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ta para a esquerda e para a direita 7"/>
          <p:cNvSpPr/>
          <p:nvPr/>
        </p:nvSpPr>
        <p:spPr>
          <a:xfrm>
            <a:off x="6056974" y="1747316"/>
            <a:ext cx="509387" cy="255610"/>
          </a:xfrm>
          <a:prstGeom prst="leftRightArrow">
            <a:avLst>
              <a:gd name="adj1" fmla="val 29719"/>
              <a:gd name="adj2" fmla="val 396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Imagen 46" descr="E:\kenii2\P102036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2138695" y="418650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246E2D-EBB2-4A97-6B37-57DBFCD0FE27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91F56F-C22F-1DFF-8FF6-1ADCCB6A3C75}"/>
              </a:ext>
            </a:extLst>
          </p:cNvPr>
          <p:cNvSpPr/>
          <p:nvPr/>
        </p:nvSpPr>
        <p:spPr>
          <a:xfrm>
            <a:off x="4991530" y="4848716"/>
            <a:ext cx="2664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é necessário o preenchimento e assinatura e entregar o Termo de Empréstimo do Aparelho de Acessibilidade (verificar documentos anexos com termo de empréstimo)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2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77094" y="461962"/>
            <a:ext cx="11526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sz="1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04724" y="2891387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 Se necessário, orientar o cliente a sua poltrona. 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64691" y="670744"/>
            <a:ext cx="2517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ENTRADA DE SALA / INST. DO EQUIPAMENTO 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8289040" y="5365405"/>
            <a:ext cx="2688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Acomodar o equipamento no porta copos localizado no braço da poltrona do cliente. Em seguida, fixar corretamente o bastão na poltrona.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954697" y="2723764"/>
            <a:ext cx="2702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Carimbar o ingresso do cliente como “conferido” ou pedir para ele validar o ingresso eletrônico ao passar no pódio.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9182585" y="4274522"/>
            <a:ext cx="930707" cy="1070972"/>
            <a:chOff x="9156340" y="1400574"/>
            <a:chExt cx="1800201" cy="187863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2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48" name="Imagem 4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50" name="Imagem 49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sp>
        <p:nvSpPr>
          <p:cNvPr id="51" name="Retângulo 50"/>
          <p:cNvSpPr/>
          <p:nvPr/>
        </p:nvSpPr>
        <p:spPr>
          <a:xfrm>
            <a:off x="4955416" y="4986018"/>
            <a:ext cx="2701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Ajustar cuidadosamente a trava que fica localizada entre o bastão e o aparelho. Em seguida, perguntar ao cliente se ele prefere o aparelho na vertical ou horizontal.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Instruir o cliente sobre a trava para ele não forçar e quebrar o equipamento. </a:t>
            </a:r>
          </a:p>
        </p:txBody>
      </p:sp>
      <p:pic>
        <p:nvPicPr>
          <p:cNvPr id="53" name="Picture 33"/>
          <p:cNvPicPr>
            <a:picLocks noChangeAspect="1"/>
          </p:cNvPicPr>
          <p:nvPr/>
        </p:nvPicPr>
        <p:blipFill rotWithShape="1">
          <a:blip r:embed="rId5"/>
          <a:srcRect l="18831" t="-1304" r="13237" b="-5209"/>
          <a:stretch/>
        </p:blipFill>
        <p:spPr>
          <a:xfrm>
            <a:off x="6455580" y="2036259"/>
            <a:ext cx="1030666" cy="390525"/>
          </a:xfrm>
          <a:prstGeom prst="rect">
            <a:avLst/>
          </a:prstGeom>
        </p:spPr>
      </p:pic>
      <p:sp>
        <p:nvSpPr>
          <p:cNvPr id="55" name="Retângulo de cantos arredondados 54"/>
          <p:cNvSpPr/>
          <p:nvPr/>
        </p:nvSpPr>
        <p:spPr>
          <a:xfrm>
            <a:off x="1602212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2765317" y="389589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66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r="21531"/>
          <a:stretch/>
        </p:blipFill>
        <p:spPr bwMode="auto">
          <a:xfrm>
            <a:off x="1842655" y="4276125"/>
            <a:ext cx="2216727" cy="11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tângulo 66"/>
          <p:cNvSpPr/>
          <p:nvPr/>
        </p:nvSpPr>
        <p:spPr>
          <a:xfrm>
            <a:off x="1630432" y="5379663"/>
            <a:ext cx="2701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número da sala no aparelho e clicar em conectar. Em seguida, perguntar ao cliente se ele prefere </a:t>
            </a:r>
            <a:r>
              <a:rPr lang="pt-BR" sz="1100" b="1" dirty="0">
                <a:solidFill>
                  <a:srgbClr val="0070C0"/>
                </a:solidFill>
              </a:rPr>
              <a:t>Legenda descritiva ou Libras</a:t>
            </a:r>
            <a:r>
              <a:rPr lang="pt-BR" sz="11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994933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sca 69"/>
          <p:cNvSpPr/>
          <p:nvPr/>
        </p:nvSpPr>
        <p:spPr>
          <a:xfrm>
            <a:off x="508646" y="4906910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30432" y="2395464"/>
            <a:ext cx="269678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ao cliente se ele deseja comprar algum de nossos produtos na </a:t>
            </a:r>
            <a:r>
              <a:rPr lang="pt-BR" sz="1100" dirty="0" err="1">
                <a:solidFill>
                  <a:srgbClr val="0070C0"/>
                </a:solidFill>
              </a:rPr>
              <a:t>Bomboniere</a:t>
            </a:r>
            <a:r>
              <a:rPr lang="pt-BR" sz="1100" dirty="0">
                <a:solidFill>
                  <a:srgbClr val="0070C0"/>
                </a:solidFill>
              </a:rPr>
              <a:t>. Após, conduzir o cliente até a sala.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Fazer sinal visuais e mímica pode ajudar a compreensão do cliente. 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79" name="Imagen 88090" descr="E:\kenii2\P1020375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" t="1388" r="24404" b="58340"/>
          <a:stretch/>
        </p:blipFill>
        <p:spPr bwMode="auto">
          <a:xfrm>
            <a:off x="5150504" y="1462435"/>
            <a:ext cx="430789" cy="468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n 88094" descr="C:\Users\SAAG\Pictures\arquilla con lentes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3385" r="53274" b="12699"/>
          <a:stretch/>
        </p:blipFill>
        <p:spPr bwMode="auto">
          <a:xfrm>
            <a:off x="5177458" y="1897475"/>
            <a:ext cx="413668" cy="896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Imagen 46" descr="E:\kenii2\P1020363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5763069" y="1493811"/>
            <a:ext cx="561364" cy="131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ítulo 1"/>
          <p:cNvSpPr txBox="1">
            <a:spLocks/>
          </p:cNvSpPr>
          <p:nvPr/>
        </p:nvSpPr>
        <p:spPr>
          <a:xfrm>
            <a:off x="3013891" y="146535"/>
            <a:ext cx="6893249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2185366" y="1464208"/>
            <a:ext cx="1468537" cy="9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m relacionad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4" t="19544" r="10549" b="54706"/>
          <a:stretch/>
        </p:blipFill>
        <p:spPr bwMode="auto">
          <a:xfrm>
            <a:off x="5189830" y="4130213"/>
            <a:ext cx="925630" cy="9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agem 7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1"/>
          <a:stretch/>
        </p:blipFill>
        <p:spPr>
          <a:xfrm>
            <a:off x="6330411" y="4056872"/>
            <a:ext cx="985301" cy="887689"/>
          </a:xfrm>
          <a:prstGeom prst="rect">
            <a:avLst/>
          </a:prstGeom>
        </p:spPr>
      </p:pic>
      <p:pic>
        <p:nvPicPr>
          <p:cNvPr id="75" name="Imagen 88067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9795776" y="1431515"/>
            <a:ext cx="657275" cy="1395975"/>
          </a:xfrm>
          <a:prstGeom prst="rect">
            <a:avLst/>
          </a:prstGeom>
          <a:noFill/>
        </p:spPr>
      </p:pic>
      <p:pic>
        <p:nvPicPr>
          <p:cNvPr id="82" name="Imagen 46" descr="E:\kenii2\P1020363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 flipH="1">
            <a:off x="8876545" y="1430537"/>
            <a:ext cx="646014" cy="15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m 3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C1013-6855-3D18-CC6C-D7A76E855D4F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8354288" y="2841276"/>
            <a:ext cx="2590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para o cliente se ele possui alguma dúvida.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1637645" y="2431044"/>
            <a:ext cx="26885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Mostrar ao cliente que ele pode voltar a qualquer momento a opção inicial e pode trocar o tipo de exibição. Em seguida, ajustar o bastão de maneira confortável para 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7276930" y="4957437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973614" y="2590002"/>
            <a:ext cx="266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haverá um funcionário no termino da sessão para recolher o equipamento de acessibilidade e lhe entregar o documento.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274380" y="5607555"/>
            <a:ext cx="2767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Despedir-se do cliente dizendo: “Obrigado(a) divirta-se” (acenando para o cliente). </a:t>
            </a:r>
          </a:p>
        </p:txBody>
      </p:sp>
      <p:pic>
        <p:nvPicPr>
          <p:cNvPr id="3074" name="Picture 2" descr="Resultado de imagem para dÃºv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21572" r="28303" b="20665"/>
          <a:stretch/>
        </p:blipFill>
        <p:spPr bwMode="auto">
          <a:xfrm>
            <a:off x="9203783" y="1585030"/>
            <a:ext cx="1043184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5371651" y="1482364"/>
            <a:ext cx="1334388" cy="1165240"/>
          </a:xfrm>
          <a:prstGeom prst="rect">
            <a:avLst/>
          </a:prstGeom>
        </p:spPr>
      </p:pic>
      <p:pic>
        <p:nvPicPr>
          <p:cNvPr id="81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5" t="1" r="902" b="-396"/>
          <a:stretch/>
        </p:blipFill>
        <p:spPr bwMode="auto">
          <a:xfrm>
            <a:off x="6533592" y="1285973"/>
            <a:ext cx="344893" cy="10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6" t="1" r="-17051" b="38500"/>
          <a:stretch/>
        </p:blipFill>
        <p:spPr bwMode="auto">
          <a:xfrm>
            <a:off x="9382485" y="4298705"/>
            <a:ext cx="858022" cy="11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013891" y="146535"/>
            <a:ext cx="6833100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Entrada de sala / </a:t>
            </a:r>
            <a:r>
              <a:rPr lang="es-MX" sz="1400" dirty="0" err="1"/>
              <a:t>Instalação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 na poltrona 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38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9" r="25499"/>
          <a:stretch/>
        </p:blipFill>
        <p:spPr bwMode="auto">
          <a:xfrm>
            <a:off x="2287650" y="1500554"/>
            <a:ext cx="1235940" cy="9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99FFDA1-308D-0531-AA8F-36C6CC1C2004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0E301C7-07AD-2124-CDB9-85EE56081204}"/>
              </a:ext>
            </a:extLst>
          </p:cNvPr>
          <p:cNvSpPr/>
          <p:nvPr/>
        </p:nvSpPr>
        <p:spPr>
          <a:xfrm>
            <a:off x="46391" y="6325447"/>
            <a:ext cx="12049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O responsável do turno que acompanhou a entrada da sala, deve entregar o documento do cliente e recolher o equipamento no final da sessão, além de rasgar e descartar na frente do cliente o Termo de Empréstimo do Equipamento de Acessibilidade. </a:t>
            </a:r>
          </a:p>
        </p:txBody>
      </p:sp>
    </p:spTree>
    <p:extLst>
      <p:ext uri="{BB962C8B-B14F-4D97-AF65-F5344CB8AC3E}">
        <p14:creationId xmlns:p14="http://schemas.microsoft.com/office/powerpoint/2010/main" val="413222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-13060" y="686466"/>
            <a:ext cx="277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SAÍDA DE SALA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43304" y="6167226"/>
            <a:ext cx="12244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 NOTAS: </a:t>
            </a:r>
            <a:endParaRPr lang="pt-BR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O </a:t>
            </a:r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que realizará a saída da sala de acessibilidade, deve entrar na sala 10 minutos antes do término da sessão.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 err="1">
                <a:solidFill>
                  <a:srgbClr val="0070C0"/>
                </a:solidFill>
              </a:rPr>
              <a:t>Deve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ficar</a:t>
            </a:r>
            <a:r>
              <a:rPr lang="es-MX" sz="1100" dirty="0">
                <a:solidFill>
                  <a:srgbClr val="0070C0"/>
                </a:solidFill>
              </a:rPr>
              <a:t> </a:t>
            </a:r>
            <a:r>
              <a:rPr lang="es-MX" sz="1100" dirty="0" err="1">
                <a:solidFill>
                  <a:srgbClr val="0070C0"/>
                </a:solidFill>
              </a:rPr>
              <a:t>em</a:t>
            </a:r>
            <a:r>
              <a:rPr lang="es-MX" sz="1100" dirty="0">
                <a:solidFill>
                  <a:srgbClr val="0070C0"/>
                </a:solidFill>
              </a:rPr>
              <a:t> absoluto </a:t>
            </a:r>
            <a:r>
              <a:rPr lang="es-MX" sz="1100" dirty="0" err="1">
                <a:solidFill>
                  <a:srgbClr val="0070C0"/>
                </a:solidFill>
              </a:rPr>
              <a:t>silêncio</a:t>
            </a:r>
            <a:r>
              <a:rPr lang="es-MX" sz="1100" dirty="0">
                <a:solidFill>
                  <a:srgbClr val="0070C0"/>
                </a:solidFill>
              </a:rPr>
              <a:t> aguardando o final do filme.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308370" y="2693923"/>
            <a:ext cx="264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noite” fazendo sempre contato visual com o cliente e sorrindo.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. </a:t>
            </a:r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9" y="1548816"/>
            <a:ext cx="1628559" cy="10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224809" y="1619498"/>
            <a:ext cx="1873483" cy="1295516"/>
            <a:chOff x="1908403" y="2620038"/>
            <a:chExt cx="1449814" cy="967891"/>
          </a:xfrm>
        </p:grpSpPr>
        <p:pic>
          <p:nvPicPr>
            <p:cNvPr id="38" name="Imagen 88068" descr="E:\Control de salas\ARQUILLA AUTOMATICA\buscar luces roja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03" y="2620038"/>
              <a:ext cx="1389075" cy="967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Retângulo 47"/>
          <p:cNvSpPr/>
          <p:nvPr/>
        </p:nvSpPr>
        <p:spPr>
          <a:xfrm>
            <a:off x="5354324" y="2981720"/>
            <a:ext cx="1951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Aguardar o término do filme.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299044" y="5484397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o documento na </a:t>
            </a:r>
            <a:r>
              <a:rPr lang="es-MX" sz="1100" dirty="0" err="1">
                <a:solidFill>
                  <a:srgbClr val="0070C0"/>
                </a:solidFill>
              </a:rPr>
              <a:t>mão</a:t>
            </a:r>
            <a:r>
              <a:rPr lang="es-MX" sz="1100" dirty="0">
                <a:solidFill>
                  <a:srgbClr val="0070C0"/>
                </a:solidFill>
              </a:rPr>
              <a:t> do cliente, e mostrando a ele, rasgar e descartar o termo de </a:t>
            </a:r>
            <a:r>
              <a:rPr lang="es-MX" sz="1100" dirty="0" err="1">
                <a:solidFill>
                  <a:srgbClr val="0070C0"/>
                </a:solidFill>
              </a:rPr>
              <a:t>empréstimo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50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r="4323"/>
          <a:stretch/>
        </p:blipFill>
        <p:spPr bwMode="auto">
          <a:xfrm>
            <a:off x="8526973" y="4331573"/>
            <a:ext cx="2111469" cy="1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958912" y="5487866"/>
            <a:ext cx="2729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cuidadosamente o </a:t>
            </a:r>
            <a:r>
              <a:rPr lang="es-MX" sz="1100" dirty="0" err="1">
                <a:solidFill>
                  <a:srgbClr val="0070C0"/>
                </a:solidFill>
              </a:rPr>
              <a:t>equipamento</a:t>
            </a:r>
            <a:r>
              <a:rPr lang="es-MX" sz="1100" dirty="0">
                <a:solidFill>
                  <a:srgbClr val="0070C0"/>
                </a:solidFill>
              </a:rPr>
              <a:t> de </a:t>
            </a:r>
            <a:r>
              <a:rPr lang="es-MX" sz="1100" dirty="0" err="1">
                <a:solidFill>
                  <a:srgbClr val="0070C0"/>
                </a:solidFill>
              </a:rPr>
              <a:t>acessibilidade</a:t>
            </a:r>
            <a:r>
              <a:rPr lang="es-MX" sz="1100" dirty="0">
                <a:solidFill>
                  <a:srgbClr val="0070C0"/>
                </a:solidFill>
              </a:rPr>
              <a:t> da poltrona. Em seguida, levar o </a:t>
            </a:r>
            <a:r>
              <a:rPr lang="es-MX" sz="1100" dirty="0" err="1">
                <a:solidFill>
                  <a:srgbClr val="0070C0"/>
                </a:solidFill>
              </a:rPr>
              <a:t>aparelho</a:t>
            </a:r>
            <a:r>
              <a:rPr lang="es-MX" sz="1100" dirty="0">
                <a:solidFill>
                  <a:srgbClr val="0070C0"/>
                </a:solidFill>
              </a:rPr>
              <a:t> até a </a:t>
            </a:r>
            <a:r>
              <a:rPr lang="es-MX" sz="1100" dirty="0" err="1">
                <a:solidFill>
                  <a:srgbClr val="0070C0"/>
                </a:solidFill>
              </a:rPr>
              <a:t>gerência</a:t>
            </a:r>
            <a:r>
              <a:rPr lang="es-MX" sz="1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61506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644230" y="5653052"/>
            <a:ext cx="272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Despedir-se do cliente </a:t>
            </a:r>
            <a:r>
              <a:rPr lang="es-MX" sz="1100" dirty="0" err="1">
                <a:solidFill>
                  <a:srgbClr val="0070C0"/>
                </a:solidFill>
              </a:rPr>
              <a:t>dizendo</a:t>
            </a:r>
            <a:r>
              <a:rPr lang="es-MX" sz="1100" dirty="0">
                <a:solidFill>
                  <a:srgbClr val="0070C0"/>
                </a:solidFill>
              </a:rPr>
              <a:t>: “</a:t>
            </a:r>
            <a:r>
              <a:rPr lang="es-MX" sz="1100" dirty="0" err="1">
                <a:solidFill>
                  <a:srgbClr val="0070C0"/>
                </a:solidFill>
              </a:rPr>
              <a:t>obrigado</a:t>
            </a:r>
            <a:r>
              <a:rPr lang="es-MX" sz="1100" dirty="0">
                <a:solidFill>
                  <a:srgbClr val="0070C0"/>
                </a:solidFill>
              </a:rPr>
              <a:t>(a)”.</a:t>
            </a:r>
          </a:p>
        </p:txBody>
      </p:sp>
      <p:cxnSp>
        <p:nvCxnSpPr>
          <p:cNvPr id="55" name="Conector de seta reta 54"/>
          <p:cNvCxnSpPr/>
          <p:nvPr/>
        </p:nvCxnSpPr>
        <p:spPr>
          <a:xfrm flipH="1">
            <a:off x="1020671" y="514078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765317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66" name="Rosca 65"/>
          <p:cNvSpPr/>
          <p:nvPr/>
        </p:nvSpPr>
        <p:spPr>
          <a:xfrm>
            <a:off x="603007" y="4975783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59" t="36660" r="7928" b="41575"/>
          <a:stretch/>
        </p:blipFill>
        <p:spPr>
          <a:xfrm flipH="1">
            <a:off x="8736773" y="1541785"/>
            <a:ext cx="1334388" cy="1165240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9743772" y="1373959"/>
            <a:ext cx="569496" cy="1016475"/>
            <a:chOff x="2917507" y="2620038"/>
            <a:chExt cx="440710" cy="759417"/>
          </a:xfrm>
        </p:grpSpPr>
        <p:pic>
          <p:nvPicPr>
            <p:cNvPr id="64" name="Imagen 88068" descr="E:\Control de salas\ARQUILLA AUTOMATICA\buscar luces rojas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Imagen 32014" descr="E:\kenii2\P1020343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upo 70"/>
          <p:cNvGrpSpPr/>
          <p:nvPr/>
        </p:nvGrpSpPr>
        <p:grpSpPr>
          <a:xfrm>
            <a:off x="5837592" y="4313904"/>
            <a:ext cx="984313" cy="1167189"/>
            <a:chOff x="9156340" y="1400574"/>
            <a:chExt cx="1800201" cy="1878633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 rotWithShape="1">
            <a:blip r:embed="rId7"/>
            <a:srcRect l="16247" t="5633" r="15905"/>
            <a:stretch/>
          </p:blipFill>
          <p:spPr>
            <a:xfrm>
              <a:off x="9156340" y="1403775"/>
              <a:ext cx="1800201" cy="1875432"/>
            </a:xfrm>
            <a:prstGeom prst="rect">
              <a:avLst/>
            </a:prstGeom>
          </p:spPr>
        </p:pic>
        <p:grpSp>
          <p:nvGrpSpPr>
            <p:cNvPr id="73" name="Grupo 72"/>
            <p:cNvGrpSpPr/>
            <p:nvPr/>
          </p:nvGrpSpPr>
          <p:grpSpPr>
            <a:xfrm>
              <a:off x="9195112" y="1400574"/>
              <a:ext cx="777909" cy="1583252"/>
              <a:chOff x="9195112" y="1400574"/>
              <a:chExt cx="777909" cy="1583252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3154" r="6695" b="25246"/>
              <a:stretch/>
            </p:blipFill>
            <p:spPr>
              <a:xfrm>
                <a:off x="9328589" y="1400574"/>
                <a:ext cx="547831" cy="1136232"/>
              </a:xfrm>
              <a:prstGeom prst="rect">
                <a:avLst/>
              </a:prstGeom>
            </p:spPr>
          </p:pic>
          <p:pic>
            <p:nvPicPr>
              <p:cNvPr id="75" name="Imagem 74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84" t="74679" b="2726"/>
              <a:stretch/>
            </p:blipFill>
            <p:spPr>
              <a:xfrm>
                <a:off x="9195112" y="2528900"/>
                <a:ext cx="777909" cy="454926"/>
              </a:xfrm>
              <a:prstGeom prst="rect">
                <a:avLst/>
              </a:prstGeom>
            </p:spPr>
          </p:pic>
        </p:grpSp>
      </p:grpSp>
      <p:pic>
        <p:nvPicPr>
          <p:cNvPr id="79" name="Imagen 32014" descr="E:\kenii2\P1020343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6" r="-5297" b="43238"/>
          <a:stretch/>
        </p:blipFill>
        <p:spPr bwMode="auto">
          <a:xfrm>
            <a:off x="2549604" y="4277088"/>
            <a:ext cx="949160" cy="121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Saída</a:t>
            </a:r>
            <a:r>
              <a:rPr lang="es-MX" sz="1400" dirty="0"/>
              <a:t> de Sala: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DDD2DBB-3169-87FE-6985-05A827D72BE7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5065C1-CEEF-DA9E-C313-614610C57008}"/>
              </a:ext>
            </a:extLst>
          </p:cNvPr>
          <p:cNvSpPr/>
          <p:nvPr/>
        </p:nvSpPr>
        <p:spPr>
          <a:xfrm>
            <a:off x="1615468" y="2706829"/>
            <a:ext cx="27352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pela saída de sala  (acessibilidade) deve direcionar-se até a gerência e solicitar o documento do cliente. </a:t>
            </a:r>
          </a:p>
        </p:txBody>
      </p:sp>
    </p:spTree>
    <p:extLst>
      <p:ext uri="{BB962C8B-B14F-4D97-AF65-F5344CB8AC3E}">
        <p14:creationId xmlns:p14="http://schemas.microsoft.com/office/powerpoint/2010/main" val="410337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5000541" y="2084700"/>
            <a:ext cx="265317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Limpar o bastão retrátil com o produto Alpha HP 1:64 com a ajuda do pano multiuso azul. Se necessário, passar um pano seco limpo para tirar as manchas do aparelho de acessibilidade (tela e traseira do aparelho). Em seguida, entregar o equipamento para o responsável do turno. </a:t>
            </a:r>
          </a:p>
        </p:txBody>
      </p:sp>
      <p:sp>
        <p:nvSpPr>
          <p:cNvPr id="79" name="Rosca 78"/>
          <p:cNvSpPr/>
          <p:nvPr/>
        </p:nvSpPr>
        <p:spPr>
          <a:xfrm>
            <a:off x="7298547" y="4846044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86173" y="385203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319420" y="5329869"/>
            <a:ext cx="265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desligar o equipamento e guardar no local apropriado colocando-o para carregar. Em seguida, trancar o armário com chave.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-306485" y="638631"/>
            <a:ext cx="2920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70C0"/>
                </a:solidFill>
              </a:rPr>
              <a:t>LIMPEZA / ARMAZ. DO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16717" y="2731171"/>
            <a:ext cx="2716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O funcionário deve levar o equipamento a até a gerência e realizar o processo de higienização do aparelho.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2622189" y="1510788"/>
            <a:ext cx="729436" cy="1198386"/>
            <a:chOff x="2917507" y="2620038"/>
            <a:chExt cx="440710" cy="759417"/>
          </a:xfrm>
        </p:grpSpPr>
        <p:pic>
          <p:nvPicPr>
            <p:cNvPr id="48" name="Imagen 88068" descr="E:\Control de salas\ARQUILLA AUTOMATICA\buscar luces rojas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6" b="52930"/>
            <a:stretch/>
          </p:blipFill>
          <p:spPr bwMode="auto">
            <a:xfrm>
              <a:off x="2917507" y="2620039"/>
              <a:ext cx="379971" cy="455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Imagen 32014" descr="E:\kenii2\P1020343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6" r="-5297"/>
            <a:stretch/>
          </p:blipFill>
          <p:spPr bwMode="auto">
            <a:xfrm>
              <a:off x="3027126" y="2620038"/>
              <a:ext cx="331091" cy="75941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" name="Conector de seta reta 50"/>
          <p:cNvCxnSpPr/>
          <p:nvPr/>
        </p:nvCxnSpPr>
        <p:spPr>
          <a:xfrm flipH="1">
            <a:off x="7699202" y="5016816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8304543" y="2455326"/>
            <a:ext cx="2664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Preencher as informações na planilha </a:t>
            </a:r>
            <a:r>
              <a:rPr lang="pt-BR" sz="1100" b="1" dirty="0">
                <a:solidFill>
                  <a:srgbClr val="0070C0"/>
                </a:solidFill>
              </a:rPr>
              <a:t>Controle de equipamentos acessibilidade </a:t>
            </a:r>
            <a:r>
              <a:rPr lang="pt-BR" sz="1100" dirty="0">
                <a:solidFill>
                  <a:srgbClr val="0070C0"/>
                </a:solidFill>
              </a:rPr>
              <a:t>(preencher somente as informações do  campo de devolução).</a:t>
            </a:r>
          </a:p>
        </p:txBody>
      </p:sp>
      <p:pic>
        <p:nvPicPr>
          <p:cNvPr id="58" name="Picture 3" descr="C:\Users\fabiruu\Documents\faby syncron\Baguis\fotos\P103010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62" y="1486193"/>
            <a:ext cx="1571390" cy="951156"/>
          </a:xfrm>
          <a:prstGeom prst="rect">
            <a:avLst/>
          </a:prstGeom>
          <a:noFill/>
        </p:spPr>
      </p:pic>
      <p:sp>
        <p:nvSpPr>
          <p:cNvPr id="63" name="CaixaDeTexto 62"/>
          <p:cNvSpPr txBox="1"/>
          <p:nvPr/>
        </p:nvSpPr>
        <p:spPr>
          <a:xfrm>
            <a:off x="11071527" y="3872683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4" y="1414834"/>
            <a:ext cx="504986" cy="658486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7" t="49824" r="33783" b="36134"/>
          <a:stretch/>
        </p:blipFill>
        <p:spPr>
          <a:xfrm>
            <a:off x="5303888" y="1402578"/>
            <a:ext cx="925700" cy="813803"/>
          </a:xfrm>
          <a:prstGeom prst="rect">
            <a:avLst/>
          </a:prstGeom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Limpeza</a:t>
            </a:r>
            <a:r>
              <a:rPr lang="es-MX" sz="1400" dirty="0"/>
              <a:t> / </a:t>
            </a:r>
            <a:r>
              <a:rPr lang="es-MX" sz="1400" dirty="0" err="1"/>
              <a:t>Armazenamento</a:t>
            </a:r>
            <a:r>
              <a:rPr lang="es-MX" sz="1400" dirty="0"/>
              <a:t> do </a:t>
            </a:r>
            <a:r>
              <a:rPr lang="es-MX" sz="1400" dirty="0" err="1"/>
              <a:t>equipamento</a:t>
            </a:r>
            <a:r>
              <a:rPr lang="es-MX" sz="1400" dirty="0"/>
              <a:t>: Tipo B (surdo) – </a:t>
            </a:r>
            <a:r>
              <a:rPr lang="es-MX" sz="1400" dirty="0" err="1"/>
              <a:t>Aparelho</a:t>
            </a:r>
            <a:r>
              <a:rPr lang="es-MX" sz="1400" dirty="0"/>
              <a:t> Dolby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Picture 8" descr="Resultado de imagem para nicho com 4 divisori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9135743" y="4301111"/>
            <a:ext cx="1041288" cy="10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23" y="1596009"/>
            <a:ext cx="382953" cy="622560"/>
          </a:xfrm>
          <a:prstGeom prst="rect">
            <a:avLst/>
          </a:prstGeom>
        </p:spPr>
      </p:pic>
      <p:pic>
        <p:nvPicPr>
          <p:cNvPr id="38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5A55F64-1CF6-2651-FF3D-0F167F886A9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 err="1"/>
              <a:t>Informações</a:t>
            </a:r>
            <a:r>
              <a:rPr lang="es-MX" sz="1400" dirty="0"/>
              <a:t> Importantes: Tipo B (surdo) 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6" name="Retângulo 5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42311" y="957185"/>
            <a:ext cx="6545175" cy="466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INFORMAÇÕES IMPORTANTES PARA ATENDIMENTO AO CLIENTE  TIPO B: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477" y="1758069"/>
            <a:ext cx="11036969" cy="47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Permaneça no campo de visão do cliente: </a:t>
            </a:r>
            <a:r>
              <a:rPr lang="pt-BR" sz="1780" dirty="0">
                <a:solidFill>
                  <a:srgbClr val="0070C0"/>
                </a:solidFill>
              </a:rPr>
              <a:t>Ao se comunicar com cliente tipo B, é importante manter o olhar no mesmo nível do outro.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Estabeleça contato visual: </a:t>
            </a:r>
            <a:r>
              <a:rPr lang="pt-BR" sz="1780" dirty="0">
                <a:solidFill>
                  <a:srgbClr val="0070C0"/>
                </a:solidFill>
              </a:rPr>
              <a:t>Os olhos e a expressão facial transmitem o seu tom de voz e o estilo da conversa, o que torna o contato visual bastante importante. Esforce-se bastante para não virar o rosto durante o atendimento. Fique um pouco mais distante do que o normal, para que o cliente consiga ver todos os seus gestos.</a:t>
            </a:r>
          </a:p>
          <a:p>
            <a:pPr algn="just"/>
            <a:endParaRPr lang="pt-BR" sz="1780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Fale em um tom de voz normal: </a:t>
            </a:r>
            <a:r>
              <a:rPr lang="pt-BR" sz="1780" dirty="0">
                <a:solidFill>
                  <a:srgbClr val="0070C0"/>
                </a:solidFill>
              </a:rPr>
              <a:t>Esforce-se para falar normalmente, pois sussurrar e gritar são ações que distorcem os movimentos dos lábios, dificultando a leitura. Para um surdo, isso é muito mais complicado do que entender o tom de voz normal. Evite colocar coisas próximas da boca ao falar, por exemplo: coçar o rosto ou mascar chiclete.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b="1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780" b="1" dirty="0">
                <a:solidFill>
                  <a:srgbClr val="0070C0"/>
                </a:solidFill>
              </a:rPr>
              <a:t>Use gestos e sinais visuais: </a:t>
            </a:r>
            <a:r>
              <a:rPr lang="pt-BR" sz="1780" dirty="0">
                <a:solidFill>
                  <a:srgbClr val="0070C0"/>
                </a:solidFill>
              </a:rPr>
              <a:t>A movimentação física pode ser bastante útil na hora de se comunicar com o cliente tipo B. Você pode por exemplo, apontar para alguma coisa ou segurar o objeto do qual está falando. Outra opção seria fazer uma mímica de uma ação (como beber ou comer) para ilustrar o que está dizendo. Faça os numerais com as mãos ou desenhe no ar para demonstrar algo, se necessário.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80" dirty="0">
              <a:solidFill>
                <a:srgbClr val="0070C0"/>
              </a:solidFill>
            </a:endParaRPr>
          </a:p>
        </p:txBody>
      </p:sp>
      <p:pic>
        <p:nvPicPr>
          <p:cNvPr id="8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6A5FA67-9BDE-BE1C-AB19-12C4646E57A5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4940495" y="2918712"/>
            <a:ext cx="233743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4800" dirty="0"/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37026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68AC"/>
                </a:solidFill>
                <a:effectLst/>
                <a:uLnTx/>
                <a:uFillTx/>
                <a:latin typeface="Clarendon BT" panose="02040804050505030204" pitchFamily="18" charset="0"/>
                <a:ea typeface="+mj-ea"/>
                <a:cs typeface="+mj-cs"/>
              </a:rPr>
              <a:t>Kit Acessibilidade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2BAD5E-BAE9-B256-F2AF-D131ED519F90}"/>
              </a:ext>
            </a:extLst>
          </p:cNvPr>
          <p:cNvSpPr txBox="1"/>
          <p:nvPr/>
        </p:nvSpPr>
        <p:spPr>
          <a:xfrm>
            <a:off x="601883" y="729205"/>
            <a:ext cx="10938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Cinema deve conter: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Banners com orientações aos clientes fixados na parede próximo à bilheteria;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Equipamento de acessibilidade Dolby (completo contendo: receptor de sinal, braço móvel, aparelho celular, fone de ouvido e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carregador de bateria);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 MP3 player com fone de ouvido intra-auricular com arquivo de orientações ao cliente (áudio descrição);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fones de ouvido com entrada P2 intra-auricular;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 suportes de pescoço para celular; 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8D2A74-49BE-FD47-4710-165D7EA3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5" y="2776733"/>
            <a:ext cx="1947959" cy="13289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AFE06E-6359-03C5-C100-10921DE00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679" y="2772734"/>
            <a:ext cx="2642291" cy="11967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A42A6C-DB67-435F-A113-7523C347A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487" y="2578261"/>
            <a:ext cx="1618168" cy="15620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62EE5D-A030-A80E-015F-1BCB59062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561" y="2773218"/>
            <a:ext cx="2112625" cy="1322073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B9180E3-114A-CB31-6782-589F4E771131}"/>
              </a:ext>
            </a:extLst>
          </p:cNvPr>
          <p:cNvCxnSpPr>
            <a:cxnSpLocks/>
          </p:cNvCxnSpPr>
          <p:nvPr/>
        </p:nvCxnSpPr>
        <p:spPr>
          <a:xfrm>
            <a:off x="2176041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1CF9881-9845-EA29-8478-4CC3D57F81CA}"/>
              </a:ext>
            </a:extLst>
          </p:cNvPr>
          <p:cNvCxnSpPr>
            <a:cxnSpLocks/>
          </p:cNvCxnSpPr>
          <p:nvPr/>
        </p:nvCxnSpPr>
        <p:spPr>
          <a:xfrm>
            <a:off x="5102427" y="2543536"/>
            <a:ext cx="0" cy="1998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A49106C-4F18-3B03-DD1F-03E9B355BC76}"/>
              </a:ext>
            </a:extLst>
          </p:cNvPr>
          <p:cNvCxnSpPr>
            <a:cxnSpLocks/>
          </p:cNvCxnSpPr>
          <p:nvPr/>
        </p:nvCxnSpPr>
        <p:spPr>
          <a:xfrm>
            <a:off x="7552372" y="2543536"/>
            <a:ext cx="0" cy="1990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2E60DA-8415-5170-483B-03333BF725F9}"/>
              </a:ext>
            </a:extLst>
          </p:cNvPr>
          <p:cNvSpPr txBox="1"/>
          <p:nvPr/>
        </p:nvSpPr>
        <p:spPr>
          <a:xfrm>
            <a:off x="74391" y="4233844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BANNERS PRÓXIMOS Á BILHETERIA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EEE5DB0-FE77-713D-A622-8646109B6722}"/>
              </a:ext>
            </a:extLst>
          </p:cNvPr>
          <p:cNvSpPr txBox="1"/>
          <p:nvPr/>
        </p:nvSpPr>
        <p:spPr>
          <a:xfrm>
            <a:off x="2433533" y="4231353"/>
            <a:ext cx="2864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EQUIPAMENTO DE ACESSIBILIDADE DOLBY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C9F3DF-3E89-C52B-940F-51E59DF4A22A}"/>
              </a:ext>
            </a:extLst>
          </p:cNvPr>
          <p:cNvSpPr txBox="1"/>
          <p:nvPr/>
        </p:nvSpPr>
        <p:spPr>
          <a:xfrm>
            <a:off x="5269155" y="4225740"/>
            <a:ext cx="2314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MP3 PLAYER COM FONE DE OUVIDO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ABFC6E1-347F-3828-0961-AD37660614F7}"/>
              </a:ext>
            </a:extLst>
          </p:cNvPr>
          <p:cNvSpPr txBox="1"/>
          <p:nvPr/>
        </p:nvSpPr>
        <p:spPr>
          <a:xfrm>
            <a:off x="7641111" y="4225740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FONE DE OUVIDO INTRA-AURICULAR</a:t>
            </a:r>
          </a:p>
        </p:txBody>
      </p:sp>
      <p:pic>
        <p:nvPicPr>
          <p:cNvPr id="23" name="Picture 8" descr="Resultado de imagem para nicho com 4 divisorias">
            <a:extLst>
              <a:ext uri="{FF2B5EF4-FFF2-40B4-BE49-F238E27FC236}">
                <a16:creationId xmlns:a16="http://schemas.microsoft.com/office/drawing/2014/main" id="{41802C87-C65A-4240-0A9F-1CA6F816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187" r="7545"/>
          <a:stretch/>
        </p:blipFill>
        <p:spPr bwMode="auto">
          <a:xfrm>
            <a:off x="1459668" y="4939893"/>
            <a:ext cx="1731756" cy="17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AFCC9ED-AF0E-10D8-3477-9509D4486BA9}"/>
              </a:ext>
            </a:extLst>
          </p:cNvPr>
          <p:cNvCxnSpPr/>
          <p:nvPr/>
        </p:nvCxnSpPr>
        <p:spPr>
          <a:xfrm>
            <a:off x="0" y="454156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C047AE2-38A2-561D-708E-9CDC4DB0C807}"/>
              </a:ext>
            </a:extLst>
          </p:cNvPr>
          <p:cNvSpPr txBox="1"/>
          <p:nvPr/>
        </p:nvSpPr>
        <p:spPr>
          <a:xfrm>
            <a:off x="3298783" y="5367917"/>
            <a:ext cx="657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Garantir a guarda em local seguro (armário definido) com carga de bateria, higienizados e embalados conforme processo padrão.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Fazer Check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controle diário.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DC6A54-6282-CB0D-F533-7C0D1EECB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428" y="2681870"/>
            <a:ext cx="1335103" cy="13591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89E8FB-0785-6FED-7BDE-5D0FC8D293DE}"/>
              </a:ext>
            </a:extLst>
          </p:cNvPr>
          <p:cNvSpPr txBox="1"/>
          <p:nvPr/>
        </p:nvSpPr>
        <p:spPr>
          <a:xfrm>
            <a:off x="9943664" y="4215159"/>
            <a:ext cx="251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SUPORTE DE PESCOÇO PARA CELULAR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7817732-FC6B-5DDF-9062-63DE60008A65}"/>
              </a:ext>
            </a:extLst>
          </p:cNvPr>
          <p:cNvCxnSpPr>
            <a:cxnSpLocks/>
          </p:cNvCxnSpPr>
          <p:nvPr/>
        </p:nvCxnSpPr>
        <p:spPr>
          <a:xfrm>
            <a:off x="9866454" y="2543536"/>
            <a:ext cx="18326" cy="1981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28753"/>
            <a:ext cx="6202017" cy="4035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- Equipamentos Dolby – Acessibilidade -  Deficiente Visual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820ACC-317E-0FD4-AF99-03498DE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57" y="1151801"/>
            <a:ext cx="4750181" cy="52025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B999B8-D08E-EFD9-2C03-6B77835B5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00833"/>
            <a:ext cx="6458673" cy="19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9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Termo de Responsabilidade</a:t>
            </a:r>
          </a:p>
          <a:p>
            <a:r>
              <a:rPr lang="pt-BR" sz="1400" dirty="0"/>
              <a:t>Termos de Empréstimo - Equipamentos Dolby – Acessibilidade -  Deficiente Auditivo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A9DD6C-9EA0-C02A-EEF7-0BADF401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219" y="803657"/>
            <a:ext cx="4815562" cy="58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Planilha de Controle</a:t>
            </a:r>
          </a:p>
          <a:p>
            <a:r>
              <a:rPr lang="pt-BR" sz="1400" dirty="0"/>
              <a:t>Planilha de controle de uso - Equipamentos – Acessibilidade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C36F2F-1E65-E389-8FDD-D6F0660C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9822"/>
            <a:ext cx="10030817" cy="55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52354" y="1478734"/>
            <a:ext cx="10363200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E156BF-0C8E-C2AD-BC43-A713BC375E08}"/>
              </a:ext>
            </a:extLst>
          </p:cNvPr>
          <p:cNvSpPr txBox="1"/>
          <p:nvPr/>
        </p:nvSpPr>
        <p:spPr>
          <a:xfrm>
            <a:off x="138898" y="969444"/>
            <a:ext cx="542852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Próximo à bilheteria do cinema haverá banner com material instrutivo (imagens, textos e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) para que cliente com deficiência visual ou auditiva possa ser instruído para uso dos equipamentos de acessibilidade áudio visual, seja nos aparelhos Dolby que a Cinépolis disponibilizará ou pelo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que o cliente poderá baixar em seu smartphone</a:t>
            </a:r>
          </a:p>
          <a:p>
            <a:pPr algn="just"/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O inicio do atendimento ao cliente com deficiência visual ou auditiva deve ser com direcionamento para o banner instrutivo, onde poderá ter acesso ao material sobre uso dos aparelhos de acessibilidade Dolby ou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de forma escrita e com imagens ou por áudio descrição, através do QR </a:t>
            </a:r>
            <a:r>
              <a:rPr lang="pt-BR" dirty="0" err="1">
                <a:solidFill>
                  <a:schemeClr val="bg1"/>
                </a:solidFill>
              </a:rPr>
              <a:t>Code</a:t>
            </a:r>
            <a:r>
              <a:rPr lang="pt-BR" dirty="0">
                <a:solidFill>
                  <a:schemeClr val="bg1"/>
                </a:solidFill>
              </a:rPr>
              <a:t> disponível (poderá utilizar seu próprio smartphone ou MP3 que a Cinépolis disponibilizará para esse fim)</a:t>
            </a:r>
            <a:endParaRPr lang="pt-BR" sz="5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Importante: Alguns filmes (lista semanal enviada aos cinemas pelo departamento de programação) terá a tecnologia de acessibilidade áudio visual apenas para uso nos aparelhos Dolby, nesse caso cliente não conseguirá utilizar o aplicativo </a:t>
            </a:r>
            <a:r>
              <a:rPr lang="pt-BR" dirty="0" err="1">
                <a:solidFill>
                  <a:schemeClr val="bg1"/>
                </a:solidFill>
              </a:rPr>
              <a:t>Movie</a:t>
            </a:r>
            <a:r>
              <a:rPr lang="pt-BR" dirty="0">
                <a:solidFill>
                  <a:schemeClr val="bg1"/>
                </a:solidFill>
              </a:rPr>
              <a:t> Reading para esses filmes.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21F5B9D-9966-E240-079F-C2975730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84" y="1098249"/>
            <a:ext cx="6485734" cy="44247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A4D4E7-9BAF-794B-5E66-3B078C4D2964}"/>
              </a:ext>
            </a:extLst>
          </p:cNvPr>
          <p:cNvSpPr txBox="1"/>
          <p:nvPr/>
        </p:nvSpPr>
        <p:spPr>
          <a:xfrm>
            <a:off x="6845228" y="5541741"/>
            <a:ext cx="501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MODELOS DOS BANNERS PRÓXIMO À BILHETERIA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4620D3-9EE8-3896-1F99-3FE062D3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733" y="5132640"/>
            <a:ext cx="865184" cy="2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Quantidade Equipamento Acessibilidade - Dolby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B070234-1348-7EDE-605E-0CE55742E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62969" y="1701317"/>
            <a:ext cx="40355638" cy="5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02C299F-6E82-2FCF-BFF0-1A8E8492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4" y="486596"/>
            <a:ext cx="10443411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9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05950" y="104173"/>
            <a:ext cx="6878830" cy="4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pt-BR" sz="1400" dirty="0"/>
              <a:t>Quantidade Equipamento Acessibilidade - Dolby</a:t>
            </a:r>
            <a:endParaRPr lang="es-MX" sz="1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B070234-1348-7EDE-605E-0CE55742E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62969" y="1701317"/>
            <a:ext cx="40355638" cy="58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115197-3B33-431D-31E3-9326F3AE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" y="409074"/>
            <a:ext cx="10708105" cy="63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2216680" cy="6858000"/>
            <a:chOff x="0" y="20336"/>
            <a:chExt cx="12216680" cy="6837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409" t="19877" r="24530" b="17093"/>
            <a:stretch/>
          </p:blipFill>
          <p:spPr>
            <a:xfrm>
              <a:off x="0" y="20336"/>
              <a:ext cx="12216680" cy="683766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9597" t="57565" r="38724" b="19455"/>
            <a:stretch/>
          </p:blipFill>
          <p:spPr>
            <a:xfrm>
              <a:off x="10417268" y="6408147"/>
              <a:ext cx="1799412" cy="449853"/>
            </a:xfrm>
            <a:prstGeom prst="rect">
              <a:avLst/>
            </a:prstGeom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14400" y="2613054"/>
            <a:ext cx="10695008" cy="1521601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GUIA RÁPIDO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 pitchFamily="18" charset="0"/>
              </a:rPr>
              <a:t>ATENDIMENTO AOS CLIENTES COM ACESSIBILIDADE  </a:t>
            </a:r>
            <a:r>
              <a:rPr lang="es-MX" sz="3600" b="1" dirty="0">
                <a:solidFill>
                  <a:schemeClr val="bg1"/>
                </a:solidFill>
                <a:latin typeface="Clarendon BT" panose="02040804050505030204" pitchFamily="18" charset="0"/>
              </a:rPr>
              <a:t>APARELHO DOLBY   </a:t>
            </a: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>
                <a:solidFill>
                  <a:schemeClr val="bg1"/>
                </a:solidFill>
              </a:rPr>
            </a:br>
            <a:br>
              <a:rPr lang="es-MX" sz="4800" dirty="0"/>
            </a:br>
            <a:br>
              <a:rPr lang="es-MX" sz="4800" dirty="0">
                <a:solidFill>
                  <a:schemeClr val="bg1"/>
                </a:solidFill>
              </a:rPr>
            </a:br>
            <a:endParaRPr lang="es-ES" sz="4800" i="1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04C77F-4BAD-5523-72B7-89913FCD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65" y="1480020"/>
            <a:ext cx="5896678" cy="5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ector reto 120"/>
          <p:cNvCxnSpPr/>
          <p:nvPr/>
        </p:nvCxnSpPr>
        <p:spPr>
          <a:xfrm>
            <a:off x="4151059" y="356575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4788904" y="838950"/>
            <a:ext cx="2676296" cy="2179627"/>
            <a:chOff x="6419199" y="1719897"/>
            <a:chExt cx="2676296" cy="217962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6419199" y="2143728"/>
              <a:ext cx="2676296" cy="1755796"/>
            </a:xfrm>
            <a:prstGeom prst="roundRect">
              <a:avLst>
                <a:gd name="adj" fmla="val 1036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Arredondar Retângulo no Mesmo Canto Lateral 92"/>
            <p:cNvSpPr/>
            <p:nvPr/>
          </p:nvSpPr>
          <p:spPr>
            <a:xfrm>
              <a:off x="6644730" y="1719897"/>
              <a:ext cx="2261986" cy="411700"/>
            </a:xfrm>
            <a:prstGeom prst="round2Same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ATENDIMENTO AOS CLIENTES COM ACESSIBILIDADE TIPO A </a:t>
              </a:r>
            </a:p>
          </p:txBody>
        </p:sp>
      </p:grpSp>
      <p:cxnSp>
        <p:nvCxnSpPr>
          <p:cNvPr id="47" name="Conector reto 46"/>
          <p:cNvCxnSpPr/>
          <p:nvPr/>
        </p:nvCxnSpPr>
        <p:spPr>
          <a:xfrm>
            <a:off x="6120090" y="3011726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50352" y="4106281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2109439" y="3559870"/>
            <a:ext cx="8011156" cy="100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/>
          <p:nvPr/>
        </p:nvCxnSpPr>
        <p:spPr>
          <a:xfrm>
            <a:off x="2109439" y="358295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8142783" y="3570329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1289894" y="4633959"/>
            <a:ext cx="170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VENDA DE INGRESSOS BILHETERIA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40220" y="4094003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357422" y="5879229"/>
            <a:ext cx="7467599" cy="710400"/>
            <a:chOff x="4345784" y="5944882"/>
            <a:chExt cx="7467599" cy="710400"/>
          </a:xfrm>
        </p:grpSpPr>
        <p:sp>
          <p:nvSpPr>
            <p:cNvPr id="64" name="Retângulo de cantos arredondados 63"/>
            <p:cNvSpPr/>
            <p:nvPr/>
          </p:nvSpPr>
          <p:spPr>
            <a:xfrm>
              <a:off x="4345784" y="5969502"/>
              <a:ext cx="7467599" cy="685780"/>
            </a:xfrm>
            <a:prstGeom prst="roundRect">
              <a:avLst>
                <a:gd name="adj" fmla="val 20130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sca 65"/>
            <p:cNvSpPr/>
            <p:nvPr/>
          </p:nvSpPr>
          <p:spPr>
            <a:xfrm>
              <a:off x="5481523" y="6232937"/>
              <a:ext cx="360249" cy="349899"/>
            </a:xfrm>
            <a:prstGeom prst="donut">
              <a:avLst>
                <a:gd name="adj" fmla="val 17367"/>
              </a:avLst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00B0F0"/>
                  </a:solidFill>
                </a:rPr>
                <a:t>A</a:t>
              </a:r>
            </a:p>
          </p:txBody>
        </p:sp>
        <p:sp>
          <p:nvSpPr>
            <p:cNvPr id="68" name="Fluxograma: Decisão 67"/>
            <p:cNvSpPr/>
            <p:nvPr/>
          </p:nvSpPr>
          <p:spPr>
            <a:xfrm>
              <a:off x="11137425" y="6214569"/>
              <a:ext cx="511126" cy="380687"/>
            </a:xfrm>
            <a:prstGeom prst="flowChartDecision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4471931" y="6231112"/>
              <a:ext cx="356024" cy="3498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de cantos arredondados 70"/>
            <p:cNvSpPr/>
            <p:nvPr/>
          </p:nvSpPr>
          <p:spPr>
            <a:xfrm>
              <a:off x="7623719" y="6231112"/>
              <a:ext cx="518550" cy="33108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osca 73"/>
            <p:cNvSpPr/>
            <p:nvPr/>
          </p:nvSpPr>
          <p:spPr>
            <a:xfrm>
              <a:off x="6617880" y="6220653"/>
              <a:ext cx="384916" cy="341544"/>
            </a:xfrm>
            <a:prstGeom prst="donut">
              <a:avLst>
                <a:gd name="adj" fmla="val 78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B0F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10065377" y="6404911"/>
              <a:ext cx="6000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tângulo de cantos arredondados 75"/>
            <p:cNvSpPr/>
            <p:nvPr/>
          </p:nvSpPr>
          <p:spPr>
            <a:xfrm>
              <a:off x="8851191" y="6243812"/>
              <a:ext cx="477934" cy="31838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18826" y="5969502"/>
              <a:ext cx="4908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Início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206245" y="5959043"/>
              <a:ext cx="9685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100" dirty="0">
                  <a:solidFill>
                    <a:srgbClr val="0070C0"/>
                  </a:solidFill>
                </a:rPr>
                <a:t>Intermediário</a:t>
              </a: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597629" y="5959043"/>
              <a:ext cx="4251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Fim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7525235" y="5959043"/>
              <a:ext cx="7585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Atividade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8334576" y="5944882"/>
              <a:ext cx="17475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err="1">
                  <a:solidFill>
                    <a:srgbClr val="0070C0"/>
                  </a:solidFill>
                </a:rPr>
                <a:t>Atividade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  <a:r>
                <a:rPr lang="en-US" sz="1050" dirty="0" err="1">
                  <a:solidFill>
                    <a:srgbClr val="0070C0"/>
                  </a:solidFill>
                </a:rPr>
                <a:t>ponto</a:t>
              </a:r>
              <a:r>
                <a:rPr lang="en-US" sz="1050" dirty="0">
                  <a:solidFill>
                    <a:srgbClr val="0070C0"/>
                  </a:solidFill>
                </a:rPr>
                <a:t> de </a:t>
              </a:r>
              <a:r>
                <a:rPr lang="en-US" sz="1050" dirty="0" err="1">
                  <a:solidFill>
                    <a:srgbClr val="0070C0"/>
                  </a:solidFill>
                </a:rPr>
                <a:t>controle</a:t>
              </a:r>
              <a:r>
                <a:rPr lang="en-US" sz="1050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11081761" y="5959043"/>
              <a:ext cx="6286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Decisão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10141171" y="5972827"/>
              <a:ext cx="52129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>
                  <a:solidFill>
                    <a:srgbClr val="0070C0"/>
                  </a:solidFill>
                </a:rPr>
                <a:t>Fluxo</a:t>
              </a:r>
              <a:r>
                <a:rPr lang="en-US" sz="11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sp>
        <p:nvSpPr>
          <p:cNvPr id="43" name="Retângulo de cantos arredondados 42"/>
          <p:cNvSpPr/>
          <p:nvPr/>
        </p:nvSpPr>
        <p:spPr>
          <a:xfrm>
            <a:off x="5197234" y="40975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/>
        </p:nvCxnSpPr>
        <p:spPr>
          <a:xfrm>
            <a:off x="6128871" y="3553724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947099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Elipse 50"/>
          <p:cNvSpPr/>
          <p:nvPr/>
        </p:nvSpPr>
        <p:spPr>
          <a:xfrm>
            <a:off x="3988843" y="341373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3" name="Elipse 52"/>
          <p:cNvSpPr/>
          <p:nvPr/>
        </p:nvSpPr>
        <p:spPr>
          <a:xfrm>
            <a:off x="5967901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4" name="Elipse 53"/>
          <p:cNvSpPr/>
          <p:nvPr/>
        </p:nvSpPr>
        <p:spPr>
          <a:xfrm>
            <a:off x="7979387" y="3413044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408185" y="4496469"/>
            <a:ext cx="15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70C0"/>
                </a:solidFill>
              </a:rPr>
              <a:t>RETIRADA DO EQUIPAMENTO ACESSIBILIDADE 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170076" y="4491294"/>
            <a:ext cx="186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ENTRADA DE SALA / INSTALAÇÃO DO EQUIPAMENTO  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5275171" y="1296845"/>
            <a:ext cx="788605" cy="1790416"/>
            <a:chOff x="2325328" y="1295991"/>
            <a:chExt cx="667253" cy="1356248"/>
          </a:xfrm>
        </p:grpSpPr>
        <p:pic>
          <p:nvPicPr>
            <p:cNvPr id="55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264215" y="1423661"/>
            <a:ext cx="491473" cy="145887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tângulo 60"/>
          <p:cNvSpPr/>
          <p:nvPr/>
        </p:nvSpPr>
        <p:spPr>
          <a:xfrm>
            <a:off x="7154248" y="4696161"/>
            <a:ext cx="1862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SAÍDA DE SALA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7165566" y="4107820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9133702" y="4098669"/>
            <a:ext cx="1798371" cy="137538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9211009" y="4515646"/>
            <a:ext cx="180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</a:rPr>
              <a:t>LIMPEZA / ARMAZENAMENTO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 EQUIPAMENTO  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10791520" y="58440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10120595" y="3570328"/>
            <a:ext cx="124" cy="5312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9961371" y="34200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8" name="Imagem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057597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41" name="Grupo 1040"/>
          <p:cNvGrpSpPr/>
          <p:nvPr/>
        </p:nvGrpSpPr>
        <p:grpSpPr>
          <a:xfrm>
            <a:off x="515667" y="1932301"/>
            <a:ext cx="1069161" cy="475284"/>
            <a:chOff x="734239" y="2336701"/>
            <a:chExt cx="1069161" cy="475284"/>
          </a:xfrm>
        </p:grpSpPr>
        <p:cxnSp>
          <p:nvCxnSpPr>
            <p:cNvPr id="18" name="Conector de seta reta 17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>
            <a:cxnSpLocks/>
          </p:cNvCxnSpPr>
          <p:nvPr/>
        </p:nvCxnSpPr>
        <p:spPr>
          <a:xfrm>
            <a:off x="9672569" y="3186942"/>
            <a:ext cx="0" cy="25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1049666" y="4515067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210990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5031160" y="3455572"/>
            <a:ext cx="6942479" cy="2184307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978556" y="1054432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55007" y="3387391"/>
            <a:ext cx="2717800" cy="221462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88697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97221" y="87810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642817" y="2623489"/>
            <a:ext cx="2701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Dizer:“Bom</a:t>
            </a:r>
            <a:r>
              <a:rPr lang="pt-BR" sz="1100" dirty="0">
                <a:solidFill>
                  <a:srgbClr val="0070C0"/>
                </a:solidFill>
              </a:rPr>
              <a:t>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”, com sorriso na voz.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807471" y="327566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856910" y="324428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4389257" y="4410685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089333" y="3626989"/>
            <a:ext cx="56020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Perguntar: “Para qual sessão o(a)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gostaria de assistir? </a:t>
            </a:r>
          </a:p>
          <a:p>
            <a:endParaRPr lang="pt-BR" sz="700" dirty="0">
              <a:solidFill>
                <a:srgbClr val="0070C0"/>
              </a:solidFill>
            </a:endParaRPr>
          </a:p>
          <a:p>
            <a:r>
              <a:rPr lang="pt-BR" sz="1100" dirty="0">
                <a:solidFill>
                  <a:srgbClr val="0070C0"/>
                </a:solidFill>
              </a:rPr>
              <a:t>Tipos de respostas do cliente: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filme e a sessão. Marcar o que o cliente pediu.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o filme sem horário.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nos horários (as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horas)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O Cliente solicita o horário, sem filme. Dizer: “Nós temos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os filmes (mencionar os nomes dos filmes) as </a:t>
            </a:r>
            <a:r>
              <a:rPr lang="pt-BR" sz="1100" dirty="0" err="1">
                <a:solidFill>
                  <a:srgbClr val="0070C0"/>
                </a:solidFill>
              </a:rPr>
              <a:t>xxx</a:t>
            </a:r>
            <a:r>
              <a:rPr lang="pt-BR" sz="1100" dirty="0">
                <a:solidFill>
                  <a:srgbClr val="0070C0"/>
                </a:solidFill>
              </a:rPr>
              <a:t> horas nas salas (mencionar os tipos de salas). </a:t>
            </a:r>
          </a:p>
          <a:p>
            <a:pPr marL="228600" indent="-228600">
              <a:buAutoNum type="alphaLcParenR"/>
            </a:pPr>
            <a:r>
              <a:rPr lang="pt-BR" sz="1100" dirty="0">
                <a:solidFill>
                  <a:srgbClr val="0070C0"/>
                </a:solidFill>
              </a:rPr>
              <a:t> O Cliente solicita recomendações do filme. Dizer: “As </a:t>
            </a:r>
            <a:r>
              <a:rPr lang="pt-BR" sz="1100" dirty="0" err="1">
                <a:solidFill>
                  <a:srgbClr val="0070C0"/>
                </a:solidFill>
              </a:rPr>
              <a:t>estréias</a:t>
            </a:r>
            <a:r>
              <a:rPr lang="pt-BR" sz="1100" dirty="0">
                <a:solidFill>
                  <a:srgbClr val="0070C0"/>
                </a:solidFill>
              </a:rPr>
              <a:t> da semana são: “O(s) filme(s) </a:t>
            </a:r>
            <a:r>
              <a:rPr lang="pt-BR" sz="1100" dirty="0" err="1">
                <a:solidFill>
                  <a:srgbClr val="0070C0"/>
                </a:solidFill>
              </a:rPr>
              <a:t>xxxx</a:t>
            </a:r>
            <a:r>
              <a:rPr lang="pt-BR" sz="1100" dirty="0">
                <a:solidFill>
                  <a:srgbClr val="0070C0"/>
                </a:solidFill>
              </a:rPr>
              <a:t>”.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0" y="5499476"/>
            <a:ext cx="11973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rgbClr val="FF0000"/>
                </a:solidFill>
              </a:rPr>
              <a:t>NOTAS:</a:t>
            </a:r>
          </a:p>
          <a:p>
            <a:pPr algn="just"/>
            <a:endParaRPr lang="pt-BR" sz="100" b="1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Situação em que o equipamento não estiver disponível, orientar o cliente dizendo: </a:t>
            </a:r>
            <a:r>
              <a:rPr lang="pt-BR" sz="900" b="1" dirty="0">
                <a:solidFill>
                  <a:srgbClr val="0070C0"/>
                </a:solidFill>
              </a:rPr>
              <a:t>“A Cinépolis possui um número determinado de equipamentos de acessibilidade conforme a LEI Nº 13.146 de 06/07/15 e Instrução Normativa n° 128 de 13/09/16, e no momento não temos nenhum disponível” </a:t>
            </a:r>
            <a:r>
              <a:rPr lang="pt-BR" sz="900" dirty="0">
                <a:solidFill>
                  <a:srgbClr val="0070C0"/>
                </a:solidFill>
              </a:rPr>
              <a:t>(consultar a tabela e quantidade mínima de equipamentos por sala para instruir o cliente). Caso a compra do ingresso tenha sido pela internet, realizar o processo de estorno (devolução de dinheiro) conforme o processo</a:t>
            </a:r>
            <a:r>
              <a:rPr lang="pt-BR" sz="900" b="1" dirty="0">
                <a:solidFill>
                  <a:srgbClr val="0070C0"/>
                </a:solidFill>
              </a:rPr>
              <a:t> Atendimento e Controle de Salas - Devolução de Efetivo.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b="1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Caso o filme escolhido pelo cliente seja de classificação 18 anos, identificar no documento entregue pelo cliente (se necessário) a sua maioridade.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" dirty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rgbClr val="0070C0"/>
                </a:solidFill>
              </a:rPr>
              <a:t>Censura para clientes abaixo da classificação, somente acompanhado por um responsável maior de idade diante do preenchimento do termo de autorização. </a:t>
            </a:r>
          </a:p>
          <a:p>
            <a:pPr algn="just"/>
            <a:endParaRPr lang="pt-BR" sz="900" b="1" dirty="0">
              <a:solidFill>
                <a:srgbClr val="0070C0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301869" y="2353000"/>
            <a:ext cx="269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Certificar a disponibilidade do equipamento com a gerência. Em seguida, informar ao cliente que seu documento será entregue somente no final da sessão.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1655302" y="4984662"/>
            <a:ext cx="2735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Selecionar o filme, assento e o horário da  sessão.  </a:t>
            </a:r>
          </a:p>
        </p:txBody>
      </p:sp>
      <p:pic>
        <p:nvPicPr>
          <p:cNvPr id="70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3748031"/>
            <a:ext cx="1646336" cy="1176876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60759" y="43118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6890" y="796182"/>
            <a:ext cx="138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ABORDAGEM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691419" y="3993953"/>
            <a:ext cx="1131993" cy="1161758"/>
            <a:chOff x="9614411" y="3892774"/>
            <a:chExt cx="1163021" cy="1040304"/>
          </a:xfrm>
        </p:grpSpPr>
        <p:pic>
          <p:nvPicPr>
            <p:cNvPr id="55" name="6 Imagen" descr="DSC01733l">
              <a:extLst>
                <a:ext uri="{FF2B5EF4-FFF2-40B4-BE49-F238E27FC236}">
                  <a16:creationId xmlns:a16="http://schemas.microsoft.com/office/drawing/2014/main" id="{2DCDE3CE-3BAA-4D7B-A476-BC681194B387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76" b="14654"/>
            <a:stretch/>
          </p:blipFill>
          <p:spPr bwMode="auto">
            <a:xfrm>
              <a:off x="9614411" y="3892774"/>
              <a:ext cx="998950" cy="1040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 b="45734"/>
            <a:stretch/>
          </p:blipFill>
          <p:spPr bwMode="auto">
            <a:xfrm>
              <a:off x="10044145" y="3963276"/>
              <a:ext cx="733287" cy="961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upo 60"/>
          <p:cNvGrpSpPr/>
          <p:nvPr/>
        </p:nvGrpSpPr>
        <p:grpSpPr>
          <a:xfrm>
            <a:off x="2964770" y="1124293"/>
            <a:ext cx="1241807" cy="993712"/>
            <a:chOff x="2759794" y="1630801"/>
            <a:chExt cx="733165" cy="683774"/>
          </a:xfrm>
        </p:grpSpPr>
        <p:pic>
          <p:nvPicPr>
            <p:cNvPr id="64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1" r="30178" b="44373"/>
            <a:stretch/>
          </p:blipFill>
          <p:spPr>
            <a:xfrm>
              <a:off x="2759794" y="1630801"/>
              <a:ext cx="371474" cy="683774"/>
            </a:xfrm>
            <a:prstGeom prst="rect">
              <a:avLst/>
            </a:prstGeom>
          </p:spPr>
        </p:pic>
        <p:pic>
          <p:nvPicPr>
            <p:cNvPr id="65" name="63 Imagen"/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b="46038"/>
            <a:stretch/>
          </p:blipFill>
          <p:spPr>
            <a:xfrm>
              <a:off x="3065998" y="1641745"/>
              <a:ext cx="426961" cy="663305"/>
            </a:xfrm>
            <a:prstGeom prst="rect">
              <a:avLst/>
            </a:prstGeom>
          </p:spPr>
        </p:pic>
      </p:grpSp>
      <p:grpSp>
        <p:nvGrpSpPr>
          <p:cNvPr id="66" name="Grupo 65"/>
          <p:cNvGrpSpPr/>
          <p:nvPr/>
        </p:nvGrpSpPr>
        <p:grpSpPr>
          <a:xfrm>
            <a:off x="2205240" y="1217278"/>
            <a:ext cx="667253" cy="1356248"/>
            <a:chOff x="2325328" y="1295991"/>
            <a:chExt cx="667253" cy="1356248"/>
          </a:xfrm>
        </p:grpSpPr>
        <p:pic>
          <p:nvPicPr>
            <p:cNvPr id="67" name="Imagen 42" descr="E:\kenii2\P1020356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tângulo 47"/>
          <p:cNvSpPr/>
          <p:nvPr/>
        </p:nvSpPr>
        <p:spPr>
          <a:xfrm>
            <a:off x="4998243" y="2055943"/>
            <a:ext cx="2724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Identificar se o cliente necessita utilizar o equipamento. Em seguida, solicitar um documento com foto.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A entrega do equipamento só poderá ser realizada mediante a apresentação do documento.</a:t>
            </a: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8308479" y="105992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de seta reta 81"/>
          <p:cNvCxnSpPr/>
          <p:nvPr/>
        </p:nvCxnSpPr>
        <p:spPr>
          <a:xfrm flipV="1">
            <a:off x="7707280" y="218668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60" y="1259099"/>
            <a:ext cx="1244594" cy="8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o 57"/>
          <p:cNvGrpSpPr/>
          <p:nvPr/>
        </p:nvGrpSpPr>
        <p:grpSpPr>
          <a:xfrm>
            <a:off x="10492599" y="759977"/>
            <a:ext cx="914400" cy="914400"/>
            <a:chOff x="10953207" y="3309815"/>
            <a:chExt cx="914400" cy="914400"/>
          </a:xfrm>
        </p:grpSpPr>
        <p:sp>
          <p:nvSpPr>
            <p:cNvPr id="59" name="Explosion 2 60">
              <a:extLst>
                <a:ext uri="{FF2B5EF4-FFF2-40B4-BE49-F238E27FC236}">
                  <a16:creationId xmlns:a16="http://schemas.microsoft.com/office/drawing/2014/main" id="{58A531C1-0FCD-438C-8C8B-818919C31465}"/>
                </a:ext>
              </a:extLst>
            </p:cNvPr>
            <p:cNvSpPr/>
            <p:nvPr/>
          </p:nvSpPr>
          <p:spPr>
            <a:xfrm rot="2725679">
              <a:off x="10953207" y="3309815"/>
              <a:ext cx="914400" cy="9144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68AC"/>
                </a:solidFill>
              </a:endParaRPr>
            </a:p>
          </p:txBody>
        </p:sp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79D17098-E1FF-4356-853C-C48D3D3A22C4}"/>
                </a:ext>
              </a:extLst>
            </p:cNvPr>
            <p:cNvSpPr txBox="1"/>
            <p:nvPr/>
          </p:nvSpPr>
          <p:spPr>
            <a:xfrm>
              <a:off x="10982512" y="3652134"/>
              <a:ext cx="7649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IMPORTANTE</a:t>
              </a:r>
              <a:endParaRPr lang="pt-BR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5" name="Picture 141" descr="C:\Users\SAAG\Desktop\Control salas\Fotos recortadas\tomar radi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01" y="1351312"/>
            <a:ext cx="679081" cy="995851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>
            <a:off x="9541025" y="908009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7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888E608-DDDF-7F4D-42BA-506A7A528B34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500604" y="4039853"/>
            <a:ext cx="283635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/>
          <p:cNvCxnSpPr/>
          <p:nvPr/>
        </p:nvCxnSpPr>
        <p:spPr>
          <a:xfrm flipH="1">
            <a:off x="909935" y="5114136"/>
            <a:ext cx="577323" cy="2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2729011" y="3865946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TextBox 14"/>
          <p:cNvSpPr txBox="1"/>
          <p:nvPr/>
        </p:nvSpPr>
        <p:spPr>
          <a:xfrm>
            <a:off x="7989841" y="3599516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CARTÃO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289039" y="5171117"/>
            <a:ext cx="2703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Orientar o cliente a introduzir o cartão no </a:t>
            </a:r>
            <a:r>
              <a:rPr lang="pt-BR" sz="1100" i="1" dirty="0" err="1">
                <a:solidFill>
                  <a:srgbClr val="0070C0"/>
                </a:solidFill>
              </a:rPr>
              <a:t>pinpad</a:t>
            </a:r>
            <a:r>
              <a:rPr lang="pt-BR" sz="1100" i="1" dirty="0">
                <a:solidFill>
                  <a:srgbClr val="0070C0"/>
                </a:solidFill>
              </a:rPr>
              <a:t>. </a:t>
            </a:r>
            <a:r>
              <a:rPr lang="pt-BR" sz="1100" dirty="0">
                <a:solidFill>
                  <a:srgbClr val="0070C0"/>
                </a:solidFill>
              </a:rPr>
              <a:t>Se necessário, conduzir a mão do cliente (cuidadosamente) até a máquina de cartão e pedir para o cliente digitar a senha. </a:t>
            </a:r>
            <a:endParaRPr lang="pt-BR" sz="1100" i="1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/>
          <a:stretch/>
        </p:blipFill>
        <p:spPr bwMode="auto">
          <a:xfrm>
            <a:off x="9825728" y="4118607"/>
            <a:ext cx="765913" cy="10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artÃ£o de crÃ©d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51" y="4414170"/>
            <a:ext cx="919875" cy="5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14"/>
          <p:cNvSpPr txBox="1"/>
          <p:nvPr/>
        </p:nvSpPr>
        <p:spPr>
          <a:xfrm>
            <a:off x="8030349" y="812479"/>
            <a:ext cx="1702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OPÇÃO DE PAGAMENTO EM DINHEIRO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8306310" y="2249735"/>
            <a:ext cx="2732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Dizer: </a:t>
            </a:r>
            <a:r>
              <a:rPr lang="pt-BR" sz="1100" dirty="0" err="1">
                <a:solidFill>
                  <a:srgbClr val="0070C0"/>
                </a:solidFill>
              </a:rPr>
              <a:t>Sr</a:t>
            </a:r>
            <a:r>
              <a:rPr lang="pt-BR" sz="1100" dirty="0">
                <a:solidFill>
                  <a:srgbClr val="0070C0"/>
                </a:solidFill>
              </a:rPr>
              <a:t>(a) “Seu total é de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”. 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Após o recebimento do dinheiro, dizer: “Recebo </a:t>
            </a:r>
            <a:r>
              <a:rPr lang="pt-BR" sz="1100" dirty="0" err="1">
                <a:solidFill>
                  <a:srgbClr val="0070C0"/>
                </a:solidFill>
              </a:rPr>
              <a:t>R$xx.xx</a:t>
            </a:r>
            <a:r>
              <a:rPr lang="pt-BR" sz="1100" dirty="0">
                <a:solidFill>
                  <a:srgbClr val="0070C0"/>
                </a:solidFill>
              </a:rPr>
              <a:t>” e lhe entrego “R$ </a:t>
            </a:r>
            <a:r>
              <a:rPr lang="pt-BR" sz="1100" dirty="0" err="1">
                <a:solidFill>
                  <a:srgbClr val="0070C0"/>
                </a:solidFill>
              </a:rPr>
              <a:t>xx.xx</a:t>
            </a:r>
            <a:r>
              <a:rPr lang="pt-BR" sz="1100" dirty="0">
                <a:solidFill>
                  <a:srgbClr val="0070C0"/>
                </a:solidFill>
              </a:rPr>
              <a:t>” de troco (dando o dinheiro na mão do cliente). Em seguida, guardar o dinheiro do cliente no caixa. </a:t>
            </a:r>
          </a:p>
        </p:txBody>
      </p:sp>
      <p:pic>
        <p:nvPicPr>
          <p:cNvPr id="69" name="39 Imagen">
            <a:extLst>
              <a:ext uri="{FF2B5EF4-FFF2-40B4-BE49-F238E27FC236}">
                <a16:creationId xmlns:a16="http://schemas.microsoft.com/office/drawing/2014/main" id="{16B1197A-E382-4354-9AAD-FEF3B7EDA84F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0530" y="1285589"/>
            <a:ext cx="1061246" cy="9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4968425" y="2781963"/>
            <a:ext cx="2669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Saiba mais sobre a lei municipal de cada cidade em: </a:t>
            </a:r>
            <a:r>
              <a:rPr lang="pt-BR" sz="1100" b="1" dirty="0">
                <a:solidFill>
                  <a:srgbClr val="0070C0"/>
                </a:solidFill>
              </a:rPr>
              <a:t>Planilha de Legislação de Meia Entrada por região.  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980116" y="2251938"/>
            <a:ext cx="26877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direito de meia entrada ou gratuidade de acordo com a lei municipal de cada cidade.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36" y="1363080"/>
            <a:ext cx="1295400" cy="876825"/>
          </a:xfrm>
          <a:prstGeom prst="rect">
            <a:avLst/>
          </a:prstGeom>
        </p:spPr>
      </p:pic>
      <p:sp>
        <p:nvSpPr>
          <p:cNvPr id="55" name="Retângulo 54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992148" y="5128209"/>
            <a:ext cx="26817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entregar o comprovante do cartão ou do dinheiro (dando na mão do cliente).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7764" r="16187" b="23838"/>
          <a:stretch/>
        </p:blipFill>
        <p:spPr>
          <a:xfrm>
            <a:off x="5483930" y="4281091"/>
            <a:ext cx="1583718" cy="697481"/>
          </a:xfrm>
          <a:prstGeom prst="rect">
            <a:avLst/>
          </a:prstGeom>
        </p:spPr>
      </p:pic>
      <p:sp>
        <p:nvSpPr>
          <p:cNvPr id="77" name="Rosca 76"/>
          <p:cNvSpPr/>
          <p:nvPr/>
        </p:nvSpPr>
        <p:spPr>
          <a:xfrm>
            <a:off x="536251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9" name="Rosca 78"/>
          <p:cNvSpPr/>
          <p:nvPr/>
        </p:nvSpPr>
        <p:spPr>
          <a:xfrm>
            <a:off x="515764" y="4944132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34228" y="3848751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4698" y="699926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PAGAMENTO: DINHEIRO E CARTÃO 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736" y="5397666"/>
            <a:ext cx="28495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A.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43" name="Picture 141" descr="C:\Users\SAAG\Desktop\Control salas\Fotos recortadas\tomar radi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42864"/>
            <a:ext cx="757190" cy="1061503"/>
          </a:xfrm>
          <a:prstGeom prst="rect">
            <a:avLst/>
          </a:prstGeom>
          <a:noFill/>
        </p:spPr>
      </p:pic>
      <p:pic>
        <p:nvPicPr>
          <p:cNvPr id="44" name="Imagen 56" descr="E:\Control de salas\ARQUILLA AUTOMATICA\hablar por adio_2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42865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CaixaDeTexto 57"/>
          <p:cNvSpPr txBox="1"/>
          <p:nvPr/>
        </p:nvSpPr>
        <p:spPr>
          <a:xfrm>
            <a:off x="2697916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sp>
        <p:nvSpPr>
          <p:cNvPr id="9" name="Retângulo 8"/>
          <p:cNvSpPr/>
          <p:nvPr/>
        </p:nvSpPr>
        <p:spPr>
          <a:xfrm>
            <a:off x="88023" y="6295344"/>
            <a:ext cx="12103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Caso o cliente esteja acompanhado de um cão-guia,  o funcionário da Bilheteria deve indicar ao cliente  a compra da poltrona ao lado do espaço para cadeirante por ter um espaço vago. Desta forma, o cão-guia ficará com mais espaço e confortável. Se o cliente não estiver de acordo e desejar outra poltrona, podemos vender normalmente, porém devemos enfatizar que o cão-guia pode ficar desconfortável.</a:t>
            </a:r>
          </a:p>
        </p:txBody>
      </p:sp>
      <p:pic>
        <p:nvPicPr>
          <p:cNvPr id="6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DF8F277-0783-B461-A751-7977B288178A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4350734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956075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89" name="Elipse 88"/>
          <p:cNvSpPr/>
          <p:nvPr/>
        </p:nvSpPr>
        <p:spPr>
          <a:xfrm>
            <a:off x="6161583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7" name="Retângulo 96"/>
          <p:cNvSpPr/>
          <p:nvPr/>
        </p:nvSpPr>
        <p:spPr>
          <a:xfrm>
            <a:off x="14982" y="6010442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Caso haja algum problema durante a validação do código, usar a tecla cortesia como exceção.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Validar se o tipo de sala escolhido pelo cliente coincide com as informações descritas na cortesia/convite. </a:t>
            </a:r>
          </a:p>
        </p:txBody>
      </p:sp>
      <p:sp>
        <p:nvSpPr>
          <p:cNvPr id="52" name="TextBox 14"/>
          <p:cNvSpPr txBox="1"/>
          <p:nvPr/>
        </p:nvSpPr>
        <p:spPr>
          <a:xfrm>
            <a:off x="8294649" y="5028869"/>
            <a:ext cx="271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: Colocar o nome do cliente e preencher a Planilha Lista de passes. Em seguida, pedir para o responsável do turno assinar a planilha. Após, carimbar a cortesia/convite como “cancelado” e colocar a data do cancelamento.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954300" y="2563434"/>
            <a:ext cx="275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Registrar a opção de pagamento conforme o voucher.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Validar as restrições e vigência do </a:t>
            </a:r>
            <a:r>
              <a:rPr lang="pt-BR" sz="1100" i="1" dirty="0">
                <a:solidFill>
                  <a:srgbClr val="0070C0"/>
                </a:solidFill>
              </a:rPr>
              <a:t>voucher.</a:t>
            </a:r>
          </a:p>
        </p:txBody>
      </p:sp>
      <p:pic>
        <p:nvPicPr>
          <p:cNvPr id="51" name="3084 Imagen" descr="SDC1274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36" y="1302200"/>
            <a:ext cx="1383864" cy="997866"/>
          </a:xfrm>
          <a:prstGeom prst="rect">
            <a:avLst/>
          </a:prstGeom>
        </p:spPr>
      </p:pic>
      <p:cxnSp>
        <p:nvCxnSpPr>
          <p:cNvPr id="65" name="Conector de seta reta 64"/>
          <p:cNvCxnSpPr/>
          <p:nvPr/>
        </p:nvCxnSpPr>
        <p:spPr>
          <a:xfrm flipV="1">
            <a:off x="987928" y="2412109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26" t="59734" r="16187" b="23838"/>
          <a:stretch/>
        </p:blipFill>
        <p:spPr>
          <a:xfrm>
            <a:off x="5531908" y="4343171"/>
            <a:ext cx="1583718" cy="622809"/>
          </a:xfrm>
          <a:prstGeom prst="rect">
            <a:avLst/>
          </a:prstGeom>
        </p:spPr>
      </p:pic>
      <p:sp>
        <p:nvSpPr>
          <p:cNvPr id="74" name="Rosca 73"/>
          <p:cNvSpPr/>
          <p:nvPr/>
        </p:nvSpPr>
        <p:spPr>
          <a:xfrm>
            <a:off x="612872" y="49520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6099" y="2863458"/>
            <a:ext cx="27175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Registrar o código do </a:t>
            </a:r>
            <a:r>
              <a:rPr lang="pt-BR" sz="1100" i="1" dirty="0">
                <a:solidFill>
                  <a:srgbClr val="0070C0"/>
                </a:solidFill>
              </a:rPr>
              <a:t>voucher</a:t>
            </a:r>
            <a:r>
              <a:rPr lang="pt-BR" sz="1100" dirty="0">
                <a:solidFill>
                  <a:srgbClr val="0070C0"/>
                </a:solidFill>
              </a:rPr>
              <a:t> localizado no verso do cartão no sistema.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638" t="58425" r="65560" b="17173"/>
          <a:stretch/>
        </p:blipFill>
        <p:spPr>
          <a:xfrm>
            <a:off x="9088696" y="1500463"/>
            <a:ext cx="1351185" cy="12522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5395" t="43740" r="22763" b="41282"/>
          <a:stretch/>
        </p:blipFill>
        <p:spPr>
          <a:xfrm>
            <a:off x="8639093" y="4225016"/>
            <a:ext cx="2111519" cy="814079"/>
          </a:xfrm>
          <a:prstGeom prst="rect">
            <a:avLst/>
          </a:prstGeom>
        </p:spPr>
      </p:pic>
      <p:sp>
        <p:nvSpPr>
          <p:cNvPr id="73" name="Rosca 72"/>
          <p:cNvSpPr/>
          <p:nvPr/>
        </p:nvSpPr>
        <p:spPr>
          <a:xfrm>
            <a:off x="544068" y="2198759"/>
            <a:ext cx="443860" cy="426699"/>
          </a:xfrm>
          <a:prstGeom prst="donut">
            <a:avLst>
              <a:gd name="adj" fmla="val 1242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214858" y="699926"/>
            <a:ext cx="3196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PAGAMENTO: CONVITE E CORTESIA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4966316" y="5138056"/>
            <a:ext cx="27305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Entregar o ingresso do cliente informando o nome do filme, sala, horário, poltrona e fileira. Em seguida, dizer: “Seu  comprovante do cartão ou do dinheiro sr.(a)” (dando na mão do cliente).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416885" y="4039853"/>
            <a:ext cx="2913979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36"/>
          <p:cNvCxnSpPr>
            <a:cxnSpLocks/>
          </p:cNvCxnSpPr>
          <p:nvPr/>
        </p:nvCxnSpPr>
        <p:spPr>
          <a:xfrm flipH="1" flipV="1">
            <a:off x="1007723" y="5130236"/>
            <a:ext cx="374510" cy="7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658284" y="3020445"/>
            <a:ext cx="2738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Perguntar a forma de pagamento do cliente.</a:t>
            </a: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21" t="32272" r="26184" b="52282"/>
          <a:stretch/>
        </p:blipFill>
        <p:spPr>
          <a:xfrm>
            <a:off x="2255713" y="1436582"/>
            <a:ext cx="1251786" cy="1376964"/>
          </a:xfrm>
          <a:prstGeom prst="rect">
            <a:avLst/>
          </a:prstGeom>
        </p:spPr>
      </p:pic>
      <p:pic>
        <p:nvPicPr>
          <p:cNvPr id="50" name="Picture 141" descr="C:\Users\SAAG\Desktop\Control salas\Fotos recortadas\tomar radi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0" y="4121596"/>
            <a:ext cx="757190" cy="1061503"/>
          </a:xfrm>
          <a:prstGeom prst="rect">
            <a:avLst/>
          </a:prstGeom>
          <a:noFill/>
        </p:spPr>
      </p:pic>
      <p:pic>
        <p:nvPicPr>
          <p:cNvPr id="53" name="Imagen 56" descr="E:\Control de salas\ARQUILLA AUTOMATICA\hablar por adio_2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7905" r="13954"/>
          <a:stretch/>
        </p:blipFill>
        <p:spPr bwMode="auto">
          <a:xfrm flipH="1">
            <a:off x="3222637" y="4121597"/>
            <a:ext cx="852692" cy="109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6126931" y="3863320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4" name="Elipse 63"/>
          <p:cNvSpPr/>
          <p:nvPr/>
        </p:nvSpPr>
        <p:spPr>
          <a:xfrm>
            <a:off x="2775884" y="386223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758074" y="3846969"/>
            <a:ext cx="52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Venda de </a:t>
            </a:r>
            <a:r>
              <a:rPr lang="es-MX" sz="1400" dirty="0" err="1"/>
              <a:t>Ingressos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43" name="Imagem 31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1EF52E4-05F0-5CCC-E97E-AADA6E39BE33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7A97DC5-6ED1-CDFA-C112-2A0929D57866}"/>
              </a:ext>
            </a:extLst>
          </p:cNvPr>
          <p:cNvSpPr/>
          <p:nvPr/>
        </p:nvSpPr>
        <p:spPr>
          <a:xfrm>
            <a:off x="1500736" y="5386091"/>
            <a:ext cx="28495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Solicitar a presença do responsável do turno  para a entrega do equipamento de acessibilidade tipo A. </a:t>
            </a:r>
          </a:p>
        </p:txBody>
      </p:sp>
    </p:spTree>
    <p:extLst>
      <p:ext uri="{BB962C8B-B14F-4D97-AF65-F5344CB8AC3E}">
        <p14:creationId xmlns:p14="http://schemas.microsoft.com/office/powerpoint/2010/main" val="160599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5067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9672743" y="3369763"/>
            <a:ext cx="2" cy="459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87171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970225" y="5128209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V="1">
            <a:off x="4344604" y="2435578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4944046" y="1282185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289039" y="1259959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7677480" y="2433791"/>
            <a:ext cx="5969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8290431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615067" y="4034774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2765317" y="111156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5" name="Elipse 44"/>
          <p:cNvSpPr/>
          <p:nvPr/>
        </p:nvSpPr>
        <p:spPr>
          <a:xfrm>
            <a:off x="6161551" y="110941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6" name="Elipse 45"/>
          <p:cNvSpPr/>
          <p:nvPr/>
        </p:nvSpPr>
        <p:spPr>
          <a:xfrm>
            <a:off x="9582708" y="111671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80" name="Elipse 79"/>
          <p:cNvSpPr/>
          <p:nvPr/>
        </p:nvSpPr>
        <p:spPr>
          <a:xfrm>
            <a:off x="9522559" y="387268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89" name="Elipse 88"/>
          <p:cNvSpPr/>
          <p:nvPr/>
        </p:nvSpPr>
        <p:spPr>
          <a:xfrm>
            <a:off x="2781074" y="386806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14982" y="6137625"/>
            <a:ext cx="8659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 entrega do equipamento de acessibilidade deve ser feita somente no momento da entrada do cliente para sala.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0070C0"/>
                </a:solidFill>
              </a:rPr>
              <a:t>Atenção para não pegar o equipamento descarregado.  </a:t>
            </a:r>
          </a:p>
          <a:p>
            <a:pPr algn="just"/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1646355" y="2762807"/>
            <a:ext cx="271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Deve retirar o equipamento de acessibilidade na Gerência (cliente TIPO A)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1795617" y="3458116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endParaRPr lang="es-MX" sz="1400" dirty="0"/>
          </a:p>
        </p:txBody>
      </p:sp>
      <p:sp>
        <p:nvSpPr>
          <p:cNvPr id="3" name="Retângulo 2"/>
          <p:cNvSpPr/>
          <p:nvPr/>
        </p:nvSpPr>
        <p:spPr>
          <a:xfrm>
            <a:off x="8289055" y="5599913"/>
            <a:ext cx="2708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Responsável do turno: Confirmar o nome do cliente, filme, horário da sessão e assento. </a:t>
            </a:r>
          </a:p>
        </p:txBody>
      </p:sp>
      <p:sp>
        <p:nvSpPr>
          <p:cNvPr id="74" name="Rosca 73"/>
          <p:cNvSpPr/>
          <p:nvPr/>
        </p:nvSpPr>
        <p:spPr>
          <a:xfrm>
            <a:off x="544636" y="4953390"/>
            <a:ext cx="384916" cy="341544"/>
          </a:xfrm>
          <a:prstGeom prst="donut">
            <a:avLst>
              <a:gd name="adj" fmla="val 781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4505" y="4953390"/>
            <a:ext cx="2664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Informar ao cliente que será feito um vídeo com informações do equipamento e entrega para uso (verificar documentos anexos com instrutivo para realizar o vídeo)</a:t>
            </a: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Também preencher planilha de controle de uso de equipamento de acessibilidade.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106232" y="656758"/>
            <a:ext cx="27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RETIRADA DO EQUIPAMENTO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20976" y="2152780"/>
            <a:ext cx="1069161" cy="475284"/>
            <a:chOff x="734239" y="2336701"/>
            <a:chExt cx="1069161" cy="475284"/>
          </a:xfrm>
        </p:grpSpPr>
        <p:cxnSp>
          <p:nvCxnSpPr>
            <p:cNvPr id="36" name="Conector de seta reta 35"/>
            <p:cNvCxnSpPr/>
            <p:nvPr/>
          </p:nvCxnSpPr>
          <p:spPr>
            <a:xfrm flipV="1">
              <a:off x="1206500" y="2591921"/>
              <a:ext cx="5969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734239" y="2336701"/>
              <a:ext cx="472261" cy="47528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646355" y="5478842"/>
            <a:ext cx="26490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Acompanhar o cliente até a sessão. </a:t>
            </a:r>
            <a:endParaRPr lang="pt-BR" sz="1100" b="1" dirty="0">
              <a:solidFill>
                <a:srgbClr val="FF0000"/>
              </a:solidFill>
            </a:endParaRP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Perguntar para o cliente se ele precisa de alguma ajuda.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8295548" y="2720756"/>
            <a:ext cx="2713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err="1">
                <a:solidFill>
                  <a:srgbClr val="0070C0"/>
                </a:solidFill>
              </a:rPr>
              <a:t>Cinepolito</a:t>
            </a:r>
            <a:r>
              <a:rPr lang="pt-BR" sz="1100" dirty="0">
                <a:solidFill>
                  <a:srgbClr val="0070C0"/>
                </a:solidFill>
              </a:rPr>
              <a:t> da Bilheteria deve entregar o documento com foto para o responsável do turno. 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953797" y="4039853"/>
            <a:ext cx="2717800" cy="2097772"/>
          </a:xfrm>
          <a:prstGeom prst="roundRect">
            <a:avLst>
              <a:gd name="adj" fmla="val 1104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947842" y="2526127"/>
            <a:ext cx="27297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Se apresentar ao cliente dizendo: “Bom dia, tarde ou noite. Bem vindo(a) a </a:t>
            </a:r>
            <a:r>
              <a:rPr lang="pt-BR" sz="1100" dirty="0" err="1">
                <a:solidFill>
                  <a:srgbClr val="0070C0"/>
                </a:solidFill>
              </a:rPr>
              <a:t>Cinépolis</a:t>
            </a:r>
            <a:r>
              <a:rPr lang="pt-BR" sz="1100" dirty="0">
                <a:solidFill>
                  <a:srgbClr val="0070C0"/>
                </a:solidFill>
              </a:rPr>
              <a:t> (com sorriso na voz), meu nome é XXX e vou acompanhá-lo(a) até a sessão”.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pt-BR" sz="11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334381" y="5124162"/>
            <a:ext cx="605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605691" y="1262973"/>
            <a:ext cx="667253" cy="1356248"/>
            <a:chOff x="2325328" y="1295991"/>
            <a:chExt cx="667253" cy="1356248"/>
          </a:xfrm>
        </p:grpSpPr>
        <p:pic>
          <p:nvPicPr>
            <p:cNvPr id="50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Imagen 46" descr="E:\kenii2\P102036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6"/>
          <a:stretch/>
        </p:blipFill>
        <p:spPr bwMode="auto">
          <a:xfrm rot="21383615">
            <a:off x="6450554" y="1304927"/>
            <a:ext cx="415844" cy="115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27325" b="42203"/>
          <a:stretch/>
        </p:blipFill>
        <p:spPr bwMode="auto">
          <a:xfrm flipH="1">
            <a:off x="9081272" y="4362236"/>
            <a:ext cx="972048" cy="109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3" descr="C:\Users\fabiruu\Documents\faby syncron\Baguis\fotos\P1030108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66" y="4139477"/>
            <a:ext cx="1148136" cy="615198"/>
          </a:xfrm>
          <a:prstGeom prst="rect">
            <a:avLst/>
          </a:prstGeom>
          <a:noFill/>
        </p:spPr>
      </p:pic>
      <p:pic>
        <p:nvPicPr>
          <p:cNvPr id="66" name="Imagen 880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0"/>
          <a:stretch/>
        </p:blipFill>
        <p:spPr bwMode="auto">
          <a:xfrm flipH="1">
            <a:off x="2309108" y="4415970"/>
            <a:ext cx="415644" cy="841542"/>
          </a:xfrm>
          <a:prstGeom prst="rect">
            <a:avLst/>
          </a:prstGeom>
          <a:noFill/>
        </p:spPr>
      </p:pic>
      <p:grpSp>
        <p:nvGrpSpPr>
          <p:cNvPr id="67" name="Grupo 66"/>
          <p:cNvGrpSpPr/>
          <p:nvPr/>
        </p:nvGrpSpPr>
        <p:grpSpPr>
          <a:xfrm flipH="1">
            <a:off x="2963413" y="4310313"/>
            <a:ext cx="413501" cy="1049050"/>
            <a:chOff x="2325328" y="1295991"/>
            <a:chExt cx="667253" cy="1356248"/>
          </a:xfrm>
        </p:grpSpPr>
        <p:pic>
          <p:nvPicPr>
            <p:cNvPr id="68" name="Imagen 42" descr="E:\kenii2\P1020356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5"/>
            <a:stretch/>
          </p:blipFill>
          <p:spPr bwMode="auto">
            <a:xfrm flipH="1">
              <a:off x="2325328" y="1295991"/>
              <a:ext cx="667253" cy="1356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4" descr="Resultado de imagem para bastÃ£o para cegos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2909" r="43339" b="3127"/>
            <a:stretch/>
          </p:blipFill>
          <p:spPr bwMode="auto">
            <a:xfrm rot="19681305">
              <a:off x="2571540" y="1868910"/>
              <a:ext cx="258866" cy="76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Elipse 71"/>
          <p:cNvSpPr/>
          <p:nvPr/>
        </p:nvSpPr>
        <p:spPr>
          <a:xfrm>
            <a:off x="6191572" y="387348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pic>
        <p:nvPicPr>
          <p:cNvPr id="51" name="Picture 2" descr="Imagem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 bwMode="auto">
          <a:xfrm>
            <a:off x="8659500" y="1560671"/>
            <a:ext cx="1922829" cy="1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0207" descr="E:\Control de salas\ARQUILLA AUTOMATICA\REVISAR FUNCIONES Y BITACORA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7424" r="42790" b="2148"/>
          <a:stretch/>
        </p:blipFill>
        <p:spPr bwMode="auto">
          <a:xfrm flipH="1">
            <a:off x="2952592" y="1447306"/>
            <a:ext cx="500839" cy="1339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2" descr="Resultado de imagem para cine assista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42490"/>
          <a:stretch/>
        </p:blipFill>
        <p:spPr bwMode="auto">
          <a:xfrm>
            <a:off x="2636223" y="1620073"/>
            <a:ext cx="487508" cy="8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3013891" y="14653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err="1"/>
              <a:t>Guia</a:t>
            </a:r>
            <a:r>
              <a:rPr lang="es-MX" sz="1400" dirty="0"/>
              <a:t> Rápido – </a:t>
            </a:r>
            <a:r>
              <a:rPr lang="es-MX" sz="1400" dirty="0" err="1"/>
              <a:t>Atendimento</a:t>
            </a:r>
            <a:r>
              <a:rPr lang="es-MX" sz="1400" dirty="0"/>
              <a:t> </a:t>
            </a:r>
            <a:r>
              <a:rPr lang="es-MX" sz="1400" dirty="0" err="1"/>
              <a:t>aos</a:t>
            </a:r>
            <a:r>
              <a:rPr lang="es-MX" sz="1400" dirty="0"/>
              <a:t> clientes </a:t>
            </a:r>
            <a:r>
              <a:rPr lang="es-MX" sz="1400" dirty="0" err="1"/>
              <a:t>com</a:t>
            </a:r>
            <a:r>
              <a:rPr lang="es-MX" sz="1400" dirty="0"/>
              <a:t> </a:t>
            </a:r>
            <a:r>
              <a:rPr lang="es-MX" sz="1400" dirty="0" err="1"/>
              <a:t>acessibilidade</a:t>
            </a:r>
            <a:r>
              <a:rPr lang="es-MX" sz="1400" dirty="0"/>
              <a:t> </a:t>
            </a:r>
          </a:p>
          <a:p>
            <a:r>
              <a:rPr lang="es-MX" sz="1400" dirty="0"/>
              <a:t>Retirada do </a:t>
            </a:r>
            <a:r>
              <a:rPr lang="es-MX" sz="1400" dirty="0" err="1"/>
              <a:t>Equipamento</a:t>
            </a:r>
            <a:r>
              <a:rPr lang="es-MX" sz="1400" dirty="0"/>
              <a:t>: Tipo A (</a:t>
            </a:r>
            <a:r>
              <a:rPr lang="es-MX" sz="1400" dirty="0" err="1"/>
              <a:t>cego</a:t>
            </a:r>
            <a:r>
              <a:rPr lang="es-MX" sz="1400" dirty="0"/>
              <a:t>) – </a:t>
            </a:r>
            <a:r>
              <a:rPr lang="es-MX" sz="1400" dirty="0" err="1"/>
              <a:t>Aparelho</a:t>
            </a:r>
            <a:r>
              <a:rPr lang="es-MX" sz="1400" dirty="0"/>
              <a:t> Dolby</a:t>
            </a:r>
          </a:p>
          <a:p>
            <a:r>
              <a:rPr lang="es-MX" sz="1400" dirty="0"/>
              <a:t>BRA-GR-ATCLT-ACES-00</a:t>
            </a:r>
          </a:p>
          <a:p>
            <a:endParaRPr lang="es-MX" sz="1400" dirty="0"/>
          </a:p>
        </p:txBody>
      </p:sp>
      <p:pic>
        <p:nvPicPr>
          <p:cNvPr id="71" name="Imagem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1F1F2"/>
              </a:clrFrom>
              <a:clrTo>
                <a:srgbClr val="F1F1F2">
                  <a:alpha val="0"/>
                </a:srgbClr>
              </a:clrTo>
            </a:clrChange>
          </a:blip>
          <a:srcRect l="33182" t="38176" r="38490" b="43027"/>
          <a:stretch/>
        </p:blipFill>
        <p:spPr>
          <a:xfrm>
            <a:off x="135127" y="-36190"/>
            <a:ext cx="1818366" cy="6783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56DFC48-8BD9-CE5C-A51A-BBA14DD8332E}"/>
              </a:ext>
            </a:extLst>
          </p:cNvPr>
          <p:cNvSpPr/>
          <p:nvPr/>
        </p:nvSpPr>
        <p:spPr>
          <a:xfrm>
            <a:off x="10791520" y="46865"/>
            <a:ext cx="138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Versão</a:t>
            </a:r>
            <a:r>
              <a:rPr lang="en-US" sz="1400" b="1" dirty="0">
                <a:solidFill>
                  <a:srgbClr val="0070C0"/>
                </a:solidFill>
              </a:rPr>
              <a:t>: 2.0 </a:t>
            </a:r>
          </a:p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Dezembro</a:t>
            </a:r>
            <a:r>
              <a:rPr lang="en-US" sz="1400" b="1" dirty="0">
                <a:solidFill>
                  <a:srgbClr val="0070C0"/>
                </a:solidFill>
              </a:rPr>
              <a:t>/2022</a:t>
            </a:r>
            <a:endParaRPr lang="pt-B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33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48D81-7A0D-4B76-8BD0-E6C15972611C}">
  <ds:schemaRefs>
    <ds:schemaRef ds:uri="http://schemas.microsoft.com/office/2006/documentManagement/types"/>
    <ds:schemaRef ds:uri="b434cdbb-54b5-49ea-a40b-8752fccc21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d2f9859-fe61-414d-91be-415ae0412e1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2267E3-7639-408B-B222-654D39AAF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98A345-D67E-463F-9662-B833AB5CA0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5573</Words>
  <Application>Microsoft Office PowerPoint</Application>
  <PresentationFormat>Widescreen</PresentationFormat>
  <Paragraphs>480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Clarendon BT</vt:lpstr>
      <vt:lpstr>Times New Roman</vt:lpstr>
      <vt:lpstr>Tema do Office</vt:lpstr>
      <vt:lpstr>GUIA RÁPIDO ATENDIMENTO AOS CLIENTES COM ACESSIBILIDADE EQUIPAMENTO DOLBY    BRA-GR-ATCLT-ACES-00  </vt:lpstr>
      <vt:lpstr>Apresentação do PowerPoint</vt:lpstr>
      <vt:lpstr>GUIA RÁPIDO ATENDIMENTO AOS CLIENTES COM ACESSIBILIDADE    </vt:lpstr>
      <vt:lpstr>GUIA RÁPIDO ATENDIMENTO AOS CLIENTES COM ACESSIBILIDADE  APARELHO DOLBY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RÁPIDO LIMPEZA FORNO DE PÃO DE QUEIJO</dc:title>
  <dc:creator>Rodrigo Fernandes (ext. Scanton)</dc:creator>
  <cp:lastModifiedBy>Robson Feltrim</cp:lastModifiedBy>
  <cp:revision>670</cp:revision>
  <cp:lastPrinted>2017-11-13T15:50:06Z</cp:lastPrinted>
  <dcterms:created xsi:type="dcterms:W3CDTF">2017-10-19T17:43:52Z</dcterms:created>
  <dcterms:modified xsi:type="dcterms:W3CDTF">2022-12-28T18:45:49Z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