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17963-F294-4A00-A8FE-4D21B32023B8}" v="7" dt="2023-01-09T20:23:17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Lino Do Santos" userId="5f254ce0-3ad0-42e4-b05f-4a0d9ff348aa" providerId="ADAL" clId="{BCF17963-F294-4A00-A8FE-4D21B32023B8}"/>
    <pc:docChg chg="modSld">
      <pc:chgData name="Gabriel Lino Do Santos" userId="5f254ce0-3ad0-42e4-b05f-4a0d9ff348aa" providerId="ADAL" clId="{BCF17963-F294-4A00-A8FE-4D21B32023B8}" dt="2023-01-09T20:23:07.991" v="87" actId="20577"/>
      <pc:docMkLst>
        <pc:docMk/>
      </pc:docMkLst>
      <pc:sldChg chg="modSp mod">
        <pc:chgData name="Gabriel Lino Do Santos" userId="5f254ce0-3ad0-42e4-b05f-4a0d9ff348aa" providerId="ADAL" clId="{BCF17963-F294-4A00-A8FE-4D21B32023B8}" dt="2023-01-09T20:23:07.991" v="87" actId="20577"/>
        <pc:sldMkLst>
          <pc:docMk/>
          <pc:sldMk cId="1536303215" sldId="256"/>
        </pc:sldMkLst>
        <pc:spChg chg="mod">
          <ac:chgData name="Gabriel Lino Do Santos" userId="5f254ce0-3ad0-42e4-b05f-4a0d9ff348aa" providerId="ADAL" clId="{BCF17963-F294-4A00-A8FE-4D21B32023B8}" dt="2023-01-02T14:11:03.151" v="62" actId="1076"/>
          <ac:spMkLst>
            <pc:docMk/>
            <pc:sldMk cId="1536303215" sldId="256"/>
            <ac:spMk id="6" creationId="{03D6FAFC-EB0C-D8F0-9D86-519BD48C6F75}"/>
          </ac:spMkLst>
        </pc:spChg>
        <pc:spChg chg="mod">
          <ac:chgData name="Gabriel Lino Do Santos" userId="5f254ce0-3ad0-42e4-b05f-4a0d9ff348aa" providerId="ADAL" clId="{BCF17963-F294-4A00-A8FE-4D21B32023B8}" dt="2023-01-02T14:11:19.894" v="86" actId="1076"/>
          <ac:spMkLst>
            <pc:docMk/>
            <pc:sldMk cId="1536303215" sldId="256"/>
            <ac:spMk id="7" creationId="{3A3FBC9A-EF26-2968-F8D1-FFCD7D949D29}"/>
          </ac:spMkLst>
        </pc:spChg>
        <pc:spChg chg="mod">
          <ac:chgData name="Gabriel Lino Do Santos" userId="5f254ce0-3ad0-42e4-b05f-4a0d9ff348aa" providerId="ADAL" clId="{BCF17963-F294-4A00-A8FE-4D21B32023B8}" dt="2023-01-02T13:00:14.814" v="32" actId="20577"/>
          <ac:spMkLst>
            <pc:docMk/>
            <pc:sldMk cId="1536303215" sldId="256"/>
            <ac:spMk id="14" creationId="{DE1285B5-F5FF-B37B-5092-1C8DB1403424}"/>
          </ac:spMkLst>
        </pc:spChg>
        <pc:spChg chg="mod">
          <ac:chgData name="Gabriel Lino Do Santos" userId="5f254ce0-3ad0-42e4-b05f-4a0d9ff348aa" providerId="ADAL" clId="{BCF17963-F294-4A00-A8FE-4D21B32023B8}" dt="2023-01-09T20:23:07.991" v="87" actId="20577"/>
          <ac:spMkLst>
            <pc:docMk/>
            <pc:sldMk cId="1536303215" sldId="256"/>
            <ac:spMk id="21" creationId="{B651C115-00AF-8709-5E04-821CECA2AF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DB5DB-306A-4371-99AC-57C8B5E50C1D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E02AA-7FA8-4A0D-ADC8-9CC0BE8EE5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0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1E1E3-8503-E780-D3B5-F41029AED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3D4B2E-0DE8-7614-33F4-29A023661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B0D3B6-46A5-EABE-4C7D-C2E5C998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0283-013D-4561-99B5-3385514D3212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267A2D-674D-10C7-BFB1-E8CD22EC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D3A47B-D89F-3372-2FD7-BF14D0E5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95B-31C6-4C79-A1E9-57D2EAAD8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51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D5EF4-7FB1-67D2-1097-21033919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4AF690-7F89-C737-1A5F-48C7E81F5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86C134-A389-FD4D-B2F7-487B9FAD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0283-013D-4561-99B5-3385514D3212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0EB17E-453D-D8A6-A083-CABE6000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4167E8-3102-CC9C-5966-DB820AB6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95B-31C6-4C79-A1E9-57D2EAAD8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75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69BFBD-662A-6469-7270-95759120A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BDF45E-94C3-D4B3-8FFE-244E8449C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987C0A-0ECB-E8AA-F2FC-FC11C3DB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0283-013D-4561-99B5-3385514D3212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D8179A-096D-4D3E-7807-8A3C3D9A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C01360-5008-54C2-0230-31C418AA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95B-31C6-4C79-A1E9-57D2EAAD8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01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F7EFC-30E9-8EC7-A33C-41EBB4BA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1AED5D-EFAE-1AF1-5209-C431A5528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11EAF0-7451-F6F6-BDD8-05EB746F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0283-013D-4561-99B5-3385514D3212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18D55C-C01B-4885-0484-0776F77B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1F0D05-AAEB-3A60-2D70-3FC8D88E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95B-31C6-4C79-A1E9-57D2EAAD8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26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A7B1A-C3BF-C0F3-0537-F9832A74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88C63E-03CB-73B3-C0DB-35552C7F1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65BEA4-7867-BD05-4F38-B6041C0A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0283-013D-4561-99B5-3385514D3212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D04FE4-D908-EC95-D905-276F47A6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A80B47-4F1F-3586-2B89-670C8D83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95B-31C6-4C79-A1E9-57D2EAAD8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67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F0072-48D6-2A8B-7E89-4B6628C7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EAC43F-AFBD-524F-5360-8BC5A2AF2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3828AE-6366-C687-2A7D-44203B10A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85D4CD-699A-9E81-DA26-E3AADF62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0283-013D-4561-99B5-3385514D3212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F0337E-1839-E184-192A-7F8E4A7E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E9FDCF-CCC4-45D6-87DE-03986378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95B-31C6-4C79-A1E9-57D2EAAD8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46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CB679-6684-F8C7-2836-55DE2FA54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D37CED-D5EC-51A4-D9C2-5E9B169D2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80F9FA-232A-0E64-C442-7D0064B7B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C4F66F4-8C47-39B5-65EB-2694674CC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5CCEF13-252B-2890-509C-2F3C50900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2EE8BCA-B447-F921-54A2-2040B80B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0283-013D-4561-99B5-3385514D3212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4F2A32-CBA4-BD07-1AA1-2612BDB5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34C1C4-8A19-8675-C464-F7C48A13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95B-31C6-4C79-A1E9-57D2EAAD8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67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6322C-D6EA-F085-6D30-1FA8B8A0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33BAFC2-9BAA-CECB-19F2-828E209B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0283-013D-4561-99B5-3385514D3212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496060C-79F4-AA53-D529-5A6C818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4321B1A-2413-9CC6-1742-465A30FD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95B-31C6-4C79-A1E9-57D2EAAD8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10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918518-2827-05EE-D25F-02D7D380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0283-013D-4561-99B5-3385514D3212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48578B7-C601-D7F0-1B91-B05F5EFB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66ECCE-DD26-9150-9DED-C19F549D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95B-31C6-4C79-A1E9-57D2EAAD8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46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FDF57-BE45-28F9-A72F-80CECF6B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B1DAC3-D8F5-4B3C-4B10-55F186D50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9558F0-90FC-82B5-9426-1271D6B03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BADD8E-D07F-B0F0-FEE1-698EAEC1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0283-013D-4561-99B5-3385514D3212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BB99DB-7421-556F-BE49-3C0799EB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325E49-ABC2-E206-0B15-2C5F1A78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95B-31C6-4C79-A1E9-57D2EAAD8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83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6AB5D-C517-41F7-0136-01C0036F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5D0B54-2C72-D082-3CBC-B49A8155F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1B5A3E-55D0-1580-2234-B2D2EB920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631B92-DEAE-5AEE-2A4A-424DD0F0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0283-013D-4561-99B5-3385514D3212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8966A9-8472-6726-5C3A-38345907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9768A8-1971-FBFD-E485-3E2250C2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895B-31C6-4C79-A1E9-57D2EAAD8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47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6163015-AB91-8982-898A-06011245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874E13-F760-592C-5695-BB449A916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039C73-8B77-8E04-92AE-4E1ADB43D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B0283-013D-4561-99B5-3385514D3212}" type="datetimeFigureOut">
              <a:rPr lang="pt-BR" smtClean="0"/>
              <a:t>09/01/2023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A43FE-F2CB-1FE6-8FDE-08382CF0E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4FC5CE-2A01-5E9B-634B-3AEEC8E0B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895B-31C6-4C79-A1E9-57D2EAAD8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1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1D9635EA-3A2F-5F0A-0C77-3227A52CDBD9}"/>
              </a:ext>
            </a:extLst>
          </p:cNvPr>
          <p:cNvSpPr txBox="1"/>
          <p:nvPr/>
        </p:nvSpPr>
        <p:spPr>
          <a:xfrm>
            <a:off x="2695575" y="30777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Nachos e Queijo Ricos</a:t>
            </a:r>
          </a:p>
          <a:p>
            <a:pPr algn="ctr"/>
            <a:r>
              <a:rPr lang="es-MX" sz="1200" dirty="0">
                <a:solidFill>
                  <a:schemeClr val="accent1">
                    <a:lumMod val="75000"/>
                  </a:schemeClr>
                </a:solidFill>
              </a:rPr>
              <a:t>BRA-GR-NCS-TRA-00</a:t>
            </a:r>
          </a:p>
        </p:txBody>
      </p:sp>
      <p:sp>
        <p:nvSpPr>
          <p:cNvPr id="14" name="CaixaDeTexto 15">
            <a:extLst>
              <a:ext uri="{FF2B5EF4-FFF2-40B4-BE49-F238E27FC236}">
                <a16:creationId xmlns:a16="http://schemas.microsoft.com/office/drawing/2014/main" id="{DE1285B5-F5FF-B37B-5092-1C8DB1403424}"/>
              </a:ext>
            </a:extLst>
          </p:cNvPr>
          <p:cNvSpPr txBox="1"/>
          <p:nvPr/>
        </p:nvSpPr>
        <p:spPr>
          <a:xfrm>
            <a:off x="10833253" y="30777"/>
            <a:ext cx="10947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  <a:latin typeface="Calibri"/>
              </a:rPr>
              <a:t>Versão 1.5</a:t>
            </a:r>
          </a:p>
          <a:p>
            <a:r>
              <a:rPr lang="pt-BR" sz="1300" b="1" dirty="0">
                <a:solidFill>
                  <a:srgbClr val="0070C0"/>
                </a:solidFill>
                <a:latin typeface="Calibri"/>
              </a:rPr>
              <a:t>Janeiro/2023</a:t>
            </a:r>
          </a:p>
        </p:txBody>
      </p:sp>
      <p:sp>
        <p:nvSpPr>
          <p:cNvPr id="17" name="32 Rectángulo redondeado">
            <a:extLst>
              <a:ext uri="{FF2B5EF4-FFF2-40B4-BE49-F238E27FC236}">
                <a16:creationId xmlns:a16="http://schemas.microsoft.com/office/drawing/2014/main" id="{27D1A855-C0AD-8D52-1C97-3F97847CAF74}"/>
              </a:ext>
            </a:extLst>
          </p:cNvPr>
          <p:cNvSpPr/>
          <p:nvPr/>
        </p:nvSpPr>
        <p:spPr bwMode="auto">
          <a:xfrm>
            <a:off x="3222749" y="1099980"/>
            <a:ext cx="1449977" cy="268502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Porcionamento</a:t>
            </a:r>
          </a:p>
        </p:txBody>
      </p:sp>
      <p:sp>
        <p:nvSpPr>
          <p:cNvPr id="22" name="77 CuadroTexto">
            <a:extLst>
              <a:ext uri="{FF2B5EF4-FFF2-40B4-BE49-F238E27FC236}">
                <a16:creationId xmlns:a16="http://schemas.microsoft.com/office/drawing/2014/main" id="{F2DD44AB-B65D-3E42-3977-E894C2ED3D75}"/>
              </a:ext>
            </a:extLst>
          </p:cNvPr>
          <p:cNvSpPr txBox="1"/>
          <p:nvPr/>
        </p:nvSpPr>
        <p:spPr>
          <a:xfrm>
            <a:off x="3557666" y="1464092"/>
            <a:ext cx="196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solidFill>
                  <a:srgbClr val="0068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Despejar o pacote de doritos 84g em uma bandeija e separar os inteiros dos quebrados .</a:t>
            </a: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0E960C8-7285-7D21-2BB6-143D54668561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25" name="77 CuadroTexto">
            <a:extLst>
              <a:ext uri="{FF2B5EF4-FFF2-40B4-BE49-F238E27FC236}">
                <a16:creationId xmlns:a16="http://schemas.microsoft.com/office/drawing/2014/main" id="{88093CF4-5BFC-58C5-3477-135659D5B00D}"/>
              </a:ext>
            </a:extLst>
          </p:cNvPr>
          <p:cNvSpPr txBox="1"/>
          <p:nvPr/>
        </p:nvSpPr>
        <p:spPr>
          <a:xfrm>
            <a:off x="3540102" y="2142070"/>
            <a:ext cx="200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solidFill>
                  <a:srgbClr val="0068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  <a:cs typeface="Arial" panose="020B0604020202020204" pitchFamily="34" charset="0"/>
              </a:rPr>
              <a:t>fazer uma camada com os doritos quebrados, em seguida colocar os inteiros por cima.</a:t>
            </a:r>
            <a:endParaRPr lang="es-MX" sz="10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73C08021-4154-C1A5-F74B-664ED7557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13" y="1608835"/>
            <a:ext cx="1187855" cy="1271251"/>
          </a:xfrm>
          <a:prstGeom prst="rect">
            <a:avLst/>
          </a:prstGeom>
        </p:spPr>
      </p:pic>
      <p:sp>
        <p:nvSpPr>
          <p:cNvPr id="6" name="32 Rectángulo redondeado">
            <a:extLst>
              <a:ext uri="{FF2B5EF4-FFF2-40B4-BE49-F238E27FC236}">
                <a16:creationId xmlns:a16="http://schemas.microsoft.com/office/drawing/2014/main" id="{03D6FAFC-EB0C-D8F0-9D86-519BD48C6F75}"/>
              </a:ext>
            </a:extLst>
          </p:cNvPr>
          <p:cNvSpPr/>
          <p:nvPr/>
        </p:nvSpPr>
        <p:spPr bwMode="auto">
          <a:xfrm>
            <a:off x="6734210" y="314802"/>
            <a:ext cx="1360577" cy="2381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/>
            <a:r>
              <a:rPr lang="es-MX" sz="1200" b="1" kern="0" dirty="0">
                <a:solidFill>
                  <a:prstClr val="white"/>
                </a:solidFill>
                <a:latin typeface="Calibri"/>
              </a:rPr>
              <a:t>Organização</a:t>
            </a:r>
          </a:p>
        </p:txBody>
      </p:sp>
      <p:sp>
        <p:nvSpPr>
          <p:cNvPr id="7" name="77 CuadroTexto">
            <a:extLst>
              <a:ext uri="{FF2B5EF4-FFF2-40B4-BE49-F238E27FC236}">
                <a16:creationId xmlns:a16="http://schemas.microsoft.com/office/drawing/2014/main" id="{3A3FBC9A-EF26-2968-F8D1-FFCD7D949D29}"/>
              </a:ext>
            </a:extLst>
          </p:cNvPr>
          <p:cNvSpPr txBox="1"/>
          <p:nvPr/>
        </p:nvSpPr>
        <p:spPr>
          <a:xfrm>
            <a:off x="6464973" y="600240"/>
            <a:ext cx="19459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Agrupar os nachos inteiros de maneira que a visualização seja agradável. E respeitando o peso de 84 gramas da embalagem na petisqueira, tirando o peso da pestisqueirea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3B8C044-3691-6BB3-20D1-C1DE6A170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004" y="1801664"/>
            <a:ext cx="951136" cy="125218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804FFB1-CD1E-08D5-3993-B06ADC979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424" y="1729102"/>
            <a:ext cx="975916" cy="1324745"/>
          </a:xfrm>
          <a:prstGeom prst="rect">
            <a:avLst/>
          </a:prstGeom>
        </p:spPr>
      </p:pic>
      <p:graphicFrame>
        <p:nvGraphicFramePr>
          <p:cNvPr id="12" name="113 Tabla">
            <a:extLst>
              <a:ext uri="{FF2B5EF4-FFF2-40B4-BE49-F238E27FC236}">
                <a16:creationId xmlns:a16="http://schemas.microsoft.com/office/drawing/2014/main" id="{324BF265-EE0C-36DF-0F9D-3AF3C4AA2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23081"/>
              </p:ext>
            </p:extLst>
          </p:nvPr>
        </p:nvGraphicFramePr>
        <p:xfrm>
          <a:off x="195262" y="3132333"/>
          <a:ext cx="11801475" cy="2686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9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68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b="0" dirty="0">
                        <a:solidFill>
                          <a:srgbClr val="0068AC"/>
                        </a:solidFill>
                        <a:latin typeface="Lucida Bright" panose="020406020505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 dirty="0">
                        <a:solidFill>
                          <a:srgbClr val="0068AC"/>
                        </a:solidFill>
                        <a:latin typeface="Lucida Bright" panose="020406020505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Abrir o exibidor,</a:t>
                      </a:r>
                      <a:r>
                        <a:rPr lang="es-MX" sz="1000" b="0" baseline="0" dirty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 puxar uma embalagem de nachos e fechar as portas do exibidor.</a:t>
                      </a:r>
                      <a:endParaRPr lang="es-MX" sz="1000" b="0" dirty="0">
                        <a:solidFill>
                          <a:srgbClr val="0068AC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72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000" b="0" dirty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Colocar</a:t>
                      </a:r>
                      <a:r>
                        <a:rPr lang="es-MX" sz="1000" b="0" baseline="0" dirty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 o recipiente</a:t>
                      </a:r>
                      <a:r>
                        <a:rPr lang="es-MX" sz="1000" b="0" dirty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 de queijo</a:t>
                      </a:r>
                      <a:r>
                        <a:rPr lang="es-MX" sz="1000" b="0" baseline="0" dirty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 </a:t>
                      </a:r>
                      <a:r>
                        <a:rPr lang="es-MX" sz="1000" b="0" dirty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debaixo</a:t>
                      </a:r>
                      <a:r>
                        <a:rPr lang="es-MX" sz="1000" b="0" baseline="0" dirty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 do </a:t>
                      </a:r>
                      <a:r>
                        <a:rPr lang="es-MX" sz="1000" b="0" i="1" baseline="0" dirty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dispenser</a:t>
                      </a:r>
                      <a:r>
                        <a:rPr lang="es-MX" sz="1000" b="0" baseline="0" dirty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 e pressionar o botão amarelo até o pote encher </a:t>
                      </a:r>
                    </a:p>
                  </a:txBody>
                  <a:tcPr anchor="b">
                    <a:lnL w="28575" cap="flat" cmpd="sng" algn="ctr">
                      <a:solidFill>
                        <a:srgbClr val="FFC72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72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kern="1200" dirty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  <a:ea typeface="+mn-ea"/>
                          <a:cs typeface="+mn-cs"/>
                        </a:rPr>
                        <a:t>Sempre servir para o cliente a porção de doritos com o queijo cheddar.</a:t>
                      </a:r>
                    </a:p>
                  </a:txBody>
                  <a:tcPr anchor="b">
                    <a:lnL w="28575" cap="flat" cmpd="sng" algn="ctr">
                      <a:solidFill>
                        <a:srgbClr val="FFC72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72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000" b="0" dirty="0">
                          <a:solidFill>
                            <a:srgbClr val="0068AC"/>
                          </a:solidFill>
                          <a:latin typeface="Lucida Bright" panose="02040602050505020304" pitchFamily="18" charset="0"/>
                        </a:rPr>
                        <a:t>Caso o cliente solicite o queijo cheddar extra, posicionar o pote no segundo espaço da pestisqueira, jamais entregar na mão do cliente pois se trata de um produto quente</a:t>
                      </a:r>
                    </a:p>
                  </a:txBody>
                  <a:tcPr anchor="b">
                    <a:lnL w="28575" cap="flat" cmpd="sng" algn="ctr">
                      <a:solidFill>
                        <a:srgbClr val="FFC72C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8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Picture 2">
            <a:extLst>
              <a:ext uri="{FF2B5EF4-FFF2-40B4-BE49-F238E27FC236}">
                <a16:creationId xmlns:a16="http://schemas.microsoft.com/office/drawing/2014/main" id="{BB5155A0-BB65-D926-9945-D556EC0221E7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110" y="1653481"/>
            <a:ext cx="1295137" cy="11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5951646-996A-1606-B174-CF390E846388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9" y="3690413"/>
            <a:ext cx="1456460" cy="13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77 CuadroTexto">
            <a:extLst>
              <a:ext uri="{FF2B5EF4-FFF2-40B4-BE49-F238E27FC236}">
                <a16:creationId xmlns:a16="http://schemas.microsoft.com/office/drawing/2014/main" id="{B651C115-00AF-8709-5E04-821CECA2AFED}"/>
              </a:ext>
            </a:extLst>
          </p:cNvPr>
          <p:cNvSpPr txBox="1"/>
          <p:nvPr/>
        </p:nvSpPr>
        <p:spPr>
          <a:xfrm>
            <a:off x="9546971" y="735000"/>
            <a:ext cx="19459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solidFill>
                  <a:srgbClr val="0068AC"/>
                </a:solidFill>
                <a:latin typeface="Lucida Bright" panose="02040602050505020304" pitchFamily="18" charset="0"/>
              </a:rPr>
              <a:t> Na hora do abastecimento, é importante sempre respeitar o PVPS, Mantendo sempre o primeiro que vence na frente.</a:t>
            </a:r>
          </a:p>
        </p:txBody>
      </p:sp>
      <p:sp>
        <p:nvSpPr>
          <p:cNvPr id="23" name="32 Rectángulo redondeado">
            <a:extLst>
              <a:ext uri="{FF2B5EF4-FFF2-40B4-BE49-F238E27FC236}">
                <a16:creationId xmlns:a16="http://schemas.microsoft.com/office/drawing/2014/main" id="{1F08DB2B-B690-2D8B-4121-7EA9FCA247FA}"/>
              </a:ext>
            </a:extLst>
          </p:cNvPr>
          <p:cNvSpPr/>
          <p:nvPr/>
        </p:nvSpPr>
        <p:spPr bwMode="auto">
          <a:xfrm>
            <a:off x="9795914" y="473347"/>
            <a:ext cx="1287333" cy="268898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/>
            <a:r>
              <a:rPr lang="es-MX" sz="1200" b="1" kern="0" dirty="0">
                <a:solidFill>
                  <a:prstClr val="white"/>
                </a:solidFill>
                <a:latin typeface="Calibri"/>
              </a:rPr>
              <a:t>Qualidade</a:t>
            </a:r>
          </a:p>
        </p:txBody>
      </p:sp>
      <p:grpSp>
        <p:nvGrpSpPr>
          <p:cNvPr id="26" name="Grupo 74">
            <a:extLst>
              <a:ext uri="{FF2B5EF4-FFF2-40B4-BE49-F238E27FC236}">
                <a16:creationId xmlns:a16="http://schemas.microsoft.com/office/drawing/2014/main" id="{2F226CAB-6052-0867-3CE7-98B10223C7C0}"/>
              </a:ext>
            </a:extLst>
          </p:cNvPr>
          <p:cNvGrpSpPr/>
          <p:nvPr/>
        </p:nvGrpSpPr>
        <p:grpSpPr>
          <a:xfrm>
            <a:off x="2332171" y="3197865"/>
            <a:ext cx="342896" cy="351508"/>
            <a:chOff x="8806868" y="4672256"/>
            <a:chExt cx="342896" cy="351508"/>
          </a:xfrm>
        </p:grpSpPr>
        <p:sp>
          <p:nvSpPr>
            <p:cNvPr id="27" name="Conector 75">
              <a:extLst>
                <a:ext uri="{FF2B5EF4-FFF2-40B4-BE49-F238E27FC236}">
                  <a16:creationId xmlns:a16="http://schemas.microsoft.com/office/drawing/2014/main" id="{6D0D12F3-4614-8EC7-0315-E443163A4E13}"/>
                </a:ext>
              </a:extLst>
            </p:cNvPr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  <a:latin typeface="Calibri"/>
              </a:endParaRPr>
            </a:p>
          </p:txBody>
        </p:sp>
        <p:sp>
          <p:nvSpPr>
            <p:cNvPr id="29" name="CuadroTexto 76">
              <a:extLst>
                <a:ext uri="{FF2B5EF4-FFF2-40B4-BE49-F238E27FC236}">
                  <a16:creationId xmlns:a16="http://schemas.microsoft.com/office/drawing/2014/main" id="{AE4F2E35-036A-4C5A-07AA-6F2174BFADB4}"/>
                </a:ext>
              </a:extLst>
            </p:cNvPr>
            <p:cNvSpPr txBox="1"/>
            <p:nvPr/>
          </p:nvSpPr>
          <p:spPr>
            <a:xfrm>
              <a:off x="8840297" y="469412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rgbClr val="FFC72C"/>
                  </a:solidFill>
                  <a:latin typeface="Calibri"/>
                </a:rPr>
                <a:t>1</a:t>
              </a:r>
              <a:endParaRPr lang="es-MX" sz="1600" b="1" dirty="0">
                <a:solidFill>
                  <a:srgbClr val="FFC72C"/>
                </a:solidFill>
                <a:latin typeface="Calibri"/>
              </a:endParaRPr>
            </a:p>
          </p:txBody>
        </p:sp>
      </p:grpSp>
      <p:pic>
        <p:nvPicPr>
          <p:cNvPr id="31" name="Imagem 30">
            <a:extLst>
              <a:ext uri="{FF2B5EF4-FFF2-40B4-BE49-F238E27FC236}">
                <a16:creationId xmlns:a16="http://schemas.microsoft.com/office/drawing/2014/main" id="{14BCAE23-CBDE-17B5-C316-06F35F7F9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56992">
            <a:off x="1053883" y="3826411"/>
            <a:ext cx="443756" cy="154351"/>
          </a:xfrm>
          <a:prstGeom prst="rect">
            <a:avLst/>
          </a:prstGeom>
        </p:spPr>
      </p:pic>
      <p:sp>
        <p:nvSpPr>
          <p:cNvPr id="32" name="CaixaDeTexto 22">
            <a:extLst>
              <a:ext uri="{FF2B5EF4-FFF2-40B4-BE49-F238E27FC236}">
                <a16:creationId xmlns:a16="http://schemas.microsoft.com/office/drawing/2014/main" id="{9C3BF219-338F-A968-858B-E8171CC0CE10}"/>
              </a:ext>
            </a:extLst>
          </p:cNvPr>
          <p:cNvSpPr txBox="1"/>
          <p:nvPr/>
        </p:nvSpPr>
        <p:spPr>
          <a:xfrm>
            <a:off x="52377" y="5887330"/>
            <a:ext cx="1053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68AC"/>
                </a:solidFill>
                <a:latin typeface="Calibri"/>
              </a:rPr>
              <a:t>Notas: </a:t>
            </a:r>
            <a:r>
              <a:rPr lang="en-US" sz="1400" dirty="0">
                <a:solidFill>
                  <a:srgbClr val="0068AC"/>
                </a:solidFill>
                <a:latin typeface="Calibri"/>
              </a:rPr>
              <a:t>Manter a estufa de nachos sempre organizada e abastecida (utilizando sempre a primeira fileira da bandeja com o </a:t>
            </a:r>
          </a:p>
          <a:p>
            <a:r>
              <a:rPr lang="en-US" sz="1400" dirty="0">
                <a:solidFill>
                  <a:srgbClr val="0068AC"/>
                </a:solidFill>
                <a:latin typeface="Calibri"/>
              </a:rPr>
              <a:t>produto).</a:t>
            </a:r>
          </a:p>
          <a:p>
            <a:r>
              <a:rPr lang="en-US" sz="1400" dirty="0">
                <a:solidFill>
                  <a:srgbClr val="0068AC"/>
                </a:solidFill>
                <a:latin typeface="Calibri"/>
              </a:rPr>
              <a:t>Prazo de validade depois de exposto os Doritos: 15 dias corridos.</a:t>
            </a:r>
          </a:p>
          <a:p>
            <a:r>
              <a:rPr lang="en-US" sz="1400" dirty="0">
                <a:solidFill>
                  <a:srgbClr val="0068AC"/>
                </a:solidFill>
                <a:latin typeface="Calibri"/>
              </a:rPr>
              <a:t>Prazo de validade da bolsa de queijo Ricos (seja aberta ou fechada no dispenser): 07 dias corridos. </a:t>
            </a:r>
            <a:endParaRPr lang="pt-BR" sz="1400" dirty="0">
              <a:solidFill>
                <a:srgbClr val="0068AC"/>
              </a:solidFill>
              <a:latin typeface="Calibri"/>
            </a:endParaRP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30361943-E56C-BB29-841B-4B4137D9E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56992">
            <a:off x="10341998" y="1753441"/>
            <a:ext cx="443756" cy="154351"/>
          </a:xfrm>
          <a:prstGeom prst="rect">
            <a:avLst/>
          </a:prstGeom>
        </p:spPr>
      </p:pic>
      <p:sp>
        <p:nvSpPr>
          <p:cNvPr id="38" name="TextBox 40">
            <a:extLst>
              <a:ext uri="{FF2B5EF4-FFF2-40B4-BE49-F238E27FC236}">
                <a16:creationId xmlns:a16="http://schemas.microsoft.com/office/drawing/2014/main" id="{B8ADE920-64C7-FAC1-AA88-A673CD7C1637}"/>
              </a:ext>
            </a:extLst>
          </p:cNvPr>
          <p:cNvSpPr txBox="1"/>
          <p:nvPr/>
        </p:nvSpPr>
        <p:spPr>
          <a:xfrm>
            <a:off x="4564376" y="3896495"/>
            <a:ext cx="846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0068AC"/>
                </a:solidFill>
                <a:latin typeface="Lucida Sans" pitchFamily="34" charset="0"/>
              </a:rPr>
              <a:t>Botão amarelo</a:t>
            </a:r>
            <a:endParaRPr lang="en-US" sz="1000" dirty="0">
              <a:solidFill>
                <a:srgbClr val="0068AC"/>
              </a:solidFill>
              <a:latin typeface="Lucida Sans" pitchFamily="34" charset="0"/>
            </a:endParaRP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CF3ACB88-6A11-E829-59A3-F8696C172156}"/>
              </a:ext>
            </a:extLst>
          </p:cNvPr>
          <p:cNvSpPr txBox="1"/>
          <p:nvPr/>
        </p:nvSpPr>
        <p:spPr>
          <a:xfrm>
            <a:off x="4476750" y="4398141"/>
            <a:ext cx="934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68AC"/>
                </a:solidFill>
                <a:latin typeface="Lucida Sans" pitchFamily="34" charset="0"/>
              </a:rPr>
              <a:t>Dispenser 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AA67AD94-E94D-033A-3541-C68657BC6A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225" y="3217633"/>
            <a:ext cx="1004513" cy="2095608"/>
          </a:xfrm>
          <a:prstGeom prst="rect">
            <a:avLst/>
          </a:prstGeom>
        </p:spPr>
      </p:pic>
      <p:cxnSp>
        <p:nvCxnSpPr>
          <p:cNvPr id="41" name="Straight Arrow Connector 37">
            <a:extLst>
              <a:ext uri="{FF2B5EF4-FFF2-40B4-BE49-F238E27FC236}">
                <a16:creationId xmlns:a16="http://schemas.microsoft.com/office/drawing/2014/main" id="{CCEB6B8D-5F76-06E5-741B-B04E2749D21C}"/>
              </a:ext>
            </a:extLst>
          </p:cNvPr>
          <p:cNvCxnSpPr>
            <a:cxnSpLocks/>
          </p:cNvCxnSpPr>
          <p:nvPr/>
        </p:nvCxnSpPr>
        <p:spPr>
          <a:xfrm flipH="1">
            <a:off x="3804028" y="4521251"/>
            <a:ext cx="672722" cy="292430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7">
            <a:extLst>
              <a:ext uri="{FF2B5EF4-FFF2-40B4-BE49-F238E27FC236}">
                <a16:creationId xmlns:a16="http://schemas.microsoft.com/office/drawing/2014/main" id="{90B47F88-B0DC-C988-64CD-E278B1A6E0E5}"/>
              </a:ext>
            </a:extLst>
          </p:cNvPr>
          <p:cNvCxnSpPr>
            <a:cxnSpLocks/>
          </p:cNvCxnSpPr>
          <p:nvPr/>
        </p:nvCxnSpPr>
        <p:spPr>
          <a:xfrm flipH="1">
            <a:off x="3804028" y="4038920"/>
            <a:ext cx="760348" cy="400110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32 Rectángulo redondeado">
            <a:extLst>
              <a:ext uri="{FF2B5EF4-FFF2-40B4-BE49-F238E27FC236}">
                <a16:creationId xmlns:a16="http://schemas.microsoft.com/office/drawing/2014/main" id="{640CBBB1-A630-4226-97F6-566427645CDC}"/>
              </a:ext>
            </a:extLst>
          </p:cNvPr>
          <p:cNvSpPr/>
          <p:nvPr/>
        </p:nvSpPr>
        <p:spPr bwMode="auto">
          <a:xfrm>
            <a:off x="185148" y="987528"/>
            <a:ext cx="1287333" cy="268898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/>
            <a:r>
              <a:rPr lang="es-MX" sz="1200" b="1" kern="0" dirty="0">
                <a:solidFill>
                  <a:prstClr val="white"/>
                </a:solidFill>
                <a:latin typeface="Calibri"/>
              </a:rPr>
              <a:t>Manipulação 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A79EC9E2-7DC9-9FF6-10E5-F35CE44E0D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7480" y="3398787"/>
            <a:ext cx="1695450" cy="1935004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C127F123-B466-904E-112B-53C8051302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262" y="1801664"/>
            <a:ext cx="1320188" cy="1078422"/>
          </a:xfrm>
          <a:prstGeom prst="rect">
            <a:avLst/>
          </a:prstGeom>
        </p:spPr>
      </p:pic>
      <p:sp>
        <p:nvSpPr>
          <p:cNvPr id="53" name="77 CuadroTexto">
            <a:extLst>
              <a:ext uri="{FF2B5EF4-FFF2-40B4-BE49-F238E27FC236}">
                <a16:creationId xmlns:a16="http://schemas.microsoft.com/office/drawing/2014/main" id="{1F0E73ED-D8C4-F622-BF13-8E102795B4A8}"/>
              </a:ext>
            </a:extLst>
          </p:cNvPr>
          <p:cNvSpPr txBox="1"/>
          <p:nvPr/>
        </p:nvSpPr>
        <p:spPr>
          <a:xfrm>
            <a:off x="34948" y="1324552"/>
            <a:ext cx="1633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solidFill>
                  <a:srgbClr val="0068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Sempre utilizar a luva para manipular  o produto </a:t>
            </a: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717E9961-A1CC-AD3D-9575-79CFC93E71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46971" y="3342415"/>
            <a:ext cx="1852012" cy="1726943"/>
          </a:xfrm>
          <a:prstGeom prst="rect">
            <a:avLst/>
          </a:prstGeom>
        </p:spPr>
      </p:pic>
      <p:grpSp>
        <p:nvGrpSpPr>
          <p:cNvPr id="56" name="Grupo 74">
            <a:extLst>
              <a:ext uri="{FF2B5EF4-FFF2-40B4-BE49-F238E27FC236}">
                <a16:creationId xmlns:a16="http://schemas.microsoft.com/office/drawing/2014/main" id="{EDFCDE0B-F77C-FCC5-B4BD-5DAED98AD33F}"/>
              </a:ext>
            </a:extLst>
          </p:cNvPr>
          <p:cNvGrpSpPr/>
          <p:nvPr/>
        </p:nvGrpSpPr>
        <p:grpSpPr>
          <a:xfrm>
            <a:off x="5431490" y="3176328"/>
            <a:ext cx="342896" cy="351508"/>
            <a:chOff x="8806868" y="4672256"/>
            <a:chExt cx="342896" cy="351508"/>
          </a:xfrm>
        </p:grpSpPr>
        <p:sp>
          <p:nvSpPr>
            <p:cNvPr id="57" name="Conector 75">
              <a:extLst>
                <a:ext uri="{FF2B5EF4-FFF2-40B4-BE49-F238E27FC236}">
                  <a16:creationId xmlns:a16="http://schemas.microsoft.com/office/drawing/2014/main" id="{F84BC93B-AD6F-7577-E8AB-CBBB8F46F58B}"/>
                </a:ext>
              </a:extLst>
            </p:cNvPr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  <a:latin typeface="Calibri"/>
              </a:endParaRPr>
            </a:p>
          </p:txBody>
        </p:sp>
        <p:sp>
          <p:nvSpPr>
            <p:cNvPr id="58" name="CuadroTexto 76">
              <a:extLst>
                <a:ext uri="{FF2B5EF4-FFF2-40B4-BE49-F238E27FC236}">
                  <a16:creationId xmlns:a16="http://schemas.microsoft.com/office/drawing/2014/main" id="{01E0D9EC-1937-1F0A-761A-641795E7905B}"/>
                </a:ext>
              </a:extLst>
            </p:cNvPr>
            <p:cNvSpPr txBox="1"/>
            <p:nvPr/>
          </p:nvSpPr>
          <p:spPr>
            <a:xfrm>
              <a:off x="8840296" y="46941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rgbClr val="FFC72C"/>
                  </a:solidFill>
                  <a:latin typeface="Calibri"/>
                </a:rPr>
                <a:t>2</a:t>
              </a:r>
            </a:p>
          </p:txBody>
        </p:sp>
      </p:grpSp>
      <p:grpSp>
        <p:nvGrpSpPr>
          <p:cNvPr id="62" name="Grupo 74">
            <a:extLst>
              <a:ext uri="{FF2B5EF4-FFF2-40B4-BE49-F238E27FC236}">
                <a16:creationId xmlns:a16="http://schemas.microsoft.com/office/drawing/2014/main" id="{88DF25CE-B376-E4BE-850E-E279858A3681}"/>
              </a:ext>
            </a:extLst>
          </p:cNvPr>
          <p:cNvGrpSpPr/>
          <p:nvPr/>
        </p:nvGrpSpPr>
        <p:grpSpPr>
          <a:xfrm>
            <a:off x="8527054" y="3157594"/>
            <a:ext cx="342896" cy="351508"/>
            <a:chOff x="8806868" y="4672256"/>
            <a:chExt cx="342896" cy="351508"/>
          </a:xfrm>
        </p:grpSpPr>
        <p:sp>
          <p:nvSpPr>
            <p:cNvPr id="63" name="Conector 75">
              <a:extLst>
                <a:ext uri="{FF2B5EF4-FFF2-40B4-BE49-F238E27FC236}">
                  <a16:creationId xmlns:a16="http://schemas.microsoft.com/office/drawing/2014/main" id="{6449D9DC-8957-0CE8-6622-26826B28A9E7}"/>
                </a:ext>
              </a:extLst>
            </p:cNvPr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  <a:latin typeface="Calibri"/>
              </a:endParaRPr>
            </a:p>
          </p:txBody>
        </p:sp>
        <p:sp>
          <p:nvSpPr>
            <p:cNvPr id="64" name="CuadroTexto 76">
              <a:extLst>
                <a:ext uri="{FF2B5EF4-FFF2-40B4-BE49-F238E27FC236}">
                  <a16:creationId xmlns:a16="http://schemas.microsoft.com/office/drawing/2014/main" id="{38B85A80-9FBD-169D-FE74-B1A09CB16B5A}"/>
                </a:ext>
              </a:extLst>
            </p:cNvPr>
            <p:cNvSpPr txBox="1"/>
            <p:nvPr/>
          </p:nvSpPr>
          <p:spPr>
            <a:xfrm>
              <a:off x="8840296" y="46941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rgbClr val="FFC72C"/>
                  </a:solidFill>
                  <a:latin typeface="Calibri"/>
                </a:rPr>
                <a:t>3</a:t>
              </a:r>
            </a:p>
          </p:txBody>
        </p:sp>
      </p:grpSp>
      <p:grpSp>
        <p:nvGrpSpPr>
          <p:cNvPr id="65" name="Grupo 74">
            <a:extLst>
              <a:ext uri="{FF2B5EF4-FFF2-40B4-BE49-F238E27FC236}">
                <a16:creationId xmlns:a16="http://schemas.microsoft.com/office/drawing/2014/main" id="{462937AA-A710-6A15-92C4-3B71740EE1FF}"/>
              </a:ext>
            </a:extLst>
          </p:cNvPr>
          <p:cNvGrpSpPr/>
          <p:nvPr/>
        </p:nvGrpSpPr>
        <p:grpSpPr>
          <a:xfrm>
            <a:off x="11580609" y="3197865"/>
            <a:ext cx="342896" cy="351508"/>
            <a:chOff x="8806868" y="4672256"/>
            <a:chExt cx="342896" cy="351508"/>
          </a:xfrm>
        </p:grpSpPr>
        <p:sp>
          <p:nvSpPr>
            <p:cNvPr id="66" name="Conector 75">
              <a:extLst>
                <a:ext uri="{FF2B5EF4-FFF2-40B4-BE49-F238E27FC236}">
                  <a16:creationId xmlns:a16="http://schemas.microsoft.com/office/drawing/2014/main" id="{A01B5C0D-56E3-41D4-57F0-9EA503377C2F}"/>
                </a:ext>
              </a:extLst>
            </p:cNvPr>
            <p:cNvSpPr/>
            <p:nvPr/>
          </p:nvSpPr>
          <p:spPr>
            <a:xfrm>
              <a:off x="8806868" y="4672256"/>
              <a:ext cx="342896" cy="351508"/>
            </a:xfrm>
            <a:prstGeom prst="flowChartConnector">
              <a:avLst/>
            </a:prstGeom>
            <a:solidFill>
              <a:srgbClr val="0068AC"/>
            </a:solidFill>
            <a:ln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dirty="0">
                <a:solidFill>
                  <a:srgbClr val="FFC72C"/>
                </a:solidFill>
                <a:latin typeface="Calibri"/>
              </a:endParaRPr>
            </a:p>
          </p:txBody>
        </p:sp>
        <p:sp>
          <p:nvSpPr>
            <p:cNvPr id="67" name="CuadroTexto 76">
              <a:extLst>
                <a:ext uri="{FF2B5EF4-FFF2-40B4-BE49-F238E27FC236}">
                  <a16:creationId xmlns:a16="http://schemas.microsoft.com/office/drawing/2014/main" id="{B07BA051-C6F8-226E-99F7-837AC0CF21F0}"/>
                </a:ext>
              </a:extLst>
            </p:cNvPr>
            <p:cNvSpPr txBox="1"/>
            <p:nvPr/>
          </p:nvSpPr>
          <p:spPr>
            <a:xfrm>
              <a:off x="8840296" y="469412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rgbClr val="FFC72C"/>
                  </a:solidFill>
                  <a:latin typeface="Calibri"/>
                </a:rPr>
                <a:t>4</a:t>
              </a:r>
            </a:p>
          </p:txBody>
        </p:sp>
      </p:grpSp>
      <p:pic>
        <p:nvPicPr>
          <p:cNvPr id="68" name="Imagem 67">
            <a:extLst>
              <a:ext uri="{FF2B5EF4-FFF2-40B4-BE49-F238E27FC236}">
                <a16:creationId xmlns:a16="http://schemas.microsoft.com/office/drawing/2014/main" id="{1284E44B-8142-4036-D800-06856CDA64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83" y="2163"/>
            <a:ext cx="1877026" cy="42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03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250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Lucida Bright</vt:lpstr>
      <vt:lpstr>Lucida Sans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Lino Do Santos</dc:creator>
  <cp:lastModifiedBy>Gabriel Lino Do Santos</cp:lastModifiedBy>
  <cp:revision>2</cp:revision>
  <dcterms:created xsi:type="dcterms:W3CDTF">2022-11-28T18:17:47Z</dcterms:created>
  <dcterms:modified xsi:type="dcterms:W3CDTF">2023-01-09T20:23:27Z</dcterms:modified>
</cp:coreProperties>
</file>