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398" r:id="rId6"/>
    <p:sldId id="399" r:id="rId7"/>
    <p:sldId id="257" r:id="rId8"/>
    <p:sldId id="359" r:id="rId9"/>
    <p:sldId id="414" r:id="rId10"/>
    <p:sldId id="412" r:id="rId11"/>
    <p:sldId id="417" r:id="rId12"/>
    <p:sldId id="416" r:id="rId13"/>
    <p:sldId id="418" r:id="rId14"/>
    <p:sldId id="419" r:id="rId15"/>
  </p:sldIdLst>
  <p:sldSz cx="9144000" cy="6858000" type="screen4x3"/>
  <p:notesSz cx="6797675" cy="985678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ía Esther Gómez" initials="MEG" lastIdx="8" clrIdx="0">
    <p:extLst/>
  </p:cmAuthor>
  <p:cmAuthor id="2" name="SAAGTH" initials="S" lastIdx="2" clrIdx="1"/>
  <p:cmAuthor id="3" name="Daniele Endler" initials="DE" lastIdx="2" clrIdx="2">
    <p:extLst>
      <p:ext uri="{19B8F6BF-5375-455C-9EA6-DF929625EA0E}">
        <p15:presenceInfo xmlns:p15="http://schemas.microsoft.com/office/powerpoint/2012/main" userId="3954ca89d29d2b0b" providerId="Windows Live"/>
      </p:ext>
    </p:extLst>
  </p:cmAuthor>
  <p:cmAuthor id="4" name="Daniele" initials="D" lastIdx="1" clrIdx="3">
    <p:extLst>
      <p:ext uri="{19B8F6BF-5375-455C-9EA6-DF929625EA0E}">
        <p15:presenceInfo xmlns:p15="http://schemas.microsoft.com/office/powerpoint/2012/main" userId="Danie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AC"/>
    <a:srgbClr val="FFC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78" autoAdjust="0"/>
    <p:restoredTop sz="94394" autoAdjust="0"/>
  </p:normalViewPr>
  <p:slideViewPr>
    <p:cSldViewPr snapToGrid="0">
      <p:cViewPr varScale="1">
        <p:scale>
          <a:sx n="76" d="100"/>
          <a:sy n="76" d="100"/>
        </p:scale>
        <p:origin x="9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8882-3858-425F-B018-562077462810}" type="datetimeFigureOut">
              <a:rPr lang="es-MX" smtClean="0"/>
              <a:pPr/>
              <a:t>05/02/2018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3F324-7E51-4B11-8DD9-BB74C66BBAB9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7348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3F324-7E51-4B11-8DD9-BB74C66BBAB9}" type="slidenum">
              <a:rPr lang="es-MX" smtClean="0"/>
              <a:pPr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53709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3F324-7E51-4B11-8DD9-BB74C66BBAB9}" type="slidenum">
              <a:rPr lang="es-MX" smtClean="0"/>
              <a:pPr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62088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3F324-7E51-4B11-8DD9-BB74C66BBAB9}" type="slidenum">
              <a:rPr lang="es-MX" smtClean="0"/>
              <a:pPr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6719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3F324-7E51-4B11-8DD9-BB74C66BBAB9}" type="slidenum">
              <a:rPr lang="es-MX" smtClean="0"/>
              <a:pPr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13100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3F324-7E51-4B11-8DD9-BB74C66BBAB9}" type="slidenum">
              <a:rPr lang="es-MX" smtClean="0"/>
              <a:pPr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5847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3F324-7E51-4B11-8DD9-BB74C66BBAB9}" type="slidenum">
              <a:rPr lang="es-MX" smtClean="0"/>
              <a:pPr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86719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3F324-7E51-4B11-8DD9-BB74C66BBAB9}" type="slidenum">
              <a:rPr lang="es-MX" smtClean="0"/>
              <a:pPr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11338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3F324-7E51-4B11-8DD9-BB74C66BBAB9}" type="slidenum">
              <a:rPr lang="es-MX" smtClean="0"/>
              <a:pPr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855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SAAGSC~1\AppData\Local\Temp\Rar$DI00.448\FONDOS_ok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Clarendon BT" panose="02040804050505030204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9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C319"/>
                </a:solidFill>
                <a:latin typeface="Clarendon BT" panose="02040804050505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pic>
        <p:nvPicPr>
          <p:cNvPr id="10" name="6 Image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20598" r="6070" b="18112"/>
          <a:stretch/>
        </p:blipFill>
        <p:spPr>
          <a:xfrm>
            <a:off x="2971799" y="5876365"/>
            <a:ext cx="3146613" cy="8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3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8"/>
          <p:cNvSpPr txBox="1"/>
          <p:nvPr userDrawn="1"/>
        </p:nvSpPr>
        <p:spPr>
          <a:xfrm rot="19498548">
            <a:off x="-466867" y="2984647"/>
            <a:ext cx="98042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Lucida Sans" pitchFamily="34" charset="0"/>
              </a:rPr>
              <a:t>DOCUMENTO EN REVISÃO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72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8"/>
          <p:cNvSpPr txBox="1"/>
          <p:nvPr userDrawn="1"/>
        </p:nvSpPr>
        <p:spPr>
          <a:xfrm rot="19498548">
            <a:off x="-466867" y="2984647"/>
            <a:ext cx="98042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Lucida Sans" pitchFamily="34" charset="0"/>
              </a:rPr>
              <a:t>DOCUMENTO EN REVISÃO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7" name="3 Imagen">
            <a:hlinkClick r:id="rId2" action="ppaction://hlinksldjump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7" t="24580" r="21636" b="25927"/>
          <a:stretch/>
        </p:blipFill>
        <p:spPr>
          <a:xfrm>
            <a:off x="8572666" y="203422"/>
            <a:ext cx="516742" cy="5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39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8"/>
          <p:cNvSpPr txBox="1"/>
          <p:nvPr userDrawn="1"/>
        </p:nvSpPr>
        <p:spPr>
          <a:xfrm rot="19498548">
            <a:off x="-466867" y="2984647"/>
            <a:ext cx="98042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Lucida Sans" pitchFamily="34" charset="0"/>
              </a:rPr>
              <a:t>DOCUMENTO EN REVISÃO</a:t>
            </a:r>
          </a:p>
        </p:txBody>
      </p:sp>
      <p:sp>
        <p:nvSpPr>
          <p:cNvPr id="5" name="4 Título"/>
          <p:cNvSpPr txBox="1">
            <a:spLocks/>
          </p:cNvSpPr>
          <p:nvPr userDrawn="1"/>
        </p:nvSpPr>
        <p:spPr>
          <a:xfrm>
            <a:off x="685800" y="26939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3600" dirty="0" smtClean="0"/>
              <a:t>ANEXOS</a:t>
            </a:r>
            <a:endParaRPr lang="es-MX" sz="3600" dirty="0"/>
          </a:p>
        </p:txBody>
      </p:sp>
      <p:pic>
        <p:nvPicPr>
          <p:cNvPr id="6" name="3 Imagen">
            <a:hlinkClick r:id="rId2" action="ppaction://hlinksldjump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7" t="24580" r="21636" b="25927"/>
          <a:stretch/>
        </p:blipFill>
        <p:spPr>
          <a:xfrm>
            <a:off x="8572666" y="6263047"/>
            <a:ext cx="516742" cy="5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3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8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5" name="3 Imagen">
            <a:hlinkClick r:id="rId2" action="ppaction://hlinksldjump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7" t="24580" r="21636" b="25927"/>
          <a:stretch/>
        </p:blipFill>
        <p:spPr>
          <a:xfrm>
            <a:off x="8572666" y="203422"/>
            <a:ext cx="516742" cy="5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42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 txBox="1">
            <a:spLocks/>
          </p:cNvSpPr>
          <p:nvPr userDrawn="1"/>
        </p:nvSpPr>
        <p:spPr>
          <a:xfrm>
            <a:off x="685800" y="26939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3600" dirty="0" smtClean="0"/>
              <a:t>ANEXOS</a:t>
            </a:r>
            <a:endParaRPr lang="es-MX" sz="3600" dirty="0"/>
          </a:p>
        </p:txBody>
      </p:sp>
      <p:pic>
        <p:nvPicPr>
          <p:cNvPr id="6" name="3 Imagen">
            <a:hlinkClick r:id="rId2" action="ppaction://hlinksldjump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7" t="24580" r="21636" b="25927"/>
          <a:stretch/>
        </p:blipFill>
        <p:spPr>
          <a:xfrm>
            <a:off x="8572666" y="6263047"/>
            <a:ext cx="516742" cy="5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1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0" y="166346"/>
            <a:ext cx="6202017" cy="721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dirty="0" smtClean="0"/>
              <a:t>ñlm{lkn</a:t>
            </a:r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CD1EA-1C8A-4D94-B1C1-401521374365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10" name="0 Imagen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7" y="111603"/>
            <a:ext cx="1673866" cy="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9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75" r:id="rId4"/>
    <p:sldLayoutId id="2147483674" r:id="rId5"/>
    <p:sldLayoutId id="2147483672" r:id="rId6"/>
    <p:sldLayoutId id="2147483676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kern="1200">
          <a:solidFill>
            <a:srgbClr val="0068AC"/>
          </a:solidFill>
          <a:latin typeface="Clarendon BT" panose="02040804050505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5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-331631" y="2259213"/>
            <a:ext cx="9591541" cy="1470025"/>
          </a:xfrm>
        </p:spPr>
        <p:txBody>
          <a:bodyPr/>
          <a:lstStyle/>
          <a:p>
            <a:r>
              <a:rPr lang="es-MX" dirty="0" smtClean="0"/>
              <a:t>GUIA RÁPIDO</a:t>
            </a:r>
            <a:br>
              <a:rPr lang="es-MX" dirty="0" smtClean="0"/>
            </a:br>
            <a:r>
              <a:rPr lang="es-MX" dirty="0" smtClean="0"/>
              <a:t>VENDA DE PRODUTOS NO CARRINHO </a:t>
            </a:r>
            <a:br>
              <a:rPr lang="es-MX" dirty="0" smtClean="0"/>
            </a:br>
            <a:r>
              <a:rPr lang="es-MX" dirty="0" smtClean="0"/>
              <a:t>SALAS TRADICIONAL</a:t>
            </a:r>
            <a:endParaRPr lang="es-MX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BRA-GR-CARR-TRA-00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260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2" y="819929"/>
            <a:ext cx="9053848" cy="5982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698" y="126340"/>
            <a:ext cx="1428750" cy="923925"/>
          </a:xfrm>
          <a:prstGeom prst="rect">
            <a:avLst/>
          </a:prstGeom>
        </p:spPr>
      </p:pic>
      <p:sp>
        <p:nvSpPr>
          <p:cNvPr id="77" name="1 Título"/>
          <p:cNvSpPr>
            <a:spLocks noGrp="1"/>
          </p:cNvSpPr>
          <p:nvPr>
            <p:ph type="title"/>
          </p:nvPr>
        </p:nvSpPr>
        <p:spPr>
          <a:xfrm>
            <a:off x="1624671" y="99388"/>
            <a:ext cx="6202017" cy="721552"/>
          </a:xfrm>
        </p:spPr>
        <p:txBody>
          <a:bodyPr>
            <a:normAutofit fontScale="90000"/>
          </a:bodyPr>
          <a:lstStyle/>
          <a:p>
            <a:r>
              <a:rPr lang="es-MX" sz="1800" dirty="0" err="1"/>
              <a:t>Processo</a:t>
            </a:r>
            <a:r>
              <a:rPr lang="es-MX" sz="1800" dirty="0"/>
              <a:t>: Venda de </a:t>
            </a:r>
            <a:r>
              <a:rPr lang="es-MX" sz="1800" dirty="0" err="1"/>
              <a:t>produtos</a:t>
            </a:r>
            <a:r>
              <a:rPr lang="es-MX" sz="1800" dirty="0"/>
              <a:t> no </a:t>
            </a:r>
            <a:r>
              <a:rPr lang="es-MX" sz="1800" dirty="0" err="1" smtClean="0"/>
              <a:t>carrinho</a:t>
            </a: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 err="1" smtClean="0"/>
              <a:t>Desabilitação</a:t>
            </a: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400" dirty="0" smtClean="0"/>
              <a:t>BRA-GR-CARR-TRA-00</a:t>
            </a:r>
            <a:endParaRPr lang="es-MX" dirty="0"/>
          </a:p>
        </p:txBody>
      </p:sp>
      <p:sp>
        <p:nvSpPr>
          <p:cNvPr id="79" name="Rectángulo redondeado 10"/>
          <p:cNvSpPr/>
          <p:nvPr/>
        </p:nvSpPr>
        <p:spPr>
          <a:xfrm>
            <a:off x="2381231" y="1175088"/>
            <a:ext cx="2171351" cy="2463524"/>
          </a:xfrm>
          <a:prstGeom prst="roundRect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O </a:t>
            </a:r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responsável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  pelo 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Turno e o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Cinepolito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: Devolver os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itens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sobrantes no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carrinho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e realizar a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conferência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da última venda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seguindo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o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processo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apresentado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. </a:t>
            </a:r>
            <a:endParaRPr lang="es-MX" sz="10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48092" y="2406850"/>
            <a:ext cx="333139" cy="0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4537121" y="2404051"/>
            <a:ext cx="267920" cy="2799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 flipV="1">
            <a:off x="2136055" y="5345051"/>
            <a:ext cx="245176" cy="3102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redondeado 10"/>
          <p:cNvSpPr/>
          <p:nvPr/>
        </p:nvSpPr>
        <p:spPr>
          <a:xfrm>
            <a:off x="4805041" y="1163582"/>
            <a:ext cx="2171351" cy="2463524"/>
          </a:xfrm>
          <a:prstGeom prst="roundRect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Cinepolito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:  </a:t>
            </a:r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Dirgir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 até a </a:t>
            </a:r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Gerência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 para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conferência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da 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Bag.</a:t>
            </a:r>
          </a:p>
          <a:p>
            <a:pPr algn="just"/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Responsável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pelo Turno: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Após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o registro das vendas no sistema vigente, entregar todas as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planilhas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Controle de Venda do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dia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ao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responsável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pela área de Valores.</a:t>
            </a:r>
            <a:endParaRPr lang="es-MX" sz="10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119" name="CaixaDeTexto 15"/>
          <p:cNvSpPr txBox="1"/>
          <p:nvPr/>
        </p:nvSpPr>
        <p:spPr>
          <a:xfrm>
            <a:off x="7518648" y="160302"/>
            <a:ext cx="1300606" cy="488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 smtClean="0">
                <a:solidFill>
                  <a:srgbClr val="0070C0"/>
                </a:solidFill>
              </a:rPr>
              <a:t>Versão 1.0</a:t>
            </a:r>
          </a:p>
          <a:p>
            <a:r>
              <a:rPr lang="pt-BR" sz="1300" b="1" dirty="0">
                <a:solidFill>
                  <a:srgbClr val="0070C0"/>
                </a:solidFill>
              </a:rPr>
              <a:t>Janeiro/2018</a:t>
            </a:r>
          </a:p>
        </p:txBody>
      </p:sp>
      <p:sp>
        <p:nvSpPr>
          <p:cNvPr id="64" name="Conector 2"/>
          <p:cNvSpPr/>
          <p:nvPr/>
        </p:nvSpPr>
        <p:spPr>
          <a:xfrm>
            <a:off x="1675921" y="5093512"/>
            <a:ext cx="457200" cy="457200"/>
          </a:xfrm>
          <a:prstGeom prst="flowChartConnector">
            <a:avLst/>
          </a:prstGeom>
          <a:noFill/>
          <a:ln w="57150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5" name="Conector 29"/>
          <p:cNvSpPr/>
          <p:nvPr/>
        </p:nvSpPr>
        <p:spPr>
          <a:xfrm>
            <a:off x="1590892" y="2172652"/>
            <a:ext cx="457200" cy="457200"/>
          </a:xfrm>
          <a:prstGeom prst="flowChartConnector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1" name="56 Imagen" descr="C:\Users\TSLPKNT\Desktop\TANIA\Mesas, Venta, Mamilas, Molino\Listas\DSC09501I.jpg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08304" y="4271159"/>
            <a:ext cx="1321381" cy="966588"/>
          </a:xfrm>
          <a:prstGeom prst="rect">
            <a:avLst/>
          </a:prstGeom>
          <a:noFill/>
          <a:extLst/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9440" y="1217180"/>
            <a:ext cx="846663" cy="66032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8644" y="1363995"/>
            <a:ext cx="1317024" cy="10122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9995" y="1321675"/>
            <a:ext cx="778769" cy="626172"/>
          </a:xfrm>
          <a:prstGeom prst="rect">
            <a:avLst/>
          </a:prstGeom>
        </p:spPr>
      </p:pic>
      <p:sp>
        <p:nvSpPr>
          <p:cNvPr id="59" name="Rectángulo redondeado 10"/>
          <p:cNvSpPr/>
          <p:nvPr/>
        </p:nvSpPr>
        <p:spPr>
          <a:xfrm>
            <a:off x="4860793" y="4053088"/>
            <a:ext cx="2171351" cy="2463524"/>
          </a:xfrm>
          <a:prstGeom prst="roundRect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Responsável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pela área de Valores e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Cinepolito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: Contar 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o total de </a:t>
            </a:r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efetivo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 existente na 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bag, x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Planilha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Controle de Venda.</a:t>
            </a:r>
            <a:endParaRPr lang="es-MX" sz="10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60" name="Rectángulo redondeado 10"/>
          <p:cNvSpPr/>
          <p:nvPr/>
        </p:nvSpPr>
        <p:spPr>
          <a:xfrm>
            <a:off x="2381231" y="4113845"/>
            <a:ext cx="2171351" cy="2463524"/>
          </a:xfrm>
          <a:prstGeom prst="roundRect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Responsável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pela área de Valores: 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Dispensar o </a:t>
            </a:r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Cinepolito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 e </a:t>
            </a:r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arquivar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 os </a:t>
            </a:r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formulários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por até 5 anos.</a:t>
            </a:r>
            <a:endParaRPr lang="es-MX" sz="10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552582" y="5284850"/>
            <a:ext cx="308210" cy="8676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4667" y="4313120"/>
            <a:ext cx="1065761" cy="117547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878667" y="3625905"/>
            <a:ext cx="0" cy="427183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4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698" y="237023"/>
            <a:ext cx="1428750" cy="923925"/>
          </a:xfrm>
          <a:prstGeom prst="rect">
            <a:avLst/>
          </a:prstGeom>
        </p:spPr>
      </p:pic>
      <p:sp>
        <p:nvSpPr>
          <p:cNvPr id="77" name="1 Título"/>
          <p:cNvSpPr>
            <a:spLocks noGrp="1"/>
          </p:cNvSpPr>
          <p:nvPr>
            <p:ph type="title"/>
          </p:nvPr>
        </p:nvSpPr>
        <p:spPr>
          <a:xfrm>
            <a:off x="1624671" y="99388"/>
            <a:ext cx="6202017" cy="721552"/>
          </a:xfrm>
        </p:spPr>
        <p:txBody>
          <a:bodyPr>
            <a:normAutofit/>
          </a:bodyPr>
          <a:lstStyle/>
          <a:p>
            <a:r>
              <a:rPr lang="es-MX" sz="1800" dirty="0" err="1" smtClean="0"/>
              <a:t>Ferramenta</a:t>
            </a:r>
            <a:r>
              <a:rPr lang="es-MX" sz="1800" dirty="0" smtClean="0"/>
              <a:t> de </a:t>
            </a:r>
            <a:r>
              <a:rPr lang="es-MX" sz="1800" dirty="0" err="1" smtClean="0"/>
              <a:t>Trabalho</a:t>
            </a: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400" dirty="0" smtClean="0"/>
              <a:t>BRA-GR-CARR-TRA-00</a:t>
            </a:r>
            <a:endParaRPr lang="es-MX" dirty="0"/>
          </a:p>
        </p:txBody>
      </p:sp>
      <p:sp>
        <p:nvSpPr>
          <p:cNvPr id="78" name="CaixaDeTexto 15"/>
          <p:cNvSpPr txBox="1"/>
          <p:nvPr/>
        </p:nvSpPr>
        <p:spPr>
          <a:xfrm>
            <a:off x="7579824" y="137467"/>
            <a:ext cx="1300606" cy="488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 smtClean="0">
                <a:solidFill>
                  <a:srgbClr val="0070C0"/>
                </a:solidFill>
              </a:rPr>
              <a:t>Versão 1.0</a:t>
            </a:r>
          </a:p>
          <a:p>
            <a:r>
              <a:rPr lang="pt-BR" sz="1300" b="1" dirty="0">
                <a:solidFill>
                  <a:srgbClr val="0070C0"/>
                </a:solidFill>
              </a:rPr>
              <a:t>Janeiro/2018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2" y="856352"/>
            <a:ext cx="9053848" cy="5982237"/>
          </a:xfrm>
          <a:prstGeom prst="rect">
            <a:avLst/>
          </a:prstGeom>
        </p:spPr>
      </p:pic>
      <p:sp>
        <p:nvSpPr>
          <p:cNvPr id="39" name="Rectángulo redondeado 10"/>
          <p:cNvSpPr/>
          <p:nvPr/>
        </p:nvSpPr>
        <p:spPr>
          <a:xfrm>
            <a:off x="175455" y="1130069"/>
            <a:ext cx="8786496" cy="5478550"/>
          </a:xfrm>
          <a:prstGeom prst="roundRect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 algn="just"/>
            <a:endParaRPr lang="en-US" sz="1400" dirty="0" smtClean="0">
              <a:solidFill>
                <a:srgbClr val="0068AC"/>
              </a:solidFill>
              <a:latin typeface="Lucida Bright" panose="02040602050505020304" pitchFamily="18" charset="0"/>
              <a:cs typeface="Lucida Sans" panose="020B0602040502020204" pitchFamily="34" charset="0"/>
            </a:endParaRPr>
          </a:p>
          <a:p>
            <a:pPr lvl="0" algn="just"/>
            <a:endParaRPr lang="en-US" sz="1000" dirty="0">
              <a:solidFill>
                <a:srgbClr val="0068AC"/>
              </a:solidFill>
              <a:latin typeface="Lucida Bright" panose="02040602050505020304" pitchFamily="18" charset="0"/>
              <a:cs typeface="Lucida Sans" panose="020B0602040502020204" pitchFamily="34" charset="0"/>
            </a:endParaRPr>
          </a:p>
          <a:p>
            <a:pPr lvl="0" algn="just"/>
            <a:endParaRPr lang="en-US" sz="1000" dirty="0">
              <a:solidFill>
                <a:srgbClr val="0068AC"/>
              </a:solidFill>
              <a:latin typeface="Lucida Bright" panose="02040602050505020304" pitchFamily="18" charset="0"/>
              <a:cs typeface="Lucida Sans" panose="020B0602040502020204" pitchFamily="34" charset="0"/>
            </a:endParaRPr>
          </a:p>
          <a:p>
            <a:pPr lvl="0" algn="just"/>
            <a:endParaRPr lang="en-US" sz="1000" dirty="0" smtClean="0">
              <a:solidFill>
                <a:srgbClr val="0068AC"/>
              </a:solidFill>
              <a:latin typeface="Lucida Bright" panose="02040602050505020304" pitchFamily="18" charset="0"/>
              <a:cs typeface="Lucida Sans" panose="020B0602040502020204" pitchFamily="34" charset="0"/>
            </a:endParaRPr>
          </a:p>
          <a:p>
            <a:pPr lvl="0" algn="just"/>
            <a:endParaRPr lang="en-US" sz="1000" dirty="0">
              <a:solidFill>
                <a:srgbClr val="0068AC"/>
              </a:solidFill>
              <a:latin typeface="Lucida Bright" panose="02040602050505020304" pitchFamily="18" charset="0"/>
              <a:cs typeface="Lucida Sans" panose="020B0602040502020204" pitchFamily="34" charset="0"/>
            </a:endParaRPr>
          </a:p>
          <a:p>
            <a:pPr lvl="0" algn="just"/>
            <a:endParaRPr lang="en-US" sz="1000" dirty="0" smtClean="0">
              <a:solidFill>
                <a:srgbClr val="0068AC"/>
              </a:solidFill>
              <a:latin typeface="Lucida Bright" panose="02040602050505020304" pitchFamily="18" charset="0"/>
              <a:cs typeface="Lucida Sans" panose="020B0602040502020204" pitchFamily="34" charset="0"/>
            </a:endParaRPr>
          </a:p>
          <a:p>
            <a:pPr lvl="0" algn="just"/>
            <a:endParaRPr lang="en-US" sz="1000" dirty="0">
              <a:solidFill>
                <a:srgbClr val="0068AC"/>
              </a:solidFill>
              <a:latin typeface="Lucida Bright" panose="02040602050505020304" pitchFamily="18" charset="0"/>
              <a:cs typeface="Lucida Sans" panose="020B0602040502020204" pitchFamily="34" charset="0"/>
            </a:endParaRPr>
          </a:p>
          <a:p>
            <a:pPr lvl="0" algn="just"/>
            <a:endParaRPr lang="en-US" sz="1000" dirty="0" smtClean="0">
              <a:solidFill>
                <a:srgbClr val="0068AC"/>
              </a:solidFill>
              <a:latin typeface="Lucida Bright" panose="02040602050505020304" pitchFamily="18" charset="0"/>
              <a:cs typeface="Lucida Sans" panose="020B0602040502020204" pitchFamily="34" charset="0"/>
            </a:endParaRPr>
          </a:p>
          <a:p>
            <a:pPr lvl="0" algn="just"/>
            <a:endParaRPr lang="en-US" sz="1000" dirty="0">
              <a:solidFill>
                <a:srgbClr val="0068AC"/>
              </a:solidFill>
              <a:latin typeface="Lucida Bright" panose="02040602050505020304" pitchFamily="18" charset="0"/>
              <a:cs typeface="Lucida Sans" panose="020B0602040502020204" pitchFamily="34" charset="0"/>
            </a:endParaRPr>
          </a:p>
          <a:p>
            <a:pPr lvl="0" algn="just"/>
            <a:endParaRPr lang="en-US" sz="1000" dirty="0" smtClean="0">
              <a:solidFill>
                <a:srgbClr val="0068AC"/>
              </a:solidFill>
              <a:latin typeface="Lucida Bright" panose="02040602050505020304" pitchFamily="18" charset="0"/>
              <a:cs typeface="Lucida Sans" panose="020B0602040502020204" pitchFamily="34" charset="0"/>
            </a:endParaRPr>
          </a:p>
          <a:p>
            <a:pPr lvl="0" algn="just"/>
            <a:endParaRPr lang="en-US" sz="1000" dirty="0">
              <a:solidFill>
                <a:srgbClr val="0068AC"/>
              </a:solidFill>
              <a:latin typeface="Lucida Bright" panose="02040602050505020304" pitchFamily="18" charset="0"/>
              <a:cs typeface="Lucida Sans" panose="020B0602040502020204" pitchFamily="34" charset="0"/>
            </a:endParaRPr>
          </a:p>
          <a:p>
            <a:pPr lvl="0" algn="just"/>
            <a:endParaRPr lang="en-US" sz="1000" dirty="0" smtClean="0">
              <a:solidFill>
                <a:srgbClr val="0068AC"/>
              </a:solidFill>
              <a:latin typeface="Lucida Bright" panose="02040602050505020304" pitchFamily="18" charset="0"/>
              <a:cs typeface="Lucida Sans" panose="020B0602040502020204" pitchFamily="34" charset="0"/>
            </a:endParaRPr>
          </a:p>
          <a:p>
            <a:pPr lvl="0" algn="just"/>
            <a:endParaRPr lang="en-US" sz="1000" dirty="0">
              <a:solidFill>
                <a:srgbClr val="0068AC"/>
              </a:solidFill>
              <a:latin typeface="Lucida Bright" panose="02040602050505020304" pitchFamily="18" charset="0"/>
              <a:cs typeface="Lucida Sans" panose="020B0602040502020204" pitchFamily="34" charset="0"/>
            </a:endParaRPr>
          </a:p>
          <a:p>
            <a:pPr lvl="0" algn="just"/>
            <a:endParaRPr lang="en-US" sz="1000" dirty="0" smtClean="0">
              <a:solidFill>
                <a:srgbClr val="0068AC"/>
              </a:solidFill>
              <a:latin typeface="Lucida Bright" panose="02040602050505020304" pitchFamily="18" charset="0"/>
              <a:cs typeface="Lucida Sans" panose="020B0602040502020204" pitchFamily="34" charset="0"/>
            </a:endParaRPr>
          </a:p>
          <a:p>
            <a:pPr lvl="0" algn="just"/>
            <a:endParaRPr lang="en-US" sz="1000" dirty="0">
              <a:solidFill>
                <a:srgbClr val="0068AC"/>
              </a:solidFill>
              <a:latin typeface="Lucida Bright" panose="02040602050505020304" pitchFamily="18" charset="0"/>
              <a:cs typeface="Lucida Sans" panose="020B0602040502020204" pitchFamily="34" charset="0"/>
            </a:endParaRPr>
          </a:p>
          <a:p>
            <a:pPr lvl="0" algn="just"/>
            <a:endParaRPr lang="en-US" sz="1000" dirty="0" smtClean="0">
              <a:solidFill>
                <a:srgbClr val="0068AC"/>
              </a:solidFill>
              <a:latin typeface="Lucida Bright" panose="02040602050505020304" pitchFamily="18" charset="0"/>
              <a:cs typeface="Lucida Sans" panose="020B0602040502020204" pitchFamily="34" charset="0"/>
            </a:endParaRPr>
          </a:p>
          <a:p>
            <a:pPr lvl="0" algn="just"/>
            <a:endParaRPr lang="pt-BR" sz="1000" dirty="0">
              <a:solidFill>
                <a:srgbClr val="0068AC"/>
              </a:solidFill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83822" y="1252488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smtClean="0">
                <a:solidFill>
                  <a:srgbClr val="0068AC"/>
                </a:solidFill>
                <a:latin typeface="Lucida Bright" panose="02040602050505020304" pitchFamily="18" charset="0"/>
                <a:cs typeface="Lucida Sans" panose="020B0602040502020204" pitchFamily="34" charset="0"/>
              </a:rPr>
              <a:t>FERRAMENTA DE TRABALHO:</a:t>
            </a:r>
            <a:endParaRPr lang="pt-BR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555" y="3564935"/>
            <a:ext cx="238125" cy="200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74512">
            <a:off x="2222350" y="1910753"/>
            <a:ext cx="438150" cy="21526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3580" y="4681772"/>
            <a:ext cx="1319248" cy="106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5393" y="2020981"/>
            <a:ext cx="1018059" cy="18230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125" y="2235785"/>
            <a:ext cx="1150255" cy="1738167"/>
          </a:xfrm>
          <a:prstGeom prst="rect">
            <a:avLst/>
          </a:prstGeom>
        </p:spPr>
      </p:pic>
      <p:pic>
        <p:nvPicPr>
          <p:cNvPr id="21" name="Imagen 34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25" y="4722560"/>
            <a:ext cx="931138" cy="9791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19784" y="3983004"/>
            <a:ext cx="849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68AC"/>
                </a:solidFill>
              </a:rPr>
              <a:t>Caneta</a:t>
            </a:r>
            <a:endParaRPr lang="pt-BR" dirty="0">
              <a:solidFill>
                <a:srgbClr val="0068A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90294" y="3888218"/>
            <a:ext cx="1284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68AC"/>
                </a:solidFill>
              </a:rPr>
              <a:t>Calculadora</a:t>
            </a:r>
            <a:endParaRPr lang="pt-BR" dirty="0">
              <a:solidFill>
                <a:srgbClr val="0068A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38679" y="3904677"/>
            <a:ext cx="1841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68AC"/>
                </a:solidFill>
              </a:rPr>
              <a:t>Planilha</a:t>
            </a:r>
            <a:r>
              <a:rPr lang="en-US" dirty="0" smtClean="0">
                <a:solidFill>
                  <a:srgbClr val="0068AC"/>
                </a:solidFill>
              </a:rPr>
              <a:t> </a:t>
            </a:r>
            <a:r>
              <a:rPr lang="en-US" dirty="0" err="1" smtClean="0">
                <a:solidFill>
                  <a:srgbClr val="0068AC"/>
                </a:solidFill>
              </a:rPr>
              <a:t>Controle</a:t>
            </a:r>
            <a:r>
              <a:rPr lang="en-US" dirty="0" smtClean="0">
                <a:solidFill>
                  <a:srgbClr val="0068AC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0068AC"/>
                </a:solidFill>
              </a:rPr>
              <a:t>de Venda</a:t>
            </a:r>
            <a:endParaRPr lang="pt-BR" dirty="0">
              <a:solidFill>
                <a:srgbClr val="0068A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54981" y="5814646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8AC"/>
                </a:solidFill>
              </a:rPr>
              <a:t>Bag</a:t>
            </a:r>
            <a:endParaRPr lang="pt-BR" dirty="0">
              <a:solidFill>
                <a:srgbClr val="0068A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27897" y="5867709"/>
            <a:ext cx="101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68AC"/>
                </a:solidFill>
              </a:rPr>
              <a:t>Lanterna</a:t>
            </a:r>
            <a:endParaRPr lang="pt-BR" dirty="0">
              <a:solidFill>
                <a:srgbClr val="0068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882" y="940158"/>
            <a:ext cx="2240924" cy="923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"/>
            <a:ext cx="9053848" cy="67519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9963" y="209424"/>
            <a:ext cx="8673921" cy="703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ES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Cláusula de Confidencialidad</a:t>
            </a:r>
            <a:endParaRPr lang="pt-BR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s-E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documento y sus anexos contienen información estratégica de negocio, secretos comerciales y en general el </a:t>
            </a:r>
            <a:r>
              <a:rPr lang="es-ES" sz="1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know-how</a:t>
            </a:r>
            <a:r>
              <a:rPr lang="es-E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17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Carbondale</a:t>
            </a:r>
            <a:r>
              <a:rPr lang="es-E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S.L. Co. (“</a:t>
            </a:r>
            <a:r>
              <a:rPr lang="es-ES" sz="17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Scanton</a:t>
            </a:r>
            <a:r>
              <a:rPr lang="es-E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US” o “</a:t>
            </a:r>
            <a:r>
              <a:rPr lang="es-ES" sz="17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Carbondale</a:t>
            </a:r>
            <a:r>
              <a:rPr lang="es-E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”), y su grupo, derivados de experiencias comerciales y programas de investigación y desarrollo, y que han sido compilados para uso exclusivo de las filiales del grupo (y, en particular, de algunos de sus empleados y directivos), con el objetivo de asegurar e incrementar la rentabilidad y beneficio del grupo a largo plazo. El contenido de este documento y sus anexos es, por consiguiente,  estrictamente confidencial y para el uso exclusivo de sus destinatarios</a:t>
            </a:r>
            <a:r>
              <a:rPr lang="es-ES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000"/>
              </a:spcAft>
            </a:pPr>
            <a:r>
              <a:rPr lang="es-E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este documento y sus anexos tendrá la consideración de “</a:t>
            </a:r>
            <a:r>
              <a:rPr lang="es-ES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Confidencial</a:t>
            </a:r>
            <a:r>
              <a:rPr lang="es-E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toda documentación e información (de tipo económico, financiero, técnico, comercial, estratégico o de otro tipo), proporcionada de cualquier forma (oral, escrita o en cualquier soporte) y en cualquier momento, ya sea con anterioridad o posterioridad a la fecha de este documento o sus anexos, que no esté disponible públicamente, relativa a </a:t>
            </a:r>
            <a:r>
              <a:rPr lang="es-ES" sz="17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Carbondale</a:t>
            </a:r>
            <a:r>
              <a:rPr lang="es-E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cualquier sociedad de su grupo, o a cualquier persona relacionada con las mismas, incluyendo, sin limitación: información científica, técnica o arquitectónica; información relativa al negocio actual o futuro, experiencia comercial y planes de comercialización, incluyendo, pero no limitada a, información financiera, términos contractuales o información y datos de clientes; diseños, dibujos, muestras, programas de computadora y software; costos e información de precios; y identificación de personal u otros recursos para su posible uso comercial.  En particular, será Información Confidencial toda documentación e información: (i) marcada como tal; (ii) identificada por </a:t>
            </a:r>
            <a:r>
              <a:rPr lang="es-ES" sz="17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Carbondale</a:t>
            </a:r>
            <a:r>
              <a:rPr lang="es-E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su personal, bien de forma escrita o bien de forma verbal, como Información Confidencial; (iii) que tenga valor comercial; (iv) que no sea conocida a nivel general en el mercado o la industria; o (v) que por su naturaleza o por las circunstancias en que se produzca la revelación, deba de buena fe estimarse como tal.</a:t>
            </a:r>
            <a:endParaRPr lang="pt-BR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40924" cy="923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087"/>
            <a:ext cx="9053848" cy="63279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4205" y="230600"/>
            <a:ext cx="8725437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ES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E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destinatarios de este documento y sus anexos se comprometen a tratar y conservar en todo momento la Información Confidencial como secreta y confidencial y a no la comunicarla ni revelarla directa ni indirectamente (tanto en forma oral o escrita) a ninguna otra persona física o jurídica (con la única excepción de aquellos miembros del personal de </a:t>
            </a:r>
            <a:r>
              <a:rPr lang="es-ES" sz="17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Carbondale</a:t>
            </a:r>
            <a:r>
              <a:rPr lang="es-E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tengan la necesidad de conocer dicha información para la prestación de sus servicios) sin que medie previa aprobación por escrito de </a:t>
            </a:r>
            <a:r>
              <a:rPr lang="es-ES" sz="17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Carbondale</a:t>
            </a:r>
            <a:r>
              <a:rPr lang="es-E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La revelación, distribución, transmisión electrónica o copia de la Información Confidencial queda estrictamente prohibida. Los destinatarios de este documento y sus anexos acuerdan no duplicar, distribuir o revelar su contenido a través de ningún medio.</a:t>
            </a:r>
            <a:endParaRPr lang="pt-BR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4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0082"/>
            <a:ext cx="9053848" cy="598223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392" y="66221"/>
            <a:ext cx="1428750" cy="923925"/>
          </a:xfrm>
          <a:prstGeom prst="rect">
            <a:avLst/>
          </a:prstGeom>
        </p:spPr>
      </p:pic>
      <p:grpSp>
        <p:nvGrpSpPr>
          <p:cNvPr id="3" name="2 Grupo"/>
          <p:cNvGrpSpPr/>
          <p:nvPr/>
        </p:nvGrpSpPr>
        <p:grpSpPr>
          <a:xfrm>
            <a:off x="501700" y="1053501"/>
            <a:ext cx="2467870" cy="1911351"/>
            <a:chOff x="429038" y="1493785"/>
            <a:chExt cx="1959992" cy="1911351"/>
          </a:xfrm>
        </p:grpSpPr>
        <p:sp>
          <p:nvSpPr>
            <p:cNvPr id="5" name="Redondear rectángulo de esquina del mismo lado 4"/>
            <p:cNvSpPr/>
            <p:nvPr/>
          </p:nvSpPr>
          <p:spPr>
            <a:xfrm rot="5400000">
              <a:off x="571162" y="1587268"/>
              <a:ext cx="1911351" cy="1724385"/>
            </a:xfrm>
            <a:prstGeom prst="round2Same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b"/>
            <a:lstStyle/>
            <a:p>
              <a:pPr algn="ctr"/>
              <a:r>
                <a:rPr lang="es-MX" sz="1400" dirty="0" err="1" smtClean="0">
                  <a:solidFill>
                    <a:srgbClr val="0068AC"/>
                  </a:solidFill>
                  <a:latin typeface="Lucida Bright" panose="02040602050505020304" pitchFamily="18" charset="0"/>
                  <a:hlinkClick r:id="rId4" action="ppaction://hlinksldjump"/>
                </a:rPr>
                <a:t>Habilitação</a:t>
              </a:r>
              <a:endParaRPr lang="es-MX" sz="1400" dirty="0">
                <a:solidFill>
                  <a:srgbClr val="0068AC"/>
                </a:solidFill>
                <a:latin typeface="Lucida Bright" panose="02040602050505020304" pitchFamily="18" charset="0"/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429038" y="1493785"/>
              <a:ext cx="235608" cy="1911350"/>
            </a:xfrm>
            <a:prstGeom prst="rect">
              <a:avLst/>
            </a:prstGeom>
            <a:solidFill>
              <a:srgbClr val="FFC72C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7" name="11 Grupo"/>
          <p:cNvGrpSpPr/>
          <p:nvPr/>
        </p:nvGrpSpPr>
        <p:grpSpPr>
          <a:xfrm>
            <a:off x="3502211" y="3438766"/>
            <a:ext cx="2098702" cy="1911354"/>
            <a:chOff x="1286634" y="4149080"/>
            <a:chExt cx="2098702" cy="1911354"/>
          </a:xfrm>
        </p:grpSpPr>
        <p:sp>
          <p:nvSpPr>
            <p:cNvPr id="10" name="Redondear rectángulo de esquina del mismo lado 9"/>
            <p:cNvSpPr/>
            <p:nvPr/>
          </p:nvSpPr>
          <p:spPr>
            <a:xfrm rot="5400000">
              <a:off x="1506310" y="4181408"/>
              <a:ext cx="1911349" cy="1846703"/>
            </a:xfrm>
            <a:prstGeom prst="round2SameRect">
              <a:avLst/>
            </a:prstGeom>
            <a:noFill/>
            <a:ln w="28575"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b"/>
            <a:lstStyle/>
            <a:p>
              <a:pPr algn="ctr"/>
              <a:r>
                <a:rPr lang="es-MX" sz="1400" dirty="0" err="1">
                  <a:solidFill>
                    <a:srgbClr val="0068AC"/>
                  </a:solidFill>
                  <a:latin typeface="Lucida Bright" panose="02040602050505020304" pitchFamily="18" charset="0"/>
                  <a:hlinkClick r:id="" action="ppaction://noaction"/>
                </a:rPr>
                <a:t>Desabilitação</a:t>
              </a:r>
              <a:r>
                <a:rPr lang="es-MX" sz="1400" dirty="0">
                  <a:solidFill>
                    <a:srgbClr val="0068AC"/>
                  </a:solidFill>
                  <a:latin typeface="Lucida Bright" panose="02040602050505020304" pitchFamily="18" charset="0"/>
                </a:rPr>
                <a:t> </a:t>
              </a: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286634" y="4149080"/>
              <a:ext cx="252000" cy="1911350"/>
            </a:xfrm>
            <a:prstGeom prst="rect">
              <a:avLst/>
            </a:prstGeom>
            <a:solidFill>
              <a:srgbClr val="FFC72C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12" name="4 Grupo"/>
          <p:cNvGrpSpPr/>
          <p:nvPr/>
        </p:nvGrpSpPr>
        <p:grpSpPr>
          <a:xfrm>
            <a:off x="3499918" y="1053501"/>
            <a:ext cx="2104335" cy="1911351"/>
            <a:chOff x="2636785" y="1493785"/>
            <a:chExt cx="1883870" cy="1911351"/>
          </a:xfrm>
        </p:grpSpPr>
        <p:sp>
          <p:nvSpPr>
            <p:cNvPr id="16" name="Redondear rectángulo de esquina del mismo lado 15"/>
            <p:cNvSpPr/>
            <p:nvPr/>
          </p:nvSpPr>
          <p:spPr>
            <a:xfrm rot="5400000">
              <a:off x="2735557" y="1620038"/>
              <a:ext cx="1911350" cy="1658846"/>
            </a:xfrm>
            <a:prstGeom prst="round2SameRect">
              <a:avLst/>
            </a:prstGeom>
            <a:noFill/>
            <a:ln w="28575"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b"/>
            <a:lstStyle/>
            <a:p>
              <a:pPr algn="ctr"/>
              <a:r>
                <a:rPr lang="es-MX" sz="1400" dirty="0">
                  <a:solidFill>
                    <a:srgbClr val="0070C0"/>
                  </a:solidFill>
                  <a:latin typeface="Lucida Bright" panose="02040602050505020304" pitchFamily="18" charset="0"/>
                </a:rPr>
                <a:t>Venda </a:t>
              </a:r>
              <a:r>
                <a:rPr lang="es-MX" sz="1400" dirty="0" smtClean="0">
                  <a:solidFill>
                    <a:srgbClr val="0070C0"/>
                  </a:solidFill>
                  <a:latin typeface="Lucida Bright" panose="02040602050505020304" pitchFamily="18" charset="0"/>
                </a:rPr>
                <a:t>de </a:t>
              </a:r>
              <a:r>
                <a:rPr lang="es-MX" sz="1400" dirty="0" err="1" smtClean="0">
                  <a:solidFill>
                    <a:srgbClr val="0070C0"/>
                  </a:solidFill>
                  <a:latin typeface="Lucida Bright" panose="02040602050505020304" pitchFamily="18" charset="0"/>
                </a:rPr>
                <a:t>produtos</a:t>
              </a:r>
              <a:endParaRPr lang="es-MX" sz="1400" dirty="0">
                <a:solidFill>
                  <a:srgbClr val="0070C0"/>
                </a:solidFill>
                <a:latin typeface="Lucida Bright" panose="02040602050505020304" pitchFamily="18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636785" y="1493785"/>
              <a:ext cx="225025" cy="1911350"/>
            </a:xfrm>
            <a:prstGeom prst="rect">
              <a:avLst/>
            </a:prstGeom>
            <a:solidFill>
              <a:srgbClr val="0068AC"/>
            </a:solidFill>
            <a:ln w="28575"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51" name="50 Grupo"/>
          <p:cNvGrpSpPr/>
          <p:nvPr/>
        </p:nvGrpSpPr>
        <p:grpSpPr>
          <a:xfrm>
            <a:off x="6037641" y="1077113"/>
            <a:ext cx="2103646" cy="1911355"/>
            <a:chOff x="6417078" y="1053501"/>
            <a:chExt cx="2103646" cy="1911355"/>
          </a:xfrm>
        </p:grpSpPr>
        <p:sp>
          <p:nvSpPr>
            <p:cNvPr id="20" name="Redondear rectángulo de esquina del mismo lado 19"/>
            <p:cNvSpPr/>
            <p:nvPr/>
          </p:nvSpPr>
          <p:spPr>
            <a:xfrm rot="5400000">
              <a:off x="6639225" y="1083358"/>
              <a:ext cx="1911351" cy="1851646"/>
            </a:xfrm>
            <a:prstGeom prst="round2SameRect">
              <a:avLst/>
            </a:prstGeom>
            <a:noFill/>
            <a:ln w="28575"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b"/>
            <a:lstStyle/>
            <a:p>
              <a:pPr algn="ctr"/>
              <a:r>
                <a:rPr lang="es-MX" sz="1400" dirty="0" err="1">
                  <a:solidFill>
                    <a:srgbClr val="0070C0"/>
                  </a:solidFill>
                  <a:latin typeface="Lucida Bright" panose="02040602050505020304" pitchFamily="18" charset="0"/>
                </a:rPr>
                <a:t>Abastecendo</a:t>
              </a:r>
              <a:r>
                <a:rPr lang="es-MX" sz="1400" dirty="0">
                  <a:solidFill>
                    <a:srgbClr val="0070C0"/>
                  </a:solidFill>
                  <a:latin typeface="Lucida Bright" panose="02040602050505020304" pitchFamily="18" charset="0"/>
                </a:rPr>
                <a:t> o </a:t>
              </a:r>
              <a:r>
                <a:rPr lang="es-MX" sz="1400" dirty="0" err="1">
                  <a:solidFill>
                    <a:srgbClr val="0070C0"/>
                  </a:solidFill>
                  <a:latin typeface="Lucida Bright" panose="02040602050505020304" pitchFamily="18" charset="0"/>
                </a:rPr>
                <a:t>carrinho</a:t>
              </a:r>
              <a:r>
                <a:rPr lang="es-MX" sz="1400" dirty="0">
                  <a:solidFill>
                    <a:srgbClr val="0070C0"/>
                  </a:solidFill>
                  <a:latin typeface="Lucida Bright" panose="02040602050505020304" pitchFamily="18" charset="0"/>
                </a:rPr>
                <a:t> para </a:t>
              </a:r>
              <a:r>
                <a:rPr lang="es-MX" sz="1400" dirty="0" smtClean="0">
                  <a:solidFill>
                    <a:srgbClr val="0070C0"/>
                  </a:solidFill>
                  <a:latin typeface="Lucida Bright" panose="02040602050505020304" pitchFamily="18" charset="0"/>
                </a:rPr>
                <a:t> vendas futura</a:t>
              </a:r>
              <a:endParaRPr lang="es-MX" sz="1400" dirty="0">
                <a:solidFill>
                  <a:srgbClr val="0070C0"/>
                </a:solidFill>
                <a:latin typeface="Lucida Bright" panose="02040602050505020304" pitchFamily="18" charset="0"/>
              </a:endParaRP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6417078" y="1053501"/>
              <a:ext cx="252000" cy="1911350"/>
            </a:xfrm>
            <a:prstGeom prst="rect">
              <a:avLst/>
            </a:prstGeom>
            <a:solidFill>
              <a:srgbClr val="0068AC"/>
            </a:solidFill>
            <a:ln w="28575"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22" name="10 Grupo"/>
          <p:cNvGrpSpPr/>
          <p:nvPr/>
        </p:nvGrpSpPr>
        <p:grpSpPr>
          <a:xfrm>
            <a:off x="546027" y="3402548"/>
            <a:ext cx="2423544" cy="1911356"/>
            <a:chOff x="7051805" y="1493785"/>
            <a:chExt cx="1894598" cy="1911356"/>
          </a:xfrm>
        </p:grpSpPr>
        <p:sp>
          <p:nvSpPr>
            <p:cNvPr id="25" name="Redondear rectángulo de esquina del mismo lado 24"/>
            <p:cNvSpPr/>
            <p:nvPr/>
          </p:nvSpPr>
          <p:spPr>
            <a:xfrm rot="5400000">
              <a:off x="7155941" y="1614679"/>
              <a:ext cx="1911352" cy="1669572"/>
            </a:xfrm>
            <a:prstGeom prst="round2SameRect">
              <a:avLst/>
            </a:prstGeom>
            <a:noFill/>
            <a:ln w="28575"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b"/>
            <a:lstStyle/>
            <a:p>
              <a:pPr algn="ctr"/>
              <a:r>
                <a:rPr lang="es-MX" sz="1400" dirty="0" smtClean="0">
                  <a:solidFill>
                    <a:srgbClr val="0070C0"/>
                  </a:solidFill>
                  <a:latin typeface="Lucida Bright" panose="02040602050505020304" pitchFamily="18" charset="0"/>
                </a:rPr>
                <a:t>Registro da venda no sistema</a:t>
              </a:r>
              <a:endParaRPr lang="es-MX" sz="1400" dirty="0">
                <a:solidFill>
                  <a:srgbClr val="0070C0"/>
                </a:solidFill>
                <a:latin typeface="Lucida Bright" panose="02040602050505020304" pitchFamily="18" charset="0"/>
              </a:endParaRP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7051805" y="1493785"/>
              <a:ext cx="225025" cy="1911350"/>
            </a:xfrm>
            <a:prstGeom prst="rect">
              <a:avLst/>
            </a:prstGeom>
            <a:solidFill>
              <a:srgbClr val="FFC72C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aphicFrame>
        <p:nvGraphicFramePr>
          <p:cNvPr id="39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756207"/>
              </p:ext>
            </p:extLst>
          </p:nvPr>
        </p:nvGraphicFramePr>
        <p:xfrm>
          <a:off x="956509" y="5727989"/>
          <a:ext cx="8446451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9547"/>
                <a:gridCol w="1034319"/>
                <a:gridCol w="620592"/>
                <a:gridCol w="1034319"/>
                <a:gridCol w="1310137"/>
                <a:gridCol w="827454"/>
                <a:gridCol w="2930083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solidFill>
                            <a:srgbClr val="0068AC"/>
                          </a:solidFill>
                          <a:latin typeface="Lucida Bright" panose="02040602050505020304" pitchFamily="18" charset="0"/>
                        </a:rPr>
                        <a:t>Início</a:t>
                      </a:r>
                      <a:endParaRPr lang="es-MX" sz="1000" dirty="0">
                        <a:solidFill>
                          <a:srgbClr val="0068AC"/>
                        </a:solidFill>
                        <a:latin typeface="Lucida Bright" panose="02040602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solidFill>
                            <a:srgbClr val="0068AC"/>
                          </a:solidFill>
                          <a:latin typeface="Lucida Bright" panose="02040602050505020304" pitchFamily="18" charset="0"/>
                        </a:rPr>
                        <a:t>Intermediário</a:t>
                      </a:r>
                      <a:endParaRPr lang="es-MX" sz="1000" dirty="0">
                        <a:solidFill>
                          <a:srgbClr val="0068AC"/>
                        </a:solidFill>
                        <a:latin typeface="Lucida Bright" panose="02040602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solidFill>
                            <a:srgbClr val="0068AC"/>
                          </a:solidFill>
                          <a:latin typeface="Lucida Bright" panose="02040602050505020304" pitchFamily="18" charset="0"/>
                        </a:rPr>
                        <a:t>Fim</a:t>
                      </a:r>
                      <a:endParaRPr lang="es-MX" sz="1000" dirty="0">
                        <a:solidFill>
                          <a:srgbClr val="0068AC"/>
                        </a:solidFill>
                        <a:latin typeface="Lucida Bright" panose="02040602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solidFill>
                            <a:srgbClr val="0068AC"/>
                          </a:solidFill>
                          <a:latin typeface="Lucida Bright" panose="02040602050505020304" pitchFamily="18" charset="0"/>
                        </a:rPr>
                        <a:t>Atividade</a:t>
                      </a:r>
                      <a:endParaRPr lang="es-MX" sz="1000" dirty="0">
                        <a:solidFill>
                          <a:srgbClr val="0068AC"/>
                        </a:solidFill>
                        <a:latin typeface="Lucida Bright" panose="02040602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solidFill>
                            <a:srgbClr val="0068AC"/>
                          </a:solidFill>
                          <a:latin typeface="Lucida Bright" panose="02040602050505020304" pitchFamily="18" charset="0"/>
                        </a:rPr>
                        <a:t>Atividade com </a:t>
                      </a:r>
                    </a:p>
                    <a:p>
                      <a:r>
                        <a:rPr lang="es-MX" sz="1000" dirty="0" smtClean="0">
                          <a:solidFill>
                            <a:srgbClr val="0068AC"/>
                          </a:solidFill>
                          <a:latin typeface="Lucida Bright" panose="02040602050505020304" pitchFamily="18" charset="0"/>
                        </a:rPr>
                        <a:t>ponto</a:t>
                      </a:r>
                      <a:r>
                        <a:rPr lang="es-MX" sz="1000" baseline="0" dirty="0" smtClean="0">
                          <a:solidFill>
                            <a:srgbClr val="0068AC"/>
                          </a:solidFill>
                          <a:latin typeface="Lucida Bright" panose="02040602050505020304" pitchFamily="18" charset="0"/>
                        </a:rPr>
                        <a:t> de</a:t>
                      </a:r>
                    </a:p>
                    <a:p>
                      <a:r>
                        <a:rPr lang="es-MX" sz="1000" baseline="0" dirty="0" smtClean="0">
                          <a:solidFill>
                            <a:srgbClr val="0068AC"/>
                          </a:solidFill>
                          <a:latin typeface="Lucida Bright" panose="02040602050505020304" pitchFamily="18" charset="0"/>
                        </a:rPr>
                        <a:t>controle</a:t>
                      </a:r>
                      <a:endParaRPr lang="es-MX" sz="1000" dirty="0">
                        <a:solidFill>
                          <a:srgbClr val="0068AC"/>
                        </a:solidFill>
                        <a:latin typeface="Lucida Bright" panose="02040602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solidFill>
                            <a:srgbClr val="0068AC"/>
                          </a:solidFill>
                          <a:latin typeface="Lucida Bright" panose="02040602050505020304" pitchFamily="18" charset="0"/>
                        </a:rPr>
                        <a:t> Fluxo</a:t>
                      </a:r>
                      <a:endParaRPr lang="es-MX" sz="1000" dirty="0">
                        <a:solidFill>
                          <a:srgbClr val="0068AC"/>
                        </a:solidFill>
                        <a:latin typeface="Lucida Bright" panose="02040602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solidFill>
                            <a:srgbClr val="0068AC"/>
                          </a:solidFill>
                          <a:latin typeface="Lucida Bright" panose="02040602050505020304" pitchFamily="18" charset="0"/>
                        </a:rPr>
                        <a:t>Decisão</a:t>
                      </a:r>
                      <a:endParaRPr lang="es-MX" sz="1000" dirty="0">
                        <a:solidFill>
                          <a:srgbClr val="0068AC"/>
                        </a:solidFill>
                        <a:latin typeface="Lucida Bright" panose="020406020505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" name="Conector 122"/>
          <p:cNvSpPr/>
          <p:nvPr/>
        </p:nvSpPr>
        <p:spPr>
          <a:xfrm>
            <a:off x="1067877" y="6351116"/>
            <a:ext cx="284782" cy="284782"/>
          </a:xfrm>
          <a:prstGeom prst="flowChartConnector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2" name="4 Anillo"/>
          <p:cNvSpPr/>
          <p:nvPr/>
        </p:nvSpPr>
        <p:spPr>
          <a:xfrm>
            <a:off x="1935107" y="6346208"/>
            <a:ext cx="321131" cy="321894"/>
          </a:xfrm>
          <a:prstGeom prst="donut">
            <a:avLst>
              <a:gd name="adj" fmla="val 10714"/>
            </a:avLst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3" name="5 CuadroTexto"/>
          <p:cNvSpPr txBox="1"/>
          <p:nvPr/>
        </p:nvSpPr>
        <p:spPr>
          <a:xfrm>
            <a:off x="1950441" y="6353032"/>
            <a:ext cx="29046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1200" dirty="0" smtClean="0">
                <a:solidFill>
                  <a:srgbClr val="0068AC"/>
                </a:solidFill>
                <a:latin typeface="Lucida Sans" pitchFamily="34" charset="0"/>
              </a:rPr>
              <a:t>A</a:t>
            </a:r>
          </a:p>
        </p:txBody>
      </p:sp>
      <p:sp>
        <p:nvSpPr>
          <p:cNvPr id="44" name="Conector 9"/>
          <p:cNvSpPr/>
          <p:nvPr/>
        </p:nvSpPr>
        <p:spPr>
          <a:xfrm>
            <a:off x="2716242" y="6351208"/>
            <a:ext cx="257778" cy="257671"/>
          </a:xfrm>
          <a:prstGeom prst="flowChartConnector">
            <a:avLst/>
          </a:prstGeom>
          <a:noFill/>
          <a:ln w="57150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0068AC"/>
              </a:solidFill>
            </a:endParaRPr>
          </a:p>
        </p:txBody>
      </p:sp>
      <p:sp>
        <p:nvSpPr>
          <p:cNvPr id="45" name="13 Rectángulo redondeado"/>
          <p:cNvSpPr/>
          <p:nvPr/>
        </p:nvSpPr>
        <p:spPr>
          <a:xfrm>
            <a:off x="3466678" y="6333917"/>
            <a:ext cx="413989" cy="295724"/>
          </a:xfrm>
          <a:prstGeom prst="roundRect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6" name="14 Rectángulo redondeado"/>
          <p:cNvSpPr/>
          <p:nvPr/>
        </p:nvSpPr>
        <p:spPr>
          <a:xfrm>
            <a:off x="4471566" y="6346208"/>
            <a:ext cx="367718" cy="26267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47" name="15 Conector recto de flecha"/>
          <p:cNvCxnSpPr/>
          <p:nvPr/>
        </p:nvCxnSpPr>
        <p:spPr>
          <a:xfrm>
            <a:off x="5762158" y="6477543"/>
            <a:ext cx="353018" cy="0"/>
          </a:xfrm>
          <a:prstGeom prst="straightConnector1">
            <a:avLst/>
          </a:prstGeom>
          <a:ln w="28575">
            <a:solidFill>
              <a:srgbClr val="0068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Decisión 84"/>
          <p:cNvSpPr/>
          <p:nvPr/>
        </p:nvSpPr>
        <p:spPr>
          <a:xfrm>
            <a:off x="6607834" y="6333917"/>
            <a:ext cx="428734" cy="287252"/>
          </a:xfrm>
          <a:prstGeom prst="flowChartDecision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rgbClr val="0068AC"/>
                </a:solidFill>
              </a:rPr>
              <a:t>X</a:t>
            </a:r>
            <a:endParaRPr lang="es-MX" sz="1100" b="1" dirty="0">
              <a:solidFill>
                <a:srgbClr val="0068AC"/>
              </a:solidFill>
            </a:endParaRPr>
          </a:p>
        </p:txBody>
      </p:sp>
      <p:sp>
        <p:nvSpPr>
          <p:cNvPr id="38" name="1 Título"/>
          <p:cNvSpPr>
            <a:spLocks noGrp="1"/>
          </p:cNvSpPr>
          <p:nvPr>
            <p:ph type="title"/>
          </p:nvPr>
        </p:nvSpPr>
        <p:spPr>
          <a:xfrm>
            <a:off x="1679976" y="143013"/>
            <a:ext cx="6202017" cy="721552"/>
          </a:xfrm>
        </p:spPr>
        <p:txBody>
          <a:bodyPr>
            <a:normAutofit/>
          </a:bodyPr>
          <a:lstStyle/>
          <a:p>
            <a:r>
              <a:rPr lang="es-MX" sz="1800" dirty="0" err="1" smtClean="0"/>
              <a:t>Processo</a:t>
            </a:r>
            <a:r>
              <a:rPr lang="es-MX" sz="1800" dirty="0" smtClean="0"/>
              <a:t>: Venda de </a:t>
            </a:r>
            <a:r>
              <a:rPr lang="es-MX" sz="1800" dirty="0" err="1" smtClean="0"/>
              <a:t>produtos</a:t>
            </a:r>
            <a:r>
              <a:rPr lang="es-MX" sz="1800" dirty="0" smtClean="0"/>
              <a:t> no </a:t>
            </a:r>
            <a:r>
              <a:rPr lang="es-MX" sz="1800" dirty="0" err="1" smtClean="0"/>
              <a:t>carrinho</a:t>
            </a:r>
            <a:r>
              <a:rPr lang="es-MX" dirty="0" smtClean="0">
                <a:solidFill>
                  <a:srgbClr val="0070C0"/>
                </a:solidFill>
              </a:rPr>
              <a:t/>
            </a:r>
            <a:br>
              <a:rPr lang="es-MX" dirty="0" smtClean="0">
                <a:solidFill>
                  <a:srgbClr val="0070C0"/>
                </a:solidFill>
              </a:rPr>
            </a:br>
            <a:r>
              <a:rPr lang="es-MX" sz="1400" dirty="0" smtClean="0"/>
              <a:t>BRA-GR-CARR-TRA-00</a:t>
            </a:r>
            <a:endParaRPr lang="es-MX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245" y="1354588"/>
            <a:ext cx="1283197" cy="107012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241" y="3792263"/>
            <a:ext cx="1273351" cy="70022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2291" y="1236135"/>
            <a:ext cx="923818" cy="90277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9391" y="3636248"/>
            <a:ext cx="1317024" cy="101225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0232" y="1354588"/>
            <a:ext cx="1229934" cy="9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" y="820937"/>
            <a:ext cx="9053848" cy="5982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392" y="66221"/>
            <a:ext cx="1428750" cy="923925"/>
          </a:xfrm>
          <a:prstGeom prst="rect">
            <a:avLst/>
          </a:prstGeom>
        </p:spPr>
      </p:pic>
      <p:sp>
        <p:nvSpPr>
          <p:cNvPr id="77" name="1 Título"/>
          <p:cNvSpPr>
            <a:spLocks noGrp="1"/>
          </p:cNvSpPr>
          <p:nvPr>
            <p:ph type="title"/>
          </p:nvPr>
        </p:nvSpPr>
        <p:spPr>
          <a:xfrm>
            <a:off x="1624671" y="99388"/>
            <a:ext cx="6202017" cy="721552"/>
          </a:xfrm>
        </p:spPr>
        <p:txBody>
          <a:bodyPr>
            <a:normAutofit fontScale="90000"/>
          </a:bodyPr>
          <a:lstStyle/>
          <a:p>
            <a:r>
              <a:rPr lang="es-MX" sz="1800" dirty="0" err="1"/>
              <a:t>Processo</a:t>
            </a:r>
            <a:r>
              <a:rPr lang="es-MX" sz="1800" dirty="0"/>
              <a:t>: Venda de </a:t>
            </a:r>
            <a:r>
              <a:rPr lang="es-MX" sz="1800" dirty="0" err="1"/>
              <a:t>produtos</a:t>
            </a:r>
            <a:r>
              <a:rPr lang="es-MX" sz="1800" dirty="0"/>
              <a:t> no </a:t>
            </a:r>
            <a:r>
              <a:rPr lang="es-MX" sz="1800" dirty="0" err="1" smtClean="0"/>
              <a:t>carrinho</a:t>
            </a: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 err="1" smtClean="0"/>
              <a:t>Habilitação</a:t>
            </a:r>
            <a:r>
              <a:rPr lang="es-MX" sz="1800" dirty="0">
                <a:solidFill>
                  <a:srgbClr val="0070C0"/>
                </a:solidFill>
              </a:rPr>
              <a:t/>
            </a:r>
            <a:br>
              <a:rPr lang="es-MX" sz="1800" dirty="0">
                <a:solidFill>
                  <a:srgbClr val="0070C0"/>
                </a:solidFill>
              </a:rPr>
            </a:br>
            <a:r>
              <a:rPr lang="es-MX" sz="1400" dirty="0"/>
              <a:t>BRA-GR-CARR-TRA-00</a:t>
            </a:r>
            <a:endParaRPr lang="es-MX" dirty="0"/>
          </a:p>
        </p:txBody>
      </p:sp>
      <p:sp>
        <p:nvSpPr>
          <p:cNvPr id="79" name="Rectángulo redondeado 10"/>
          <p:cNvSpPr/>
          <p:nvPr/>
        </p:nvSpPr>
        <p:spPr>
          <a:xfrm>
            <a:off x="1378982" y="1486278"/>
            <a:ext cx="2171351" cy="2463524"/>
          </a:xfrm>
          <a:prstGeom prst="roundRect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Na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habilitação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: Certificar se o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carrinho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para venda de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produtos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encontra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-se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limpo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.</a:t>
            </a:r>
            <a:endParaRPr lang="es-MX" sz="10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45843" y="2563492"/>
            <a:ext cx="333139" cy="0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775" y="1902597"/>
            <a:ext cx="1283197" cy="1070128"/>
          </a:xfrm>
          <a:prstGeom prst="rect">
            <a:avLst/>
          </a:prstGeom>
        </p:spPr>
      </p:pic>
      <p:sp>
        <p:nvSpPr>
          <p:cNvPr id="19" name="Conector 29"/>
          <p:cNvSpPr/>
          <p:nvPr/>
        </p:nvSpPr>
        <p:spPr>
          <a:xfrm>
            <a:off x="574683" y="2334892"/>
            <a:ext cx="457200" cy="457200"/>
          </a:xfrm>
          <a:prstGeom prst="flowChartConnector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9" name="CaixaDeTexto 15"/>
          <p:cNvSpPr txBox="1"/>
          <p:nvPr/>
        </p:nvSpPr>
        <p:spPr>
          <a:xfrm>
            <a:off x="7528447" y="243811"/>
            <a:ext cx="1300606" cy="488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 smtClean="0">
                <a:solidFill>
                  <a:srgbClr val="0070C0"/>
                </a:solidFill>
              </a:rPr>
              <a:t>Versão 1.0</a:t>
            </a:r>
          </a:p>
          <a:p>
            <a:r>
              <a:rPr lang="pt-BR" sz="1300" b="1" dirty="0" smtClean="0">
                <a:solidFill>
                  <a:srgbClr val="0070C0"/>
                </a:solidFill>
              </a:rPr>
              <a:t>Janeiro/2018</a:t>
            </a:r>
            <a:endParaRPr lang="pt-BR" sz="1300" b="1" dirty="0">
              <a:solidFill>
                <a:srgbClr val="0070C0"/>
              </a:solidFill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3529318" y="2561344"/>
            <a:ext cx="333139" cy="0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68 CuadroTexto"/>
          <p:cNvSpPr txBox="1"/>
          <p:nvPr/>
        </p:nvSpPr>
        <p:spPr>
          <a:xfrm>
            <a:off x="5185111" y="2245116"/>
            <a:ext cx="407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1000" dirty="0" smtClean="0">
                <a:solidFill>
                  <a:srgbClr val="0068AC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sim</a:t>
            </a:r>
          </a:p>
        </p:txBody>
      </p:sp>
      <p:sp>
        <p:nvSpPr>
          <p:cNvPr id="125" name="Decisión 4"/>
          <p:cNvSpPr/>
          <p:nvPr/>
        </p:nvSpPr>
        <p:spPr>
          <a:xfrm>
            <a:off x="3873272" y="2101782"/>
            <a:ext cx="1311878" cy="890958"/>
          </a:xfrm>
          <a:prstGeom prst="flowChartDecision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b="1" dirty="0" err="1" smtClean="0">
                <a:solidFill>
                  <a:srgbClr val="0068AC"/>
                </a:solidFill>
              </a:rPr>
              <a:t>Carrinho</a:t>
            </a:r>
            <a:r>
              <a:rPr lang="es-MX" sz="1000" b="1" dirty="0" smtClean="0">
                <a:solidFill>
                  <a:srgbClr val="0068AC"/>
                </a:solidFill>
              </a:rPr>
              <a:t> </a:t>
            </a:r>
            <a:r>
              <a:rPr lang="es-MX" sz="1000" b="1" dirty="0" err="1" smtClean="0">
                <a:solidFill>
                  <a:srgbClr val="0068AC"/>
                </a:solidFill>
              </a:rPr>
              <a:t>limpo</a:t>
            </a:r>
            <a:r>
              <a:rPr lang="es-MX" sz="1000" b="1" dirty="0" smtClean="0">
                <a:solidFill>
                  <a:srgbClr val="0068AC"/>
                </a:solidFill>
              </a:rPr>
              <a:t>?</a:t>
            </a:r>
            <a:endParaRPr lang="es-MX" sz="1000" b="1" dirty="0">
              <a:solidFill>
                <a:srgbClr val="0068AC"/>
              </a:solidFill>
            </a:endParaRPr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4529211" y="2972725"/>
            <a:ext cx="0" cy="1385455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ángulo redondeado 10"/>
          <p:cNvSpPr/>
          <p:nvPr/>
        </p:nvSpPr>
        <p:spPr>
          <a:xfrm>
            <a:off x="3443535" y="4358180"/>
            <a:ext cx="2171351" cy="1890226"/>
          </a:xfrm>
          <a:prstGeom prst="roundRect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Cinepolito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: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Limpar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o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carrinho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com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o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produto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Suma D27 e 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esponja (parte </a:t>
            </a:r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macia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). </a:t>
            </a:r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Em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 seguida, utilizar o </a:t>
            </a:r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pano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 multiuso verde para retirar o </a:t>
            </a:r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produto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.</a:t>
            </a:r>
            <a:endParaRPr lang="es-MX" sz="10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5185150" y="2547261"/>
            <a:ext cx="495471" cy="0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68 CuadroTexto"/>
          <p:cNvSpPr txBox="1"/>
          <p:nvPr/>
        </p:nvSpPr>
        <p:spPr>
          <a:xfrm>
            <a:off x="4053371" y="2972725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1000" dirty="0" err="1" smtClean="0">
                <a:solidFill>
                  <a:srgbClr val="0068AC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não</a:t>
            </a:r>
            <a:endParaRPr lang="es-MX" sz="1000" dirty="0" smtClean="0">
              <a:solidFill>
                <a:srgbClr val="0068AC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149" name="Rectángulo redondeado 10"/>
          <p:cNvSpPr/>
          <p:nvPr/>
        </p:nvSpPr>
        <p:spPr>
          <a:xfrm>
            <a:off x="5677659" y="1486278"/>
            <a:ext cx="2171351" cy="2463524"/>
          </a:xfrm>
          <a:prstGeom prst="roundRect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Cinepolito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 e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responsável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pelo Turno: 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Abastecer o </a:t>
            </a:r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carrinho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com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produtos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Bomboniere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seguindo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os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itens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relacionados na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Planilha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Controle de Venda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nas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salas.</a:t>
            </a:r>
            <a:endParaRPr lang="es-MX" sz="10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pic>
        <p:nvPicPr>
          <p:cNvPr id="150" name="Picture 1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86" y="1626210"/>
            <a:ext cx="1034259" cy="1023017"/>
          </a:xfrm>
          <a:prstGeom prst="rect">
            <a:avLst/>
          </a:prstGeom>
        </p:spPr>
      </p:pic>
      <p:cxnSp>
        <p:nvCxnSpPr>
          <p:cNvPr id="152" name="Elbow Connector 151"/>
          <p:cNvCxnSpPr>
            <a:stCxn id="128" idx="3"/>
          </p:cNvCxnSpPr>
          <p:nvPr/>
        </p:nvCxnSpPr>
        <p:spPr>
          <a:xfrm flipV="1">
            <a:off x="5614886" y="3949802"/>
            <a:ext cx="1090715" cy="1353491"/>
          </a:xfrm>
          <a:prstGeom prst="bentConnector2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5 Grupo"/>
          <p:cNvGrpSpPr/>
          <p:nvPr/>
        </p:nvGrpSpPr>
        <p:grpSpPr>
          <a:xfrm>
            <a:off x="8197333" y="2368226"/>
            <a:ext cx="457200" cy="457200"/>
            <a:chOff x="4288379" y="6218736"/>
            <a:chExt cx="457200" cy="457200"/>
          </a:xfrm>
        </p:grpSpPr>
        <p:sp>
          <p:nvSpPr>
            <p:cNvPr id="154" name="4 Anillo"/>
            <p:cNvSpPr/>
            <p:nvPr/>
          </p:nvSpPr>
          <p:spPr>
            <a:xfrm>
              <a:off x="4288379" y="6218736"/>
              <a:ext cx="457200" cy="457200"/>
            </a:xfrm>
            <a:prstGeom prst="donut">
              <a:avLst>
                <a:gd name="adj" fmla="val 10714"/>
              </a:avLst>
            </a:prstGeom>
            <a:noFill/>
            <a:ln w="28575"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rgbClr val="0068AC"/>
                </a:solidFill>
              </a:endParaRPr>
            </a:p>
          </p:txBody>
        </p:sp>
        <p:sp>
          <p:nvSpPr>
            <p:cNvPr id="155" name="5 CuadroTexto"/>
            <p:cNvSpPr txBox="1"/>
            <p:nvPr/>
          </p:nvSpPr>
          <p:spPr>
            <a:xfrm>
              <a:off x="4375514" y="6283078"/>
              <a:ext cx="2571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>
                  <a:solidFill>
                    <a:srgbClr val="0068AC"/>
                  </a:solidFill>
                  <a:latin typeface="Lucida Sans" pitchFamily="34" charset="0"/>
                </a:rPr>
                <a:t>A</a:t>
              </a:r>
            </a:p>
          </p:txBody>
        </p:sp>
      </p:grpSp>
      <p:cxnSp>
        <p:nvCxnSpPr>
          <p:cNvPr id="156" name="Straight Arrow Connector 155"/>
          <p:cNvCxnSpPr/>
          <p:nvPr/>
        </p:nvCxnSpPr>
        <p:spPr>
          <a:xfrm>
            <a:off x="7866915" y="2623468"/>
            <a:ext cx="333139" cy="0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7" name="Picture 1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8019" y="4575535"/>
            <a:ext cx="970993" cy="556298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3407" y="4606004"/>
            <a:ext cx="826995" cy="488279"/>
          </a:xfrm>
          <a:prstGeom prst="rect">
            <a:avLst/>
          </a:prstGeom>
        </p:spPr>
      </p:pic>
      <p:sp>
        <p:nvSpPr>
          <p:cNvPr id="26" name="1 Título"/>
          <p:cNvSpPr txBox="1">
            <a:spLocks/>
          </p:cNvSpPr>
          <p:nvPr/>
        </p:nvSpPr>
        <p:spPr>
          <a:xfrm>
            <a:off x="574683" y="6358594"/>
            <a:ext cx="8697532" cy="620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s-MX" sz="1300" dirty="0" smtClean="0">
                <a:solidFill>
                  <a:srgbClr val="0070C0"/>
                </a:solidFill>
              </a:rPr>
              <a:t>Nota: Habilitar a Bag do </a:t>
            </a:r>
            <a:r>
              <a:rPr lang="es-MX" sz="1300" dirty="0" err="1" smtClean="0">
                <a:solidFill>
                  <a:srgbClr val="0070C0"/>
                </a:solidFill>
              </a:rPr>
              <a:t>Cinepolito</a:t>
            </a:r>
            <a:r>
              <a:rPr lang="es-MX" sz="1300" dirty="0" smtClean="0">
                <a:solidFill>
                  <a:srgbClr val="0070C0"/>
                </a:solidFill>
              </a:rPr>
              <a:t> </a:t>
            </a:r>
            <a:r>
              <a:rPr lang="es-MX" sz="1300" dirty="0" err="1" smtClean="0">
                <a:solidFill>
                  <a:srgbClr val="0070C0"/>
                </a:solidFill>
              </a:rPr>
              <a:t>com</a:t>
            </a:r>
            <a:r>
              <a:rPr lang="es-MX" sz="1300" dirty="0" smtClean="0">
                <a:solidFill>
                  <a:srgbClr val="0070C0"/>
                </a:solidFill>
              </a:rPr>
              <a:t> R$ 150,00</a:t>
            </a:r>
            <a:r>
              <a:rPr lang="es-MX" sz="1300" dirty="0">
                <a:solidFill>
                  <a:srgbClr val="0070C0"/>
                </a:solidFill>
              </a:rPr>
              <a:t>.</a:t>
            </a:r>
            <a:endParaRPr lang="es-MX" sz="13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4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0" y="730281"/>
            <a:ext cx="9053848" cy="5982237"/>
          </a:xfrm>
          <a:prstGeom prst="rect">
            <a:avLst/>
          </a:prstGeom>
        </p:spPr>
      </p:pic>
      <p:sp>
        <p:nvSpPr>
          <p:cNvPr id="38" name="Rectángulo redondeado 10"/>
          <p:cNvSpPr/>
          <p:nvPr/>
        </p:nvSpPr>
        <p:spPr>
          <a:xfrm>
            <a:off x="3524094" y="1049761"/>
            <a:ext cx="2171351" cy="2463524"/>
          </a:xfrm>
          <a:prstGeom prst="roundRect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err="1">
                <a:solidFill>
                  <a:srgbClr val="0070C0"/>
                </a:solidFill>
                <a:latin typeface="Lucida Bright" panose="02040602050505020304" pitchFamily="18" charset="0"/>
              </a:rPr>
              <a:t>Cinepolito</a:t>
            </a:r>
            <a:r>
              <a:rPr lang="es-MX" sz="1000" dirty="0">
                <a:solidFill>
                  <a:srgbClr val="0070C0"/>
                </a:solidFill>
                <a:latin typeface="Lucida Bright" panose="02040602050505020304" pitchFamily="18" charset="0"/>
              </a:rPr>
              <a:t> e </a:t>
            </a:r>
            <a:r>
              <a:rPr lang="es-MX" sz="1000" dirty="0" err="1">
                <a:solidFill>
                  <a:srgbClr val="0070C0"/>
                </a:solidFill>
                <a:latin typeface="Lucida Bright" panose="02040602050505020304" pitchFamily="18" charset="0"/>
              </a:rPr>
              <a:t>responsável</a:t>
            </a:r>
            <a:r>
              <a:rPr lang="es-MX" sz="1000" dirty="0">
                <a:solidFill>
                  <a:srgbClr val="0070C0"/>
                </a:solidFill>
                <a:latin typeface="Lucida Bright" panose="02040602050505020304" pitchFamily="18" charset="0"/>
              </a:rPr>
              <a:t> pelo Turno: </a:t>
            </a:r>
            <a:r>
              <a:rPr lang="es-MX" sz="1000" dirty="0" err="1">
                <a:solidFill>
                  <a:srgbClr val="0070C0"/>
                </a:solidFill>
                <a:latin typeface="Lucida Bright" panose="02040602050505020304" pitchFamily="18" charset="0"/>
              </a:rPr>
              <a:t>Preencher</a:t>
            </a:r>
            <a:r>
              <a:rPr lang="es-MX" sz="1000" dirty="0">
                <a:solidFill>
                  <a:srgbClr val="0070C0"/>
                </a:solidFill>
                <a:latin typeface="Lucida Bright" panose="02040602050505020304" pitchFamily="18" charset="0"/>
              </a:rPr>
              <a:t> a </a:t>
            </a:r>
            <a:r>
              <a:rPr lang="es-MX" sz="1000" dirty="0" err="1">
                <a:solidFill>
                  <a:srgbClr val="0070C0"/>
                </a:solidFill>
                <a:latin typeface="Lucida Bright" panose="02040602050505020304" pitchFamily="18" charset="0"/>
              </a:rPr>
              <a:t>Planilha</a:t>
            </a:r>
            <a:r>
              <a:rPr lang="es-MX" sz="1000" dirty="0">
                <a:solidFill>
                  <a:srgbClr val="0070C0"/>
                </a:solidFill>
                <a:latin typeface="Lucida Bright" panose="02040602050505020304" pitchFamily="18" charset="0"/>
              </a:rPr>
              <a:t>  Controle de Venda </a:t>
            </a:r>
            <a:r>
              <a:rPr lang="es-MX" sz="1000" dirty="0" err="1">
                <a:solidFill>
                  <a:srgbClr val="0070C0"/>
                </a:solidFill>
                <a:latin typeface="Lucida Bright" panose="02040602050505020304" pitchFamily="18" charset="0"/>
              </a:rPr>
              <a:t>nas</a:t>
            </a:r>
            <a:r>
              <a:rPr lang="es-MX" sz="1000" dirty="0">
                <a:solidFill>
                  <a:srgbClr val="0070C0"/>
                </a:solidFill>
                <a:latin typeface="Lucida Bright" panose="02040602050505020304" pitchFamily="18" charset="0"/>
              </a:rPr>
              <a:t> salas </a:t>
            </a:r>
            <a:r>
              <a:rPr lang="es-MX" sz="1000" dirty="0" err="1">
                <a:solidFill>
                  <a:srgbClr val="0070C0"/>
                </a:solidFill>
                <a:latin typeface="Lucida Bright" panose="02040602050505020304" pitchFamily="18" charset="0"/>
              </a:rPr>
              <a:t>inserindo</a:t>
            </a:r>
            <a:r>
              <a:rPr lang="es-MX" sz="1000" dirty="0">
                <a:solidFill>
                  <a:srgbClr val="0070C0"/>
                </a:solidFill>
                <a:latin typeface="Lucida Bright" panose="02040602050505020304" pitchFamily="18" charset="0"/>
              </a:rPr>
              <a:t> a </a:t>
            </a:r>
            <a:r>
              <a:rPr lang="es-MX" sz="1000" dirty="0" err="1">
                <a:solidFill>
                  <a:srgbClr val="0070C0"/>
                </a:solidFill>
                <a:latin typeface="Lucida Bright" panose="02040602050505020304" pitchFamily="18" charset="0"/>
              </a:rPr>
              <a:t>quantidade</a:t>
            </a:r>
            <a:r>
              <a:rPr lang="es-MX" sz="1000" dirty="0">
                <a:solidFill>
                  <a:srgbClr val="0070C0"/>
                </a:solidFill>
                <a:latin typeface="Lucida Bright" panose="02040602050505020304" pitchFamily="18" charset="0"/>
              </a:rPr>
              <a:t> </a:t>
            </a:r>
            <a:r>
              <a:rPr lang="es-MX" sz="1000" dirty="0" err="1">
                <a:solidFill>
                  <a:srgbClr val="0070C0"/>
                </a:solidFill>
                <a:latin typeface="Lucida Bright" panose="02040602050505020304" pitchFamily="18" charset="0"/>
              </a:rPr>
              <a:t>fixa</a:t>
            </a:r>
            <a:r>
              <a:rPr lang="es-MX" sz="1000" dirty="0">
                <a:solidFill>
                  <a:srgbClr val="0070C0"/>
                </a:solidFill>
                <a:latin typeface="Lucida Bright" panose="02040602050505020304" pitchFamily="18" charset="0"/>
              </a:rPr>
              <a:t> dos </a:t>
            </a:r>
            <a:r>
              <a:rPr lang="es-MX" sz="1000" dirty="0" err="1">
                <a:solidFill>
                  <a:srgbClr val="0070C0"/>
                </a:solidFill>
                <a:latin typeface="Lucida Bright" panose="02040602050505020304" pitchFamily="18" charset="0"/>
              </a:rPr>
              <a:t>produtos</a:t>
            </a:r>
            <a:r>
              <a:rPr lang="es-MX" sz="1000" dirty="0">
                <a:solidFill>
                  <a:srgbClr val="0070C0"/>
                </a:solidFill>
                <a:latin typeface="Lucida Bright" panose="02040602050505020304" pitchFamily="18" charset="0"/>
              </a:rPr>
              <a:t> abastecidos no </a:t>
            </a:r>
            <a:r>
              <a:rPr lang="es-MX" sz="1000" dirty="0" err="1" smtClean="0">
                <a:solidFill>
                  <a:srgbClr val="0070C0"/>
                </a:solidFill>
                <a:latin typeface="Lucida Bright" panose="02040602050505020304" pitchFamily="18" charset="0"/>
              </a:rPr>
              <a:t>carrinho</a:t>
            </a:r>
            <a:r>
              <a:rPr lang="es-MX" sz="1000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 e </a:t>
            </a:r>
            <a:r>
              <a:rPr lang="es-MX" sz="1000" dirty="0" err="1" smtClean="0">
                <a:solidFill>
                  <a:srgbClr val="0070C0"/>
                </a:solidFill>
                <a:latin typeface="Lucida Bright" panose="02040602050505020304" pitchFamily="18" charset="0"/>
              </a:rPr>
              <a:t>preço</a:t>
            </a:r>
            <a:r>
              <a:rPr lang="es-MX" sz="1000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 de cada ítem.</a:t>
            </a:r>
            <a:endParaRPr lang="es-MX" sz="1000" dirty="0">
              <a:solidFill>
                <a:srgbClr val="0070C0"/>
              </a:solidFill>
              <a:latin typeface="Lucida Bright" panose="020406020505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392" y="66221"/>
            <a:ext cx="1428750" cy="923925"/>
          </a:xfrm>
          <a:prstGeom prst="rect">
            <a:avLst/>
          </a:prstGeom>
        </p:spPr>
      </p:pic>
      <p:sp>
        <p:nvSpPr>
          <p:cNvPr id="77" name="1 Título"/>
          <p:cNvSpPr>
            <a:spLocks noGrp="1"/>
          </p:cNvSpPr>
          <p:nvPr>
            <p:ph type="title"/>
          </p:nvPr>
        </p:nvSpPr>
        <p:spPr>
          <a:xfrm>
            <a:off x="1624671" y="99388"/>
            <a:ext cx="6202017" cy="721552"/>
          </a:xfrm>
        </p:spPr>
        <p:txBody>
          <a:bodyPr>
            <a:normAutofit fontScale="90000"/>
          </a:bodyPr>
          <a:lstStyle/>
          <a:p>
            <a:r>
              <a:rPr lang="es-MX" sz="1800" dirty="0" err="1"/>
              <a:t>Processo</a:t>
            </a:r>
            <a:r>
              <a:rPr lang="es-MX" sz="1800" dirty="0"/>
              <a:t>: Venda de </a:t>
            </a:r>
            <a:r>
              <a:rPr lang="es-MX" sz="1800" dirty="0" err="1"/>
              <a:t>produtos</a:t>
            </a:r>
            <a:r>
              <a:rPr lang="es-MX" sz="1800" dirty="0"/>
              <a:t> no </a:t>
            </a:r>
            <a:r>
              <a:rPr lang="es-MX" sz="1800" dirty="0" err="1" smtClean="0"/>
              <a:t>carrinho</a:t>
            </a: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 err="1" smtClean="0"/>
              <a:t>Habilitação</a:t>
            </a:r>
            <a:r>
              <a:rPr lang="es-MX" sz="1800" dirty="0">
                <a:solidFill>
                  <a:srgbClr val="0070C0"/>
                </a:solidFill>
              </a:rPr>
              <a:t/>
            </a:r>
            <a:br>
              <a:rPr lang="es-MX" sz="1800" dirty="0">
                <a:solidFill>
                  <a:srgbClr val="0070C0"/>
                </a:solidFill>
              </a:rPr>
            </a:br>
            <a:r>
              <a:rPr lang="es-MX" sz="1400" dirty="0" smtClean="0"/>
              <a:t>BRA-GR-CARR-TRA-00</a:t>
            </a:r>
            <a:endParaRPr lang="es-MX" dirty="0"/>
          </a:p>
        </p:txBody>
      </p:sp>
      <p:sp>
        <p:nvSpPr>
          <p:cNvPr id="79" name="Rectángulo redondeado 10"/>
          <p:cNvSpPr/>
          <p:nvPr/>
        </p:nvSpPr>
        <p:spPr>
          <a:xfrm>
            <a:off x="1115745" y="1049761"/>
            <a:ext cx="2171351" cy="2463524"/>
          </a:xfrm>
          <a:prstGeom prst="roundRect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Cinepolito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: Retirar a bag e as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ferramentas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de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trabalho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na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Gerência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.</a:t>
            </a:r>
          </a:p>
          <a:p>
            <a:pPr algn="just"/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Ferramenta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de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trabalho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: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Caneta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, Bag, Calculadora,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Lanterna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e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Planilha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Controle Venda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nas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salas.</a:t>
            </a:r>
            <a:endParaRPr lang="es-MX" sz="10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82606" y="2281523"/>
            <a:ext cx="333139" cy="0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3271635" y="2278724"/>
            <a:ext cx="267920" cy="2799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687307" y="2275925"/>
            <a:ext cx="267920" cy="2799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2" idx="2"/>
          </p:cNvCxnSpPr>
          <p:nvPr/>
        </p:nvCxnSpPr>
        <p:spPr>
          <a:xfrm flipH="1">
            <a:off x="7037620" y="3539074"/>
            <a:ext cx="1" cy="335285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 flipV="1">
            <a:off x="865736" y="5175785"/>
            <a:ext cx="245176" cy="3102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1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431" y="1123802"/>
            <a:ext cx="1229934" cy="95924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099" y="1300341"/>
            <a:ext cx="1440423" cy="1407619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102" y="4094732"/>
            <a:ext cx="1284580" cy="987322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848" y="4067994"/>
            <a:ext cx="738750" cy="730720"/>
          </a:xfrm>
          <a:prstGeom prst="rect">
            <a:avLst/>
          </a:prstGeom>
        </p:spPr>
      </p:pic>
      <p:pic>
        <p:nvPicPr>
          <p:cNvPr id="115" name="Imagem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3055" y="4057265"/>
            <a:ext cx="466759" cy="638105"/>
          </a:xfrm>
          <a:prstGeom prst="rect">
            <a:avLst/>
          </a:prstGeom>
        </p:spPr>
      </p:pic>
      <p:pic>
        <p:nvPicPr>
          <p:cNvPr id="116" name="Imagem 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9262" y="4217041"/>
            <a:ext cx="499251" cy="559686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4581" y="3975387"/>
            <a:ext cx="456130" cy="823327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6496" y="4049586"/>
            <a:ext cx="694226" cy="727141"/>
          </a:xfrm>
          <a:prstGeom prst="rect">
            <a:avLst/>
          </a:prstGeom>
        </p:spPr>
      </p:pic>
      <p:grpSp>
        <p:nvGrpSpPr>
          <p:cNvPr id="18" name="Grupo 30"/>
          <p:cNvGrpSpPr/>
          <p:nvPr/>
        </p:nvGrpSpPr>
        <p:grpSpPr>
          <a:xfrm>
            <a:off x="1140675" y="1075550"/>
            <a:ext cx="6982621" cy="5267056"/>
            <a:chOff x="1256526" y="1958648"/>
            <a:chExt cx="6982621" cy="5267056"/>
          </a:xfrm>
        </p:grpSpPr>
        <p:sp>
          <p:nvSpPr>
            <p:cNvPr id="22" name="Rectángulo redondeado 10"/>
            <p:cNvSpPr/>
            <p:nvPr/>
          </p:nvSpPr>
          <p:spPr>
            <a:xfrm>
              <a:off x="6067796" y="1958648"/>
              <a:ext cx="2171351" cy="2463524"/>
            </a:xfrm>
            <a:prstGeom prst="roundRect">
              <a:avLst/>
            </a:prstGeom>
            <a:noFill/>
            <a:ln w="28575"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/>
              <a:r>
                <a:rPr lang="es-MX" sz="1000" dirty="0" err="1">
                  <a:solidFill>
                    <a:srgbClr val="0068AC"/>
                  </a:solidFill>
                  <a:latin typeface="Lucida Bright" panose="02040602050505020304" pitchFamily="18" charset="0"/>
                </a:rPr>
                <a:t>Cinepolito</a:t>
              </a:r>
              <a:r>
                <a:rPr lang="es-MX" sz="1000" dirty="0">
                  <a:solidFill>
                    <a:srgbClr val="0068AC"/>
                  </a:solidFill>
                  <a:latin typeface="Lucida Bright" panose="02040602050505020304" pitchFamily="18" charset="0"/>
                </a:rPr>
                <a:t>: Dirigir até o local designado </a:t>
              </a:r>
              <a:r>
                <a:rPr lang="es-MX" sz="1000" dirty="0">
                  <a:solidFill>
                    <a:srgbClr val="0070C0"/>
                  </a:solidFill>
                  <a:latin typeface="Lucida Bright" panose="02040602050505020304" pitchFamily="18" charset="0"/>
                </a:rPr>
                <a:t>pelo </a:t>
              </a:r>
              <a:r>
                <a:rPr lang="es-MX" sz="1000" dirty="0" err="1">
                  <a:solidFill>
                    <a:srgbClr val="0070C0"/>
                  </a:solidFill>
                  <a:latin typeface="Lucida Bright" panose="02040602050505020304" pitchFamily="18" charset="0"/>
                </a:rPr>
                <a:t>responsável</a:t>
              </a:r>
              <a:r>
                <a:rPr lang="es-MX" sz="1000" dirty="0">
                  <a:solidFill>
                    <a:srgbClr val="0070C0"/>
                  </a:solidFill>
                  <a:latin typeface="Lucida Bright" panose="02040602050505020304" pitchFamily="18" charset="0"/>
                </a:rPr>
                <a:t> pelo </a:t>
              </a:r>
              <a:r>
                <a:rPr lang="es-MX" sz="1000" dirty="0" smtClean="0">
                  <a:solidFill>
                    <a:srgbClr val="0070C0"/>
                  </a:solidFill>
                  <a:latin typeface="Lucida Bright" panose="02040602050505020304" pitchFamily="18" charset="0"/>
                </a:rPr>
                <a:t>Turno 10 minutos antes de iniciar a </a:t>
              </a:r>
              <a:r>
                <a:rPr lang="es-MX" sz="1000" dirty="0" err="1" smtClean="0">
                  <a:solidFill>
                    <a:srgbClr val="0070C0"/>
                  </a:solidFill>
                  <a:latin typeface="Lucida Bright" panose="02040602050505020304" pitchFamily="18" charset="0"/>
                </a:rPr>
                <a:t>sessão</a:t>
              </a:r>
              <a:r>
                <a:rPr lang="es-MX" sz="1000" dirty="0" smtClean="0">
                  <a:solidFill>
                    <a:srgbClr val="0070C0"/>
                  </a:solidFill>
                  <a:latin typeface="Lucida Bright" panose="02040602050505020304" pitchFamily="18" charset="0"/>
                </a:rPr>
                <a:t>.</a:t>
              </a:r>
              <a:endParaRPr lang="es-MX" sz="1000" dirty="0">
                <a:solidFill>
                  <a:srgbClr val="0070C0"/>
                </a:solidFill>
                <a:latin typeface="Lucida Bright" panose="02040602050505020304" pitchFamily="18" charset="0"/>
              </a:endParaRPr>
            </a:p>
          </p:txBody>
        </p:sp>
        <p:sp>
          <p:nvSpPr>
            <p:cNvPr id="23" name="Rectángulo redondeado 10"/>
            <p:cNvSpPr/>
            <p:nvPr/>
          </p:nvSpPr>
          <p:spPr>
            <a:xfrm>
              <a:off x="1256526" y="4762180"/>
              <a:ext cx="4391200" cy="2463524"/>
            </a:xfrm>
            <a:prstGeom prst="roundRect">
              <a:avLst/>
            </a:prstGeom>
            <a:noFill/>
            <a:ln w="28575"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/>
              <a:r>
                <a:rPr lang="es-MX" sz="1000" dirty="0" err="1">
                  <a:solidFill>
                    <a:srgbClr val="0070C0"/>
                  </a:solidFill>
                  <a:latin typeface="Lucida Bright" panose="02040602050505020304" pitchFamily="18" charset="0"/>
                </a:rPr>
                <a:t>Cinepolito</a:t>
              </a:r>
              <a:r>
                <a:rPr lang="es-MX" sz="1000" dirty="0">
                  <a:solidFill>
                    <a:srgbClr val="0070C0"/>
                  </a:solidFill>
                  <a:latin typeface="Lucida Bright" panose="02040602050505020304" pitchFamily="18" charset="0"/>
                </a:rPr>
                <a:t>: Vender os </a:t>
              </a:r>
              <a:r>
                <a:rPr lang="es-MX" sz="1000" dirty="0" err="1">
                  <a:solidFill>
                    <a:srgbClr val="0070C0"/>
                  </a:solidFill>
                  <a:latin typeface="Lucida Bright" panose="02040602050505020304" pitchFamily="18" charset="0"/>
                </a:rPr>
                <a:t>produtos</a:t>
              </a:r>
              <a:r>
                <a:rPr lang="es-MX" sz="1000" dirty="0">
                  <a:solidFill>
                    <a:srgbClr val="0070C0"/>
                  </a:solidFill>
                  <a:latin typeface="Lucida Bright" panose="02040602050505020304" pitchFamily="18" charset="0"/>
                </a:rPr>
                <a:t> </a:t>
              </a:r>
              <a:r>
                <a:rPr lang="es-MX" sz="1000" dirty="0" err="1">
                  <a:solidFill>
                    <a:srgbClr val="0070C0"/>
                  </a:solidFill>
                  <a:latin typeface="Lucida Bright" panose="02040602050505020304" pitchFamily="18" charset="0"/>
                </a:rPr>
                <a:t>aos</a:t>
              </a:r>
              <a:r>
                <a:rPr lang="es-MX" sz="1000" dirty="0">
                  <a:solidFill>
                    <a:srgbClr val="0070C0"/>
                  </a:solidFill>
                  <a:latin typeface="Lucida Bright" panose="02040602050505020304" pitchFamily="18" charset="0"/>
                </a:rPr>
                <a:t> clientes utilizando a Técnica:</a:t>
              </a:r>
            </a:p>
            <a:p>
              <a:pPr algn="just"/>
              <a:r>
                <a:rPr lang="es-MX" sz="1000" dirty="0">
                  <a:solidFill>
                    <a:srgbClr val="0070C0"/>
                  </a:solidFill>
                  <a:latin typeface="Lucida Bright" panose="02040602050505020304" pitchFamily="18" charset="0"/>
                </a:rPr>
                <a:t>Boa tarde, boa </a:t>
              </a:r>
              <a:r>
                <a:rPr lang="es-MX" sz="1000" dirty="0" err="1">
                  <a:solidFill>
                    <a:srgbClr val="0070C0"/>
                  </a:solidFill>
                  <a:latin typeface="Lucida Bright" panose="02040602050505020304" pitchFamily="18" charset="0"/>
                </a:rPr>
                <a:t>noite</a:t>
              </a:r>
              <a:r>
                <a:rPr lang="es-MX" sz="1000" dirty="0">
                  <a:solidFill>
                    <a:srgbClr val="0070C0"/>
                  </a:solidFill>
                  <a:latin typeface="Lucida Bright" panose="02040602050505020304" pitchFamily="18" charset="0"/>
                </a:rPr>
                <a:t>. O(A) Sr(a), </a:t>
              </a:r>
              <a:r>
                <a:rPr lang="es-MX" sz="1000" dirty="0" err="1">
                  <a:solidFill>
                    <a:srgbClr val="0070C0"/>
                  </a:solidFill>
                  <a:latin typeface="Lucida Bright" panose="02040602050505020304" pitchFamily="18" charset="0"/>
                </a:rPr>
                <a:t>gostaria</a:t>
              </a:r>
              <a:r>
                <a:rPr lang="es-MX" sz="1000" dirty="0">
                  <a:solidFill>
                    <a:srgbClr val="0070C0"/>
                  </a:solidFill>
                  <a:latin typeface="Lucida Bright" panose="02040602050505020304" pitchFamily="18" charset="0"/>
                </a:rPr>
                <a:t> de comprar os </a:t>
              </a:r>
              <a:r>
                <a:rPr lang="es-MX" sz="1000" dirty="0" err="1">
                  <a:solidFill>
                    <a:srgbClr val="0070C0"/>
                  </a:solidFill>
                  <a:latin typeface="Lucida Bright" panose="02040602050505020304" pitchFamily="18" charset="0"/>
                </a:rPr>
                <a:t>produtos</a:t>
              </a:r>
              <a:r>
                <a:rPr lang="es-MX" sz="1000" dirty="0">
                  <a:solidFill>
                    <a:srgbClr val="0070C0"/>
                  </a:solidFill>
                  <a:latin typeface="Lucida Bright" panose="02040602050505020304" pitchFamily="18" charset="0"/>
                </a:rPr>
                <a:t> Cinepolis? É rápido e fácil! </a:t>
              </a:r>
              <a:r>
                <a:rPr lang="es-MX" sz="1000" dirty="0" err="1" smtClean="0">
                  <a:solidFill>
                    <a:srgbClr val="0070C0"/>
                  </a:solidFill>
                  <a:latin typeface="Lucida Bright" panose="02040602050505020304" pitchFamily="18" charset="0"/>
                </a:rPr>
                <a:t>Só</a:t>
              </a:r>
              <a:r>
                <a:rPr lang="es-MX" sz="1000" dirty="0" smtClean="0">
                  <a:solidFill>
                    <a:srgbClr val="0070C0"/>
                  </a:solidFill>
                  <a:latin typeface="Lucida Bright" panose="02040602050505020304" pitchFamily="18" charset="0"/>
                </a:rPr>
                <a:t> aceitamos </a:t>
              </a:r>
              <a:r>
                <a:rPr lang="es-MX" sz="1000" dirty="0" err="1" smtClean="0">
                  <a:solidFill>
                    <a:srgbClr val="0070C0"/>
                  </a:solidFill>
                  <a:latin typeface="Lucida Bright" panose="02040602050505020304" pitchFamily="18" charset="0"/>
                </a:rPr>
                <a:t>dinheiro</a:t>
              </a:r>
              <a:r>
                <a:rPr lang="es-MX" sz="1000" dirty="0" smtClean="0">
                  <a:solidFill>
                    <a:srgbClr val="0070C0"/>
                  </a:solidFill>
                  <a:latin typeface="Lucida Bright" panose="02040602050505020304" pitchFamily="18" charset="0"/>
                </a:rPr>
                <a:t>.</a:t>
              </a:r>
            </a:p>
            <a:p>
              <a:pPr algn="just"/>
              <a:r>
                <a:rPr lang="es-MX" sz="1000" dirty="0" smtClean="0">
                  <a:solidFill>
                    <a:srgbClr val="0070C0"/>
                  </a:solidFill>
                  <a:latin typeface="Lucida Bright" panose="02040602050505020304" pitchFamily="18" charset="0"/>
                </a:rPr>
                <a:t>“</a:t>
              </a:r>
              <a:r>
                <a:rPr lang="es-MX" sz="1000" dirty="0" err="1" smtClean="0">
                  <a:solidFill>
                    <a:srgbClr val="0070C0"/>
                  </a:solidFill>
                  <a:latin typeface="Lucida Bright" panose="02040602050505020304" pitchFamily="18" charset="0"/>
                </a:rPr>
                <a:t>Dizer</a:t>
              </a:r>
              <a:r>
                <a:rPr lang="es-MX" sz="1000" dirty="0" smtClean="0">
                  <a:solidFill>
                    <a:srgbClr val="0070C0"/>
                  </a:solidFill>
                  <a:latin typeface="Lucida Bright" panose="02040602050505020304" pitchFamily="18" charset="0"/>
                </a:rPr>
                <a:t> </a:t>
              </a:r>
              <a:r>
                <a:rPr lang="es-MX" sz="1000" dirty="0">
                  <a:solidFill>
                    <a:srgbClr val="0070C0"/>
                  </a:solidFill>
                  <a:latin typeface="Lucida Bright" panose="02040602050505020304" pitchFamily="18" charset="0"/>
                </a:rPr>
                <a:t>na  medida </a:t>
              </a:r>
              <a:r>
                <a:rPr lang="es-MX" sz="1000" dirty="0" err="1">
                  <a:solidFill>
                    <a:srgbClr val="0070C0"/>
                  </a:solidFill>
                  <a:latin typeface="Lucida Bright" panose="02040602050505020304" pitchFamily="18" charset="0"/>
                </a:rPr>
                <a:t>em</a:t>
              </a:r>
              <a:r>
                <a:rPr lang="es-MX" sz="1000" dirty="0">
                  <a:solidFill>
                    <a:srgbClr val="0070C0"/>
                  </a:solidFill>
                  <a:latin typeface="Lucida Bright" panose="02040602050505020304" pitchFamily="18" charset="0"/>
                </a:rPr>
                <a:t> que os clientes </a:t>
              </a:r>
              <a:r>
                <a:rPr lang="es-MX" sz="1000" dirty="0" err="1" smtClean="0">
                  <a:solidFill>
                    <a:srgbClr val="0070C0"/>
                  </a:solidFill>
                  <a:latin typeface="Lucida Bright" panose="02040602050505020304" pitchFamily="18" charset="0"/>
                </a:rPr>
                <a:t>passarem</a:t>
              </a:r>
              <a:r>
                <a:rPr lang="es-MX" sz="1000" dirty="0" smtClean="0">
                  <a:solidFill>
                    <a:srgbClr val="0070C0"/>
                  </a:solidFill>
                  <a:latin typeface="Lucida Bright" panose="02040602050505020304" pitchFamily="18" charset="0"/>
                </a:rPr>
                <a:t> </a:t>
              </a:r>
              <a:r>
                <a:rPr lang="es-MX" sz="1000" dirty="0" err="1" smtClean="0">
                  <a:solidFill>
                    <a:srgbClr val="0070C0"/>
                  </a:solidFill>
                  <a:latin typeface="Lucida Bright" panose="02040602050505020304" pitchFamily="18" charset="0"/>
                </a:rPr>
                <a:t>sem</a:t>
              </a:r>
              <a:r>
                <a:rPr lang="es-MX" sz="1000" dirty="0" smtClean="0">
                  <a:solidFill>
                    <a:srgbClr val="0070C0"/>
                  </a:solidFill>
                  <a:latin typeface="Lucida Bright" panose="02040602050505020304" pitchFamily="18" charset="0"/>
                </a:rPr>
                <a:t> o </a:t>
              </a:r>
              <a:r>
                <a:rPr lang="es-MX" sz="1000" dirty="0" err="1" smtClean="0">
                  <a:solidFill>
                    <a:srgbClr val="0070C0"/>
                  </a:solidFill>
                  <a:latin typeface="Lucida Bright" panose="02040602050505020304" pitchFamily="18" charset="0"/>
                </a:rPr>
                <a:t>produto</a:t>
              </a:r>
              <a:r>
                <a:rPr lang="es-MX" sz="1000" dirty="0" smtClean="0">
                  <a:solidFill>
                    <a:srgbClr val="0070C0"/>
                  </a:solidFill>
                  <a:latin typeface="Lucida Bright" panose="02040602050505020304" pitchFamily="18" charset="0"/>
                </a:rPr>
                <a:t>”.</a:t>
              </a:r>
              <a:endParaRPr lang="es-MX" sz="1000" dirty="0">
                <a:solidFill>
                  <a:srgbClr val="0070C0"/>
                </a:solidFill>
                <a:latin typeface="Lucida Bright" panose="02040602050505020304" pitchFamily="18" charset="0"/>
              </a:endParaRPr>
            </a:p>
            <a:p>
              <a:pPr algn="just"/>
              <a:endParaRPr lang="es-MX" sz="1000" dirty="0" smtClean="0">
                <a:solidFill>
                  <a:srgbClr val="0070C0"/>
                </a:solidFill>
                <a:latin typeface="Lucida Bright" panose="02040602050505020304" pitchFamily="18" charset="0"/>
              </a:endParaRPr>
            </a:p>
            <a:p>
              <a:pPr algn="just"/>
              <a:r>
                <a:rPr lang="es-MX" sz="1000" dirty="0" err="1" smtClean="0">
                  <a:solidFill>
                    <a:srgbClr val="0070C0"/>
                  </a:solidFill>
                  <a:latin typeface="Lucida Bright" panose="02040602050505020304" pitchFamily="18" charset="0"/>
                </a:rPr>
                <a:t>Saudar</a:t>
              </a:r>
              <a:r>
                <a:rPr lang="es-MX" sz="1000" dirty="0" smtClean="0">
                  <a:solidFill>
                    <a:srgbClr val="0070C0"/>
                  </a:solidFill>
                  <a:latin typeface="Lucida Bright" panose="02040602050505020304" pitchFamily="18" charset="0"/>
                </a:rPr>
                <a:t> </a:t>
              </a:r>
              <a:r>
                <a:rPr lang="es-MX" sz="1000" dirty="0">
                  <a:solidFill>
                    <a:srgbClr val="0070C0"/>
                  </a:solidFill>
                  <a:latin typeface="Lucida Bright" panose="02040602050505020304" pitchFamily="18" charset="0"/>
                </a:rPr>
                <a:t>e despedir </a:t>
              </a:r>
              <a:r>
                <a:rPr lang="es-MX" sz="1000" dirty="0" smtClean="0">
                  <a:solidFill>
                    <a:srgbClr val="0070C0"/>
                  </a:solidFill>
                  <a:latin typeface="Lucida Bright" panose="02040602050505020304" pitchFamily="18" charset="0"/>
                </a:rPr>
                <a:t>o </a:t>
              </a:r>
              <a:r>
                <a:rPr lang="es-MX" sz="1000" dirty="0">
                  <a:solidFill>
                    <a:srgbClr val="0070C0"/>
                  </a:solidFill>
                  <a:latin typeface="Lucida Bright" panose="02040602050505020304" pitchFamily="18" charset="0"/>
                </a:rPr>
                <a:t>cliente </a:t>
              </a:r>
              <a:r>
                <a:rPr lang="es-MX" sz="1000" dirty="0" err="1">
                  <a:solidFill>
                    <a:srgbClr val="0070C0"/>
                  </a:solidFill>
                  <a:latin typeface="Lucida Bright" panose="02040602050505020304" pitchFamily="18" charset="0"/>
                </a:rPr>
                <a:t>quando</a:t>
              </a:r>
              <a:r>
                <a:rPr lang="es-MX" sz="1000" dirty="0">
                  <a:solidFill>
                    <a:srgbClr val="0070C0"/>
                  </a:solidFill>
                  <a:latin typeface="Lucida Bright" panose="02040602050505020304" pitchFamily="18" charset="0"/>
                </a:rPr>
                <a:t> </a:t>
              </a:r>
              <a:r>
                <a:rPr lang="es-MX" sz="1000" dirty="0" err="1">
                  <a:solidFill>
                    <a:srgbClr val="0070C0"/>
                  </a:solidFill>
                  <a:latin typeface="Lucida Bright" panose="02040602050505020304" pitchFamily="18" charset="0"/>
                </a:rPr>
                <a:t>for</a:t>
              </a:r>
              <a:r>
                <a:rPr lang="es-MX" sz="1000" dirty="0">
                  <a:solidFill>
                    <a:srgbClr val="0070C0"/>
                  </a:solidFill>
                  <a:latin typeface="Lucida Bright" panose="02040602050505020304" pitchFamily="18" charset="0"/>
                </a:rPr>
                <a:t> </a:t>
              </a:r>
              <a:r>
                <a:rPr lang="es-MX" sz="1000" dirty="0" err="1">
                  <a:solidFill>
                    <a:srgbClr val="0070C0"/>
                  </a:solidFill>
                  <a:latin typeface="Lucida Bright" panose="02040602050505020304" pitchFamily="18" charset="0"/>
                </a:rPr>
                <a:t>atendê</a:t>
              </a:r>
              <a:r>
                <a:rPr lang="es-MX" sz="1000" dirty="0">
                  <a:solidFill>
                    <a:srgbClr val="0070C0"/>
                  </a:solidFill>
                  <a:latin typeface="Lucida Bright" panose="02040602050505020304" pitchFamily="18" charset="0"/>
                </a:rPr>
                <a:t>-lo utilizando a Técnica de Vendas habitual. </a:t>
              </a:r>
            </a:p>
          </p:txBody>
        </p:sp>
      </p:grpSp>
      <p:sp>
        <p:nvSpPr>
          <p:cNvPr id="119" name="CaixaDeTexto 15"/>
          <p:cNvSpPr txBox="1"/>
          <p:nvPr/>
        </p:nvSpPr>
        <p:spPr>
          <a:xfrm>
            <a:off x="7537198" y="215706"/>
            <a:ext cx="1300606" cy="488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 smtClean="0">
                <a:solidFill>
                  <a:srgbClr val="0070C0"/>
                </a:solidFill>
              </a:rPr>
              <a:t>Versão 1.0</a:t>
            </a:r>
          </a:p>
          <a:p>
            <a:r>
              <a:rPr lang="pt-BR" sz="1300" b="1" dirty="0">
                <a:solidFill>
                  <a:srgbClr val="0070C0"/>
                </a:solidFill>
              </a:rPr>
              <a:t>Janeiro/2018</a:t>
            </a:r>
          </a:p>
        </p:txBody>
      </p:sp>
      <p:grpSp>
        <p:nvGrpSpPr>
          <p:cNvPr id="42" name="5 Grupo"/>
          <p:cNvGrpSpPr/>
          <p:nvPr/>
        </p:nvGrpSpPr>
        <p:grpSpPr>
          <a:xfrm>
            <a:off x="318467" y="2037147"/>
            <a:ext cx="457200" cy="457200"/>
            <a:chOff x="4288379" y="6177171"/>
            <a:chExt cx="457200" cy="457200"/>
          </a:xfrm>
        </p:grpSpPr>
        <p:sp>
          <p:nvSpPr>
            <p:cNvPr id="43" name="4 Anillo"/>
            <p:cNvSpPr/>
            <p:nvPr/>
          </p:nvSpPr>
          <p:spPr>
            <a:xfrm>
              <a:off x="4288379" y="6177171"/>
              <a:ext cx="457200" cy="457200"/>
            </a:xfrm>
            <a:prstGeom prst="donut">
              <a:avLst>
                <a:gd name="adj" fmla="val 10714"/>
              </a:avLst>
            </a:prstGeom>
            <a:noFill/>
            <a:ln w="28575"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rgbClr val="0068AC"/>
                </a:solidFill>
              </a:endParaRPr>
            </a:p>
          </p:txBody>
        </p:sp>
        <p:sp>
          <p:nvSpPr>
            <p:cNvPr id="44" name="5 CuadroTexto"/>
            <p:cNvSpPr txBox="1"/>
            <p:nvPr/>
          </p:nvSpPr>
          <p:spPr>
            <a:xfrm>
              <a:off x="4375514" y="6255368"/>
              <a:ext cx="2571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>
                  <a:solidFill>
                    <a:srgbClr val="0068AC"/>
                  </a:solidFill>
                  <a:latin typeface="Lucida Sans" pitchFamily="34" charset="0"/>
                </a:rPr>
                <a:t>A</a:t>
              </a:r>
            </a:p>
          </p:txBody>
        </p:sp>
      </p:grpSp>
      <p:sp>
        <p:nvSpPr>
          <p:cNvPr id="48" name="Rectángulo redondeado 10"/>
          <p:cNvSpPr/>
          <p:nvPr/>
        </p:nvSpPr>
        <p:spPr>
          <a:xfrm>
            <a:off x="5922984" y="3894034"/>
            <a:ext cx="2171351" cy="2463524"/>
          </a:xfrm>
          <a:prstGeom prst="roundRect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err="1">
                <a:solidFill>
                  <a:srgbClr val="0070C0"/>
                </a:solidFill>
                <a:latin typeface="Lucida Bright" panose="02040602050505020304" pitchFamily="18" charset="0"/>
              </a:rPr>
              <a:t>Cinepolito</a:t>
            </a:r>
            <a:r>
              <a:rPr lang="es-MX" sz="1000" dirty="0">
                <a:solidFill>
                  <a:srgbClr val="0070C0"/>
                </a:solidFill>
                <a:latin typeface="Lucida Bright" panose="02040602050505020304" pitchFamily="18" charset="0"/>
              </a:rPr>
              <a:t>: Alocar </a:t>
            </a:r>
            <a:r>
              <a:rPr lang="es-MX" sz="1000" dirty="0" err="1">
                <a:solidFill>
                  <a:srgbClr val="0070C0"/>
                </a:solidFill>
                <a:latin typeface="Lucida Bright" panose="02040602050505020304" pitchFamily="18" charset="0"/>
              </a:rPr>
              <a:t>em</a:t>
            </a:r>
            <a:r>
              <a:rPr lang="es-MX" sz="1000" dirty="0">
                <a:solidFill>
                  <a:srgbClr val="0070C0"/>
                </a:solidFill>
                <a:latin typeface="Lucida Bright" panose="02040602050505020304" pitchFamily="18" charset="0"/>
              </a:rPr>
              <a:t> </a:t>
            </a:r>
            <a:r>
              <a:rPr lang="es-MX" sz="1000" dirty="0" err="1">
                <a:solidFill>
                  <a:srgbClr val="0070C0"/>
                </a:solidFill>
                <a:latin typeface="Lucida Bright" panose="02040602050505020304" pitchFamily="18" charset="0"/>
              </a:rPr>
              <a:t>um</a:t>
            </a:r>
            <a:r>
              <a:rPr lang="es-MX" sz="1000" dirty="0">
                <a:solidFill>
                  <a:srgbClr val="0070C0"/>
                </a:solidFill>
                <a:latin typeface="Lucida Bright" panose="02040602050505020304" pitchFamily="18" charset="0"/>
              </a:rPr>
              <a:t> ambiente de fácil </a:t>
            </a:r>
            <a:r>
              <a:rPr lang="es-MX" sz="1000" dirty="0" err="1">
                <a:solidFill>
                  <a:srgbClr val="0070C0"/>
                </a:solidFill>
                <a:latin typeface="Lucida Bright" panose="02040602050505020304" pitchFamily="18" charset="0"/>
              </a:rPr>
              <a:t>acesso</a:t>
            </a:r>
            <a:r>
              <a:rPr lang="es-MX" sz="1000" dirty="0">
                <a:solidFill>
                  <a:srgbClr val="0070C0"/>
                </a:solidFill>
                <a:latin typeface="Lucida Bright" panose="02040602050505020304" pitchFamily="18" charset="0"/>
              </a:rPr>
              <a:t> e que </a:t>
            </a:r>
            <a:r>
              <a:rPr lang="es-MX" sz="1000" dirty="0" err="1">
                <a:solidFill>
                  <a:srgbClr val="0070C0"/>
                </a:solidFill>
                <a:latin typeface="Lucida Bright" panose="02040602050505020304" pitchFamily="18" charset="0"/>
              </a:rPr>
              <a:t>esteja</a:t>
            </a:r>
            <a:r>
              <a:rPr lang="es-MX" sz="1000" dirty="0">
                <a:solidFill>
                  <a:srgbClr val="0070C0"/>
                </a:solidFill>
                <a:latin typeface="Lucida Bright" panose="02040602050505020304" pitchFamily="18" charset="0"/>
              </a:rPr>
              <a:t> a vista do cliente</a:t>
            </a:r>
            <a:r>
              <a:rPr lang="es-MX" sz="1000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.</a:t>
            </a:r>
          </a:p>
          <a:p>
            <a:pPr algn="just"/>
            <a:r>
              <a:rPr lang="es-MX" sz="1000" dirty="0">
                <a:solidFill>
                  <a:srgbClr val="0070C0"/>
                </a:solidFill>
                <a:latin typeface="Lucida Bright" panose="02040602050505020304" pitchFamily="18" charset="0"/>
              </a:rPr>
              <a:t>Utilizar </a:t>
            </a:r>
            <a:r>
              <a:rPr lang="es-MX" sz="1000" dirty="0" err="1">
                <a:solidFill>
                  <a:srgbClr val="0070C0"/>
                </a:solidFill>
                <a:latin typeface="Lucida Bright" panose="02040602050505020304" pitchFamily="18" charset="0"/>
              </a:rPr>
              <a:t>nas</a:t>
            </a:r>
            <a:r>
              <a:rPr lang="es-MX" sz="1000" dirty="0">
                <a:solidFill>
                  <a:srgbClr val="0070C0"/>
                </a:solidFill>
                <a:latin typeface="Lucida Bright" panose="02040602050505020304" pitchFamily="18" charset="0"/>
              </a:rPr>
              <a:t> salas </a:t>
            </a:r>
            <a:r>
              <a:rPr lang="es-MX" sz="1000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Macro, Tradicional e Lobby.</a:t>
            </a:r>
            <a:endParaRPr lang="es-MX" sz="1000" dirty="0">
              <a:solidFill>
                <a:srgbClr val="0070C0"/>
              </a:solidFill>
              <a:latin typeface="Lucida Bright" panose="02040602050505020304" pitchFamily="18" charset="0"/>
            </a:endParaRPr>
          </a:p>
        </p:txBody>
      </p:sp>
      <p:pic>
        <p:nvPicPr>
          <p:cNvPr id="57" name="Picture 2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7010" y="1218793"/>
            <a:ext cx="480328" cy="53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>
            <a:stCxn id="48" idx="1"/>
          </p:cNvCxnSpPr>
          <p:nvPr/>
        </p:nvCxnSpPr>
        <p:spPr>
          <a:xfrm flipH="1">
            <a:off x="5531875" y="5125796"/>
            <a:ext cx="391109" cy="0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ector 2"/>
          <p:cNvSpPr/>
          <p:nvPr/>
        </p:nvSpPr>
        <p:spPr>
          <a:xfrm>
            <a:off x="405602" y="4938761"/>
            <a:ext cx="457200" cy="457200"/>
          </a:xfrm>
          <a:prstGeom prst="flowChartConnector">
            <a:avLst/>
          </a:prstGeom>
          <a:noFill/>
          <a:ln w="57150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74512" flipH="1">
            <a:off x="2357413" y="1164210"/>
            <a:ext cx="152943" cy="751416"/>
          </a:xfrm>
          <a:prstGeom prst="rect">
            <a:avLst/>
          </a:prstGeom>
        </p:spPr>
      </p:pic>
      <p:sp>
        <p:nvSpPr>
          <p:cNvPr id="33" name="1 Título"/>
          <p:cNvSpPr txBox="1">
            <a:spLocks/>
          </p:cNvSpPr>
          <p:nvPr/>
        </p:nvSpPr>
        <p:spPr>
          <a:xfrm>
            <a:off x="318467" y="6346850"/>
            <a:ext cx="8697532" cy="620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s-MX" sz="1300" dirty="0" smtClean="0">
                <a:solidFill>
                  <a:srgbClr val="0070C0"/>
                </a:solidFill>
              </a:rPr>
              <a:t>Nota: A </a:t>
            </a:r>
            <a:r>
              <a:rPr lang="es-MX" sz="1300" dirty="0" err="1" smtClean="0">
                <a:solidFill>
                  <a:srgbClr val="0070C0"/>
                </a:solidFill>
              </a:rPr>
              <a:t>quantidade</a:t>
            </a:r>
            <a:r>
              <a:rPr lang="es-MX" sz="1300" dirty="0">
                <a:solidFill>
                  <a:srgbClr val="0070C0"/>
                </a:solidFill>
              </a:rPr>
              <a:t> </a:t>
            </a:r>
            <a:r>
              <a:rPr lang="es-MX" sz="1300" dirty="0" smtClean="0">
                <a:solidFill>
                  <a:srgbClr val="0070C0"/>
                </a:solidFill>
              </a:rPr>
              <a:t>de </a:t>
            </a:r>
            <a:r>
              <a:rPr lang="es-MX" sz="1300" dirty="0" err="1" smtClean="0">
                <a:solidFill>
                  <a:srgbClr val="0070C0"/>
                </a:solidFill>
              </a:rPr>
              <a:t>produtos</a:t>
            </a:r>
            <a:r>
              <a:rPr lang="es-MX" sz="1300" dirty="0" smtClean="0">
                <a:solidFill>
                  <a:srgbClr val="0070C0"/>
                </a:solidFill>
              </a:rPr>
              <a:t>/ </a:t>
            </a:r>
            <a:r>
              <a:rPr lang="es-MX" sz="1300" dirty="0" err="1" smtClean="0">
                <a:solidFill>
                  <a:srgbClr val="0070C0"/>
                </a:solidFill>
              </a:rPr>
              <a:t>embalagens</a:t>
            </a:r>
            <a:r>
              <a:rPr lang="es-MX" sz="1300" dirty="0" smtClean="0">
                <a:solidFill>
                  <a:srgbClr val="0070C0"/>
                </a:solidFill>
              </a:rPr>
              <a:t> abastecidos no </a:t>
            </a:r>
            <a:r>
              <a:rPr lang="es-MX" sz="1300" dirty="0" err="1" smtClean="0">
                <a:solidFill>
                  <a:srgbClr val="0070C0"/>
                </a:solidFill>
              </a:rPr>
              <a:t>carrinho</a:t>
            </a:r>
            <a:r>
              <a:rPr lang="es-MX" sz="1300" dirty="0" smtClean="0">
                <a:solidFill>
                  <a:srgbClr val="0070C0"/>
                </a:solidFill>
              </a:rPr>
              <a:t> </a:t>
            </a:r>
            <a:r>
              <a:rPr lang="es-MX" sz="1300" dirty="0" err="1" smtClean="0">
                <a:solidFill>
                  <a:srgbClr val="0070C0"/>
                </a:solidFill>
              </a:rPr>
              <a:t>deve</a:t>
            </a:r>
            <a:r>
              <a:rPr lang="es-MX" sz="1300" dirty="0" smtClean="0">
                <a:solidFill>
                  <a:srgbClr val="0070C0"/>
                </a:solidFill>
              </a:rPr>
              <a:t> ser </a:t>
            </a:r>
            <a:r>
              <a:rPr lang="es-MX" sz="1300" dirty="0" err="1" smtClean="0">
                <a:solidFill>
                  <a:srgbClr val="0070C0"/>
                </a:solidFill>
              </a:rPr>
              <a:t>padrão</a:t>
            </a:r>
            <a:r>
              <a:rPr lang="es-MX" sz="1300" dirty="0" smtClean="0">
                <a:solidFill>
                  <a:srgbClr val="0070C0"/>
                </a:solidFill>
              </a:rPr>
              <a:t> para </a:t>
            </a:r>
            <a:r>
              <a:rPr lang="es-MX" sz="1300" dirty="0" err="1" smtClean="0">
                <a:solidFill>
                  <a:srgbClr val="0070C0"/>
                </a:solidFill>
              </a:rPr>
              <a:t>maior</a:t>
            </a:r>
            <a:r>
              <a:rPr lang="es-MX" sz="1300" dirty="0" smtClean="0">
                <a:solidFill>
                  <a:srgbClr val="0070C0"/>
                </a:solidFill>
              </a:rPr>
              <a:t> controle de entrada e </a:t>
            </a:r>
            <a:r>
              <a:rPr lang="es-MX" sz="1300" dirty="0" err="1" smtClean="0">
                <a:solidFill>
                  <a:srgbClr val="0070C0"/>
                </a:solidFill>
              </a:rPr>
              <a:t>saída</a:t>
            </a:r>
            <a:r>
              <a:rPr lang="es-MX" sz="1300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709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9" y="677846"/>
            <a:ext cx="9053848" cy="5982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698" y="237023"/>
            <a:ext cx="1428750" cy="923925"/>
          </a:xfrm>
          <a:prstGeom prst="rect">
            <a:avLst/>
          </a:prstGeom>
        </p:spPr>
      </p:pic>
      <p:sp>
        <p:nvSpPr>
          <p:cNvPr id="77" name="1 Título"/>
          <p:cNvSpPr>
            <a:spLocks noGrp="1"/>
          </p:cNvSpPr>
          <p:nvPr>
            <p:ph type="title"/>
          </p:nvPr>
        </p:nvSpPr>
        <p:spPr>
          <a:xfrm>
            <a:off x="1624671" y="99388"/>
            <a:ext cx="6202017" cy="721552"/>
          </a:xfrm>
        </p:spPr>
        <p:txBody>
          <a:bodyPr>
            <a:normAutofit fontScale="90000"/>
          </a:bodyPr>
          <a:lstStyle/>
          <a:p>
            <a:r>
              <a:rPr lang="es-MX" sz="1800" dirty="0" err="1"/>
              <a:t>Processo</a:t>
            </a:r>
            <a:r>
              <a:rPr lang="es-MX" sz="1800" dirty="0"/>
              <a:t>: Venda de </a:t>
            </a:r>
            <a:r>
              <a:rPr lang="es-MX" sz="1800" dirty="0" err="1"/>
              <a:t>produtos</a:t>
            </a:r>
            <a:r>
              <a:rPr lang="es-MX" sz="1800" dirty="0"/>
              <a:t> no </a:t>
            </a:r>
            <a:r>
              <a:rPr lang="es-MX" sz="1800" dirty="0" err="1" smtClean="0"/>
              <a:t>carrinho</a:t>
            </a: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 smtClean="0"/>
              <a:t>Venda de </a:t>
            </a:r>
            <a:r>
              <a:rPr lang="es-MX" sz="1800" dirty="0" err="1" smtClean="0"/>
              <a:t>produtos</a:t>
            </a:r>
            <a:r>
              <a:rPr lang="es-MX" sz="1800" dirty="0">
                <a:solidFill>
                  <a:srgbClr val="0070C0"/>
                </a:solidFill>
              </a:rPr>
              <a:t/>
            </a:r>
            <a:br>
              <a:rPr lang="es-MX" sz="1800" dirty="0">
                <a:solidFill>
                  <a:srgbClr val="0070C0"/>
                </a:solidFill>
              </a:rPr>
            </a:br>
            <a:r>
              <a:rPr lang="es-MX" sz="1400" dirty="0" smtClean="0"/>
              <a:t>BRA-GR-CARR-TRA-00</a:t>
            </a:r>
            <a:endParaRPr lang="es-MX" dirty="0"/>
          </a:p>
        </p:txBody>
      </p:sp>
      <p:sp>
        <p:nvSpPr>
          <p:cNvPr id="78" name="CaixaDeTexto 15"/>
          <p:cNvSpPr txBox="1"/>
          <p:nvPr/>
        </p:nvSpPr>
        <p:spPr>
          <a:xfrm>
            <a:off x="7506044" y="210070"/>
            <a:ext cx="1300606" cy="488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 smtClean="0">
                <a:solidFill>
                  <a:srgbClr val="0070C0"/>
                </a:solidFill>
              </a:rPr>
              <a:t>Versão 1.0</a:t>
            </a:r>
          </a:p>
          <a:p>
            <a:r>
              <a:rPr lang="pt-BR" sz="1300" b="1" dirty="0">
                <a:solidFill>
                  <a:srgbClr val="0070C0"/>
                </a:solidFill>
              </a:rPr>
              <a:t>Janeiro/2018</a:t>
            </a:r>
          </a:p>
        </p:txBody>
      </p:sp>
      <p:sp>
        <p:nvSpPr>
          <p:cNvPr id="79" name="Rectángulo redondeado 10"/>
          <p:cNvSpPr/>
          <p:nvPr/>
        </p:nvSpPr>
        <p:spPr>
          <a:xfrm>
            <a:off x="2158931" y="941848"/>
            <a:ext cx="2171351" cy="2463524"/>
          </a:xfrm>
          <a:prstGeom prst="roundRect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Cinepolito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: Registrar 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a venda  do cliente utilizando a </a:t>
            </a:r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Planilha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 Controle de Venda.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25792" y="2173610"/>
            <a:ext cx="333139" cy="0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4314821" y="2170811"/>
            <a:ext cx="267920" cy="2799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447" y="1169309"/>
            <a:ext cx="983636" cy="972944"/>
          </a:xfrm>
          <a:prstGeom prst="rect">
            <a:avLst/>
          </a:prstGeom>
        </p:spPr>
      </p:pic>
      <p:sp>
        <p:nvSpPr>
          <p:cNvPr id="68" name="Rectángulo redondeado 10"/>
          <p:cNvSpPr/>
          <p:nvPr/>
        </p:nvSpPr>
        <p:spPr>
          <a:xfrm>
            <a:off x="4594915" y="3792324"/>
            <a:ext cx="2171351" cy="2463524"/>
          </a:xfrm>
          <a:prstGeom prst="roundRect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Cinepolito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: Informar o valor total </a:t>
            </a:r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ao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cliente utilizando a calculadora.</a:t>
            </a:r>
            <a:endParaRPr lang="es-MX" sz="10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4245705" y="4874875"/>
            <a:ext cx="337036" cy="0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redondeado 10"/>
          <p:cNvSpPr/>
          <p:nvPr/>
        </p:nvSpPr>
        <p:spPr>
          <a:xfrm>
            <a:off x="4582741" y="963203"/>
            <a:ext cx="2171351" cy="2463524"/>
          </a:xfrm>
          <a:prstGeom prst="roundRect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Cinepolito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: Maximizar o pedido do cliente na medida </a:t>
            </a:r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em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 que ele </a:t>
            </a:r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for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pedindo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.</a:t>
            </a:r>
          </a:p>
          <a:p>
            <a:pPr algn="just"/>
            <a:r>
              <a:rPr lang="es-MX" sz="1000" b="1" dirty="0">
                <a:solidFill>
                  <a:srgbClr val="0068AC"/>
                </a:solidFill>
                <a:latin typeface="Lucida Bright" panose="02040602050505020304" pitchFamily="18" charset="0"/>
              </a:rPr>
              <a:t>Maximizar as vendas </a:t>
            </a:r>
            <a:r>
              <a:rPr lang="es-MX" sz="1000" b="1" dirty="0" err="1">
                <a:solidFill>
                  <a:srgbClr val="0068AC"/>
                </a:solidFill>
                <a:latin typeface="Lucida Bright" panose="02040602050505020304" pitchFamily="18" charset="0"/>
              </a:rPr>
              <a:t>seguindo</a:t>
            </a:r>
            <a:r>
              <a:rPr lang="es-MX" sz="1000" b="1" dirty="0">
                <a:solidFill>
                  <a:srgbClr val="0068AC"/>
                </a:solidFill>
                <a:latin typeface="Lucida Bright" panose="02040602050505020304" pitchFamily="18" charset="0"/>
              </a:rPr>
              <a:t> o </a:t>
            </a:r>
            <a:r>
              <a:rPr lang="es-MX" sz="1000" b="1" dirty="0" err="1">
                <a:solidFill>
                  <a:srgbClr val="0068AC"/>
                </a:solidFill>
                <a:latin typeface="Lucida Bright" panose="02040602050505020304" pitchFamily="18" charset="0"/>
              </a:rPr>
              <a:t>procedimento</a:t>
            </a:r>
            <a:r>
              <a:rPr lang="es-MX" sz="1000" b="1" dirty="0">
                <a:solidFill>
                  <a:srgbClr val="0068AC"/>
                </a:solidFill>
                <a:latin typeface="Lucida Bright" panose="02040602050505020304" pitchFamily="18" charset="0"/>
              </a:rPr>
              <a:t> Técnicas de Venda.</a:t>
            </a:r>
          </a:p>
        </p:txBody>
      </p:sp>
      <p:sp>
        <p:nvSpPr>
          <p:cNvPr id="43" name="Rectángulo redondeado 10"/>
          <p:cNvSpPr/>
          <p:nvPr/>
        </p:nvSpPr>
        <p:spPr>
          <a:xfrm>
            <a:off x="2105746" y="3792324"/>
            <a:ext cx="2171351" cy="2463524"/>
          </a:xfrm>
          <a:prstGeom prst="roundRect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Cinepolito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: 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Agradecer o cliente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dizendo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: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Obrigada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e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divirta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-se.</a:t>
            </a:r>
            <a:endParaRPr lang="es-MX" sz="1000" b="1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866" y="4205370"/>
            <a:ext cx="1160821" cy="1148204"/>
          </a:xfrm>
          <a:prstGeom prst="rect">
            <a:avLst/>
          </a:prstGeom>
        </p:spPr>
      </p:pic>
      <p:sp>
        <p:nvSpPr>
          <p:cNvPr id="45" name="Conector 29"/>
          <p:cNvSpPr/>
          <p:nvPr/>
        </p:nvSpPr>
        <p:spPr>
          <a:xfrm>
            <a:off x="1365666" y="1942211"/>
            <a:ext cx="457200" cy="457200"/>
          </a:xfrm>
          <a:prstGeom prst="flowChartConnector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Conector 2"/>
          <p:cNvSpPr/>
          <p:nvPr/>
        </p:nvSpPr>
        <p:spPr>
          <a:xfrm>
            <a:off x="1335373" y="4650682"/>
            <a:ext cx="457200" cy="457200"/>
          </a:xfrm>
          <a:prstGeom prst="flowChartConnector">
            <a:avLst/>
          </a:prstGeom>
          <a:noFill/>
          <a:ln w="57150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1819542" y="4874875"/>
            <a:ext cx="286204" cy="264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79583" y="3411610"/>
            <a:ext cx="1007" cy="380714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1611" y="1409043"/>
            <a:ext cx="1229934" cy="95924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4014" y="4005185"/>
            <a:ext cx="771464" cy="1381458"/>
          </a:xfrm>
          <a:prstGeom prst="rect">
            <a:avLst/>
          </a:prstGeom>
        </p:spPr>
      </p:pic>
      <p:sp>
        <p:nvSpPr>
          <p:cNvPr id="22" name="Explosion 2 21"/>
          <p:cNvSpPr>
            <a:spLocks/>
          </p:cNvSpPr>
          <p:nvPr/>
        </p:nvSpPr>
        <p:spPr>
          <a:xfrm rot="2649954">
            <a:off x="6270751" y="612233"/>
            <a:ext cx="965200" cy="861060"/>
          </a:xfrm>
          <a:prstGeom prst="irregularSeal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23" name="TextBox 12"/>
          <p:cNvSpPr txBox="1">
            <a:spLocks/>
          </p:cNvSpPr>
          <p:nvPr/>
        </p:nvSpPr>
        <p:spPr>
          <a:xfrm>
            <a:off x="6299232" y="871832"/>
            <a:ext cx="813043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en-US" sz="1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Importante</a:t>
            </a:r>
            <a:endParaRPr lang="pt-BR" sz="1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64466" y="6308750"/>
            <a:ext cx="9057371" cy="620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s-MX" sz="1300" dirty="0">
                <a:solidFill>
                  <a:srgbClr val="0070C0"/>
                </a:solidFill>
              </a:rPr>
              <a:t>Nota: O </a:t>
            </a:r>
            <a:r>
              <a:rPr lang="es-MX" sz="1300" dirty="0" err="1">
                <a:solidFill>
                  <a:srgbClr val="0070C0"/>
                </a:solidFill>
              </a:rPr>
              <a:t>carrinho</a:t>
            </a:r>
            <a:r>
              <a:rPr lang="es-MX" sz="1300" dirty="0">
                <a:solidFill>
                  <a:srgbClr val="0070C0"/>
                </a:solidFill>
              </a:rPr>
              <a:t> </a:t>
            </a:r>
            <a:r>
              <a:rPr lang="es-MX" sz="1300" dirty="0" err="1">
                <a:solidFill>
                  <a:srgbClr val="0070C0"/>
                </a:solidFill>
              </a:rPr>
              <a:t>deve</a:t>
            </a:r>
            <a:r>
              <a:rPr lang="es-MX" sz="1300" dirty="0">
                <a:solidFill>
                  <a:srgbClr val="0070C0"/>
                </a:solidFill>
              </a:rPr>
              <a:t> ser utilizado </a:t>
            </a:r>
            <a:r>
              <a:rPr lang="pt-BR" sz="1300" dirty="0">
                <a:solidFill>
                  <a:srgbClr val="0070C0"/>
                </a:solidFill>
              </a:rPr>
              <a:t>preferencialmente </a:t>
            </a:r>
            <a:r>
              <a:rPr lang="pt-BR" sz="1300" dirty="0">
                <a:solidFill>
                  <a:srgbClr val="0070C0"/>
                </a:solidFill>
              </a:rPr>
              <a:t>sábado, domingo e feriado ou de acordo </a:t>
            </a:r>
            <a:r>
              <a:rPr lang="pt-BR" sz="1300" dirty="0" smtClean="0">
                <a:solidFill>
                  <a:srgbClr val="0070C0"/>
                </a:solidFill>
              </a:rPr>
              <a:t>com a </a:t>
            </a:r>
            <a:r>
              <a:rPr lang="pt-BR" sz="1300" dirty="0">
                <a:solidFill>
                  <a:srgbClr val="0070C0"/>
                </a:solidFill>
              </a:rPr>
              <a:t>demanda do cinema (dias promocionais)  </a:t>
            </a:r>
            <a:r>
              <a:rPr lang="es-MX" sz="1300" dirty="0">
                <a:solidFill>
                  <a:srgbClr val="0070C0"/>
                </a:solidFill>
              </a:rPr>
              <a:t>e </a:t>
            </a:r>
            <a:r>
              <a:rPr lang="es-MX" sz="1300" dirty="0" err="1">
                <a:solidFill>
                  <a:srgbClr val="0070C0"/>
                </a:solidFill>
              </a:rPr>
              <a:t>maior</a:t>
            </a:r>
            <a:r>
              <a:rPr lang="es-MX" sz="1300" dirty="0">
                <a:solidFill>
                  <a:srgbClr val="0070C0"/>
                </a:solidFill>
              </a:rPr>
              <a:t> movimiento.    </a:t>
            </a:r>
          </a:p>
        </p:txBody>
      </p:sp>
    </p:spTree>
    <p:extLst>
      <p:ext uri="{BB962C8B-B14F-4D97-AF65-F5344CB8AC3E}">
        <p14:creationId xmlns:p14="http://schemas.microsoft.com/office/powerpoint/2010/main" val="32943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5763"/>
            <a:ext cx="9053848" cy="5982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392" y="66221"/>
            <a:ext cx="1428750" cy="923925"/>
          </a:xfrm>
          <a:prstGeom prst="rect">
            <a:avLst/>
          </a:prstGeom>
        </p:spPr>
      </p:pic>
      <p:sp>
        <p:nvSpPr>
          <p:cNvPr id="77" name="1 Título"/>
          <p:cNvSpPr>
            <a:spLocks noGrp="1"/>
          </p:cNvSpPr>
          <p:nvPr>
            <p:ph type="title"/>
          </p:nvPr>
        </p:nvSpPr>
        <p:spPr>
          <a:xfrm>
            <a:off x="1624671" y="99388"/>
            <a:ext cx="6202017" cy="721552"/>
          </a:xfrm>
        </p:spPr>
        <p:txBody>
          <a:bodyPr>
            <a:normAutofit fontScale="90000"/>
          </a:bodyPr>
          <a:lstStyle/>
          <a:p>
            <a:r>
              <a:rPr lang="es-MX" sz="1800" dirty="0" err="1"/>
              <a:t>Processo</a:t>
            </a:r>
            <a:r>
              <a:rPr lang="es-MX" sz="1800" dirty="0"/>
              <a:t>: Venda de </a:t>
            </a:r>
            <a:r>
              <a:rPr lang="es-MX" sz="1800" dirty="0" err="1"/>
              <a:t>produtos</a:t>
            </a:r>
            <a:r>
              <a:rPr lang="es-MX" sz="1800" dirty="0"/>
              <a:t> no </a:t>
            </a:r>
            <a:r>
              <a:rPr lang="es-MX" sz="1800" dirty="0" err="1" smtClean="0"/>
              <a:t>carrinho</a:t>
            </a: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 err="1" smtClean="0"/>
              <a:t>Abastecendo</a:t>
            </a:r>
            <a:r>
              <a:rPr lang="es-MX" sz="1800" dirty="0" smtClean="0"/>
              <a:t> o </a:t>
            </a:r>
            <a:r>
              <a:rPr lang="es-MX" sz="1800" dirty="0" err="1" smtClean="0"/>
              <a:t>carrinho</a:t>
            </a:r>
            <a:r>
              <a:rPr lang="es-MX" sz="1800" dirty="0" smtClean="0"/>
              <a:t> para vendas futura</a:t>
            </a:r>
            <a:r>
              <a:rPr lang="es-MX" sz="1800" dirty="0">
                <a:solidFill>
                  <a:srgbClr val="0070C0"/>
                </a:solidFill>
              </a:rPr>
              <a:t/>
            </a:r>
            <a:br>
              <a:rPr lang="es-MX" sz="1800" dirty="0">
                <a:solidFill>
                  <a:srgbClr val="0070C0"/>
                </a:solidFill>
              </a:rPr>
            </a:br>
            <a:r>
              <a:rPr lang="es-MX" sz="1400" dirty="0" smtClean="0"/>
              <a:t>BRA-GR-CARR-TRA-00</a:t>
            </a:r>
            <a:endParaRPr lang="es-MX" dirty="0"/>
          </a:p>
        </p:txBody>
      </p:sp>
      <p:sp>
        <p:nvSpPr>
          <p:cNvPr id="79" name="Rectángulo redondeado 10"/>
          <p:cNvSpPr/>
          <p:nvPr/>
        </p:nvSpPr>
        <p:spPr>
          <a:xfrm>
            <a:off x="2043024" y="2002798"/>
            <a:ext cx="2171351" cy="2463524"/>
          </a:xfrm>
          <a:prstGeom prst="roundRect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Cinepolito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 e </a:t>
            </a:r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responsável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 pelo Turno: </a:t>
            </a:r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Preencher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uma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nova </a:t>
            </a:r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Planilha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  Controle de Venda </a:t>
            </a:r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nas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 salas </a:t>
            </a:r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inserindo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 a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quantidade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fixa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e o </a:t>
            </a:r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preço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 dos </a:t>
            </a:r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produtos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 abastecidos no </a:t>
            </a:r>
            <a:r>
              <a:rPr lang="es-MX" sz="1000" dirty="0" err="1">
                <a:solidFill>
                  <a:srgbClr val="0068AC"/>
                </a:solidFill>
                <a:latin typeface="Lucida Bright" panose="02040602050505020304" pitchFamily="18" charset="0"/>
              </a:rPr>
              <a:t>carrinho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09885" y="3234560"/>
            <a:ext cx="333139" cy="0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4198914" y="3154487"/>
            <a:ext cx="267920" cy="2799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CaixaDeTexto 15"/>
          <p:cNvSpPr txBox="1"/>
          <p:nvPr/>
        </p:nvSpPr>
        <p:spPr>
          <a:xfrm>
            <a:off x="7575084" y="215706"/>
            <a:ext cx="1300606" cy="488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 smtClean="0">
                <a:solidFill>
                  <a:srgbClr val="0070C0"/>
                </a:solidFill>
              </a:rPr>
              <a:t>Versão 1.0</a:t>
            </a:r>
          </a:p>
          <a:p>
            <a:r>
              <a:rPr lang="pt-BR" sz="1300" b="1" dirty="0">
                <a:solidFill>
                  <a:srgbClr val="0070C0"/>
                </a:solidFill>
              </a:rPr>
              <a:t>Janeiro/2018</a:t>
            </a:r>
          </a:p>
        </p:txBody>
      </p:sp>
      <p:sp>
        <p:nvSpPr>
          <p:cNvPr id="64" name="Conector 2"/>
          <p:cNvSpPr/>
          <p:nvPr/>
        </p:nvSpPr>
        <p:spPr>
          <a:xfrm>
            <a:off x="6938291" y="2935966"/>
            <a:ext cx="457200" cy="457200"/>
          </a:xfrm>
          <a:prstGeom prst="flowChartConnector">
            <a:avLst/>
          </a:prstGeom>
          <a:noFill/>
          <a:ln w="57150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5" name="Conector 29"/>
          <p:cNvSpPr/>
          <p:nvPr/>
        </p:nvSpPr>
        <p:spPr>
          <a:xfrm>
            <a:off x="1252685" y="3000362"/>
            <a:ext cx="457200" cy="457200"/>
          </a:xfrm>
          <a:prstGeom prst="flowChartConnector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Rectángulo redondeado 10"/>
          <p:cNvSpPr/>
          <p:nvPr/>
        </p:nvSpPr>
        <p:spPr>
          <a:xfrm>
            <a:off x="4470493" y="2044474"/>
            <a:ext cx="2171351" cy="2463524"/>
          </a:xfrm>
          <a:prstGeom prst="roundRect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Cinepolito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: Iniciar o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Processo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Venda de </a:t>
            </a:r>
            <a:r>
              <a:rPr lang="es-MX" sz="10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produtos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0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conforme mencionado anteriormente.</a:t>
            </a:r>
            <a:endParaRPr lang="es-MX" sz="1000" b="1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454" y="2121064"/>
            <a:ext cx="1229934" cy="95924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4891" y="2296552"/>
            <a:ext cx="1440423" cy="1407619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6661699" y="3154487"/>
            <a:ext cx="267920" cy="2799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 Título"/>
          <p:cNvSpPr txBox="1">
            <a:spLocks/>
          </p:cNvSpPr>
          <p:nvPr/>
        </p:nvSpPr>
        <p:spPr>
          <a:xfrm>
            <a:off x="178158" y="6258062"/>
            <a:ext cx="8697532" cy="620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s-MX" sz="1300" dirty="0" smtClean="0">
                <a:solidFill>
                  <a:srgbClr val="0070C0"/>
                </a:solidFill>
              </a:rPr>
              <a:t>Nota: A </a:t>
            </a:r>
            <a:r>
              <a:rPr lang="es-MX" sz="1300" dirty="0" err="1" smtClean="0">
                <a:solidFill>
                  <a:srgbClr val="0070C0"/>
                </a:solidFill>
              </a:rPr>
              <a:t>quantidade</a:t>
            </a:r>
            <a:r>
              <a:rPr lang="es-MX" sz="1300" dirty="0">
                <a:solidFill>
                  <a:srgbClr val="0070C0"/>
                </a:solidFill>
              </a:rPr>
              <a:t> </a:t>
            </a:r>
            <a:r>
              <a:rPr lang="es-MX" sz="1300" dirty="0" smtClean="0">
                <a:solidFill>
                  <a:srgbClr val="0070C0"/>
                </a:solidFill>
              </a:rPr>
              <a:t>de </a:t>
            </a:r>
            <a:r>
              <a:rPr lang="es-MX" sz="1300" dirty="0" err="1" smtClean="0">
                <a:solidFill>
                  <a:srgbClr val="0070C0"/>
                </a:solidFill>
              </a:rPr>
              <a:t>produtos</a:t>
            </a:r>
            <a:r>
              <a:rPr lang="es-MX" sz="1300" dirty="0" smtClean="0">
                <a:solidFill>
                  <a:srgbClr val="0070C0"/>
                </a:solidFill>
              </a:rPr>
              <a:t>/ </a:t>
            </a:r>
            <a:r>
              <a:rPr lang="es-MX" sz="1300" dirty="0" err="1" smtClean="0">
                <a:solidFill>
                  <a:srgbClr val="0070C0"/>
                </a:solidFill>
              </a:rPr>
              <a:t>embalagens</a:t>
            </a:r>
            <a:r>
              <a:rPr lang="es-MX" sz="1300" dirty="0" smtClean="0">
                <a:solidFill>
                  <a:srgbClr val="0070C0"/>
                </a:solidFill>
              </a:rPr>
              <a:t> abastecidos no </a:t>
            </a:r>
            <a:r>
              <a:rPr lang="es-MX" sz="1300" dirty="0" err="1" smtClean="0">
                <a:solidFill>
                  <a:srgbClr val="0070C0"/>
                </a:solidFill>
              </a:rPr>
              <a:t>carrinho</a:t>
            </a:r>
            <a:r>
              <a:rPr lang="es-MX" sz="1300" dirty="0" smtClean="0">
                <a:solidFill>
                  <a:srgbClr val="0070C0"/>
                </a:solidFill>
              </a:rPr>
              <a:t> </a:t>
            </a:r>
            <a:r>
              <a:rPr lang="es-MX" sz="1300" dirty="0" err="1" smtClean="0">
                <a:solidFill>
                  <a:srgbClr val="0070C0"/>
                </a:solidFill>
              </a:rPr>
              <a:t>deve</a:t>
            </a:r>
            <a:r>
              <a:rPr lang="es-MX" sz="1300" dirty="0" smtClean="0">
                <a:solidFill>
                  <a:srgbClr val="0070C0"/>
                </a:solidFill>
              </a:rPr>
              <a:t> ser </a:t>
            </a:r>
            <a:r>
              <a:rPr lang="es-MX" sz="1300" dirty="0" err="1" smtClean="0">
                <a:solidFill>
                  <a:srgbClr val="0070C0"/>
                </a:solidFill>
              </a:rPr>
              <a:t>padrão</a:t>
            </a:r>
            <a:r>
              <a:rPr lang="es-MX" sz="1300" dirty="0" smtClean="0">
                <a:solidFill>
                  <a:srgbClr val="0070C0"/>
                </a:solidFill>
              </a:rPr>
              <a:t> para </a:t>
            </a:r>
            <a:r>
              <a:rPr lang="es-MX" sz="1300" dirty="0" err="1" smtClean="0">
                <a:solidFill>
                  <a:srgbClr val="0070C0"/>
                </a:solidFill>
              </a:rPr>
              <a:t>maior</a:t>
            </a:r>
            <a:r>
              <a:rPr lang="es-MX" sz="1300" dirty="0" smtClean="0">
                <a:solidFill>
                  <a:srgbClr val="0070C0"/>
                </a:solidFill>
              </a:rPr>
              <a:t> controle de entrada e </a:t>
            </a:r>
            <a:r>
              <a:rPr lang="es-MX" sz="1300" dirty="0" err="1" smtClean="0">
                <a:solidFill>
                  <a:srgbClr val="0070C0"/>
                </a:solidFill>
              </a:rPr>
              <a:t>saída</a:t>
            </a:r>
            <a:r>
              <a:rPr lang="es-MX" sz="1300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52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0940"/>
            <a:ext cx="9053848" cy="5982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392" y="66221"/>
            <a:ext cx="1428750" cy="923925"/>
          </a:xfrm>
          <a:prstGeom prst="rect">
            <a:avLst/>
          </a:prstGeom>
        </p:spPr>
      </p:pic>
      <p:sp>
        <p:nvSpPr>
          <p:cNvPr id="77" name="1 Título"/>
          <p:cNvSpPr>
            <a:spLocks noGrp="1"/>
          </p:cNvSpPr>
          <p:nvPr>
            <p:ph type="title"/>
          </p:nvPr>
        </p:nvSpPr>
        <p:spPr>
          <a:xfrm>
            <a:off x="1624671" y="99388"/>
            <a:ext cx="6202017" cy="721552"/>
          </a:xfrm>
        </p:spPr>
        <p:txBody>
          <a:bodyPr>
            <a:normAutofit fontScale="90000"/>
          </a:bodyPr>
          <a:lstStyle/>
          <a:p>
            <a:r>
              <a:rPr lang="es-MX" sz="1800" dirty="0" err="1"/>
              <a:t>Processo</a:t>
            </a:r>
            <a:r>
              <a:rPr lang="es-MX" sz="1800" dirty="0"/>
              <a:t>: Venda de </a:t>
            </a:r>
            <a:r>
              <a:rPr lang="es-MX" sz="1800" dirty="0" err="1"/>
              <a:t>produtos</a:t>
            </a:r>
            <a:r>
              <a:rPr lang="es-MX" sz="1800" dirty="0"/>
              <a:t> no </a:t>
            </a:r>
            <a:r>
              <a:rPr lang="es-MX" sz="1800" dirty="0" err="1" smtClean="0"/>
              <a:t>carrinho</a:t>
            </a: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 smtClean="0"/>
              <a:t>Registro da venda no sistema</a:t>
            </a:r>
            <a:r>
              <a:rPr lang="es-MX" sz="1800" dirty="0">
                <a:solidFill>
                  <a:srgbClr val="0070C0"/>
                </a:solidFill>
              </a:rPr>
              <a:t/>
            </a:r>
            <a:br>
              <a:rPr lang="es-MX" sz="1800" dirty="0">
                <a:solidFill>
                  <a:srgbClr val="0070C0"/>
                </a:solidFill>
              </a:rPr>
            </a:br>
            <a:r>
              <a:rPr lang="es-MX" sz="1400" dirty="0" smtClean="0"/>
              <a:t>BRA-GR-CARR-TRA-00</a:t>
            </a:r>
            <a:endParaRPr lang="es-MX" dirty="0"/>
          </a:p>
        </p:txBody>
      </p:sp>
      <p:sp>
        <p:nvSpPr>
          <p:cNvPr id="79" name="Rectángulo redondeado 10"/>
          <p:cNvSpPr/>
          <p:nvPr/>
        </p:nvSpPr>
        <p:spPr>
          <a:xfrm>
            <a:off x="2184691" y="2284840"/>
            <a:ext cx="2171351" cy="2463524"/>
          </a:xfrm>
          <a:prstGeom prst="roundRect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err="1">
                <a:solidFill>
                  <a:srgbClr val="0070C0"/>
                </a:solidFill>
                <a:latin typeface="Lucida Bright" panose="02040602050505020304" pitchFamily="18" charset="0"/>
              </a:rPr>
              <a:t>Responsável</a:t>
            </a:r>
            <a:r>
              <a:rPr lang="es-MX" sz="1000" dirty="0">
                <a:solidFill>
                  <a:srgbClr val="0070C0"/>
                </a:solidFill>
                <a:latin typeface="Lucida Bright" panose="02040602050505020304" pitchFamily="18" charset="0"/>
              </a:rPr>
              <a:t> pelo Turno e </a:t>
            </a:r>
            <a:r>
              <a:rPr lang="es-MX" sz="1000" dirty="0" err="1">
                <a:solidFill>
                  <a:srgbClr val="0070C0"/>
                </a:solidFill>
                <a:latin typeface="Lucida Bright" panose="02040602050505020304" pitchFamily="18" charset="0"/>
              </a:rPr>
              <a:t>Cinepolito</a:t>
            </a:r>
            <a:r>
              <a:rPr lang="es-MX" sz="1000" dirty="0">
                <a:solidFill>
                  <a:srgbClr val="0070C0"/>
                </a:solidFill>
                <a:latin typeface="Lucida Bright" panose="02040602050505020304" pitchFamily="18" charset="0"/>
              </a:rPr>
              <a:t> designado para venda no </a:t>
            </a:r>
            <a:r>
              <a:rPr lang="es-MX" sz="1000" dirty="0" err="1">
                <a:solidFill>
                  <a:srgbClr val="0070C0"/>
                </a:solidFill>
                <a:latin typeface="Lucida Bright" panose="02040602050505020304" pitchFamily="18" charset="0"/>
              </a:rPr>
              <a:t>carrinho</a:t>
            </a:r>
            <a:r>
              <a:rPr lang="es-MX" sz="1000" dirty="0">
                <a:solidFill>
                  <a:srgbClr val="0070C0"/>
                </a:solidFill>
                <a:latin typeface="Lucida Bright" panose="02040602050505020304" pitchFamily="18" charset="0"/>
              </a:rPr>
              <a:t>: Devolver os </a:t>
            </a:r>
            <a:r>
              <a:rPr lang="es-MX" sz="1000" dirty="0" err="1">
                <a:solidFill>
                  <a:srgbClr val="0070C0"/>
                </a:solidFill>
                <a:latin typeface="Lucida Bright" panose="02040602050505020304" pitchFamily="18" charset="0"/>
              </a:rPr>
              <a:t>itens</a:t>
            </a:r>
            <a:r>
              <a:rPr lang="es-MX" sz="1000" dirty="0">
                <a:solidFill>
                  <a:srgbClr val="0070C0"/>
                </a:solidFill>
                <a:latin typeface="Lucida Bright" panose="02040602050505020304" pitchFamily="18" charset="0"/>
              </a:rPr>
              <a:t> sobrantes na área da </a:t>
            </a:r>
            <a:r>
              <a:rPr lang="es-MX" sz="1000" dirty="0" err="1">
                <a:solidFill>
                  <a:srgbClr val="0070C0"/>
                </a:solidFill>
                <a:latin typeface="Lucida Bright" panose="02040602050505020304" pitchFamily="18" charset="0"/>
              </a:rPr>
              <a:t>Bomboniere</a:t>
            </a:r>
            <a:r>
              <a:rPr lang="es-MX" sz="1000" dirty="0">
                <a:solidFill>
                  <a:srgbClr val="0070C0"/>
                </a:solidFill>
                <a:latin typeface="Lucida Bright" panose="02040602050505020304" pitchFamily="18" charset="0"/>
              </a:rPr>
              <a:t>, </a:t>
            </a:r>
            <a:r>
              <a:rPr lang="es-MX" sz="1000" dirty="0" err="1">
                <a:solidFill>
                  <a:srgbClr val="0070C0"/>
                </a:solidFill>
                <a:latin typeface="Lucida Bright" panose="02040602050505020304" pitchFamily="18" charset="0"/>
              </a:rPr>
              <a:t>exceto</a:t>
            </a:r>
            <a:r>
              <a:rPr lang="es-MX" sz="1000" dirty="0">
                <a:solidFill>
                  <a:srgbClr val="0070C0"/>
                </a:solidFill>
                <a:latin typeface="Lucida Bright" panose="02040602050505020304" pitchFamily="18" charset="0"/>
              </a:rPr>
              <a:t> a </a:t>
            </a:r>
            <a:r>
              <a:rPr lang="es-MX" sz="1000" dirty="0" err="1">
                <a:solidFill>
                  <a:srgbClr val="0070C0"/>
                </a:solidFill>
                <a:latin typeface="Lucida Bright" panose="02040602050505020304" pitchFamily="18" charset="0"/>
              </a:rPr>
              <a:t>pipoca</a:t>
            </a:r>
            <a:r>
              <a:rPr lang="es-MX" sz="1000" dirty="0">
                <a:solidFill>
                  <a:srgbClr val="0070C0"/>
                </a:solidFill>
                <a:latin typeface="Lucida Bright" panose="02040602050505020304" pitchFamily="18" charset="0"/>
              </a:rPr>
              <a:t> mix.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51552" y="3516602"/>
            <a:ext cx="333139" cy="0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4340581" y="3513803"/>
            <a:ext cx="267920" cy="2799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CaixaDeTexto 15"/>
          <p:cNvSpPr txBox="1"/>
          <p:nvPr/>
        </p:nvSpPr>
        <p:spPr>
          <a:xfrm>
            <a:off x="7523330" y="191921"/>
            <a:ext cx="1300606" cy="488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 smtClean="0">
                <a:solidFill>
                  <a:srgbClr val="0070C0"/>
                </a:solidFill>
              </a:rPr>
              <a:t>Versão 1.0</a:t>
            </a:r>
          </a:p>
          <a:p>
            <a:r>
              <a:rPr lang="pt-BR" sz="1300" b="1" dirty="0">
                <a:solidFill>
                  <a:srgbClr val="0070C0"/>
                </a:solidFill>
              </a:rPr>
              <a:t>Janeiro/2018</a:t>
            </a:r>
          </a:p>
        </p:txBody>
      </p:sp>
      <p:sp>
        <p:nvSpPr>
          <p:cNvPr id="64" name="Conector 2"/>
          <p:cNvSpPr/>
          <p:nvPr/>
        </p:nvSpPr>
        <p:spPr>
          <a:xfrm>
            <a:off x="7066130" y="3279605"/>
            <a:ext cx="457200" cy="457200"/>
          </a:xfrm>
          <a:prstGeom prst="flowChartConnector">
            <a:avLst/>
          </a:prstGeom>
          <a:noFill/>
          <a:ln w="57150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5" name="Conector 29"/>
          <p:cNvSpPr/>
          <p:nvPr/>
        </p:nvSpPr>
        <p:spPr>
          <a:xfrm>
            <a:off x="1394352" y="3282404"/>
            <a:ext cx="457200" cy="457200"/>
          </a:xfrm>
          <a:prstGeom prst="flowChartConnector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292" y="2553544"/>
            <a:ext cx="1088169" cy="836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621" y="2796955"/>
            <a:ext cx="466319" cy="801703"/>
          </a:xfrm>
          <a:prstGeom prst="rect">
            <a:avLst/>
          </a:prstGeom>
        </p:spPr>
      </p:pic>
      <p:sp>
        <p:nvSpPr>
          <p:cNvPr id="27" name="Rectángulo redondeado 10"/>
          <p:cNvSpPr/>
          <p:nvPr/>
        </p:nvSpPr>
        <p:spPr>
          <a:xfrm>
            <a:off x="4608501" y="2324984"/>
            <a:ext cx="2171351" cy="2463524"/>
          </a:xfrm>
          <a:prstGeom prst="roundRect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err="1">
                <a:solidFill>
                  <a:srgbClr val="0070C0"/>
                </a:solidFill>
                <a:latin typeface="Lucida Bright" panose="02040602050505020304" pitchFamily="18" charset="0"/>
              </a:rPr>
              <a:t>Responsável</a:t>
            </a:r>
            <a:r>
              <a:rPr lang="es-MX" sz="1000" dirty="0">
                <a:solidFill>
                  <a:srgbClr val="0070C0"/>
                </a:solidFill>
                <a:latin typeface="Lucida Bright" panose="02040602050505020304" pitchFamily="18" charset="0"/>
              </a:rPr>
              <a:t> pelo Turno: </a:t>
            </a:r>
            <a:r>
              <a:rPr lang="es-MX" sz="1000" dirty="0" err="1">
                <a:solidFill>
                  <a:srgbClr val="0070C0"/>
                </a:solidFill>
                <a:latin typeface="Lucida Bright" panose="02040602050505020304" pitchFamily="18" charset="0"/>
              </a:rPr>
              <a:t>Obter</a:t>
            </a:r>
            <a:r>
              <a:rPr lang="es-MX" sz="1000" dirty="0">
                <a:solidFill>
                  <a:srgbClr val="0070C0"/>
                </a:solidFill>
                <a:latin typeface="Lucida Bright" panose="02040602050505020304" pitchFamily="18" charset="0"/>
              </a:rPr>
              <a:t> todos os </a:t>
            </a:r>
            <a:r>
              <a:rPr lang="es-MX" sz="1000" dirty="0" err="1">
                <a:solidFill>
                  <a:srgbClr val="0070C0"/>
                </a:solidFill>
                <a:latin typeface="Lucida Bright" panose="02040602050505020304" pitchFamily="18" charset="0"/>
              </a:rPr>
              <a:t>Formulários</a:t>
            </a:r>
            <a:r>
              <a:rPr lang="es-MX" sz="1000" dirty="0">
                <a:solidFill>
                  <a:srgbClr val="0070C0"/>
                </a:solidFill>
                <a:latin typeface="Lucida Bright" panose="02040602050505020304" pitchFamily="18" charset="0"/>
              </a:rPr>
              <a:t> Controle de </a:t>
            </a:r>
            <a:r>
              <a:rPr lang="es-MX" sz="1000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Venda e registrar no final do </a:t>
            </a:r>
            <a:r>
              <a:rPr lang="es-MX" sz="1000" dirty="0" err="1" smtClean="0">
                <a:solidFill>
                  <a:srgbClr val="0070C0"/>
                </a:solidFill>
                <a:latin typeface="Lucida Bright" panose="02040602050505020304" pitchFamily="18" charset="0"/>
              </a:rPr>
              <a:t>dia</a:t>
            </a:r>
            <a:r>
              <a:rPr lang="es-MX" sz="1000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 como forma de pagamento </a:t>
            </a:r>
            <a:r>
              <a:rPr lang="es-MX" sz="1000" dirty="0" err="1" smtClean="0">
                <a:solidFill>
                  <a:srgbClr val="0070C0"/>
                </a:solidFill>
                <a:latin typeface="Lucida Bright" panose="02040602050505020304" pitchFamily="18" charset="0"/>
              </a:rPr>
              <a:t>dinheiro</a:t>
            </a:r>
            <a:r>
              <a:rPr lang="es-MX" sz="1000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.</a:t>
            </a:r>
            <a:endParaRPr lang="es-MX" sz="1000" dirty="0">
              <a:solidFill>
                <a:srgbClr val="0070C0"/>
              </a:solidFill>
              <a:latin typeface="Lucida Bright" panose="02040602050505020304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789031" y="3508205"/>
            <a:ext cx="267920" cy="2799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0136" y="2636298"/>
            <a:ext cx="466319" cy="80170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4038" y="2440736"/>
            <a:ext cx="466319" cy="801703"/>
          </a:xfrm>
          <a:prstGeom prst="rect">
            <a:avLst/>
          </a:prstGeom>
        </p:spPr>
      </p:pic>
      <p:sp>
        <p:nvSpPr>
          <p:cNvPr id="40" name="Explosion 2 39"/>
          <p:cNvSpPr>
            <a:spLocks/>
          </p:cNvSpPr>
          <p:nvPr/>
        </p:nvSpPr>
        <p:spPr>
          <a:xfrm rot="2649954">
            <a:off x="6091026" y="1846706"/>
            <a:ext cx="965200" cy="861060"/>
          </a:xfrm>
          <a:prstGeom prst="irregularSeal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41" name="TextBox 12"/>
          <p:cNvSpPr txBox="1">
            <a:spLocks/>
          </p:cNvSpPr>
          <p:nvPr/>
        </p:nvSpPr>
        <p:spPr>
          <a:xfrm>
            <a:off x="6147591" y="2113182"/>
            <a:ext cx="8130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en-US" sz="1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Importante</a:t>
            </a:r>
            <a:endParaRPr lang="pt-BR" sz="1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87981" y="5974362"/>
            <a:ext cx="8697532" cy="956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pPr algn="just"/>
            <a:r>
              <a:rPr lang="es-MX" sz="1300" dirty="0" smtClean="0">
                <a:solidFill>
                  <a:srgbClr val="0070C0"/>
                </a:solidFill>
                <a:latin typeface="Clarendon BT" panose="02040804050505030204"/>
              </a:rPr>
              <a:t>Notas: Se no ato da venda o cliente exigir o </a:t>
            </a:r>
            <a:r>
              <a:rPr lang="es-MX" sz="1300" dirty="0" err="1" smtClean="0">
                <a:solidFill>
                  <a:srgbClr val="0070C0"/>
                </a:solidFill>
                <a:latin typeface="Clarendon BT" panose="02040804050505030204"/>
              </a:rPr>
              <a:t>Cupom</a:t>
            </a:r>
            <a:r>
              <a:rPr lang="es-MX" sz="1300" dirty="0" smtClean="0">
                <a:solidFill>
                  <a:srgbClr val="0070C0"/>
                </a:solidFill>
                <a:latin typeface="Clarendon BT" panose="02040804050505030204"/>
              </a:rPr>
              <a:t> Fiscal, o </a:t>
            </a:r>
            <a:r>
              <a:rPr lang="es-MX" sz="1300" dirty="0" err="1" smtClean="0">
                <a:solidFill>
                  <a:srgbClr val="0070C0"/>
                </a:solidFill>
                <a:latin typeface="Clarendon BT" panose="02040804050505030204"/>
              </a:rPr>
              <a:t>Cinepolito</a:t>
            </a:r>
            <a:r>
              <a:rPr lang="es-MX" sz="1300" dirty="0" smtClean="0">
                <a:solidFill>
                  <a:srgbClr val="0070C0"/>
                </a:solidFill>
                <a:latin typeface="Clarendon BT" panose="02040804050505030204"/>
              </a:rPr>
              <a:t> que </a:t>
            </a:r>
            <a:r>
              <a:rPr lang="es-MX" sz="1300" dirty="0" err="1" smtClean="0">
                <a:solidFill>
                  <a:srgbClr val="0070C0"/>
                </a:solidFill>
                <a:latin typeface="Clarendon BT" panose="02040804050505030204"/>
              </a:rPr>
              <a:t>estiver</a:t>
            </a:r>
            <a:r>
              <a:rPr lang="es-MX" sz="1300" dirty="0" smtClean="0">
                <a:solidFill>
                  <a:srgbClr val="0070C0"/>
                </a:solidFill>
                <a:latin typeface="Clarendon BT" panose="02040804050505030204"/>
              </a:rPr>
              <a:t> </a:t>
            </a:r>
            <a:r>
              <a:rPr lang="es-MX" sz="1300" dirty="0" err="1" smtClean="0">
                <a:solidFill>
                  <a:srgbClr val="0070C0"/>
                </a:solidFill>
                <a:latin typeface="Clarendon BT" panose="02040804050505030204"/>
              </a:rPr>
              <a:t>atendendo</a:t>
            </a:r>
            <a:r>
              <a:rPr lang="es-MX" sz="1300" dirty="0" smtClean="0">
                <a:solidFill>
                  <a:srgbClr val="0070C0"/>
                </a:solidFill>
                <a:latin typeface="Clarendon BT" panose="02040804050505030204"/>
              </a:rPr>
              <a:t> </a:t>
            </a:r>
            <a:r>
              <a:rPr lang="es-MX" sz="1300" dirty="0" err="1" smtClean="0">
                <a:solidFill>
                  <a:srgbClr val="0070C0"/>
                </a:solidFill>
                <a:latin typeface="Clarendon BT" panose="02040804050505030204"/>
              </a:rPr>
              <a:t>deve</a:t>
            </a:r>
            <a:r>
              <a:rPr lang="es-MX" sz="1300" dirty="0" smtClean="0">
                <a:solidFill>
                  <a:srgbClr val="0070C0"/>
                </a:solidFill>
                <a:latin typeface="Clarendon BT" panose="02040804050505030204"/>
              </a:rPr>
              <a:t> solicitar (por </a:t>
            </a:r>
            <a:r>
              <a:rPr lang="es-MX" sz="1300" dirty="0" err="1" smtClean="0">
                <a:solidFill>
                  <a:srgbClr val="0070C0"/>
                </a:solidFill>
                <a:latin typeface="Clarendon BT" panose="02040804050505030204"/>
              </a:rPr>
              <a:t>meio</a:t>
            </a:r>
            <a:r>
              <a:rPr lang="es-MX" sz="1300" dirty="0" smtClean="0">
                <a:solidFill>
                  <a:srgbClr val="0070C0"/>
                </a:solidFill>
                <a:latin typeface="Clarendon BT" panose="02040804050505030204"/>
              </a:rPr>
              <a:t> do </a:t>
            </a:r>
            <a:r>
              <a:rPr lang="es-MX" sz="1300" dirty="0" err="1" smtClean="0">
                <a:solidFill>
                  <a:srgbClr val="0070C0"/>
                </a:solidFill>
                <a:latin typeface="Clarendon BT" panose="02040804050505030204"/>
              </a:rPr>
              <a:t>rádio</a:t>
            </a:r>
            <a:r>
              <a:rPr lang="es-MX" sz="1300" dirty="0" smtClean="0">
                <a:solidFill>
                  <a:srgbClr val="0070C0"/>
                </a:solidFill>
                <a:latin typeface="Clarendon BT" panose="02040804050505030204"/>
              </a:rPr>
              <a:t>) que </a:t>
            </a:r>
            <a:r>
              <a:rPr lang="es-MX" sz="1300" dirty="0" err="1" smtClean="0">
                <a:solidFill>
                  <a:srgbClr val="0070C0"/>
                </a:solidFill>
                <a:latin typeface="Clarendon BT" panose="02040804050505030204"/>
              </a:rPr>
              <a:t>um</a:t>
            </a:r>
            <a:r>
              <a:rPr lang="es-MX" sz="1300" dirty="0" smtClean="0">
                <a:solidFill>
                  <a:srgbClr val="0070C0"/>
                </a:solidFill>
                <a:latin typeface="Clarendon BT" panose="02040804050505030204"/>
              </a:rPr>
              <a:t> Supervisor </a:t>
            </a:r>
            <a:r>
              <a:rPr lang="es-MX" sz="1300" dirty="0" err="1" smtClean="0">
                <a:solidFill>
                  <a:srgbClr val="0070C0"/>
                </a:solidFill>
                <a:latin typeface="Clarendon BT" panose="02040804050505030204"/>
              </a:rPr>
              <a:t>venha</a:t>
            </a:r>
            <a:r>
              <a:rPr lang="es-MX" sz="1300" dirty="0" smtClean="0">
                <a:solidFill>
                  <a:srgbClr val="0070C0"/>
                </a:solidFill>
                <a:latin typeface="Clarendon BT" panose="02040804050505030204"/>
              </a:rPr>
              <a:t> até a sala para </a:t>
            </a:r>
            <a:r>
              <a:rPr lang="es-MX" sz="1300" dirty="0" err="1" smtClean="0">
                <a:solidFill>
                  <a:srgbClr val="0070C0"/>
                </a:solidFill>
                <a:latin typeface="Clarendon BT" panose="02040804050505030204"/>
              </a:rPr>
              <a:t>gerar</a:t>
            </a:r>
            <a:r>
              <a:rPr lang="es-MX" sz="1300" dirty="0" smtClean="0">
                <a:solidFill>
                  <a:srgbClr val="0070C0"/>
                </a:solidFill>
                <a:latin typeface="Clarendon BT" panose="02040804050505030204"/>
              </a:rPr>
              <a:t> a venda no sistema e </a:t>
            </a:r>
            <a:r>
              <a:rPr lang="es-MX" sz="1300" dirty="0" err="1" smtClean="0">
                <a:solidFill>
                  <a:srgbClr val="0070C0"/>
                </a:solidFill>
                <a:latin typeface="Clarendon BT" panose="02040804050505030204"/>
              </a:rPr>
              <a:t>trazer</a:t>
            </a:r>
            <a:r>
              <a:rPr lang="es-MX" sz="1300" dirty="0" smtClean="0">
                <a:solidFill>
                  <a:srgbClr val="0070C0"/>
                </a:solidFill>
                <a:latin typeface="Clarendon BT" panose="02040804050505030204"/>
              </a:rPr>
              <a:t> o </a:t>
            </a:r>
            <a:r>
              <a:rPr lang="es-MX" sz="1300" dirty="0" err="1" smtClean="0">
                <a:solidFill>
                  <a:srgbClr val="0070C0"/>
                </a:solidFill>
                <a:latin typeface="Clarendon BT" panose="02040804050505030204"/>
              </a:rPr>
              <a:t>cupom</a:t>
            </a:r>
            <a:r>
              <a:rPr lang="es-MX" sz="1300" dirty="0" smtClean="0">
                <a:solidFill>
                  <a:srgbClr val="0070C0"/>
                </a:solidFill>
                <a:latin typeface="Clarendon BT" panose="02040804050505030204"/>
              </a:rPr>
              <a:t> para o cliente.</a:t>
            </a:r>
          </a:p>
          <a:p>
            <a:pPr algn="just"/>
            <a:r>
              <a:rPr lang="es-MX" sz="1300" dirty="0" err="1">
                <a:solidFill>
                  <a:srgbClr val="0070C0"/>
                </a:solidFill>
                <a:latin typeface="Clarendon BT" panose="02040804050505030204"/>
              </a:rPr>
              <a:t>Deixar</a:t>
            </a:r>
            <a:r>
              <a:rPr lang="es-MX" sz="1300" dirty="0">
                <a:solidFill>
                  <a:srgbClr val="0070C0"/>
                </a:solidFill>
                <a:latin typeface="Clarendon BT" panose="02040804050505030204"/>
              </a:rPr>
              <a:t> a </a:t>
            </a:r>
            <a:r>
              <a:rPr lang="es-MX" sz="1300" dirty="0" err="1">
                <a:solidFill>
                  <a:srgbClr val="0070C0"/>
                </a:solidFill>
                <a:latin typeface="Clarendon BT" panose="02040804050505030204"/>
              </a:rPr>
              <a:t>pipoca</a:t>
            </a:r>
            <a:r>
              <a:rPr lang="es-MX" sz="1300" dirty="0">
                <a:solidFill>
                  <a:srgbClr val="0070C0"/>
                </a:solidFill>
                <a:latin typeface="Clarendon BT" panose="02040804050505030204"/>
              </a:rPr>
              <a:t> mix sobrante na estufa para </a:t>
            </a:r>
            <a:r>
              <a:rPr lang="es-MX" sz="1300" dirty="0" err="1">
                <a:solidFill>
                  <a:srgbClr val="0070C0"/>
                </a:solidFill>
                <a:latin typeface="Clarendon BT" panose="02040804050505030204"/>
              </a:rPr>
              <a:t>esquentá</a:t>
            </a:r>
            <a:r>
              <a:rPr lang="es-MX" sz="1300" dirty="0">
                <a:solidFill>
                  <a:srgbClr val="0070C0"/>
                </a:solidFill>
                <a:latin typeface="Clarendon BT" panose="02040804050505030204"/>
              </a:rPr>
              <a:t>-la. </a:t>
            </a:r>
            <a:r>
              <a:rPr lang="es-MX" sz="1300" dirty="0" err="1">
                <a:solidFill>
                  <a:srgbClr val="0070C0"/>
                </a:solidFill>
                <a:latin typeface="Clarendon BT" panose="02040804050505030204"/>
              </a:rPr>
              <a:t>Quando</a:t>
            </a:r>
            <a:r>
              <a:rPr lang="es-MX" sz="1300" dirty="0">
                <a:solidFill>
                  <a:srgbClr val="0070C0"/>
                </a:solidFill>
                <a:latin typeface="Clarendon BT" panose="02040804050505030204"/>
              </a:rPr>
              <a:t> </a:t>
            </a:r>
            <a:r>
              <a:rPr lang="es-MX" sz="1300" dirty="0" err="1">
                <a:solidFill>
                  <a:srgbClr val="0070C0"/>
                </a:solidFill>
                <a:latin typeface="Clarendon BT" panose="02040804050505030204"/>
              </a:rPr>
              <a:t>estiver</a:t>
            </a:r>
            <a:r>
              <a:rPr lang="es-MX" sz="1300" dirty="0">
                <a:solidFill>
                  <a:srgbClr val="0070C0"/>
                </a:solidFill>
                <a:latin typeface="Clarendon BT" panose="02040804050505030204"/>
              </a:rPr>
              <a:t> na temperatura </a:t>
            </a:r>
            <a:r>
              <a:rPr lang="es-MX" sz="1300" dirty="0" err="1">
                <a:solidFill>
                  <a:srgbClr val="0070C0"/>
                </a:solidFill>
                <a:latin typeface="Clarendon BT" panose="02040804050505030204"/>
              </a:rPr>
              <a:t>adequada</a:t>
            </a:r>
            <a:r>
              <a:rPr lang="es-MX" sz="1300" dirty="0">
                <a:solidFill>
                  <a:srgbClr val="0070C0"/>
                </a:solidFill>
                <a:latin typeface="Clarendon BT" panose="02040804050505030204"/>
              </a:rPr>
              <a:t>, vender </a:t>
            </a:r>
            <a:r>
              <a:rPr lang="es-MX" sz="1300" dirty="0" err="1">
                <a:solidFill>
                  <a:srgbClr val="0070C0"/>
                </a:solidFill>
                <a:latin typeface="Clarendon BT" panose="02040804050505030204"/>
              </a:rPr>
              <a:t>ao</a:t>
            </a:r>
            <a:r>
              <a:rPr lang="es-MX" sz="1300" dirty="0">
                <a:solidFill>
                  <a:srgbClr val="0070C0"/>
                </a:solidFill>
                <a:latin typeface="Clarendon BT" panose="02040804050505030204"/>
              </a:rPr>
              <a:t> cliente.</a:t>
            </a:r>
          </a:p>
          <a:p>
            <a:pPr algn="just"/>
            <a:endParaRPr lang="es-MX" sz="13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68AC"/>
      </a:hlink>
      <a:folHlink>
        <a:srgbClr val="0068AC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rgbClr val="0068AC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E3935653EF34ABE8D81221B884175" ma:contentTypeVersion="1" ma:contentTypeDescription="Create a new document." ma:contentTypeScope="" ma:versionID="334149326a64982d3b15fe1bb3626b52">
  <xsd:schema xmlns:xsd="http://www.w3.org/2001/XMLSchema" xmlns:xs="http://www.w3.org/2001/XMLSchema" xmlns:p="http://schemas.microsoft.com/office/2006/metadata/properties" xmlns:ns2="b434cdbb-54b5-49ea-a40b-8752fccc213c" targetNamespace="http://schemas.microsoft.com/office/2006/metadata/properties" ma:root="true" ma:fieldsID="eddd2c58a5d112a168fbe3204970eb5e" ns2:_="">
    <xsd:import namespace="b434cdbb-54b5-49ea-a40b-8752fccc213c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4cdbb-54b5-49ea-a40b-8752fccc21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3FEE08-E1D6-4394-8459-D47B274276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4F46BE-5497-4413-8742-3E9B8D2F75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34cdbb-54b5-49ea-a40b-8752fccc21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2866A9-EFF2-4802-836C-6FB4D4E31F0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b434cdbb-54b5-49ea-a40b-8752fccc213c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23710</TotalTime>
  <Words>1209</Words>
  <Application>Microsoft Office PowerPoint</Application>
  <PresentationFormat>Apresentação na tela (4:3)</PresentationFormat>
  <Paragraphs>115</Paragraphs>
  <Slides>11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Clarendon BT</vt:lpstr>
      <vt:lpstr>Lucida Bright</vt:lpstr>
      <vt:lpstr>Lucida Sans</vt:lpstr>
      <vt:lpstr>Times New Roman</vt:lpstr>
      <vt:lpstr>Tema de Office</vt:lpstr>
      <vt:lpstr>GUIA RÁPIDO VENDA DE PRODUTOS NO CARRINHO  SALAS TRADICIONAL</vt:lpstr>
      <vt:lpstr>Apresentação do PowerPoint</vt:lpstr>
      <vt:lpstr>Apresentação do PowerPoint</vt:lpstr>
      <vt:lpstr>Processo: Venda de produtos no carrinho BRA-GR-CARR-TRA-00</vt:lpstr>
      <vt:lpstr>Processo: Venda de produtos no carrinho Habilitação BRA-GR-CARR-TRA-00</vt:lpstr>
      <vt:lpstr>Processo: Venda de produtos no carrinho Habilitação BRA-GR-CARR-TRA-00</vt:lpstr>
      <vt:lpstr>Processo: Venda de produtos no carrinho Venda de produtos BRA-GR-CARR-TRA-00</vt:lpstr>
      <vt:lpstr>Processo: Venda de produtos no carrinho Abastecendo o carrinho para vendas futura BRA-GR-CARR-TRA-00</vt:lpstr>
      <vt:lpstr>Processo: Venda de produtos no carrinho Registro da venda no sistema BRA-GR-CARR-TRA-00</vt:lpstr>
      <vt:lpstr>Processo: Venda de produtos no carrinho Desabilitação BRA-GR-CARR-TRA-00</vt:lpstr>
      <vt:lpstr>Ferramenta de Trabalho BRA-GR-CARR-TRA-00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SAAG</dc:creator>
  <cp:lastModifiedBy>Rodrigo Fernandes (ext. Scanton)</cp:lastModifiedBy>
  <cp:revision>1257</cp:revision>
  <cp:lastPrinted>2016-03-02T20:21:37Z</cp:lastPrinted>
  <dcterms:created xsi:type="dcterms:W3CDTF">2014-02-25T17:20:04Z</dcterms:created>
  <dcterms:modified xsi:type="dcterms:W3CDTF">2018-02-05T19:41:56Z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0x010100289E3935653EF34ABE8D81221B884175</vt:lpwstr>
  </property>
</Properties>
</file>