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81" r:id="rId5"/>
    <p:sldId id="257" r:id="rId6"/>
    <p:sldId id="258" r:id="rId7"/>
    <p:sldId id="297" r:id="rId8"/>
    <p:sldId id="285" r:id="rId9"/>
    <p:sldId id="277" r:id="rId10"/>
    <p:sldId id="286" r:id="rId11"/>
    <p:sldId id="282" r:id="rId12"/>
    <p:sldId id="284" r:id="rId13"/>
    <p:sldId id="259" r:id="rId14"/>
    <p:sldId id="265" r:id="rId15"/>
    <p:sldId id="266" r:id="rId16"/>
    <p:sldId id="300" r:id="rId17"/>
    <p:sldId id="287" r:id="rId18"/>
    <p:sldId id="288" r:id="rId19"/>
    <p:sldId id="299" r:id="rId20"/>
    <p:sldId id="298" r:id="rId21"/>
    <p:sldId id="289" r:id="rId22"/>
    <p:sldId id="290" r:id="rId23"/>
    <p:sldId id="291" r:id="rId24"/>
    <p:sldId id="292" r:id="rId25"/>
    <p:sldId id="293" r:id="rId26"/>
    <p:sldId id="295" r:id="rId27"/>
    <p:sldId id="294" r:id="rId28"/>
    <p:sldId id="296" r:id="rId29"/>
    <p:sldId id="301" r:id="rId30"/>
  </p:sldIdLst>
  <p:sldSz cx="12192000" cy="6858000"/>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715" autoAdjust="0"/>
  </p:normalViewPr>
  <p:slideViewPr>
    <p:cSldViewPr snapToGrid="0">
      <p:cViewPr varScale="1">
        <p:scale>
          <a:sx n="64" d="100"/>
          <a:sy n="64" d="100"/>
        </p:scale>
        <p:origin x="90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9CC9D38C-7573-4C90-B73B-E92D40EC3D1E}" type="datetimeFigureOut">
              <a:rPr lang="pt-BR" smtClean="0"/>
              <a:t>07/02/2019</a:t>
            </a:fld>
            <a:endParaRPr lang="pt-BR"/>
          </a:p>
        </p:txBody>
      </p:sp>
      <p:sp>
        <p:nvSpPr>
          <p:cNvPr id="4" name="Espaço Reservado para Imagem de Slide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450" y="4743450"/>
            <a:ext cx="5438775" cy="3881438"/>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363075"/>
            <a:ext cx="2946400" cy="493713"/>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49688" y="9363075"/>
            <a:ext cx="2946400" cy="493713"/>
          </a:xfrm>
          <a:prstGeom prst="rect">
            <a:avLst/>
          </a:prstGeom>
        </p:spPr>
        <p:txBody>
          <a:bodyPr vert="horz" lIns="91440" tIns="45720" rIns="91440" bIns="45720" rtlCol="0" anchor="b"/>
          <a:lstStyle>
            <a:lvl1pPr algn="r">
              <a:defRPr sz="1200"/>
            </a:lvl1pPr>
          </a:lstStyle>
          <a:p>
            <a:fld id="{D55C0307-3911-4A53-8BF6-81D81A8F8FB2}" type="slidenum">
              <a:rPr lang="pt-BR" smtClean="0"/>
              <a:t>‹nº›</a:t>
            </a:fld>
            <a:endParaRPr lang="pt-BR"/>
          </a:p>
        </p:txBody>
      </p:sp>
    </p:spTree>
    <p:extLst>
      <p:ext uri="{BB962C8B-B14F-4D97-AF65-F5344CB8AC3E}">
        <p14:creationId xmlns:p14="http://schemas.microsoft.com/office/powerpoint/2010/main" val="2480814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55C0307-3911-4A53-8BF6-81D81A8F8FB2}" type="slidenum">
              <a:rPr lang="pt-BR" smtClean="0"/>
              <a:t>7</a:t>
            </a:fld>
            <a:endParaRPr lang="pt-BR"/>
          </a:p>
        </p:txBody>
      </p:sp>
    </p:spTree>
    <p:extLst>
      <p:ext uri="{BB962C8B-B14F-4D97-AF65-F5344CB8AC3E}">
        <p14:creationId xmlns:p14="http://schemas.microsoft.com/office/powerpoint/2010/main" val="212212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D55C0307-3911-4A53-8BF6-81D81A8F8FB2}" type="slidenum">
              <a:rPr lang="pt-BR" smtClean="0"/>
              <a:t>9</a:t>
            </a:fld>
            <a:endParaRPr lang="pt-BR"/>
          </a:p>
        </p:txBody>
      </p:sp>
    </p:spTree>
    <p:extLst>
      <p:ext uri="{BB962C8B-B14F-4D97-AF65-F5344CB8AC3E}">
        <p14:creationId xmlns:p14="http://schemas.microsoft.com/office/powerpoint/2010/main" val="82262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55C0307-3911-4A53-8BF6-81D81A8F8FB2}" type="slidenum">
              <a:rPr lang="pt-BR" smtClean="0"/>
              <a:t>22</a:t>
            </a:fld>
            <a:endParaRPr lang="pt-BR"/>
          </a:p>
        </p:txBody>
      </p:sp>
    </p:spTree>
    <p:extLst>
      <p:ext uri="{BB962C8B-B14F-4D97-AF65-F5344CB8AC3E}">
        <p14:creationId xmlns:p14="http://schemas.microsoft.com/office/powerpoint/2010/main" val="205506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952584A1-B001-4A2B-A25C-6916AF246B34}" type="datetimeFigureOut">
              <a:rPr lang="pt-BR" smtClean="0"/>
              <a:t>07/02/2019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6F02029-5CF9-4436-AF7A-4E130572F3A1}" type="slidenum">
              <a:rPr lang="pt-BR" smtClean="0"/>
              <a:t>‹nº›</a:t>
            </a:fld>
            <a:endParaRPr lang="pt-BR"/>
          </a:p>
        </p:txBody>
      </p:sp>
    </p:spTree>
    <p:extLst>
      <p:ext uri="{BB962C8B-B14F-4D97-AF65-F5344CB8AC3E}">
        <p14:creationId xmlns:p14="http://schemas.microsoft.com/office/powerpoint/2010/main" val="1324248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952584A1-B001-4A2B-A25C-6916AF246B34}" type="datetimeFigureOut">
              <a:rPr lang="pt-BR" smtClean="0"/>
              <a:t>07/02/2019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6F02029-5CF9-4436-AF7A-4E130572F3A1}" type="slidenum">
              <a:rPr lang="pt-BR" smtClean="0"/>
              <a:t>‹nº›</a:t>
            </a:fld>
            <a:endParaRPr lang="pt-BR"/>
          </a:p>
        </p:txBody>
      </p:sp>
    </p:spTree>
    <p:extLst>
      <p:ext uri="{BB962C8B-B14F-4D97-AF65-F5344CB8AC3E}">
        <p14:creationId xmlns:p14="http://schemas.microsoft.com/office/powerpoint/2010/main" val="108024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952584A1-B001-4A2B-A25C-6916AF246B34}" type="datetimeFigureOut">
              <a:rPr lang="pt-BR" smtClean="0"/>
              <a:t>07/02/2019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6F02029-5CF9-4436-AF7A-4E130572F3A1}" type="slidenum">
              <a:rPr lang="pt-BR" smtClean="0"/>
              <a:t>‹nº›</a:t>
            </a:fld>
            <a:endParaRPr lang="pt-BR"/>
          </a:p>
        </p:txBody>
      </p:sp>
    </p:spTree>
    <p:extLst>
      <p:ext uri="{BB962C8B-B14F-4D97-AF65-F5344CB8AC3E}">
        <p14:creationId xmlns:p14="http://schemas.microsoft.com/office/powerpoint/2010/main" val="269251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pic>
        <p:nvPicPr>
          <p:cNvPr id="7" name="Picture 7" descr="C:\Users\SAAGSC~1\AppData\Local\Temp\Rar$DI00.448\FONDOS_ok-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a:spLocks noGrp="1"/>
          </p:cNvSpPr>
          <p:nvPr>
            <p:ph type="ctrTitle" hasCustomPrompt="1"/>
          </p:nvPr>
        </p:nvSpPr>
        <p:spPr>
          <a:xfrm>
            <a:off x="914400" y="2130426"/>
            <a:ext cx="10363200" cy="1470025"/>
          </a:xfrm>
        </p:spPr>
        <p:txBody>
          <a:bodyPr>
            <a:noAutofit/>
          </a:bodyPr>
          <a:lstStyle>
            <a:lvl1pPr>
              <a:defRPr sz="3200">
                <a:solidFill>
                  <a:schemeClr val="bg1"/>
                </a:solidFill>
                <a:latin typeface="Clarendon BT" panose="02040804050505030204" pitchFamily="18" charset="0"/>
              </a:defRPr>
            </a:lvl1pPr>
          </a:lstStyle>
          <a:p>
            <a:r>
              <a:rPr lang="es-ES" dirty="0" smtClean="0"/>
              <a:t>HAGA CLIC PARA MODIFICAR EL ESTILO DE TÍTULO DEL PATRÓN</a:t>
            </a:r>
            <a:endParaRPr lang="es-ES" dirty="0"/>
          </a:p>
        </p:txBody>
      </p:sp>
      <p:sp>
        <p:nvSpPr>
          <p:cNvPr id="9" name="2 Subtítulo"/>
          <p:cNvSpPr>
            <a:spLocks noGrp="1"/>
          </p:cNvSpPr>
          <p:nvPr>
            <p:ph type="subTitle" idx="1"/>
          </p:nvPr>
        </p:nvSpPr>
        <p:spPr>
          <a:xfrm>
            <a:off x="1828800" y="3886200"/>
            <a:ext cx="8534400" cy="1752600"/>
          </a:xfrm>
        </p:spPr>
        <p:txBody>
          <a:bodyPr>
            <a:normAutofit/>
          </a:bodyPr>
          <a:lstStyle>
            <a:lvl1pPr marL="0" indent="0" algn="ctr">
              <a:buNone/>
              <a:defRPr sz="2400">
                <a:solidFill>
                  <a:srgbClr val="FFC319"/>
                </a:solidFill>
                <a:latin typeface="Clarendon BT" panose="02040804050505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pic>
        <p:nvPicPr>
          <p:cNvPr id="10" name="6 Imagen"/>
          <p:cNvPicPr>
            <a:picLocks noChangeAspect="1"/>
          </p:cNvPicPr>
          <p:nvPr userDrawn="1"/>
        </p:nvPicPr>
        <p:blipFill rotWithShape="1">
          <a:blip r:embed="rId3" cstate="print">
            <a:extLst>
              <a:ext uri="{28A0092B-C50C-407E-A947-70E740481C1C}">
                <a14:useLocalDpi xmlns:a14="http://schemas.microsoft.com/office/drawing/2010/main" val="0"/>
              </a:ext>
            </a:extLst>
          </a:blip>
          <a:srcRect l="5614" t="20598" r="6070" b="18112"/>
          <a:stretch/>
        </p:blipFill>
        <p:spPr>
          <a:xfrm>
            <a:off x="3962399" y="5876365"/>
            <a:ext cx="4195484" cy="860612"/>
          </a:xfrm>
          <a:prstGeom prst="rect">
            <a:avLst/>
          </a:prstGeom>
        </p:spPr>
      </p:pic>
    </p:spTree>
    <p:extLst>
      <p:ext uri="{BB962C8B-B14F-4D97-AF65-F5344CB8AC3E}">
        <p14:creationId xmlns:p14="http://schemas.microsoft.com/office/powerpoint/2010/main" val="30389383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952584A1-B001-4A2B-A25C-6916AF246B34}" type="datetimeFigureOut">
              <a:rPr lang="pt-BR" smtClean="0"/>
              <a:t>07/02/2019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6F02029-5CF9-4436-AF7A-4E130572F3A1}" type="slidenum">
              <a:rPr lang="pt-BR" smtClean="0"/>
              <a:t>‹nº›</a:t>
            </a:fld>
            <a:endParaRPr lang="pt-BR"/>
          </a:p>
        </p:txBody>
      </p:sp>
    </p:spTree>
    <p:extLst>
      <p:ext uri="{BB962C8B-B14F-4D97-AF65-F5344CB8AC3E}">
        <p14:creationId xmlns:p14="http://schemas.microsoft.com/office/powerpoint/2010/main" val="70877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952584A1-B001-4A2B-A25C-6916AF246B34}" type="datetimeFigureOut">
              <a:rPr lang="pt-BR" smtClean="0"/>
              <a:t>07/02/2019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6F02029-5CF9-4436-AF7A-4E130572F3A1}" type="slidenum">
              <a:rPr lang="pt-BR" smtClean="0"/>
              <a:t>‹nº›</a:t>
            </a:fld>
            <a:endParaRPr lang="pt-BR"/>
          </a:p>
        </p:txBody>
      </p:sp>
    </p:spTree>
    <p:extLst>
      <p:ext uri="{BB962C8B-B14F-4D97-AF65-F5344CB8AC3E}">
        <p14:creationId xmlns:p14="http://schemas.microsoft.com/office/powerpoint/2010/main" val="36509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952584A1-B001-4A2B-A25C-6916AF246B34}" type="datetimeFigureOut">
              <a:rPr lang="pt-BR" smtClean="0"/>
              <a:t>07/02/2019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6F02029-5CF9-4436-AF7A-4E130572F3A1}" type="slidenum">
              <a:rPr lang="pt-BR" smtClean="0"/>
              <a:t>‹nº›</a:t>
            </a:fld>
            <a:endParaRPr lang="pt-BR"/>
          </a:p>
        </p:txBody>
      </p:sp>
    </p:spTree>
    <p:extLst>
      <p:ext uri="{BB962C8B-B14F-4D97-AF65-F5344CB8AC3E}">
        <p14:creationId xmlns:p14="http://schemas.microsoft.com/office/powerpoint/2010/main" val="345600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952584A1-B001-4A2B-A25C-6916AF246B34}" type="datetimeFigureOut">
              <a:rPr lang="pt-BR" smtClean="0"/>
              <a:t>07/02/2019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6F02029-5CF9-4436-AF7A-4E130572F3A1}" type="slidenum">
              <a:rPr lang="pt-BR" smtClean="0"/>
              <a:t>‹nº›</a:t>
            </a:fld>
            <a:endParaRPr lang="pt-BR"/>
          </a:p>
        </p:txBody>
      </p:sp>
    </p:spTree>
    <p:extLst>
      <p:ext uri="{BB962C8B-B14F-4D97-AF65-F5344CB8AC3E}">
        <p14:creationId xmlns:p14="http://schemas.microsoft.com/office/powerpoint/2010/main" val="402154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952584A1-B001-4A2B-A25C-6916AF246B34}" type="datetimeFigureOut">
              <a:rPr lang="pt-BR" smtClean="0"/>
              <a:t>07/02/2019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6F02029-5CF9-4436-AF7A-4E130572F3A1}" type="slidenum">
              <a:rPr lang="pt-BR" smtClean="0"/>
              <a:t>‹nº›</a:t>
            </a:fld>
            <a:endParaRPr lang="pt-BR"/>
          </a:p>
        </p:txBody>
      </p:sp>
    </p:spTree>
    <p:extLst>
      <p:ext uri="{BB962C8B-B14F-4D97-AF65-F5344CB8AC3E}">
        <p14:creationId xmlns:p14="http://schemas.microsoft.com/office/powerpoint/2010/main" val="84210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52584A1-B001-4A2B-A25C-6916AF246B34}" type="datetimeFigureOut">
              <a:rPr lang="pt-BR" smtClean="0"/>
              <a:t>07/02/2019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6F02029-5CF9-4436-AF7A-4E130572F3A1}" type="slidenum">
              <a:rPr lang="pt-BR" smtClean="0"/>
              <a:t>‹nº›</a:t>
            </a:fld>
            <a:endParaRPr lang="pt-BR"/>
          </a:p>
        </p:txBody>
      </p:sp>
    </p:spTree>
    <p:extLst>
      <p:ext uri="{BB962C8B-B14F-4D97-AF65-F5344CB8AC3E}">
        <p14:creationId xmlns:p14="http://schemas.microsoft.com/office/powerpoint/2010/main" val="717264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952584A1-B001-4A2B-A25C-6916AF246B34}" type="datetimeFigureOut">
              <a:rPr lang="pt-BR" smtClean="0"/>
              <a:t>07/02/2019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6F02029-5CF9-4436-AF7A-4E130572F3A1}" type="slidenum">
              <a:rPr lang="pt-BR" smtClean="0"/>
              <a:t>‹nº›</a:t>
            </a:fld>
            <a:endParaRPr lang="pt-BR"/>
          </a:p>
        </p:txBody>
      </p:sp>
    </p:spTree>
    <p:extLst>
      <p:ext uri="{BB962C8B-B14F-4D97-AF65-F5344CB8AC3E}">
        <p14:creationId xmlns:p14="http://schemas.microsoft.com/office/powerpoint/2010/main" val="367376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952584A1-B001-4A2B-A25C-6916AF246B34}" type="datetimeFigureOut">
              <a:rPr lang="pt-BR" smtClean="0"/>
              <a:t>07/02/2019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6F02029-5CF9-4436-AF7A-4E130572F3A1}" type="slidenum">
              <a:rPr lang="pt-BR" smtClean="0"/>
              <a:t>‹nº›</a:t>
            </a:fld>
            <a:endParaRPr lang="pt-BR"/>
          </a:p>
        </p:txBody>
      </p:sp>
    </p:spTree>
    <p:extLst>
      <p:ext uri="{BB962C8B-B14F-4D97-AF65-F5344CB8AC3E}">
        <p14:creationId xmlns:p14="http://schemas.microsoft.com/office/powerpoint/2010/main" val="338553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584A1-B001-4A2B-A25C-6916AF246B34}" type="datetimeFigureOut">
              <a:rPr lang="pt-BR" smtClean="0"/>
              <a:t>07/02/2019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02029-5CF9-4436-AF7A-4E130572F3A1}" type="slidenum">
              <a:rPr lang="pt-BR" smtClean="0"/>
              <a:t>‹nº›</a:t>
            </a:fld>
            <a:endParaRPr lang="pt-BR"/>
          </a:p>
        </p:txBody>
      </p:sp>
    </p:spTree>
    <p:extLst>
      <p:ext uri="{BB962C8B-B14F-4D97-AF65-F5344CB8AC3E}">
        <p14:creationId xmlns:p14="http://schemas.microsoft.com/office/powerpoint/2010/main" val="569280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28.jpeg"/><Relationship Id="rId7" Type="http://schemas.openxmlformats.org/officeDocument/2006/relationships/image" Target="../media/image4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 Id="rId9" Type="http://schemas.openxmlformats.org/officeDocument/2006/relationships/image" Target="../media/image44.jpe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3.jpeg"/><Relationship Id="rId7"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40.png"/><Relationship Id="rId9" Type="http://schemas.openxmlformats.org/officeDocument/2006/relationships/image" Target="../media/image31.jpe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5.jpeg"/><Relationship Id="rId7" Type="http://schemas.openxmlformats.org/officeDocument/2006/relationships/image" Target="../media/image50.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9.png"/><Relationship Id="rId7" Type="http://schemas.openxmlformats.org/officeDocument/2006/relationships/image" Target="../media/image45.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61.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6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50.png"/><Relationship Id="rId10" Type="http://schemas.openxmlformats.org/officeDocument/2006/relationships/image" Target="../media/image52.png"/><Relationship Id="rId4" Type="http://schemas.openxmlformats.org/officeDocument/2006/relationships/image" Target="../media/image49.jpe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66.emf"/><Relationship Id="rId7" Type="http://schemas.openxmlformats.org/officeDocument/2006/relationships/image" Target="../media/image70.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3.jpeg"/><Relationship Id="rId7" Type="http://schemas.openxmlformats.org/officeDocument/2006/relationships/image" Target="../media/image19.png"/><Relationship Id="rId12" Type="http://schemas.openxmlformats.org/officeDocument/2006/relationships/image" Target="../media/image7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0.png"/><Relationship Id="rId11" Type="http://schemas.microsoft.com/office/2007/relationships/hdphoto" Target="../media/hdphoto1.wdp"/><Relationship Id="rId5" Type="http://schemas.openxmlformats.org/officeDocument/2006/relationships/image" Target="../media/image72.png"/><Relationship Id="rId10" Type="http://schemas.openxmlformats.org/officeDocument/2006/relationships/image" Target="../media/image75.png"/><Relationship Id="rId4" Type="http://schemas.openxmlformats.org/officeDocument/2006/relationships/image" Target="../media/image71.png"/><Relationship Id="rId9" Type="http://schemas.openxmlformats.org/officeDocument/2006/relationships/image" Target="../media/image74.jpe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emf"/><Relationship Id="rId7"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emf"/><Relationship Id="rId9" Type="http://schemas.openxmlformats.org/officeDocument/2006/relationships/image" Target="../media/image20.emf"/></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jpe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slide" Target="slide9.xml"/><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10" Type="http://schemas.openxmlformats.org/officeDocument/2006/relationships/image" Target="../media/image38.jpeg"/><Relationship Id="rId4" Type="http://schemas.openxmlformats.org/officeDocument/2006/relationships/image" Target="../media/image33.jpeg"/><Relationship Id="rId9"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82580" y="2117547"/>
            <a:ext cx="10363200" cy="1470025"/>
          </a:xfrm>
        </p:spPr>
        <p:txBody>
          <a:bodyPr/>
          <a:lstStyle/>
          <a:p>
            <a:pPr algn="ctr"/>
            <a:r>
              <a:rPr lang="es-MX" dirty="0" smtClean="0"/>
              <a:t>GUIA RÁPIDO</a:t>
            </a:r>
            <a:br>
              <a:rPr lang="es-MX" dirty="0" smtClean="0"/>
            </a:br>
            <a:r>
              <a:rPr lang="es-MX" dirty="0" smtClean="0"/>
              <a:t>LAVAGEM DE ÓCULOS 3D/IMAX</a:t>
            </a:r>
            <a:endParaRPr lang="es-MX" dirty="0"/>
          </a:p>
        </p:txBody>
      </p:sp>
      <p:sp>
        <p:nvSpPr>
          <p:cNvPr id="5" name="Subtítulo 4"/>
          <p:cNvSpPr>
            <a:spLocks noGrp="1"/>
          </p:cNvSpPr>
          <p:nvPr>
            <p:ph type="subTitle" idx="1"/>
          </p:nvPr>
        </p:nvSpPr>
        <p:spPr/>
        <p:txBody>
          <a:bodyPr/>
          <a:lstStyle/>
          <a:p>
            <a:r>
              <a:rPr lang="es-MX" dirty="0" smtClean="0"/>
              <a:t>BRA-GR-LAV-ÓCULOS-00</a:t>
            </a:r>
            <a:endParaRPr lang="es-MX" dirty="0"/>
          </a:p>
        </p:txBody>
      </p:sp>
    </p:spTree>
    <p:extLst>
      <p:ext uri="{BB962C8B-B14F-4D97-AF65-F5344CB8AC3E}">
        <p14:creationId xmlns:p14="http://schemas.microsoft.com/office/powerpoint/2010/main" val="2893480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6269" y="1856509"/>
            <a:ext cx="6441379" cy="1938992"/>
          </a:xfrm>
          <a:prstGeom prst="rect">
            <a:avLst/>
          </a:prstGeom>
          <a:noFill/>
        </p:spPr>
        <p:txBody>
          <a:bodyPr wrap="none" rtlCol="0">
            <a:spAutoFit/>
          </a:bodyPr>
          <a:lstStyle/>
          <a:p>
            <a:pPr algn="ctr"/>
            <a:r>
              <a:rPr lang="en-US" sz="6000" b="1" dirty="0" smtClean="0">
                <a:solidFill>
                  <a:srgbClr val="0070C0"/>
                </a:solidFill>
              </a:rPr>
              <a:t>LAVAGEM MANUAL</a:t>
            </a:r>
          </a:p>
          <a:p>
            <a:pPr algn="ctr"/>
            <a:r>
              <a:rPr lang="en-US" sz="6000" b="1" dirty="0" smtClean="0">
                <a:solidFill>
                  <a:srgbClr val="0070C0"/>
                </a:solidFill>
              </a:rPr>
              <a:t>USO DE CUBAS</a:t>
            </a:r>
            <a:endParaRPr lang="pt-BR" sz="6000" b="1" dirty="0">
              <a:solidFill>
                <a:srgbClr val="0070C0"/>
              </a:solidFill>
            </a:endParaRPr>
          </a:p>
        </p:txBody>
      </p:sp>
    </p:spTree>
    <p:extLst>
      <p:ext uri="{BB962C8B-B14F-4D97-AF65-F5344CB8AC3E}">
        <p14:creationId xmlns:p14="http://schemas.microsoft.com/office/powerpoint/2010/main" val="1994496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669778" y="147469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41" name="Grupo 1040"/>
          <p:cNvGrpSpPr/>
          <p:nvPr/>
        </p:nvGrpSpPr>
        <p:grpSpPr>
          <a:xfrm>
            <a:off x="592234" y="2349401"/>
            <a:ext cx="1069161" cy="475284"/>
            <a:chOff x="734239" y="2336701"/>
            <a:chExt cx="1069161" cy="475284"/>
          </a:xfrm>
        </p:grpSpPr>
        <p:cxnSp>
          <p:nvCxnSpPr>
            <p:cNvPr id="18" name="Conector de seta reta 17"/>
            <p:cNvCxnSpPr/>
            <p:nvPr/>
          </p:nvCxnSpPr>
          <p:spPr>
            <a:xfrm flipV="1">
              <a:off x="1206500" y="2591921"/>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Elipse 18"/>
            <p:cNvSpPr/>
            <p:nvPr/>
          </p:nvSpPr>
          <p:spPr>
            <a:xfrm>
              <a:off x="734239" y="2336701"/>
              <a:ext cx="472261" cy="47528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cxnSp>
        <p:nvCxnSpPr>
          <p:cNvPr id="28" name="Conector de seta reta 27"/>
          <p:cNvCxnSpPr/>
          <p:nvPr/>
        </p:nvCxnSpPr>
        <p:spPr>
          <a:xfrm>
            <a:off x="9727533" y="3550243"/>
            <a:ext cx="0" cy="3679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Conector de seta reta 41"/>
          <p:cNvCxnSpPr/>
          <p:nvPr/>
        </p:nvCxnSpPr>
        <p:spPr>
          <a:xfrm flipH="1">
            <a:off x="7671323" y="5120959"/>
            <a:ext cx="71645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Conector de seta reta 53"/>
          <p:cNvCxnSpPr/>
          <p:nvPr/>
        </p:nvCxnSpPr>
        <p:spPr>
          <a:xfrm flipH="1">
            <a:off x="4276074" y="5096397"/>
            <a:ext cx="69130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Conector de seta reta 55"/>
          <p:cNvCxnSpPr/>
          <p:nvPr/>
        </p:nvCxnSpPr>
        <p:spPr>
          <a:xfrm flipV="1">
            <a:off x="4380700" y="2628090"/>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7" name="Retângulo de cantos arredondados 56"/>
          <p:cNvSpPr/>
          <p:nvPr/>
        </p:nvSpPr>
        <p:spPr>
          <a:xfrm>
            <a:off x="4953523" y="147469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Retângulo de cantos arredondados 58"/>
          <p:cNvSpPr/>
          <p:nvPr/>
        </p:nvSpPr>
        <p:spPr>
          <a:xfrm>
            <a:off x="8289404" y="1452471"/>
            <a:ext cx="2795335"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0" name="Conector de seta reta 59"/>
          <p:cNvCxnSpPr/>
          <p:nvPr/>
        </p:nvCxnSpPr>
        <p:spPr>
          <a:xfrm flipV="1">
            <a:off x="7686960" y="2626303"/>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2" name="Retângulo de cantos arredondados 61"/>
          <p:cNvSpPr/>
          <p:nvPr/>
        </p:nvSpPr>
        <p:spPr>
          <a:xfrm>
            <a:off x="8387781" y="4089076"/>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Retângulo de cantos arredondados 62"/>
          <p:cNvSpPr/>
          <p:nvPr/>
        </p:nvSpPr>
        <p:spPr>
          <a:xfrm>
            <a:off x="4981233" y="4089076"/>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de cantos arredondados 66"/>
          <p:cNvSpPr/>
          <p:nvPr/>
        </p:nvSpPr>
        <p:spPr>
          <a:xfrm>
            <a:off x="1453570" y="4089076"/>
            <a:ext cx="2836359"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46" name="Rosca 1045"/>
          <p:cNvSpPr/>
          <p:nvPr/>
        </p:nvSpPr>
        <p:spPr>
          <a:xfrm>
            <a:off x="402802" y="4856658"/>
            <a:ext cx="443860" cy="426699"/>
          </a:xfrm>
          <a:prstGeom prst="donut">
            <a:avLst>
              <a:gd name="adj" fmla="val 12422"/>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B0F0"/>
                </a:solidFill>
              </a:rPr>
              <a:t>A</a:t>
            </a:r>
          </a:p>
        </p:txBody>
      </p:sp>
      <p:cxnSp>
        <p:nvCxnSpPr>
          <p:cNvPr id="71" name="Conector de seta reta 70"/>
          <p:cNvCxnSpPr/>
          <p:nvPr/>
        </p:nvCxnSpPr>
        <p:spPr>
          <a:xfrm flipH="1">
            <a:off x="850869" y="5076584"/>
            <a:ext cx="577323" cy="28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1"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43" name="Elipse 42"/>
          <p:cNvSpPr/>
          <p:nvPr/>
        </p:nvSpPr>
        <p:spPr>
          <a:xfrm>
            <a:off x="2849218" y="1284332"/>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1</a:t>
            </a:r>
          </a:p>
        </p:txBody>
      </p:sp>
      <p:sp>
        <p:nvSpPr>
          <p:cNvPr id="4" name="Retângulo 3"/>
          <p:cNvSpPr/>
          <p:nvPr/>
        </p:nvSpPr>
        <p:spPr>
          <a:xfrm>
            <a:off x="4988003" y="2919247"/>
            <a:ext cx="2620808" cy="646331"/>
          </a:xfrm>
          <a:prstGeom prst="rect">
            <a:avLst/>
          </a:prstGeom>
        </p:spPr>
        <p:txBody>
          <a:bodyPr wrap="square">
            <a:spAutoFit/>
          </a:bodyPr>
          <a:lstStyle/>
          <a:p>
            <a:pPr lvl="0" algn="just"/>
            <a:r>
              <a:rPr lang="pt-BR" sz="900" dirty="0">
                <a:solidFill>
                  <a:srgbClr val="0068AC"/>
                </a:solidFill>
                <a:latin typeface="Lucida Bright" panose="02040602050505020304" pitchFamily="18" charset="0"/>
                <a:cs typeface="Lucida Sans" panose="020B0602040502020204" pitchFamily="34" charset="0"/>
              </a:rPr>
              <a:t>Verificar se os óculos estão quebrados ou danificados.</a:t>
            </a:r>
          </a:p>
          <a:p>
            <a:pPr lvl="0" algn="just"/>
            <a:r>
              <a:rPr lang="pt-BR" sz="900" dirty="0">
                <a:solidFill>
                  <a:srgbClr val="0068AC"/>
                </a:solidFill>
                <a:latin typeface="Lucida Bright" panose="02040602050505020304" pitchFamily="18" charset="0"/>
                <a:cs typeface="Lucida Sans" panose="020B0602040502020204" pitchFamily="34" charset="0"/>
              </a:rPr>
              <a:t>Em caso positivo, colocá-los no recipiente de perdas.</a:t>
            </a:r>
            <a:endParaRPr lang="es-MX" sz="900" dirty="0">
              <a:solidFill>
                <a:srgbClr val="0068AC"/>
              </a:solidFill>
              <a:latin typeface="Lucida Bright" panose="02040602050505020304" pitchFamily="18" charset="0"/>
              <a:cs typeface="Lucida Sans" panose="020B0602040502020204" pitchFamily="34" charset="0"/>
            </a:endParaRPr>
          </a:p>
        </p:txBody>
      </p:sp>
      <p:sp>
        <p:nvSpPr>
          <p:cNvPr id="64"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a:t>Guia Rápido </a:t>
            </a:r>
            <a:r>
              <a:rPr lang="es-MX" sz="1400" dirty="0" smtClean="0"/>
              <a:t>Lavagem de óculos 3D/IMAX</a:t>
            </a:r>
          </a:p>
          <a:p>
            <a:r>
              <a:rPr lang="es-MX" sz="1400" dirty="0" smtClean="0"/>
              <a:t>Limpeza</a:t>
            </a:r>
            <a:r>
              <a:rPr lang="es-MX" sz="1400" dirty="0"/>
              <a:t> Manual Óculos </a:t>
            </a:r>
            <a:r>
              <a:rPr lang="es-MX" sz="1400" dirty="0" smtClean="0"/>
              <a:t>3D</a:t>
            </a:r>
          </a:p>
          <a:p>
            <a:r>
              <a:rPr lang="es-MX" sz="1400" dirty="0"/>
              <a:t>BRA-GR-LAV-ÓCULOS-00</a:t>
            </a:r>
          </a:p>
          <a:p>
            <a:endParaRPr lang="es-MX" sz="1400" dirty="0"/>
          </a:p>
        </p:txBody>
      </p:sp>
      <p:sp>
        <p:nvSpPr>
          <p:cNvPr id="3" name="Retângulo 2"/>
          <p:cNvSpPr/>
          <p:nvPr/>
        </p:nvSpPr>
        <p:spPr>
          <a:xfrm>
            <a:off x="1667393" y="2920318"/>
            <a:ext cx="2705665" cy="646331"/>
          </a:xfrm>
          <a:prstGeom prst="rect">
            <a:avLst/>
          </a:prstGeom>
        </p:spPr>
        <p:txBody>
          <a:bodyPr wrap="square">
            <a:spAutoFit/>
          </a:bodyPr>
          <a:lstStyle/>
          <a:p>
            <a:pPr lvl="0" algn="just"/>
            <a:r>
              <a:rPr lang="pt-BR" sz="900" dirty="0" smtClean="0">
                <a:solidFill>
                  <a:srgbClr val="0068AC"/>
                </a:solidFill>
                <a:latin typeface="Lucida Bright" panose="02040602050505020304" pitchFamily="18" charset="0"/>
                <a:cs typeface="Lucida Sans" panose="020B0602040502020204" pitchFamily="34" charset="0"/>
              </a:rPr>
              <a:t>Adicionar o produto Alpha HP 1:64 já diluído na cuba de lavagem.</a:t>
            </a:r>
          </a:p>
          <a:p>
            <a:pPr lvl="0" algn="just"/>
            <a:r>
              <a:rPr lang="pt-BR" sz="900" b="1" dirty="0" smtClean="0">
                <a:solidFill>
                  <a:srgbClr val="FF0000"/>
                </a:solidFill>
                <a:latin typeface="Lucida Bright" panose="02040602050505020304" pitchFamily="18" charset="0"/>
                <a:cs typeface="Lucida Sans" panose="020B0602040502020204" pitchFamily="34" charset="0"/>
              </a:rPr>
              <a:t>IMPORTANTE: </a:t>
            </a:r>
            <a:r>
              <a:rPr lang="pt-BR" sz="900" dirty="0" smtClean="0">
                <a:solidFill>
                  <a:srgbClr val="0068AC"/>
                </a:solidFill>
                <a:latin typeface="Lucida Bright" panose="02040602050505020304" pitchFamily="18" charset="0"/>
                <a:cs typeface="Lucida Sans" panose="020B0602040502020204" pitchFamily="34" charset="0"/>
              </a:rPr>
              <a:t>Seguir o nível de solução de acordo com o movimento do cinema.</a:t>
            </a:r>
            <a:endParaRPr lang="pt-BR" sz="900" dirty="0">
              <a:solidFill>
                <a:srgbClr val="0068AC"/>
              </a:solidFill>
              <a:latin typeface="Lucida Bright" panose="02040602050505020304" pitchFamily="18" charset="0"/>
              <a:cs typeface="Lucida Sans" panose="020B0602040502020204" pitchFamily="34" charset="0"/>
            </a:endParaRPr>
          </a:p>
        </p:txBody>
      </p:sp>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l="7246" t="47150" r="62899" b="23478"/>
          <a:stretch/>
        </p:blipFill>
        <p:spPr>
          <a:xfrm>
            <a:off x="2235017" y="1683418"/>
            <a:ext cx="1621921" cy="1196757"/>
          </a:xfrm>
          <a:prstGeom prst="rect">
            <a:avLst/>
          </a:prstGeom>
        </p:spPr>
      </p:pic>
      <p:pic>
        <p:nvPicPr>
          <p:cNvPr id="6" name="Imagem 5"/>
          <p:cNvPicPr>
            <a:picLocks noChangeAspect="1"/>
          </p:cNvPicPr>
          <p:nvPr/>
        </p:nvPicPr>
        <p:blipFill rotWithShape="1">
          <a:blip r:embed="rId4" cstate="print">
            <a:extLst>
              <a:ext uri="{28A0092B-C50C-407E-A947-70E740481C1C}">
                <a14:useLocalDpi xmlns:a14="http://schemas.microsoft.com/office/drawing/2010/main" val="0"/>
              </a:ext>
            </a:extLst>
          </a:blip>
          <a:srcRect t="34985" b="13294"/>
          <a:stretch/>
        </p:blipFill>
        <p:spPr>
          <a:xfrm>
            <a:off x="8658916" y="4370818"/>
            <a:ext cx="2175529" cy="1500282"/>
          </a:xfrm>
          <a:prstGeom prst="rect">
            <a:avLst/>
          </a:prstGeom>
        </p:spPr>
      </p:pic>
      <p:sp>
        <p:nvSpPr>
          <p:cNvPr id="73" name="Elipse 72"/>
          <p:cNvSpPr/>
          <p:nvPr/>
        </p:nvSpPr>
        <p:spPr>
          <a:xfrm>
            <a:off x="6131108" y="1271622"/>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2</a:t>
            </a:r>
          </a:p>
        </p:txBody>
      </p:sp>
      <p:sp>
        <p:nvSpPr>
          <p:cNvPr id="78" name="Elipse 77"/>
          <p:cNvSpPr/>
          <p:nvPr/>
        </p:nvSpPr>
        <p:spPr>
          <a:xfrm>
            <a:off x="9600986" y="1284331"/>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3</a:t>
            </a:r>
          </a:p>
        </p:txBody>
      </p:sp>
      <p:sp>
        <p:nvSpPr>
          <p:cNvPr id="79" name="Retângulo 78"/>
          <p:cNvSpPr/>
          <p:nvPr/>
        </p:nvSpPr>
        <p:spPr>
          <a:xfrm>
            <a:off x="8332870" y="2891728"/>
            <a:ext cx="2728539" cy="646331"/>
          </a:xfrm>
          <a:prstGeom prst="rect">
            <a:avLst/>
          </a:prstGeom>
        </p:spPr>
        <p:txBody>
          <a:bodyPr wrap="square">
            <a:spAutoFit/>
          </a:bodyPr>
          <a:lstStyle/>
          <a:p>
            <a:pPr lvl="0" algn="just"/>
            <a:r>
              <a:rPr lang="es-MX" sz="900" dirty="0" smtClean="0">
                <a:solidFill>
                  <a:srgbClr val="0068AC"/>
                </a:solidFill>
                <a:latin typeface="Lucida Bright" panose="02040602050505020304" pitchFamily="18" charset="0"/>
                <a:cs typeface="Lucida Sans" panose="020B0602040502020204" pitchFamily="34" charset="0"/>
              </a:rPr>
              <a:t>Em caso negativo: Imergi-los na solução Alpha HP.</a:t>
            </a:r>
          </a:p>
          <a:p>
            <a:pPr lvl="0" algn="just"/>
            <a:r>
              <a:rPr lang="es-MX" sz="900" dirty="0" smtClean="0">
                <a:solidFill>
                  <a:srgbClr val="0068AC"/>
                </a:solidFill>
                <a:latin typeface="Lucida Bright" panose="02040602050505020304" pitchFamily="18" charset="0"/>
                <a:cs typeface="Lucida Sans" panose="020B0602040502020204" pitchFamily="34" charset="0"/>
              </a:rPr>
              <a:t>Nota: Usar a </a:t>
            </a:r>
            <a:r>
              <a:rPr lang="es-MX" sz="900" dirty="0">
                <a:solidFill>
                  <a:srgbClr val="0068AC"/>
                </a:solidFill>
                <a:latin typeface="Lucida Bright" panose="02040602050505020304" pitchFamily="18" charset="0"/>
                <a:cs typeface="Lucida Sans" panose="020B0602040502020204" pitchFamily="34" charset="0"/>
              </a:rPr>
              <a:t>l</a:t>
            </a:r>
            <a:r>
              <a:rPr lang="es-MX" sz="900" dirty="0" smtClean="0">
                <a:solidFill>
                  <a:srgbClr val="0068AC"/>
                </a:solidFill>
                <a:latin typeface="Lucida Bright" panose="02040602050505020304" pitchFamily="18" charset="0"/>
                <a:cs typeface="Lucida Sans" panose="020B0602040502020204" pitchFamily="34" charset="0"/>
              </a:rPr>
              <a:t>uva </a:t>
            </a:r>
            <a:r>
              <a:rPr lang="es-MX" sz="900" dirty="0">
                <a:solidFill>
                  <a:srgbClr val="0068AC"/>
                </a:solidFill>
                <a:latin typeface="Lucida Bright" panose="02040602050505020304" pitchFamily="18" charset="0"/>
                <a:cs typeface="Lucida Sans" panose="020B0602040502020204" pitchFamily="34" charset="0"/>
              </a:rPr>
              <a:t>n</a:t>
            </a:r>
            <a:r>
              <a:rPr lang="es-MX" sz="900" dirty="0" smtClean="0">
                <a:solidFill>
                  <a:srgbClr val="0068AC"/>
                </a:solidFill>
                <a:latin typeface="Lucida Bright" panose="02040602050505020304" pitchFamily="18" charset="0"/>
                <a:cs typeface="Lucida Sans" panose="020B0602040502020204" pitchFamily="34" charset="0"/>
              </a:rPr>
              <a:t>itrílica para  manipular os óculos durante a imersão</a:t>
            </a:r>
            <a:r>
              <a:rPr lang="es-MX" sz="900" dirty="0">
                <a:solidFill>
                  <a:srgbClr val="0068AC"/>
                </a:solidFill>
                <a:latin typeface="Lucida Bright" panose="02040602050505020304" pitchFamily="18" charset="0"/>
                <a:cs typeface="Lucida Sans" panose="020B0602040502020204" pitchFamily="34" charset="0"/>
              </a:rPr>
              <a:t>.</a:t>
            </a:r>
            <a:endParaRPr lang="es-MX" sz="900" dirty="0" smtClean="0">
              <a:solidFill>
                <a:srgbClr val="0068AC"/>
              </a:solidFill>
              <a:latin typeface="Lucida Bright" panose="02040602050505020304" pitchFamily="18" charset="0"/>
              <a:cs typeface="Lucida Sans" panose="020B0602040502020204" pitchFamily="34" charset="0"/>
            </a:endParaRPr>
          </a:p>
        </p:txBody>
      </p:sp>
      <p:sp>
        <p:nvSpPr>
          <p:cNvPr id="96" name="Retângulo 95"/>
          <p:cNvSpPr/>
          <p:nvPr/>
        </p:nvSpPr>
        <p:spPr>
          <a:xfrm>
            <a:off x="8560915" y="5904325"/>
            <a:ext cx="2620808" cy="230832"/>
          </a:xfrm>
          <a:prstGeom prst="rect">
            <a:avLst/>
          </a:prstGeom>
        </p:spPr>
        <p:txBody>
          <a:bodyPr wrap="square">
            <a:spAutoFit/>
          </a:bodyPr>
          <a:lstStyle/>
          <a:p>
            <a:pPr lvl="0" algn="just"/>
            <a:r>
              <a:rPr lang="es-MX" sz="900" dirty="0" smtClean="0">
                <a:solidFill>
                  <a:srgbClr val="0068AC"/>
                </a:solidFill>
                <a:latin typeface="Lucida Bright" panose="02040602050505020304" pitchFamily="18" charset="0"/>
                <a:cs typeface="Lucida Sans" panose="020B0602040502020204" pitchFamily="34" charset="0"/>
              </a:rPr>
              <a:t>Deixar o produto agir por 10 minutos. </a:t>
            </a:r>
          </a:p>
        </p:txBody>
      </p:sp>
      <p:sp>
        <p:nvSpPr>
          <p:cNvPr id="12" name="Retângulo 11"/>
          <p:cNvSpPr/>
          <p:nvPr/>
        </p:nvSpPr>
        <p:spPr>
          <a:xfrm>
            <a:off x="4997548" y="5405804"/>
            <a:ext cx="2717122" cy="784830"/>
          </a:xfrm>
          <a:prstGeom prst="rect">
            <a:avLst/>
          </a:prstGeom>
        </p:spPr>
        <p:txBody>
          <a:bodyPr wrap="square">
            <a:spAutoFit/>
          </a:bodyPr>
          <a:lstStyle/>
          <a:p>
            <a:pPr lvl="0" algn="just"/>
            <a:r>
              <a:rPr lang="es-MX" sz="900" dirty="0">
                <a:solidFill>
                  <a:srgbClr val="0068AC"/>
                </a:solidFill>
                <a:latin typeface="Lucida Bright" panose="02040602050505020304" pitchFamily="18" charset="0"/>
                <a:cs typeface="Lucida Sans" panose="020B0602040502020204" pitchFamily="34" charset="0"/>
              </a:rPr>
              <a:t>Após o </a:t>
            </a:r>
            <a:r>
              <a:rPr lang="es-MX" sz="900" dirty="0" smtClean="0">
                <a:solidFill>
                  <a:srgbClr val="0068AC"/>
                </a:solidFill>
                <a:latin typeface="Lucida Bright" panose="02040602050505020304" pitchFamily="18" charset="0"/>
                <a:cs typeface="Lucida Sans" panose="020B0602040502020204" pitchFamily="34" charset="0"/>
              </a:rPr>
              <a:t>tempo de </a:t>
            </a:r>
            <a:r>
              <a:rPr lang="es-MX" sz="900" dirty="0">
                <a:solidFill>
                  <a:srgbClr val="0068AC"/>
                </a:solidFill>
                <a:latin typeface="Lucida Bright" panose="02040602050505020304" pitchFamily="18" charset="0"/>
                <a:cs typeface="Lucida Sans" panose="020B0602040502020204" pitchFamily="34" charset="0"/>
              </a:rPr>
              <a:t>ação do produto, </a:t>
            </a:r>
            <a:r>
              <a:rPr lang="es-MX" sz="900" dirty="0" smtClean="0">
                <a:solidFill>
                  <a:srgbClr val="0068AC"/>
                </a:solidFill>
                <a:latin typeface="Lucida Bright" panose="02040602050505020304" pitchFamily="18" charset="0"/>
                <a:cs typeface="Lucida Sans" panose="020B0602040502020204" pitchFamily="34" charset="0"/>
              </a:rPr>
              <a:t>retirar </a:t>
            </a:r>
            <a:r>
              <a:rPr lang="es-MX" sz="900" dirty="0">
                <a:solidFill>
                  <a:srgbClr val="0068AC"/>
                </a:solidFill>
                <a:latin typeface="Lucida Bright" panose="02040602050505020304" pitchFamily="18" charset="0"/>
                <a:cs typeface="Lucida Sans" panose="020B0602040502020204" pitchFamily="34" charset="0"/>
              </a:rPr>
              <a:t>os óculos da </a:t>
            </a:r>
            <a:r>
              <a:rPr lang="es-MX" sz="900" dirty="0" smtClean="0">
                <a:solidFill>
                  <a:srgbClr val="0068AC"/>
                </a:solidFill>
                <a:latin typeface="Lucida Bright" panose="02040602050505020304" pitchFamily="18" charset="0"/>
                <a:cs typeface="Lucida Sans" panose="020B0602040502020204" pitchFamily="34" charset="0"/>
              </a:rPr>
              <a:t>cuba usando a luva nitrílica  e trasferí-los para a cubas ao lado. Deixar o excesso de produdo evacuar pelo ralo para facilitar a secagem. </a:t>
            </a:r>
            <a:endParaRPr lang="es-MX" sz="900" dirty="0">
              <a:solidFill>
                <a:srgbClr val="0068AC"/>
              </a:solidFill>
              <a:latin typeface="Lucida Bright" panose="02040602050505020304" pitchFamily="18" charset="0"/>
              <a:cs typeface="Lucida Sans" panose="020B0602040502020204" pitchFamily="34" charset="0"/>
            </a:endParaRPr>
          </a:p>
        </p:txBody>
      </p:sp>
      <p:sp>
        <p:nvSpPr>
          <p:cNvPr id="13" name="Retângulo 12"/>
          <p:cNvSpPr/>
          <p:nvPr/>
        </p:nvSpPr>
        <p:spPr>
          <a:xfrm>
            <a:off x="1482860" y="5738819"/>
            <a:ext cx="2778874" cy="369332"/>
          </a:xfrm>
          <a:prstGeom prst="rect">
            <a:avLst/>
          </a:prstGeom>
        </p:spPr>
        <p:txBody>
          <a:bodyPr wrap="square">
            <a:spAutoFit/>
          </a:bodyPr>
          <a:lstStyle/>
          <a:p>
            <a:pPr algn="just"/>
            <a:r>
              <a:rPr lang="pt-BR" sz="900" dirty="0">
                <a:solidFill>
                  <a:srgbClr val="0068AC"/>
                </a:solidFill>
                <a:latin typeface="Lucida Bright" panose="02040602050505020304" pitchFamily="18" charset="0"/>
                <a:cs typeface="Lucida Sans" panose="020B0602040502020204" pitchFamily="34" charset="0"/>
              </a:rPr>
              <a:t>Colocar uma média de 100 óculos (</a:t>
            </a:r>
            <a:r>
              <a:rPr lang="pt-BR" sz="900" dirty="0" smtClean="0">
                <a:solidFill>
                  <a:srgbClr val="0068AC"/>
                </a:solidFill>
                <a:latin typeface="Lucida Bright" panose="02040602050505020304" pitchFamily="18" charset="0"/>
                <a:cs typeface="Lucida Sans" panose="020B0602040502020204" pitchFamily="34" charset="0"/>
              </a:rPr>
              <a:t>limpos</a:t>
            </a:r>
            <a:r>
              <a:rPr lang="pt-BR" sz="900" dirty="0">
                <a:solidFill>
                  <a:srgbClr val="0068AC"/>
                </a:solidFill>
                <a:latin typeface="Lucida Bright" panose="02040602050505020304" pitchFamily="18" charset="0"/>
                <a:cs typeface="Lucida Sans" panose="020B0602040502020204" pitchFamily="34" charset="0"/>
              </a:rPr>
              <a:t>) numa bandeja plástica para iniciar a secagem. </a:t>
            </a:r>
          </a:p>
        </p:txBody>
      </p:sp>
      <p:pic>
        <p:nvPicPr>
          <p:cNvPr id="102" name="Imagem 3"/>
          <p:cNvPicPr>
            <a:picLocks noChangeAspect="1"/>
          </p:cNvPicPr>
          <p:nvPr/>
        </p:nvPicPr>
        <p:blipFill>
          <a:blip r:embed="rId5" cstate="print"/>
          <a:stretch>
            <a:fillRect/>
          </a:stretch>
        </p:blipFill>
        <p:spPr>
          <a:xfrm>
            <a:off x="1811713" y="4292258"/>
            <a:ext cx="2158021" cy="1464503"/>
          </a:xfrm>
          <a:prstGeom prst="rect">
            <a:avLst/>
          </a:prstGeom>
        </p:spPr>
      </p:pic>
      <p:sp>
        <p:nvSpPr>
          <p:cNvPr id="104" name="Elipse 103"/>
          <p:cNvSpPr/>
          <p:nvPr/>
        </p:nvSpPr>
        <p:spPr>
          <a:xfrm>
            <a:off x="9633492" y="3963958"/>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4</a:t>
            </a:r>
          </a:p>
        </p:txBody>
      </p:sp>
      <p:sp>
        <p:nvSpPr>
          <p:cNvPr id="105" name="Elipse 104"/>
          <p:cNvSpPr/>
          <p:nvPr/>
        </p:nvSpPr>
        <p:spPr>
          <a:xfrm>
            <a:off x="6103199" y="3903198"/>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5</a:t>
            </a:r>
          </a:p>
        </p:txBody>
      </p:sp>
      <p:sp>
        <p:nvSpPr>
          <p:cNvPr id="106" name="Elipse 105"/>
          <p:cNvSpPr/>
          <p:nvPr/>
        </p:nvSpPr>
        <p:spPr>
          <a:xfrm>
            <a:off x="2696651" y="3903198"/>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smtClean="0">
                <a:solidFill>
                  <a:srgbClr val="00B0F0"/>
                </a:solidFill>
              </a:rPr>
              <a:t>6</a:t>
            </a:r>
            <a:endParaRPr lang="pt-BR" sz="1100" b="1" dirty="0">
              <a:solidFill>
                <a:srgbClr val="00B0F0"/>
              </a:solidFill>
            </a:endParaRPr>
          </a:p>
        </p:txBody>
      </p:sp>
      <p:sp>
        <p:nvSpPr>
          <p:cNvPr id="109" name="Retângulo 108"/>
          <p:cNvSpPr/>
          <p:nvPr/>
        </p:nvSpPr>
        <p:spPr>
          <a:xfrm>
            <a:off x="4570457" y="6586319"/>
            <a:ext cx="7980916" cy="261610"/>
          </a:xfrm>
          <a:prstGeom prst="rect">
            <a:avLst/>
          </a:prstGeom>
        </p:spPr>
        <p:txBody>
          <a:bodyPr wrap="square">
            <a:spAutoFit/>
          </a:bodyPr>
          <a:lstStyle/>
          <a:p>
            <a:pPr algn="just"/>
            <a:r>
              <a:rPr lang="pt-BR" sz="1100" dirty="0" smtClean="0">
                <a:solidFill>
                  <a:srgbClr val="0068AC"/>
                </a:solidFill>
                <a:latin typeface="Lucida Bright" panose="02040602050505020304" pitchFamily="18" charset="0"/>
                <a:cs typeface="Lucida Sans" panose="020B0602040502020204" pitchFamily="34" charset="0"/>
              </a:rPr>
              <a:t>Nota: Usar os utensílios indicados no </a:t>
            </a:r>
            <a:r>
              <a:rPr lang="pt-BR" sz="1100" i="1" dirty="0" smtClean="0">
                <a:solidFill>
                  <a:srgbClr val="0068AC"/>
                </a:solidFill>
                <a:latin typeface="Lucida Bright" panose="02040602050505020304" pitchFamily="18" charset="0"/>
                <a:cs typeface="Lucida Sans" panose="020B0602040502020204" pitchFamily="34" charset="0"/>
              </a:rPr>
              <a:t>slide</a:t>
            </a:r>
            <a:r>
              <a:rPr lang="pt-BR" sz="1100" dirty="0" smtClean="0">
                <a:solidFill>
                  <a:srgbClr val="0068AC"/>
                </a:solidFill>
                <a:latin typeface="Lucida Bright" panose="02040602050505020304" pitchFamily="18" charset="0"/>
                <a:cs typeface="Lucida Sans" panose="020B0602040502020204" pitchFamily="34" charset="0"/>
              </a:rPr>
              <a:t> 4 toda vez que adentrar na sala de óculos para realizar tal tarefa. </a:t>
            </a:r>
            <a:endParaRPr lang="pt-BR" sz="1100" dirty="0">
              <a:solidFill>
                <a:srgbClr val="0068AC"/>
              </a:solidFill>
              <a:latin typeface="Lucida Bright" panose="02040602050505020304" pitchFamily="18" charset="0"/>
              <a:cs typeface="Lucida Sans" panose="020B0602040502020204" pitchFamily="34" charset="0"/>
            </a:endParaRPr>
          </a:p>
        </p:txBody>
      </p:sp>
      <p:sp>
        <p:nvSpPr>
          <p:cNvPr id="110" name="Retângulo 109"/>
          <p:cNvSpPr/>
          <p:nvPr/>
        </p:nvSpPr>
        <p:spPr>
          <a:xfrm>
            <a:off x="10889079" y="46865"/>
            <a:ext cx="1192571" cy="584775"/>
          </a:xfrm>
          <a:prstGeom prst="rect">
            <a:avLst/>
          </a:prstGeom>
        </p:spPr>
        <p:txBody>
          <a:bodyPr wrap="none">
            <a:spAutoFit/>
          </a:bodyPr>
          <a:lstStyle/>
          <a:p>
            <a:pPr algn="ctr"/>
            <a:r>
              <a:rPr lang="en-US" sz="1600" b="1" dirty="0">
                <a:solidFill>
                  <a:srgbClr val="0070C0"/>
                </a:solidFill>
              </a:rPr>
              <a:t>Versão: </a:t>
            </a:r>
            <a:r>
              <a:rPr lang="en-US" sz="1600" b="1" dirty="0" smtClean="0">
                <a:solidFill>
                  <a:srgbClr val="0070C0"/>
                </a:solidFill>
              </a:rPr>
              <a:t>1.1 </a:t>
            </a:r>
            <a:endParaRPr lang="en-US" sz="1600" b="1" dirty="0">
              <a:solidFill>
                <a:srgbClr val="0070C0"/>
              </a:solidFill>
            </a:endParaRPr>
          </a:p>
          <a:p>
            <a:pPr algn="ctr"/>
            <a:r>
              <a:rPr lang="en-US" sz="1600" b="1" dirty="0" smtClean="0">
                <a:solidFill>
                  <a:srgbClr val="0070C0"/>
                </a:solidFill>
              </a:rPr>
              <a:t>Junho/2018</a:t>
            </a:r>
            <a:endParaRPr lang="pt-BR" sz="1600" b="1" dirty="0">
              <a:solidFill>
                <a:srgbClr val="0070C0"/>
              </a:solidFill>
            </a:endParaRPr>
          </a:p>
        </p:txBody>
      </p:sp>
      <p:grpSp>
        <p:nvGrpSpPr>
          <p:cNvPr id="15" name="Grupo 14"/>
          <p:cNvGrpSpPr/>
          <p:nvPr/>
        </p:nvGrpSpPr>
        <p:grpSpPr>
          <a:xfrm>
            <a:off x="21531" y="6262847"/>
            <a:ext cx="2747370" cy="464734"/>
            <a:chOff x="21531" y="6262847"/>
            <a:chExt cx="2747370" cy="464734"/>
          </a:xfrm>
        </p:grpSpPr>
        <p:pic>
          <p:nvPicPr>
            <p:cNvPr id="4098" name="Picture 2" descr="Resultado de imagem para reutilizar"/>
            <p:cNvPicPr>
              <a:picLocks noChangeAspect="1" noChangeArrowheads="1"/>
            </p:cNvPicPr>
            <p:nvPr/>
          </p:nvPicPr>
          <p:blipFill rotWithShape="1">
            <a:blip r:embed="rId6"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r="62030" b="21241"/>
            <a:stretch/>
          </p:blipFill>
          <p:spPr bwMode="auto">
            <a:xfrm>
              <a:off x="21531" y="6262847"/>
              <a:ext cx="506162" cy="464734"/>
            </a:xfrm>
            <a:prstGeom prst="rect">
              <a:avLst/>
            </a:prstGeom>
            <a:noFill/>
            <a:extLst>
              <a:ext uri="{909E8E84-426E-40DD-AFC4-6F175D3DCCD1}">
                <a14:hiddenFill xmlns:a14="http://schemas.microsoft.com/office/drawing/2010/main">
                  <a:solidFill>
                    <a:srgbClr val="FFFFFF"/>
                  </a:solidFill>
                </a14:hiddenFill>
              </a:ext>
            </a:extLst>
          </p:spPr>
        </p:pic>
        <p:sp>
          <p:nvSpPr>
            <p:cNvPr id="111" name="Retângulo 110"/>
            <p:cNvSpPr/>
            <p:nvPr/>
          </p:nvSpPr>
          <p:spPr>
            <a:xfrm>
              <a:off x="475067" y="6432179"/>
              <a:ext cx="2293834" cy="236575"/>
            </a:xfrm>
            <a:prstGeom prst="rect">
              <a:avLst/>
            </a:prstGeom>
          </p:spPr>
          <p:txBody>
            <a:bodyPr wrap="square">
              <a:spAutoFit/>
            </a:bodyPr>
            <a:lstStyle/>
            <a:p>
              <a:pPr algn="just"/>
              <a:r>
                <a:rPr lang="pt-BR" sz="900" dirty="0" smtClean="0">
                  <a:solidFill>
                    <a:srgbClr val="0068AC"/>
                  </a:solidFill>
                  <a:latin typeface="Lucida Bright" panose="02040602050505020304" pitchFamily="18" charset="0"/>
                  <a:cs typeface="Lucida Sans" panose="020B0602040502020204" pitchFamily="34" charset="0"/>
                </a:rPr>
                <a:t>Reutilizar a solução de Alpha HP 3x. </a:t>
              </a:r>
              <a:endParaRPr lang="pt-BR" sz="900" dirty="0">
                <a:solidFill>
                  <a:srgbClr val="0068AC"/>
                </a:solidFill>
                <a:latin typeface="Lucida Bright" panose="02040602050505020304" pitchFamily="18" charset="0"/>
                <a:cs typeface="Lucida Sans" panose="020B0602040502020204" pitchFamily="34" charset="0"/>
              </a:endParaRPr>
            </a:p>
          </p:txBody>
        </p:sp>
      </p:grpSp>
      <p:pic>
        <p:nvPicPr>
          <p:cNvPr id="7" name="Picture 6"/>
          <p:cNvPicPr>
            <a:picLocks noChangeAspect="1"/>
          </p:cNvPicPr>
          <p:nvPr/>
        </p:nvPicPr>
        <p:blipFill>
          <a:blip r:embed="rId7"/>
          <a:stretch>
            <a:fillRect/>
          </a:stretch>
        </p:blipFill>
        <p:spPr>
          <a:xfrm>
            <a:off x="5359191" y="1723595"/>
            <a:ext cx="1834714" cy="1102713"/>
          </a:xfrm>
          <a:prstGeom prst="rect">
            <a:avLst/>
          </a:prstGeom>
        </p:spPr>
      </p:pic>
      <p:pic>
        <p:nvPicPr>
          <p:cNvPr id="8" name="Imagem 7"/>
          <p:cNvPicPr>
            <a:picLocks noChangeAspect="1"/>
          </p:cNvPicPr>
          <p:nvPr/>
        </p:nvPicPr>
        <p:blipFill rotWithShape="1">
          <a:blip r:embed="rId8" cstate="print">
            <a:extLst>
              <a:ext uri="{28A0092B-C50C-407E-A947-70E740481C1C}">
                <a14:useLocalDpi xmlns:a14="http://schemas.microsoft.com/office/drawing/2010/main" val="0"/>
              </a:ext>
            </a:extLst>
          </a:blip>
          <a:srcRect t="6183" b="13652"/>
          <a:stretch/>
        </p:blipFill>
        <p:spPr>
          <a:xfrm>
            <a:off x="9212807" y="1697562"/>
            <a:ext cx="1067745" cy="1141267"/>
          </a:xfrm>
          <a:prstGeom prst="rect">
            <a:avLst/>
          </a:prstGeom>
        </p:spPr>
      </p:pic>
      <p:pic>
        <p:nvPicPr>
          <p:cNvPr id="9" name="Imagem 8"/>
          <p:cNvPicPr>
            <a:picLocks noChangeAspect="1"/>
          </p:cNvPicPr>
          <p:nvPr/>
        </p:nvPicPr>
        <p:blipFill rotWithShape="1">
          <a:blip r:embed="rId9" cstate="print">
            <a:extLst>
              <a:ext uri="{28A0092B-C50C-407E-A947-70E740481C1C}">
                <a14:useLocalDpi xmlns:a14="http://schemas.microsoft.com/office/drawing/2010/main" val="0"/>
              </a:ext>
            </a:extLst>
          </a:blip>
          <a:srcRect t="7795" b="14256"/>
          <a:stretch/>
        </p:blipFill>
        <p:spPr>
          <a:xfrm>
            <a:off x="5771369" y="4315061"/>
            <a:ext cx="1010357" cy="1050081"/>
          </a:xfrm>
          <a:prstGeom prst="rect">
            <a:avLst/>
          </a:prstGeom>
        </p:spPr>
      </p:pic>
    </p:spTree>
    <p:extLst>
      <p:ext uri="{BB962C8B-B14F-4D97-AF65-F5344CB8AC3E}">
        <p14:creationId xmlns:p14="http://schemas.microsoft.com/office/powerpoint/2010/main" val="499951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de cantos arredondados 5"/>
          <p:cNvSpPr/>
          <p:nvPr/>
        </p:nvSpPr>
        <p:spPr>
          <a:xfrm>
            <a:off x="1599451" y="1470500"/>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osca 1"/>
          <p:cNvSpPr/>
          <p:nvPr/>
        </p:nvSpPr>
        <p:spPr>
          <a:xfrm>
            <a:off x="513923" y="2329713"/>
            <a:ext cx="443860" cy="426699"/>
          </a:xfrm>
          <a:prstGeom prst="donut">
            <a:avLst>
              <a:gd name="adj" fmla="val 12422"/>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B0F0"/>
                </a:solidFill>
              </a:rPr>
              <a:t>A</a:t>
            </a:r>
          </a:p>
        </p:txBody>
      </p:sp>
      <p:cxnSp>
        <p:nvCxnSpPr>
          <p:cNvPr id="16" name="Conector de seta reta 15"/>
          <p:cNvCxnSpPr/>
          <p:nvPr/>
        </p:nvCxnSpPr>
        <p:spPr>
          <a:xfrm flipV="1">
            <a:off x="4331106" y="2532085"/>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Retângulo de cantos arredondados 18"/>
          <p:cNvSpPr/>
          <p:nvPr/>
        </p:nvSpPr>
        <p:spPr>
          <a:xfrm>
            <a:off x="4966247" y="1470500"/>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7" name="Conector de seta reta 16"/>
          <p:cNvCxnSpPr/>
          <p:nvPr/>
        </p:nvCxnSpPr>
        <p:spPr>
          <a:xfrm flipV="1">
            <a:off x="7656622" y="2543061"/>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Retângulo 23"/>
          <p:cNvSpPr/>
          <p:nvPr/>
        </p:nvSpPr>
        <p:spPr>
          <a:xfrm>
            <a:off x="8585784" y="2621907"/>
            <a:ext cx="2423722" cy="276999"/>
          </a:xfrm>
          <a:prstGeom prst="rect">
            <a:avLst/>
          </a:prstGeom>
        </p:spPr>
        <p:txBody>
          <a:bodyPr wrap="square">
            <a:spAutoFit/>
          </a:bodyPr>
          <a:lstStyle/>
          <a:p>
            <a:pPr algn="just"/>
            <a:endParaRPr lang="pt-BR" sz="1200" dirty="0">
              <a:solidFill>
                <a:srgbClr val="0070C0"/>
              </a:solidFill>
            </a:endParaRPr>
          </a:p>
        </p:txBody>
      </p:sp>
      <p:cxnSp>
        <p:nvCxnSpPr>
          <p:cNvPr id="38" name="Conector de seta reta 37"/>
          <p:cNvCxnSpPr/>
          <p:nvPr/>
        </p:nvCxnSpPr>
        <p:spPr>
          <a:xfrm flipV="1">
            <a:off x="987589" y="2543062"/>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Rosca 17"/>
          <p:cNvSpPr/>
          <p:nvPr/>
        </p:nvSpPr>
        <p:spPr>
          <a:xfrm>
            <a:off x="732340" y="4960949"/>
            <a:ext cx="384916" cy="341544"/>
          </a:xfrm>
          <a:prstGeom prst="donut">
            <a:avLst>
              <a:gd name="adj" fmla="val 7815"/>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B0F0"/>
              </a:solidFill>
            </a:endParaRPr>
          </a:p>
        </p:txBody>
      </p:sp>
      <p:sp>
        <p:nvSpPr>
          <p:cNvPr id="21" name="Retângulo de cantos arredondados 20"/>
          <p:cNvSpPr/>
          <p:nvPr/>
        </p:nvSpPr>
        <p:spPr>
          <a:xfrm>
            <a:off x="8305333" y="1470500"/>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de cantos arredondados 22"/>
          <p:cNvSpPr/>
          <p:nvPr/>
        </p:nvSpPr>
        <p:spPr>
          <a:xfrm>
            <a:off x="8388463" y="4105420"/>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6" name="Conector de seta reta 25"/>
          <p:cNvCxnSpPr/>
          <p:nvPr/>
        </p:nvCxnSpPr>
        <p:spPr>
          <a:xfrm flipH="1">
            <a:off x="9637373" y="3562774"/>
            <a:ext cx="1460" cy="3485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Conector de seta reta 29"/>
          <p:cNvCxnSpPr/>
          <p:nvPr/>
        </p:nvCxnSpPr>
        <p:spPr>
          <a:xfrm flipH="1">
            <a:off x="7711277" y="5071789"/>
            <a:ext cx="67718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Retângulo de cantos arredondados 31"/>
          <p:cNvSpPr/>
          <p:nvPr/>
        </p:nvSpPr>
        <p:spPr>
          <a:xfrm>
            <a:off x="4993477" y="4060695"/>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de cantos arredondados 32"/>
          <p:cNvSpPr/>
          <p:nvPr/>
        </p:nvSpPr>
        <p:spPr>
          <a:xfrm>
            <a:off x="1642037" y="4110531"/>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a:solidFill>
                  <a:srgbClr val="00B0F0"/>
                </a:solidFill>
              </a:rPr>
              <a:t>9</a:t>
            </a:r>
            <a:endParaRPr lang="pt-BR" b="1" dirty="0">
              <a:solidFill>
                <a:srgbClr val="00B0F0"/>
              </a:solidFill>
            </a:endParaRPr>
          </a:p>
        </p:txBody>
      </p:sp>
      <p:cxnSp>
        <p:nvCxnSpPr>
          <p:cNvPr id="34" name="Conector de seta reta 33"/>
          <p:cNvCxnSpPr>
            <a:stCxn id="32" idx="1"/>
          </p:cNvCxnSpPr>
          <p:nvPr/>
        </p:nvCxnSpPr>
        <p:spPr>
          <a:xfrm flipH="1" flipV="1">
            <a:off x="4346345" y="5107991"/>
            <a:ext cx="647132" cy="15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Conector de seta reta 38"/>
          <p:cNvCxnSpPr/>
          <p:nvPr/>
        </p:nvCxnSpPr>
        <p:spPr>
          <a:xfrm flipH="1">
            <a:off x="1127035" y="5145576"/>
            <a:ext cx="486676" cy="19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1633052" y="3081742"/>
            <a:ext cx="2650598" cy="400110"/>
          </a:xfrm>
          <a:prstGeom prst="rect">
            <a:avLst/>
          </a:prstGeom>
        </p:spPr>
        <p:txBody>
          <a:bodyPr wrap="square">
            <a:spAutoFit/>
          </a:bodyPr>
          <a:lstStyle/>
          <a:p>
            <a:pPr lvl="0" algn="just"/>
            <a:r>
              <a:rPr lang="pt-BR" sz="1100" dirty="0" smtClean="0">
                <a:solidFill>
                  <a:srgbClr val="0070C0"/>
                </a:solidFill>
              </a:rPr>
              <a:t> </a:t>
            </a:r>
            <a:r>
              <a:rPr lang="pt-BR" sz="900" dirty="0">
                <a:solidFill>
                  <a:srgbClr val="0068AC"/>
                </a:solidFill>
                <a:latin typeface="Lucida Bright" panose="02040602050505020304" pitchFamily="18" charset="0"/>
                <a:cs typeface="Lucida Sans" panose="020B0602040502020204" pitchFamily="34" charset="0"/>
              </a:rPr>
              <a:t>Colocar a luva cirúrgica sem amido para iniciar o processo de secagem de óculos.  </a:t>
            </a:r>
          </a:p>
        </p:txBody>
      </p:sp>
      <p:sp>
        <p:nvSpPr>
          <p:cNvPr id="35" name="Retângulo 34"/>
          <p:cNvSpPr/>
          <p:nvPr/>
        </p:nvSpPr>
        <p:spPr>
          <a:xfrm>
            <a:off x="5051795" y="2936659"/>
            <a:ext cx="2546704" cy="538609"/>
          </a:xfrm>
          <a:prstGeom prst="rect">
            <a:avLst/>
          </a:prstGeom>
        </p:spPr>
        <p:txBody>
          <a:bodyPr wrap="square">
            <a:spAutoFit/>
          </a:bodyPr>
          <a:lstStyle/>
          <a:p>
            <a:pPr lvl="0" algn="just"/>
            <a:r>
              <a:rPr lang="pt-BR" sz="900" dirty="0">
                <a:solidFill>
                  <a:srgbClr val="0068AC"/>
                </a:solidFill>
                <a:latin typeface="Lucida Bright" panose="02040602050505020304" pitchFamily="18" charset="0"/>
                <a:cs typeface="Lucida Sans" panose="020B0602040502020204" pitchFamily="34" charset="0"/>
              </a:rPr>
              <a:t>Secar os óculos unitariamente com o pano microfibra branco para remover toda a água residual</a:t>
            </a:r>
            <a:r>
              <a:rPr lang="pt-BR" sz="1100" dirty="0">
                <a:solidFill>
                  <a:srgbClr val="0070C0"/>
                </a:solidFill>
              </a:rPr>
              <a:t>. </a:t>
            </a:r>
          </a:p>
        </p:txBody>
      </p:sp>
      <p:pic>
        <p:nvPicPr>
          <p:cNvPr id="53" name="Picture 6" descr="Resultado de imagem para luva cirurgic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99449" y="1803904"/>
            <a:ext cx="2076199" cy="1194793"/>
          </a:xfrm>
          <a:prstGeom prst="rect">
            <a:avLst/>
          </a:prstGeom>
          <a:noFill/>
          <a:extLst>
            <a:ext uri="{909E8E84-426E-40DD-AFC4-6F175D3DCCD1}">
              <a14:hiddenFill xmlns:a14="http://schemas.microsoft.com/office/drawing/2010/main">
                <a:solidFill>
                  <a:srgbClr val="FFFFFF"/>
                </a:solidFill>
              </a14:hiddenFill>
            </a:ext>
          </a:extLst>
        </p:spPr>
      </p:pic>
      <p:sp>
        <p:nvSpPr>
          <p:cNvPr id="43" name="Retângulo 42"/>
          <p:cNvSpPr/>
          <p:nvPr/>
        </p:nvSpPr>
        <p:spPr>
          <a:xfrm>
            <a:off x="8324963" y="2997498"/>
            <a:ext cx="2684543" cy="507831"/>
          </a:xfrm>
          <a:prstGeom prst="rect">
            <a:avLst/>
          </a:prstGeom>
        </p:spPr>
        <p:txBody>
          <a:bodyPr wrap="square">
            <a:spAutoFit/>
          </a:bodyPr>
          <a:lstStyle/>
          <a:p>
            <a:pPr lvl="0" algn="just"/>
            <a:r>
              <a:rPr lang="pt-BR" sz="900" dirty="0">
                <a:solidFill>
                  <a:srgbClr val="0068AC"/>
                </a:solidFill>
                <a:latin typeface="Lucida Bright" panose="02040602050505020304" pitchFamily="18" charset="0"/>
                <a:cs typeface="Lucida Sans" panose="020B0602040502020204" pitchFamily="34" charset="0"/>
              </a:rPr>
              <a:t>Validar se as lentes encontram-se em perfeito estado com a ajuda de uma </a:t>
            </a:r>
            <a:r>
              <a:rPr lang="pt-BR" sz="900" dirty="0" smtClean="0">
                <a:solidFill>
                  <a:srgbClr val="0068AC"/>
                </a:solidFill>
                <a:latin typeface="Lucida Bright" panose="02040602050505020304" pitchFamily="18" charset="0"/>
                <a:cs typeface="Lucida Sans" panose="020B0602040502020204" pitchFamily="34" charset="0"/>
              </a:rPr>
              <a:t>lâmpada </a:t>
            </a:r>
            <a:r>
              <a:rPr lang="pt-BR" sz="900" dirty="0">
                <a:solidFill>
                  <a:srgbClr val="0068AC"/>
                </a:solidFill>
                <a:latin typeface="Lucida Bright" panose="02040602050505020304" pitchFamily="18" charset="0"/>
                <a:cs typeface="Lucida Sans" panose="020B0602040502020204" pitchFamily="34" charset="0"/>
              </a:rPr>
              <a:t>branca.</a:t>
            </a:r>
            <a:endParaRPr lang="es-MX" sz="900" dirty="0">
              <a:solidFill>
                <a:srgbClr val="0068AC"/>
              </a:solidFill>
              <a:latin typeface="Lucida Bright" panose="02040602050505020304" pitchFamily="18" charset="0"/>
              <a:cs typeface="Lucida Sans" panose="020B0602040502020204" pitchFamily="34" charset="0"/>
            </a:endParaRPr>
          </a:p>
        </p:txBody>
      </p:sp>
      <p:pic>
        <p:nvPicPr>
          <p:cNvPr id="56" name="Picture 10"/>
          <p:cNvPicPr>
            <a:picLocks noChangeAspect="1"/>
          </p:cNvPicPr>
          <p:nvPr/>
        </p:nvPicPr>
        <p:blipFill>
          <a:blip r:embed="rId4"/>
          <a:stretch>
            <a:fillRect/>
          </a:stretch>
        </p:blipFill>
        <p:spPr>
          <a:xfrm rot="16200000">
            <a:off x="8438856" y="1889036"/>
            <a:ext cx="1225841" cy="924913"/>
          </a:xfrm>
          <a:prstGeom prst="rect">
            <a:avLst/>
          </a:prstGeom>
        </p:spPr>
      </p:pic>
      <p:pic>
        <p:nvPicPr>
          <p:cNvPr id="57" name="Imagem 46"/>
          <p:cNvPicPr>
            <a:picLocks noChangeAspect="1"/>
          </p:cNvPicPr>
          <p:nvPr/>
        </p:nvPicPr>
        <p:blipFill>
          <a:blip r:embed="rId5" cstate="print"/>
          <a:stretch>
            <a:fillRect/>
          </a:stretch>
        </p:blipFill>
        <p:spPr>
          <a:xfrm flipH="1">
            <a:off x="8834011" y="4477201"/>
            <a:ext cx="837128" cy="1145602"/>
          </a:xfrm>
          <a:prstGeom prst="rect">
            <a:avLst/>
          </a:prstGeom>
        </p:spPr>
      </p:pic>
      <p:pic>
        <p:nvPicPr>
          <p:cNvPr id="58" name="Imagem 47"/>
          <p:cNvPicPr>
            <a:picLocks noChangeAspect="1"/>
          </p:cNvPicPr>
          <p:nvPr/>
        </p:nvPicPr>
        <p:blipFill>
          <a:blip r:embed="rId6" cstate="print"/>
          <a:stretch>
            <a:fillRect/>
          </a:stretch>
        </p:blipFill>
        <p:spPr>
          <a:xfrm flipH="1">
            <a:off x="9822894" y="4480728"/>
            <a:ext cx="834864" cy="1133367"/>
          </a:xfrm>
          <a:prstGeom prst="rect">
            <a:avLst/>
          </a:prstGeom>
        </p:spPr>
      </p:pic>
      <p:sp>
        <p:nvSpPr>
          <p:cNvPr id="59" name="Elipse 58"/>
          <p:cNvSpPr/>
          <p:nvPr/>
        </p:nvSpPr>
        <p:spPr>
          <a:xfrm>
            <a:off x="2748906" y="1305899"/>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7</a:t>
            </a:r>
          </a:p>
        </p:txBody>
      </p:sp>
      <p:sp>
        <p:nvSpPr>
          <p:cNvPr id="60" name="Elipse 59"/>
          <p:cNvSpPr/>
          <p:nvPr/>
        </p:nvSpPr>
        <p:spPr>
          <a:xfrm>
            <a:off x="6212576" y="1304363"/>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smtClean="0">
                <a:solidFill>
                  <a:srgbClr val="00B0F0"/>
                </a:solidFill>
              </a:rPr>
              <a:t>8</a:t>
            </a:r>
            <a:endParaRPr lang="pt-BR" sz="1100" b="1" dirty="0">
              <a:solidFill>
                <a:srgbClr val="00B0F0"/>
              </a:solidFill>
            </a:endParaRPr>
          </a:p>
        </p:txBody>
      </p:sp>
      <p:sp>
        <p:nvSpPr>
          <p:cNvPr id="61" name="Elipse 60"/>
          <p:cNvSpPr/>
          <p:nvPr/>
        </p:nvSpPr>
        <p:spPr>
          <a:xfrm>
            <a:off x="9524183" y="1302939"/>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9</a:t>
            </a:r>
          </a:p>
        </p:txBody>
      </p:sp>
      <p:pic>
        <p:nvPicPr>
          <p:cNvPr id="62" name="Imagem 2" descr="image00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93076" y="4716681"/>
            <a:ext cx="2323035" cy="87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Imagem 56"/>
          <p:cNvPicPr>
            <a:picLocks noChangeAspect="1"/>
          </p:cNvPicPr>
          <p:nvPr/>
        </p:nvPicPr>
        <p:blipFill>
          <a:blip r:embed="rId8" cstate="print"/>
          <a:stretch>
            <a:fillRect/>
          </a:stretch>
        </p:blipFill>
        <p:spPr>
          <a:xfrm>
            <a:off x="1893916" y="4375181"/>
            <a:ext cx="2244137" cy="1369454"/>
          </a:xfrm>
          <a:prstGeom prst="rect">
            <a:avLst/>
          </a:prstGeom>
        </p:spPr>
      </p:pic>
      <p:sp>
        <p:nvSpPr>
          <p:cNvPr id="46" name="Retângulo 45"/>
          <p:cNvSpPr/>
          <p:nvPr/>
        </p:nvSpPr>
        <p:spPr>
          <a:xfrm>
            <a:off x="8464345" y="5716778"/>
            <a:ext cx="2684543" cy="369332"/>
          </a:xfrm>
          <a:prstGeom prst="rect">
            <a:avLst/>
          </a:prstGeom>
        </p:spPr>
        <p:txBody>
          <a:bodyPr wrap="square">
            <a:spAutoFit/>
          </a:bodyPr>
          <a:lstStyle/>
          <a:p>
            <a:pPr algn="just"/>
            <a:r>
              <a:rPr lang="pt-BR" sz="900" dirty="0">
                <a:solidFill>
                  <a:srgbClr val="0068AC"/>
                </a:solidFill>
                <a:latin typeface="Lucida Bright" panose="02040602050505020304" pitchFamily="18" charset="0"/>
                <a:cs typeface="Lucida Sans" panose="020B0602040502020204" pitchFamily="34" charset="0"/>
              </a:rPr>
              <a:t>Colocar os óculos devidamente limpos e secos em sua respectiva </a:t>
            </a:r>
            <a:r>
              <a:rPr lang="pt-BR" sz="900" dirty="0" smtClean="0">
                <a:solidFill>
                  <a:srgbClr val="0068AC"/>
                </a:solidFill>
                <a:latin typeface="Lucida Bright" panose="02040602050505020304" pitchFamily="18" charset="0"/>
                <a:cs typeface="Lucida Sans" panose="020B0602040502020204" pitchFamily="34" charset="0"/>
              </a:rPr>
              <a:t>embalagem. </a:t>
            </a:r>
            <a:endParaRPr lang="pt-BR" sz="900" dirty="0">
              <a:solidFill>
                <a:srgbClr val="0068AC"/>
              </a:solidFill>
              <a:latin typeface="Lucida Bright" panose="02040602050505020304" pitchFamily="18" charset="0"/>
              <a:cs typeface="Lucida Sans" panose="020B0602040502020204" pitchFamily="34" charset="0"/>
            </a:endParaRPr>
          </a:p>
        </p:txBody>
      </p:sp>
      <p:sp>
        <p:nvSpPr>
          <p:cNvPr id="64" name="Elipse 63"/>
          <p:cNvSpPr/>
          <p:nvPr/>
        </p:nvSpPr>
        <p:spPr>
          <a:xfrm>
            <a:off x="9505589" y="3952138"/>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00" b="1" dirty="0">
              <a:solidFill>
                <a:srgbClr val="00B0F0"/>
              </a:solidFill>
            </a:endParaRPr>
          </a:p>
        </p:txBody>
      </p:sp>
      <p:sp>
        <p:nvSpPr>
          <p:cNvPr id="66" name="Retângulo 65"/>
          <p:cNvSpPr/>
          <p:nvPr/>
        </p:nvSpPr>
        <p:spPr>
          <a:xfrm>
            <a:off x="9517621" y="3991841"/>
            <a:ext cx="328936" cy="261610"/>
          </a:xfrm>
          <a:prstGeom prst="rect">
            <a:avLst/>
          </a:prstGeom>
        </p:spPr>
        <p:txBody>
          <a:bodyPr wrap="none">
            <a:spAutoFit/>
          </a:bodyPr>
          <a:lstStyle/>
          <a:p>
            <a:pPr algn="ctr"/>
            <a:r>
              <a:rPr lang="pt-BR" sz="1100" b="1" dirty="0" smtClean="0">
                <a:solidFill>
                  <a:srgbClr val="00B0F0"/>
                </a:solidFill>
              </a:rPr>
              <a:t>10</a:t>
            </a:r>
            <a:endParaRPr lang="pt-BR" sz="1100" b="1" dirty="0">
              <a:solidFill>
                <a:srgbClr val="00B0F0"/>
              </a:solidFill>
            </a:endParaRPr>
          </a:p>
        </p:txBody>
      </p:sp>
      <p:sp>
        <p:nvSpPr>
          <p:cNvPr id="67"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a:t>Guia Rápido </a:t>
            </a:r>
            <a:r>
              <a:rPr lang="es-MX" sz="1400" dirty="0" smtClean="0"/>
              <a:t>Lavagem de óculos 3D/IMAX</a:t>
            </a:r>
          </a:p>
          <a:p>
            <a:r>
              <a:rPr lang="es-MX" sz="1400" dirty="0" smtClean="0"/>
              <a:t>Limpeza</a:t>
            </a:r>
            <a:r>
              <a:rPr lang="es-MX" sz="1400" dirty="0"/>
              <a:t> Manual Óculos </a:t>
            </a:r>
            <a:r>
              <a:rPr lang="es-MX" sz="1400" dirty="0" smtClean="0"/>
              <a:t>3D</a:t>
            </a:r>
          </a:p>
          <a:p>
            <a:r>
              <a:rPr lang="es-MX" sz="1400" dirty="0"/>
              <a:t>BRA-GR-LAV-ÓCULOS-00</a:t>
            </a:r>
          </a:p>
          <a:p>
            <a:endParaRPr lang="es-MX" sz="1400" dirty="0"/>
          </a:p>
        </p:txBody>
      </p:sp>
      <p:sp>
        <p:nvSpPr>
          <p:cNvPr id="68" name="Elipse 67"/>
          <p:cNvSpPr/>
          <p:nvPr/>
        </p:nvSpPr>
        <p:spPr>
          <a:xfrm>
            <a:off x="6139655" y="3920280"/>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00" b="1" dirty="0">
              <a:solidFill>
                <a:srgbClr val="00B0F0"/>
              </a:solidFill>
            </a:endParaRPr>
          </a:p>
        </p:txBody>
      </p:sp>
      <p:sp>
        <p:nvSpPr>
          <p:cNvPr id="69" name="Retângulo 68"/>
          <p:cNvSpPr/>
          <p:nvPr/>
        </p:nvSpPr>
        <p:spPr>
          <a:xfrm>
            <a:off x="6151687" y="3959983"/>
            <a:ext cx="328936" cy="261610"/>
          </a:xfrm>
          <a:prstGeom prst="rect">
            <a:avLst/>
          </a:prstGeom>
        </p:spPr>
        <p:txBody>
          <a:bodyPr wrap="none">
            <a:spAutoFit/>
          </a:bodyPr>
          <a:lstStyle/>
          <a:p>
            <a:pPr algn="ctr"/>
            <a:r>
              <a:rPr lang="pt-BR" sz="1100" b="1" dirty="0" smtClean="0">
                <a:solidFill>
                  <a:srgbClr val="00B0F0"/>
                </a:solidFill>
              </a:rPr>
              <a:t>11</a:t>
            </a:r>
            <a:endParaRPr lang="pt-BR" sz="1100" b="1" dirty="0">
              <a:solidFill>
                <a:srgbClr val="00B0F0"/>
              </a:solidFill>
            </a:endParaRPr>
          </a:p>
        </p:txBody>
      </p:sp>
      <p:sp>
        <p:nvSpPr>
          <p:cNvPr id="70" name="Elipse 69"/>
          <p:cNvSpPr/>
          <p:nvPr/>
        </p:nvSpPr>
        <p:spPr>
          <a:xfrm>
            <a:off x="2799149" y="3960344"/>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00" b="1" dirty="0">
              <a:solidFill>
                <a:srgbClr val="00B0F0"/>
              </a:solidFill>
            </a:endParaRPr>
          </a:p>
        </p:txBody>
      </p:sp>
      <p:sp>
        <p:nvSpPr>
          <p:cNvPr id="71" name="Retângulo 70"/>
          <p:cNvSpPr/>
          <p:nvPr/>
        </p:nvSpPr>
        <p:spPr>
          <a:xfrm>
            <a:off x="2811181" y="3988015"/>
            <a:ext cx="328936" cy="261610"/>
          </a:xfrm>
          <a:prstGeom prst="rect">
            <a:avLst/>
          </a:prstGeom>
        </p:spPr>
        <p:txBody>
          <a:bodyPr wrap="none">
            <a:spAutoFit/>
          </a:bodyPr>
          <a:lstStyle/>
          <a:p>
            <a:pPr algn="ctr"/>
            <a:r>
              <a:rPr lang="pt-BR" sz="1100" b="1" dirty="0" smtClean="0">
                <a:solidFill>
                  <a:srgbClr val="00B0F0"/>
                </a:solidFill>
              </a:rPr>
              <a:t>12</a:t>
            </a:r>
            <a:endParaRPr lang="pt-BR" sz="1100" b="1" dirty="0">
              <a:solidFill>
                <a:srgbClr val="00B0F0"/>
              </a:solidFill>
            </a:endParaRPr>
          </a:p>
        </p:txBody>
      </p:sp>
      <p:sp>
        <p:nvSpPr>
          <p:cNvPr id="72" name="Retângulo 71"/>
          <p:cNvSpPr/>
          <p:nvPr/>
        </p:nvSpPr>
        <p:spPr>
          <a:xfrm>
            <a:off x="5142342" y="5749652"/>
            <a:ext cx="2420856" cy="230832"/>
          </a:xfrm>
          <a:prstGeom prst="rect">
            <a:avLst/>
          </a:prstGeom>
        </p:spPr>
        <p:txBody>
          <a:bodyPr wrap="none">
            <a:spAutoFit/>
          </a:bodyPr>
          <a:lstStyle/>
          <a:p>
            <a:pPr lvl="0" algn="just"/>
            <a:r>
              <a:rPr lang="pt-BR" sz="900" dirty="0" smtClean="0">
                <a:solidFill>
                  <a:srgbClr val="0068AC"/>
                </a:solidFill>
                <a:latin typeface="Lucida Bright" panose="02040602050505020304" pitchFamily="18" charset="0"/>
                <a:cs typeface="Lucida Sans" panose="020B0602040502020204" pitchFamily="34" charset="0"/>
              </a:rPr>
              <a:t>Selar a embalagem utilizando o selador.</a:t>
            </a:r>
            <a:endParaRPr lang="es-MX" sz="900" dirty="0">
              <a:solidFill>
                <a:srgbClr val="0068AC"/>
              </a:solidFill>
              <a:latin typeface="Lucida Bright" panose="02040602050505020304" pitchFamily="18" charset="0"/>
              <a:cs typeface="Lucida Sans" panose="020B0602040502020204" pitchFamily="34" charset="0"/>
            </a:endParaRPr>
          </a:p>
        </p:txBody>
      </p:sp>
      <p:sp>
        <p:nvSpPr>
          <p:cNvPr id="73" name="Retângulo 72"/>
          <p:cNvSpPr/>
          <p:nvPr/>
        </p:nvSpPr>
        <p:spPr>
          <a:xfrm>
            <a:off x="1709386" y="5807358"/>
            <a:ext cx="2583101" cy="367113"/>
          </a:xfrm>
          <a:prstGeom prst="rect">
            <a:avLst/>
          </a:prstGeom>
        </p:spPr>
        <p:txBody>
          <a:bodyPr wrap="square">
            <a:spAutoFit/>
          </a:bodyPr>
          <a:lstStyle/>
          <a:p>
            <a:pPr algn="just"/>
            <a:r>
              <a:rPr lang="pt-BR" sz="900" dirty="0">
                <a:solidFill>
                  <a:srgbClr val="0068AC"/>
                </a:solidFill>
                <a:latin typeface="Lucida Bright" panose="02040602050505020304" pitchFamily="18" charset="0"/>
                <a:cs typeface="Lucida Sans" panose="020B0602040502020204" pitchFamily="34" charset="0"/>
              </a:rPr>
              <a:t>Colocar os óculos embalados em uma caixa </a:t>
            </a:r>
            <a:r>
              <a:rPr lang="pt-BR" sz="900" dirty="0" smtClean="0">
                <a:solidFill>
                  <a:srgbClr val="0068AC"/>
                </a:solidFill>
                <a:latin typeface="Lucida Bright" panose="02040602050505020304" pitchFamily="18" charset="0"/>
                <a:cs typeface="Lucida Sans" panose="020B0602040502020204" pitchFamily="34" charset="0"/>
              </a:rPr>
              <a:t>plástica.</a:t>
            </a:r>
            <a:endParaRPr lang="pt-BR" sz="900" dirty="0">
              <a:solidFill>
                <a:srgbClr val="0068AC"/>
              </a:solidFill>
              <a:latin typeface="Lucida Bright" panose="02040602050505020304" pitchFamily="18" charset="0"/>
              <a:cs typeface="Lucida Sans" panose="020B0602040502020204" pitchFamily="34" charset="0"/>
            </a:endParaRPr>
          </a:p>
        </p:txBody>
      </p:sp>
      <p:sp>
        <p:nvSpPr>
          <p:cNvPr id="74" name="TextBox 35"/>
          <p:cNvSpPr txBox="1"/>
          <p:nvPr/>
        </p:nvSpPr>
        <p:spPr>
          <a:xfrm>
            <a:off x="5268310" y="6564810"/>
            <a:ext cx="6923690" cy="261610"/>
          </a:xfrm>
          <a:prstGeom prst="rect">
            <a:avLst/>
          </a:prstGeom>
          <a:noFill/>
        </p:spPr>
        <p:txBody>
          <a:bodyPr wrap="none" rtlCol="0">
            <a:spAutoFit/>
          </a:bodyPr>
          <a:lstStyle/>
          <a:p>
            <a:r>
              <a:rPr lang="en-US" sz="1100" dirty="0">
                <a:solidFill>
                  <a:srgbClr val="0068AC"/>
                </a:solidFill>
                <a:latin typeface="Lucida Bright" panose="02040602050505020304" pitchFamily="18" charset="0"/>
                <a:cs typeface="Lucida Sans" panose="020B0602040502020204" pitchFamily="34" charset="0"/>
              </a:rPr>
              <a:t>Nota: Em hipótese alguma, deve secar os óculos com papel toalha ou qualquer outro tipo de pano.</a:t>
            </a:r>
            <a:endParaRPr lang="pt-BR" sz="1100" dirty="0">
              <a:solidFill>
                <a:srgbClr val="0068AC"/>
              </a:solidFill>
              <a:latin typeface="Lucida Bright" panose="02040602050505020304" pitchFamily="18" charset="0"/>
              <a:cs typeface="Lucida Sans" panose="020B0602040502020204" pitchFamily="34" charset="0"/>
            </a:endParaRPr>
          </a:p>
        </p:txBody>
      </p:sp>
      <p:sp>
        <p:nvSpPr>
          <p:cNvPr id="75" name="Retângulo 74"/>
          <p:cNvSpPr/>
          <p:nvPr/>
        </p:nvSpPr>
        <p:spPr>
          <a:xfrm>
            <a:off x="10889079" y="46865"/>
            <a:ext cx="1192571" cy="584775"/>
          </a:xfrm>
          <a:prstGeom prst="rect">
            <a:avLst/>
          </a:prstGeom>
        </p:spPr>
        <p:txBody>
          <a:bodyPr wrap="none">
            <a:spAutoFit/>
          </a:bodyPr>
          <a:lstStyle/>
          <a:p>
            <a:pPr algn="ctr"/>
            <a:r>
              <a:rPr lang="en-US" sz="1600" b="1" dirty="0">
                <a:solidFill>
                  <a:srgbClr val="0070C0"/>
                </a:solidFill>
              </a:rPr>
              <a:t>Versão: 1.0 </a:t>
            </a:r>
          </a:p>
          <a:p>
            <a:pPr algn="ctr"/>
            <a:r>
              <a:rPr lang="en-US" sz="1600" b="1" dirty="0" smtClean="0">
                <a:solidFill>
                  <a:srgbClr val="0070C0"/>
                </a:solidFill>
              </a:rPr>
              <a:t>Junho/2018</a:t>
            </a:r>
            <a:endParaRPr lang="pt-BR" sz="1600" b="1" dirty="0">
              <a:solidFill>
                <a:srgbClr val="0070C0"/>
              </a:solidFill>
            </a:endParaRPr>
          </a:p>
        </p:txBody>
      </p:sp>
      <p:pic>
        <p:nvPicPr>
          <p:cNvPr id="4" name="Picture 3"/>
          <p:cNvPicPr>
            <a:picLocks noChangeAspect="1"/>
          </p:cNvPicPr>
          <p:nvPr/>
        </p:nvPicPr>
        <p:blipFill>
          <a:blip r:embed="rId9"/>
          <a:stretch>
            <a:fillRect/>
          </a:stretch>
        </p:blipFill>
        <p:spPr>
          <a:xfrm>
            <a:off x="5610914" y="1689591"/>
            <a:ext cx="1428466" cy="1237651"/>
          </a:xfrm>
          <a:prstGeom prst="rect">
            <a:avLst/>
          </a:prstGeom>
        </p:spPr>
      </p:pic>
      <p:pic>
        <p:nvPicPr>
          <p:cNvPr id="5" name="Picture 4"/>
          <p:cNvPicPr>
            <a:picLocks noChangeAspect="1"/>
          </p:cNvPicPr>
          <p:nvPr/>
        </p:nvPicPr>
        <p:blipFill>
          <a:blip r:embed="rId10"/>
          <a:stretch>
            <a:fillRect/>
          </a:stretch>
        </p:blipFill>
        <p:spPr>
          <a:xfrm>
            <a:off x="9623125" y="1925971"/>
            <a:ext cx="1163840" cy="959090"/>
          </a:xfrm>
          <a:prstGeom prst="rect">
            <a:avLst/>
          </a:prstGeom>
        </p:spPr>
      </p:pic>
    </p:spTree>
    <p:extLst>
      <p:ext uri="{BB962C8B-B14F-4D97-AF65-F5344CB8AC3E}">
        <p14:creationId xmlns:p14="http://schemas.microsoft.com/office/powerpoint/2010/main" val="3836860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7294" y="1856509"/>
            <a:ext cx="8559331" cy="1938992"/>
          </a:xfrm>
          <a:prstGeom prst="rect">
            <a:avLst/>
          </a:prstGeom>
          <a:noFill/>
        </p:spPr>
        <p:txBody>
          <a:bodyPr wrap="none" rtlCol="0">
            <a:spAutoFit/>
          </a:bodyPr>
          <a:lstStyle/>
          <a:p>
            <a:pPr algn="ctr"/>
            <a:r>
              <a:rPr lang="en-US" sz="6000" b="1" dirty="0" smtClean="0">
                <a:solidFill>
                  <a:srgbClr val="0070C0"/>
                </a:solidFill>
              </a:rPr>
              <a:t>LAVAGEM MANUAL</a:t>
            </a:r>
          </a:p>
          <a:p>
            <a:pPr algn="ctr"/>
            <a:r>
              <a:rPr lang="en-US" sz="6000" b="1" dirty="0" smtClean="0">
                <a:solidFill>
                  <a:srgbClr val="0070C0"/>
                </a:solidFill>
              </a:rPr>
              <a:t>USO DE CAIXAS ACRÍLICAS</a:t>
            </a:r>
            <a:endParaRPr lang="pt-BR" sz="6000" b="1" dirty="0">
              <a:solidFill>
                <a:srgbClr val="0070C0"/>
              </a:solidFill>
            </a:endParaRPr>
          </a:p>
        </p:txBody>
      </p:sp>
    </p:spTree>
    <p:extLst>
      <p:ext uri="{BB962C8B-B14F-4D97-AF65-F5344CB8AC3E}">
        <p14:creationId xmlns:p14="http://schemas.microsoft.com/office/powerpoint/2010/main" val="446100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669778" y="147469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41" name="Grupo 1040"/>
          <p:cNvGrpSpPr/>
          <p:nvPr/>
        </p:nvGrpSpPr>
        <p:grpSpPr>
          <a:xfrm>
            <a:off x="606088" y="2349401"/>
            <a:ext cx="1069161" cy="475284"/>
            <a:chOff x="734239" y="2336701"/>
            <a:chExt cx="1069161" cy="475284"/>
          </a:xfrm>
        </p:grpSpPr>
        <p:cxnSp>
          <p:nvCxnSpPr>
            <p:cNvPr id="18" name="Conector de seta reta 17"/>
            <p:cNvCxnSpPr/>
            <p:nvPr/>
          </p:nvCxnSpPr>
          <p:spPr>
            <a:xfrm flipV="1">
              <a:off x="1206500" y="2591921"/>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Elipse 18"/>
            <p:cNvSpPr/>
            <p:nvPr/>
          </p:nvSpPr>
          <p:spPr>
            <a:xfrm>
              <a:off x="734239" y="2336701"/>
              <a:ext cx="472261" cy="47528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cxnSp>
        <p:nvCxnSpPr>
          <p:cNvPr id="28" name="Conector de seta reta 27"/>
          <p:cNvCxnSpPr/>
          <p:nvPr/>
        </p:nvCxnSpPr>
        <p:spPr>
          <a:xfrm>
            <a:off x="9755244" y="3550243"/>
            <a:ext cx="0" cy="3679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Conector de seta reta 41"/>
          <p:cNvCxnSpPr/>
          <p:nvPr/>
        </p:nvCxnSpPr>
        <p:spPr>
          <a:xfrm flipH="1">
            <a:off x="7867651" y="5260561"/>
            <a:ext cx="6053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Conector de seta reta 53"/>
          <p:cNvCxnSpPr/>
          <p:nvPr/>
        </p:nvCxnSpPr>
        <p:spPr>
          <a:xfrm flipH="1">
            <a:off x="4446228" y="5260561"/>
            <a:ext cx="6053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Conector de seta reta 55"/>
          <p:cNvCxnSpPr/>
          <p:nvPr/>
        </p:nvCxnSpPr>
        <p:spPr>
          <a:xfrm flipV="1">
            <a:off x="4380700" y="2628090"/>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7" name="Retângulo de cantos arredondados 56"/>
          <p:cNvSpPr/>
          <p:nvPr/>
        </p:nvSpPr>
        <p:spPr>
          <a:xfrm>
            <a:off x="4953523" y="147469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Retângulo de cantos arredondados 58"/>
          <p:cNvSpPr/>
          <p:nvPr/>
        </p:nvSpPr>
        <p:spPr>
          <a:xfrm>
            <a:off x="8303260" y="1452471"/>
            <a:ext cx="2795335"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0" name="Conector de seta reta 59"/>
          <p:cNvCxnSpPr/>
          <p:nvPr/>
        </p:nvCxnSpPr>
        <p:spPr>
          <a:xfrm flipV="1">
            <a:off x="7714670" y="2626303"/>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2" name="Retângulo de cantos arredondados 61"/>
          <p:cNvSpPr/>
          <p:nvPr/>
        </p:nvSpPr>
        <p:spPr>
          <a:xfrm>
            <a:off x="8470911" y="4172205"/>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Retângulo de cantos arredondados 62"/>
          <p:cNvSpPr/>
          <p:nvPr/>
        </p:nvSpPr>
        <p:spPr>
          <a:xfrm>
            <a:off x="5047936" y="4172205"/>
            <a:ext cx="2804563"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46" name="Rosca 1045"/>
          <p:cNvSpPr/>
          <p:nvPr/>
        </p:nvSpPr>
        <p:spPr>
          <a:xfrm>
            <a:off x="3998567" y="5047211"/>
            <a:ext cx="443860" cy="426699"/>
          </a:xfrm>
          <a:prstGeom prst="donut">
            <a:avLst>
              <a:gd name="adj" fmla="val 12422"/>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B0F0"/>
                </a:solidFill>
              </a:rPr>
              <a:t>A</a:t>
            </a:r>
          </a:p>
        </p:txBody>
      </p:sp>
      <p:pic>
        <p:nvPicPr>
          <p:cNvPr id="31"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43" name="Elipse 42"/>
          <p:cNvSpPr/>
          <p:nvPr/>
        </p:nvSpPr>
        <p:spPr>
          <a:xfrm>
            <a:off x="2849218" y="1284332"/>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1</a:t>
            </a:r>
          </a:p>
        </p:txBody>
      </p:sp>
      <p:sp>
        <p:nvSpPr>
          <p:cNvPr id="4" name="Retângulo 3"/>
          <p:cNvSpPr/>
          <p:nvPr/>
        </p:nvSpPr>
        <p:spPr>
          <a:xfrm>
            <a:off x="1700122" y="2894441"/>
            <a:ext cx="2620808" cy="646331"/>
          </a:xfrm>
          <a:prstGeom prst="rect">
            <a:avLst/>
          </a:prstGeom>
        </p:spPr>
        <p:txBody>
          <a:bodyPr wrap="square">
            <a:spAutoFit/>
          </a:bodyPr>
          <a:lstStyle/>
          <a:p>
            <a:pPr lvl="0" algn="just"/>
            <a:r>
              <a:rPr lang="pt-BR" sz="900" dirty="0">
                <a:solidFill>
                  <a:srgbClr val="0068AC"/>
                </a:solidFill>
                <a:latin typeface="Lucida Bright" panose="02040602050505020304" pitchFamily="18" charset="0"/>
                <a:cs typeface="Lucida Sans" panose="020B0602040502020204" pitchFamily="34" charset="0"/>
              </a:rPr>
              <a:t>Verificar se os óculos estão quebrados ou danificados.</a:t>
            </a:r>
          </a:p>
          <a:p>
            <a:pPr lvl="0" algn="just"/>
            <a:r>
              <a:rPr lang="pt-BR" sz="900" dirty="0">
                <a:solidFill>
                  <a:srgbClr val="0068AC"/>
                </a:solidFill>
                <a:latin typeface="Lucida Bright" panose="02040602050505020304" pitchFamily="18" charset="0"/>
                <a:cs typeface="Lucida Sans" panose="020B0602040502020204" pitchFamily="34" charset="0"/>
              </a:rPr>
              <a:t>Em caso positivo, colocá-los no recipiente de perdas.</a:t>
            </a:r>
            <a:endParaRPr lang="es-MX" sz="900" dirty="0">
              <a:solidFill>
                <a:srgbClr val="0068AC"/>
              </a:solidFill>
              <a:latin typeface="Lucida Bright" panose="02040602050505020304" pitchFamily="18" charset="0"/>
              <a:cs typeface="Lucida Sans" panose="020B0602040502020204" pitchFamily="34" charset="0"/>
            </a:endParaRPr>
          </a:p>
        </p:txBody>
      </p:sp>
      <p:sp>
        <p:nvSpPr>
          <p:cNvPr id="64"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a:t>Guia Rápido </a:t>
            </a:r>
            <a:r>
              <a:rPr lang="es-MX" sz="1400" dirty="0" smtClean="0"/>
              <a:t>Lavagem de óculos 3D/IMAX</a:t>
            </a:r>
          </a:p>
          <a:p>
            <a:r>
              <a:rPr lang="es-MX" sz="1400" dirty="0" smtClean="0"/>
              <a:t>Limpeza</a:t>
            </a:r>
            <a:r>
              <a:rPr lang="es-MX" sz="1400" dirty="0"/>
              <a:t> </a:t>
            </a:r>
            <a:r>
              <a:rPr lang="es-MX" sz="1400" dirty="0" smtClean="0"/>
              <a:t>Manual – Uso de Caixas em Acrílico </a:t>
            </a:r>
          </a:p>
          <a:p>
            <a:r>
              <a:rPr lang="es-MX" sz="1400" dirty="0"/>
              <a:t>BRA-GR-LAV-ÓCULOS-00</a:t>
            </a:r>
          </a:p>
          <a:p>
            <a:endParaRPr lang="es-MX" sz="1400" dirty="0"/>
          </a:p>
        </p:txBody>
      </p:sp>
      <p:pic>
        <p:nvPicPr>
          <p:cNvPr id="6" name="Imagem 5"/>
          <p:cNvPicPr>
            <a:picLocks noChangeAspect="1"/>
          </p:cNvPicPr>
          <p:nvPr/>
        </p:nvPicPr>
        <p:blipFill rotWithShape="1">
          <a:blip r:embed="rId3" cstate="print">
            <a:extLst>
              <a:ext uri="{28A0092B-C50C-407E-A947-70E740481C1C}">
                <a14:useLocalDpi xmlns:a14="http://schemas.microsoft.com/office/drawing/2010/main" val="0"/>
              </a:ext>
            </a:extLst>
          </a:blip>
          <a:srcRect t="46717" r="14982" b="13294"/>
          <a:stretch/>
        </p:blipFill>
        <p:spPr>
          <a:xfrm>
            <a:off x="9386937" y="1698016"/>
            <a:ext cx="1474220" cy="1119439"/>
          </a:xfrm>
          <a:prstGeom prst="rect">
            <a:avLst/>
          </a:prstGeom>
        </p:spPr>
      </p:pic>
      <p:sp>
        <p:nvSpPr>
          <p:cNvPr id="73" name="Elipse 72"/>
          <p:cNvSpPr/>
          <p:nvPr/>
        </p:nvSpPr>
        <p:spPr>
          <a:xfrm>
            <a:off x="6131108" y="1271622"/>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2</a:t>
            </a:r>
          </a:p>
        </p:txBody>
      </p:sp>
      <p:sp>
        <p:nvSpPr>
          <p:cNvPr id="78" name="Elipse 77"/>
          <p:cNvSpPr/>
          <p:nvPr/>
        </p:nvSpPr>
        <p:spPr>
          <a:xfrm>
            <a:off x="9614842" y="1284331"/>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3</a:t>
            </a:r>
          </a:p>
        </p:txBody>
      </p:sp>
      <p:sp>
        <p:nvSpPr>
          <p:cNvPr id="96" name="Retângulo 95"/>
          <p:cNvSpPr/>
          <p:nvPr/>
        </p:nvSpPr>
        <p:spPr>
          <a:xfrm>
            <a:off x="8668109" y="5939326"/>
            <a:ext cx="2620808" cy="230832"/>
          </a:xfrm>
          <a:prstGeom prst="rect">
            <a:avLst/>
          </a:prstGeom>
        </p:spPr>
        <p:txBody>
          <a:bodyPr wrap="square">
            <a:spAutoFit/>
          </a:bodyPr>
          <a:lstStyle/>
          <a:p>
            <a:pPr lvl="0" algn="just"/>
            <a:r>
              <a:rPr lang="es-MX" sz="900" dirty="0" smtClean="0">
                <a:solidFill>
                  <a:srgbClr val="0068AC"/>
                </a:solidFill>
                <a:latin typeface="Lucida Bright" panose="02040602050505020304" pitchFamily="18" charset="0"/>
                <a:cs typeface="Lucida Sans" panose="020B0602040502020204" pitchFamily="34" charset="0"/>
              </a:rPr>
              <a:t>Deixar o produto agir por 10 minutos. </a:t>
            </a:r>
          </a:p>
        </p:txBody>
      </p:sp>
      <p:sp>
        <p:nvSpPr>
          <p:cNvPr id="13" name="Retângulo 12"/>
          <p:cNvSpPr/>
          <p:nvPr/>
        </p:nvSpPr>
        <p:spPr>
          <a:xfrm>
            <a:off x="5207241" y="5858044"/>
            <a:ext cx="2660866" cy="369332"/>
          </a:xfrm>
          <a:prstGeom prst="rect">
            <a:avLst/>
          </a:prstGeom>
        </p:spPr>
        <p:txBody>
          <a:bodyPr wrap="square">
            <a:spAutoFit/>
          </a:bodyPr>
          <a:lstStyle/>
          <a:p>
            <a:pPr algn="just"/>
            <a:r>
              <a:rPr lang="pt-BR" sz="900" dirty="0">
                <a:solidFill>
                  <a:srgbClr val="0068AC"/>
                </a:solidFill>
                <a:latin typeface="Lucida Bright" panose="02040602050505020304" pitchFamily="18" charset="0"/>
                <a:cs typeface="Lucida Sans" panose="020B0602040502020204" pitchFamily="34" charset="0"/>
              </a:rPr>
              <a:t>Colocar </a:t>
            </a:r>
            <a:r>
              <a:rPr lang="pt-BR" sz="900" dirty="0" smtClean="0">
                <a:solidFill>
                  <a:srgbClr val="0068AC"/>
                </a:solidFill>
                <a:latin typeface="Lucida Bright" panose="02040602050505020304" pitchFamily="18" charset="0"/>
                <a:cs typeface="Lucida Sans" panose="020B0602040502020204" pitchFamily="34" charset="0"/>
              </a:rPr>
              <a:t> os óculos </a:t>
            </a:r>
            <a:r>
              <a:rPr lang="pt-BR" sz="900" dirty="0">
                <a:solidFill>
                  <a:srgbClr val="0068AC"/>
                </a:solidFill>
                <a:latin typeface="Lucida Bright" panose="02040602050505020304" pitchFamily="18" charset="0"/>
                <a:cs typeface="Lucida Sans" panose="020B0602040502020204" pitchFamily="34" charset="0"/>
              </a:rPr>
              <a:t>(</a:t>
            </a:r>
            <a:r>
              <a:rPr lang="pt-BR" sz="900" dirty="0" smtClean="0">
                <a:solidFill>
                  <a:srgbClr val="0068AC"/>
                </a:solidFill>
                <a:latin typeface="Lucida Bright" panose="02040602050505020304" pitchFamily="18" charset="0"/>
                <a:cs typeface="Lucida Sans" panose="020B0602040502020204" pitchFamily="34" charset="0"/>
              </a:rPr>
              <a:t>limpos</a:t>
            </a:r>
            <a:r>
              <a:rPr lang="pt-BR" sz="900" dirty="0">
                <a:solidFill>
                  <a:srgbClr val="0068AC"/>
                </a:solidFill>
                <a:latin typeface="Lucida Bright" panose="02040602050505020304" pitchFamily="18" charset="0"/>
                <a:cs typeface="Lucida Sans" panose="020B0602040502020204" pitchFamily="34" charset="0"/>
              </a:rPr>
              <a:t>) numa bandeja plástica para iniciar a secagem. </a:t>
            </a:r>
          </a:p>
        </p:txBody>
      </p:sp>
      <p:pic>
        <p:nvPicPr>
          <p:cNvPr id="102" name="Imagem 3"/>
          <p:cNvPicPr>
            <a:picLocks noChangeAspect="1"/>
          </p:cNvPicPr>
          <p:nvPr/>
        </p:nvPicPr>
        <p:blipFill>
          <a:blip r:embed="rId4" cstate="print"/>
          <a:stretch>
            <a:fillRect/>
          </a:stretch>
        </p:blipFill>
        <p:spPr>
          <a:xfrm>
            <a:off x="5406622" y="4407975"/>
            <a:ext cx="2158021" cy="1464503"/>
          </a:xfrm>
          <a:prstGeom prst="rect">
            <a:avLst/>
          </a:prstGeom>
        </p:spPr>
      </p:pic>
      <p:sp>
        <p:nvSpPr>
          <p:cNvPr id="104" name="Elipse 103"/>
          <p:cNvSpPr/>
          <p:nvPr/>
        </p:nvSpPr>
        <p:spPr>
          <a:xfrm>
            <a:off x="9716622" y="4047087"/>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4</a:t>
            </a:r>
          </a:p>
        </p:txBody>
      </p:sp>
      <p:sp>
        <p:nvSpPr>
          <p:cNvPr id="105" name="Elipse 104"/>
          <p:cNvSpPr/>
          <p:nvPr/>
        </p:nvSpPr>
        <p:spPr>
          <a:xfrm>
            <a:off x="6256665" y="3986327"/>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5</a:t>
            </a:r>
          </a:p>
        </p:txBody>
      </p:sp>
      <p:sp>
        <p:nvSpPr>
          <p:cNvPr id="110" name="Retângulo 109"/>
          <p:cNvSpPr/>
          <p:nvPr/>
        </p:nvSpPr>
        <p:spPr>
          <a:xfrm>
            <a:off x="10889079" y="46865"/>
            <a:ext cx="1192571" cy="584775"/>
          </a:xfrm>
          <a:prstGeom prst="rect">
            <a:avLst/>
          </a:prstGeom>
        </p:spPr>
        <p:txBody>
          <a:bodyPr wrap="none">
            <a:spAutoFit/>
          </a:bodyPr>
          <a:lstStyle/>
          <a:p>
            <a:pPr algn="ctr"/>
            <a:r>
              <a:rPr lang="en-US" sz="1600" b="1" dirty="0">
                <a:solidFill>
                  <a:srgbClr val="0070C0"/>
                </a:solidFill>
              </a:rPr>
              <a:t>Versão: </a:t>
            </a:r>
            <a:r>
              <a:rPr lang="en-US" sz="1600" b="1" dirty="0" smtClean="0">
                <a:solidFill>
                  <a:srgbClr val="0070C0"/>
                </a:solidFill>
              </a:rPr>
              <a:t>1.1</a:t>
            </a:r>
            <a:endParaRPr lang="en-US" sz="1600" b="1" dirty="0">
              <a:solidFill>
                <a:srgbClr val="0070C0"/>
              </a:solidFill>
            </a:endParaRPr>
          </a:p>
          <a:p>
            <a:pPr algn="ctr"/>
            <a:r>
              <a:rPr lang="en-US" sz="1600" b="1" dirty="0" smtClean="0">
                <a:solidFill>
                  <a:srgbClr val="0070C0"/>
                </a:solidFill>
              </a:rPr>
              <a:t>Junho/2018</a:t>
            </a:r>
            <a:endParaRPr lang="pt-BR" sz="1600" b="1" dirty="0">
              <a:solidFill>
                <a:srgbClr val="0070C0"/>
              </a:solidFill>
            </a:endParaRPr>
          </a:p>
        </p:txBody>
      </p:sp>
      <p:sp>
        <p:nvSpPr>
          <p:cNvPr id="45" name="Retângulo 44"/>
          <p:cNvSpPr/>
          <p:nvPr/>
        </p:nvSpPr>
        <p:spPr>
          <a:xfrm>
            <a:off x="5017995" y="3180911"/>
            <a:ext cx="2620808" cy="369332"/>
          </a:xfrm>
          <a:prstGeom prst="rect">
            <a:avLst/>
          </a:prstGeom>
        </p:spPr>
        <p:txBody>
          <a:bodyPr wrap="square">
            <a:spAutoFit/>
          </a:bodyPr>
          <a:lstStyle/>
          <a:p>
            <a:pPr lvl="0" algn="just"/>
            <a:r>
              <a:rPr lang="es-MX" sz="900" dirty="0" smtClean="0">
                <a:solidFill>
                  <a:srgbClr val="0068AC"/>
                </a:solidFill>
                <a:latin typeface="Lucida Bright" panose="02040602050505020304" pitchFamily="18" charset="0"/>
                <a:cs typeface="Lucida Sans" panose="020B0602040502020204" pitchFamily="34" charset="0"/>
              </a:rPr>
              <a:t>Em caso negativo, colocar 300 óculos na caixa acrílica</a:t>
            </a:r>
            <a:endParaRPr lang="es-MX" sz="900" dirty="0">
              <a:solidFill>
                <a:srgbClr val="0068AC"/>
              </a:solidFill>
              <a:latin typeface="Lucida Bright" panose="02040602050505020304" pitchFamily="18" charset="0"/>
              <a:cs typeface="Lucida Sans" panose="020B0602040502020204" pitchFamily="34" charset="0"/>
            </a:endParaRPr>
          </a:p>
        </p:txBody>
      </p:sp>
      <p:pic>
        <p:nvPicPr>
          <p:cNvPr id="46" name="Picture 7"/>
          <p:cNvPicPr>
            <a:picLocks noChangeAspect="1"/>
          </p:cNvPicPr>
          <p:nvPr/>
        </p:nvPicPr>
        <p:blipFill>
          <a:blip r:embed="rId5"/>
          <a:stretch>
            <a:fillRect/>
          </a:stretch>
        </p:blipFill>
        <p:spPr>
          <a:xfrm>
            <a:off x="5359648" y="1704524"/>
            <a:ext cx="2005368" cy="1438720"/>
          </a:xfrm>
          <a:prstGeom prst="rect">
            <a:avLst/>
          </a:prstGeom>
        </p:spPr>
      </p:pic>
      <p:sp>
        <p:nvSpPr>
          <p:cNvPr id="47" name="Retângulo 46"/>
          <p:cNvSpPr/>
          <p:nvPr/>
        </p:nvSpPr>
        <p:spPr>
          <a:xfrm>
            <a:off x="8328204" y="2860290"/>
            <a:ext cx="2745446" cy="784830"/>
          </a:xfrm>
          <a:prstGeom prst="rect">
            <a:avLst/>
          </a:prstGeom>
        </p:spPr>
        <p:txBody>
          <a:bodyPr wrap="square">
            <a:spAutoFit/>
          </a:bodyPr>
          <a:lstStyle/>
          <a:p>
            <a:pPr algn="just"/>
            <a:r>
              <a:rPr lang="es-MX" sz="900" dirty="0" smtClean="0">
                <a:solidFill>
                  <a:srgbClr val="0068AC"/>
                </a:solidFill>
                <a:latin typeface="Lucida Bright" panose="02040602050505020304" pitchFamily="18" charset="0"/>
                <a:cs typeface="Lucida Sans" panose="020B0602040502020204" pitchFamily="34" charset="0"/>
              </a:rPr>
              <a:t>Adicionar o produto Alpha HP 1:64 já diluído até cobrir os </a:t>
            </a:r>
            <a:r>
              <a:rPr lang="es-MX" sz="900" dirty="0">
                <a:solidFill>
                  <a:srgbClr val="0068AC"/>
                </a:solidFill>
                <a:latin typeface="Lucida Bright" panose="02040602050505020304" pitchFamily="18" charset="0"/>
                <a:cs typeface="Lucida Sans" panose="020B0602040502020204" pitchFamily="34" charset="0"/>
              </a:rPr>
              <a:t>óculos. </a:t>
            </a:r>
            <a:endParaRPr lang="es-MX" sz="900" dirty="0" smtClean="0">
              <a:solidFill>
                <a:srgbClr val="0068AC"/>
              </a:solidFill>
              <a:latin typeface="Lucida Bright" panose="02040602050505020304" pitchFamily="18" charset="0"/>
              <a:cs typeface="Lucida Sans" panose="020B0602040502020204" pitchFamily="34" charset="0"/>
            </a:endParaRPr>
          </a:p>
          <a:p>
            <a:pPr algn="just"/>
            <a:r>
              <a:rPr lang="es-MX" sz="900" dirty="0" smtClean="0">
                <a:solidFill>
                  <a:srgbClr val="0068AC"/>
                </a:solidFill>
                <a:latin typeface="Lucida Bright" panose="02040602050505020304" pitchFamily="18" charset="0"/>
                <a:cs typeface="Lucida Sans" panose="020B0602040502020204" pitchFamily="34" charset="0"/>
              </a:rPr>
              <a:t>Nota</a:t>
            </a:r>
            <a:r>
              <a:rPr lang="es-MX" sz="900" dirty="0">
                <a:solidFill>
                  <a:srgbClr val="0068AC"/>
                </a:solidFill>
                <a:latin typeface="Lucida Bright" panose="02040602050505020304" pitchFamily="18" charset="0"/>
                <a:cs typeface="Lucida Sans" panose="020B0602040502020204" pitchFamily="34" charset="0"/>
              </a:rPr>
              <a:t>: Usar a luva nitrílica para  manipular os óculos durante a imerção.</a:t>
            </a:r>
          </a:p>
          <a:p>
            <a:pPr lvl="0" algn="just"/>
            <a:r>
              <a:rPr lang="es-MX" sz="900" dirty="0" smtClean="0">
                <a:solidFill>
                  <a:srgbClr val="0068AC"/>
                </a:solidFill>
                <a:latin typeface="Lucida Bright" panose="02040602050505020304" pitchFamily="18" charset="0"/>
                <a:cs typeface="Lucida Sans" panose="020B0602040502020204" pitchFamily="34" charset="0"/>
              </a:rPr>
              <a:t> </a:t>
            </a:r>
            <a:endParaRPr lang="es-MX" sz="900" dirty="0">
              <a:solidFill>
                <a:srgbClr val="0068AC"/>
              </a:solidFill>
              <a:latin typeface="Lucida Bright" panose="02040602050505020304" pitchFamily="18" charset="0"/>
              <a:cs typeface="Lucida Sans" panose="020B0602040502020204" pitchFamily="34" charset="0"/>
            </a:endParaRPr>
          </a:p>
        </p:txBody>
      </p:sp>
      <p:pic>
        <p:nvPicPr>
          <p:cNvPr id="5122" name="Picture 2" descr="Imagem relacionada"/>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087" b="7284"/>
          <a:stretch/>
        </p:blipFill>
        <p:spPr bwMode="auto">
          <a:xfrm>
            <a:off x="9161915" y="4505865"/>
            <a:ext cx="1491464" cy="1330947"/>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rupo 48"/>
          <p:cNvGrpSpPr/>
          <p:nvPr/>
        </p:nvGrpSpPr>
        <p:grpSpPr>
          <a:xfrm>
            <a:off x="21531" y="6262847"/>
            <a:ext cx="2747370" cy="464734"/>
            <a:chOff x="21531" y="6262847"/>
            <a:chExt cx="2747370" cy="464734"/>
          </a:xfrm>
        </p:grpSpPr>
        <p:pic>
          <p:nvPicPr>
            <p:cNvPr id="50" name="Picture 2" descr="Resultado de imagem para reutilizar"/>
            <p:cNvPicPr>
              <a:picLocks noChangeAspect="1" noChangeArrowheads="1"/>
            </p:cNvPicPr>
            <p:nvPr/>
          </p:nvPicPr>
          <p:blipFill rotWithShape="1">
            <a:blip r:embed="rId7"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r="62030" b="21241"/>
            <a:stretch/>
          </p:blipFill>
          <p:spPr bwMode="auto">
            <a:xfrm>
              <a:off x="21531" y="6262847"/>
              <a:ext cx="506162" cy="464734"/>
            </a:xfrm>
            <a:prstGeom prst="rect">
              <a:avLst/>
            </a:prstGeom>
            <a:noFill/>
            <a:extLst>
              <a:ext uri="{909E8E84-426E-40DD-AFC4-6F175D3DCCD1}">
                <a14:hiddenFill xmlns:a14="http://schemas.microsoft.com/office/drawing/2010/main">
                  <a:solidFill>
                    <a:srgbClr val="FFFFFF"/>
                  </a:solidFill>
                </a14:hiddenFill>
              </a:ext>
            </a:extLst>
          </p:spPr>
        </p:pic>
        <p:sp>
          <p:nvSpPr>
            <p:cNvPr id="51" name="Retângulo 50"/>
            <p:cNvSpPr/>
            <p:nvPr/>
          </p:nvSpPr>
          <p:spPr>
            <a:xfrm>
              <a:off x="475067" y="6432179"/>
              <a:ext cx="2293834" cy="236575"/>
            </a:xfrm>
            <a:prstGeom prst="rect">
              <a:avLst/>
            </a:prstGeom>
          </p:spPr>
          <p:txBody>
            <a:bodyPr wrap="square">
              <a:spAutoFit/>
            </a:bodyPr>
            <a:lstStyle/>
            <a:p>
              <a:pPr algn="just"/>
              <a:r>
                <a:rPr lang="pt-BR" sz="900" dirty="0" smtClean="0">
                  <a:solidFill>
                    <a:srgbClr val="0068AC"/>
                  </a:solidFill>
                  <a:latin typeface="Lucida Bright" panose="02040602050505020304" pitchFamily="18" charset="0"/>
                  <a:cs typeface="Lucida Sans" panose="020B0602040502020204" pitchFamily="34" charset="0"/>
                </a:rPr>
                <a:t>Reutilizar a solução de Alpha HP 3x. </a:t>
              </a:r>
              <a:endParaRPr lang="pt-BR" sz="900" dirty="0">
                <a:solidFill>
                  <a:srgbClr val="0068AC"/>
                </a:solidFill>
                <a:latin typeface="Lucida Bright" panose="02040602050505020304" pitchFamily="18" charset="0"/>
                <a:cs typeface="Lucida Sans" panose="020B0602040502020204" pitchFamily="34" charset="0"/>
              </a:endParaRPr>
            </a:p>
          </p:txBody>
        </p:sp>
      </p:grpSp>
      <p:pic>
        <p:nvPicPr>
          <p:cNvPr id="38" name="Picture 37"/>
          <p:cNvPicPr>
            <a:picLocks noChangeAspect="1"/>
          </p:cNvPicPr>
          <p:nvPr/>
        </p:nvPicPr>
        <p:blipFill>
          <a:blip r:embed="rId8"/>
          <a:stretch>
            <a:fillRect/>
          </a:stretch>
        </p:blipFill>
        <p:spPr>
          <a:xfrm>
            <a:off x="1986446" y="1732037"/>
            <a:ext cx="1834714" cy="1102713"/>
          </a:xfrm>
          <a:prstGeom prst="rect">
            <a:avLst/>
          </a:prstGeom>
        </p:spPr>
      </p:pic>
      <p:pic>
        <p:nvPicPr>
          <p:cNvPr id="39" name="Picture 4" descr="Resultado de imagem para luva nitrilica cano longo"/>
          <p:cNvPicPr>
            <a:picLocks noChangeAspect="1" noChangeArrowheads="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0800000">
            <a:off x="8279245" y="1853529"/>
            <a:ext cx="1241830" cy="859728"/>
          </a:xfrm>
          <a:prstGeom prst="rect">
            <a:avLst/>
          </a:prstGeom>
          <a:noFill/>
          <a:extLst>
            <a:ext uri="{909E8E84-426E-40DD-AFC4-6F175D3DCCD1}">
              <a14:hiddenFill xmlns:a14="http://schemas.microsoft.com/office/drawing/2010/main">
                <a:solidFill>
                  <a:srgbClr val="FFFFFF"/>
                </a:solidFill>
              </a14:hiddenFill>
            </a:ext>
          </a:extLst>
        </p:spPr>
      </p:pic>
      <p:sp>
        <p:nvSpPr>
          <p:cNvPr id="40" name="Retângulo 108"/>
          <p:cNvSpPr/>
          <p:nvPr/>
        </p:nvSpPr>
        <p:spPr>
          <a:xfrm>
            <a:off x="4570457" y="6586319"/>
            <a:ext cx="7980916" cy="261610"/>
          </a:xfrm>
          <a:prstGeom prst="rect">
            <a:avLst/>
          </a:prstGeom>
        </p:spPr>
        <p:txBody>
          <a:bodyPr wrap="square">
            <a:spAutoFit/>
          </a:bodyPr>
          <a:lstStyle/>
          <a:p>
            <a:pPr algn="just"/>
            <a:r>
              <a:rPr lang="pt-BR" sz="1100" dirty="0" smtClean="0">
                <a:solidFill>
                  <a:srgbClr val="0068AC"/>
                </a:solidFill>
                <a:latin typeface="Lucida Bright" panose="02040602050505020304" pitchFamily="18" charset="0"/>
                <a:cs typeface="Lucida Sans" panose="020B0602040502020204" pitchFamily="34" charset="0"/>
              </a:rPr>
              <a:t>Nota: Usar os utensílios indicados no </a:t>
            </a:r>
            <a:r>
              <a:rPr lang="pt-BR" sz="1100" i="1" dirty="0" smtClean="0">
                <a:solidFill>
                  <a:srgbClr val="0068AC"/>
                </a:solidFill>
                <a:latin typeface="Lucida Bright" panose="02040602050505020304" pitchFamily="18" charset="0"/>
                <a:cs typeface="Lucida Sans" panose="020B0602040502020204" pitchFamily="34" charset="0"/>
              </a:rPr>
              <a:t>slide</a:t>
            </a:r>
            <a:r>
              <a:rPr lang="pt-BR" sz="1100" dirty="0" smtClean="0">
                <a:solidFill>
                  <a:srgbClr val="0068AC"/>
                </a:solidFill>
                <a:latin typeface="Lucida Bright" panose="02040602050505020304" pitchFamily="18" charset="0"/>
                <a:cs typeface="Lucida Sans" panose="020B0602040502020204" pitchFamily="34" charset="0"/>
              </a:rPr>
              <a:t> 4 toda vez que adentrar na sala de óculos para realizar tal tarefa. </a:t>
            </a:r>
            <a:endParaRPr lang="pt-BR" sz="1100" dirty="0">
              <a:solidFill>
                <a:srgbClr val="0068AC"/>
              </a:solidFill>
              <a:latin typeface="Lucida Bright" panose="02040602050505020304" pitchFamily="18" charset="0"/>
              <a:cs typeface="Lucida Sans" panose="020B0602040502020204" pitchFamily="34" charset="0"/>
            </a:endParaRPr>
          </a:p>
        </p:txBody>
      </p:sp>
    </p:spTree>
    <p:extLst>
      <p:ext uri="{BB962C8B-B14F-4D97-AF65-F5344CB8AC3E}">
        <p14:creationId xmlns:p14="http://schemas.microsoft.com/office/powerpoint/2010/main" val="1559156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de cantos arredondados 5"/>
          <p:cNvSpPr/>
          <p:nvPr/>
        </p:nvSpPr>
        <p:spPr>
          <a:xfrm>
            <a:off x="1599451" y="1470500"/>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osca 1"/>
          <p:cNvSpPr/>
          <p:nvPr/>
        </p:nvSpPr>
        <p:spPr>
          <a:xfrm>
            <a:off x="527778" y="2329713"/>
            <a:ext cx="443860" cy="426699"/>
          </a:xfrm>
          <a:prstGeom prst="donut">
            <a:avLst>
              <a:gd name="adj" fmla="val 12422"/>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B0F0"/>
                </a:solidFill>
              </a:rPr>
              <a:t>A</a:t>
            </a:r>
          </a:p>
        </p:txBody>
      </p:sp>
      <p:cxnSp>
        <p:nvCxnSpPr>
          <p:cNvPr id="16" name="Conector de seta reta 15"/>
          <p:cNvCxnSpPr/>
          <p:nvPr/>
        </p:nvCxnSpPr>
        <p:spPr>
          <a:xfrm flipV="1">
            <a:off x="4317251" y="2532085"/>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Retângulo de cantos arredondados 18"/>
          <p:cNvSpPr/>
          <p:nvPr/>
        </p:nvSpPr>
        <p:spPr>
          <a:xfrm>
            <a:off x="4952392" y="1470500"/>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7" name="Conector de seta reta 16"/>
          <p:cNvCxnSpPr/>
          <p:nvPr/>
        </p:nvCxnSpPr>
        <p:spPr>
          <a:xfrm flipV="1">
            <a:off x="7698187" y="2543061"/>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Retângulo 23"/>
          <p:cNvSpPr/>
          <p:nvPr/>
        </p:nvSpPr>
        <p:spPr>
          <a:xfrm>
            <a:off x="8613494" y="2621907"/>
            <a:ext cx="2423722" cy="276999"/>
          </a:xfrm>
          <a:prstGeom prst="rect">
            <a:avLst/>
          </a:prstGeom>
        </p:spPr>
        <p:txBody>
          <a:bodyPr wrap="square">
            <a:spAutoFit/>
          </a:bodyPr>
          <a:lstStyle/>
          <a:p>
            <a:pPr algn="just"/>
            <a:endParaRPr lang="pt-BR" sz="1200" dirty="0">
              <a:solidFill>
                <a:srgbClr val="0070C0"/>
              </a:solidFill>
            </a:endParaRPr>
          </a:p>
        </p:txBody>
      </p:sp>
      <p:cxnSp>
        <p:nvCxnSpPr>
          <p:cNvPr id="38" name="Conector de seta reta 37"/>
          <p:cNvCxnSpPr/>
          <p:nvPr/>
        </p:nvCxnSpPr>
        <p:spPr>
          <a:xfrm flipV="1">
            <a:off x="987589" y="2543062"/>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Rosca 17"/>
          <p:cNvSpPr/>
          <p:nvPr/>
        </p:nvSpPr>
        <p:spPr>
          <a:xfrm>
            <a:off x="898600" y="4974804"/>
            <a:ext cx="384916" cy="341544"/>
          </a:xfrm>
          <a:prstGeom prst="donut">
            <a:avLst>
              <a:gd name="adj" fmla="val 7815"/>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B0F0"/>
              </a:solidFill>
            </a:endParaRPr>
          </a:p>
        </p:txBody>
      </p:sp>
      <p:sp>
        <p:nvSpPr>
          <p:cNvPr id="21" name="Retângulo de cantos arredondados 20"/>
          <p:cNvSpPr/>
          <p:nvPr/>
        </p:nvSpPr>
        <p:spPr>
          <a:xfrm>
            <a:off x="8333043" y="1470500"/>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de cantos arredondados 22"/>
          <p:cNvSpPr/>
          <p:nvPr/>
        </p:nvSpPr>
        <p:spPr>
          <a:xfrm>
            <a:off x="8388463" y="4146985"/>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6" name="Conector de seta reta 25"/>
          <p:cNvCxnSpPr/>
          <p:nvPr/>
        </p:nvCxnSpPr>
        <p:spPr>
          <a:xfrm flipH="1">
            <a:off x="9665083" y="3562774"/>
            <a:ext cx="1460" cy="3485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Conector de seta reta 29"/>
          <p:cNvCxnSpPr>
            <a:stCxn id="23" idx="1"/>
            <a:endCxn id="32" idx="3"/>
          </p:cNvCxnSpPr>
          <p:nvPr/>
        </p:nvCxnSpPr>
        <p:spPr>
          <a:xfrm flipH="1" flipV="1">
            <a:off x="7738987" y="5178856"/>
            <a:ext cx="649476" cy="170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Retângulo de cantos arredondados 31"/>
          <p:cNvSpPr/>
          <p:nvPr/>
        </p:nvSpPr>
        <p:spPr>
          <a:xfrm>
            <a:off x="5021187" y="4129970"/>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de cantos arredondados 32"/>
          <p:cNvSpPr/>
          <p:nvPr/>
        </p:nvSpPr>
        <p:spPr>
          <a:xfrm>
            <a:off x="1794442" y="4082821"/>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a:solidFill>
                  <a:srgbClr val="00B0F0"/>
                </a:solidFill>
              </a:rPr>
              <a:t>9</a:t>
            </a:r>
            <a:endParaRPr lang="pt-BR" b="1" dirty="0">
              <a:solidFill>
                <a:srgbClr val="00B0F0"/>
              </a:solidFill>
            </a:endParaRPr>
          </a:p>
        </p:txBody>
      </p:sp>
      <p:cxnSp>
        <p:nvCxnSpPr>
          <p:cNvPr id="34" name="Conector de seta reta 33"/>
          <p:cNvCxnSpPr/>
          <p:nvPr/>
        </p:nvCxnSpPr>
        <p:spPr>
          <a:xfrm flipH="1">
            <a:off x="4499790" y="5176866"/>
            <a:ext cx="486676" cy="19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Conector de seta reta 38"/>
          <p:cNvCxnSpPr/>
          <p:nvPr/>
        </p:nvCxnSpPr>
        <p:spPr>
          <a:xfrm flipH="1">
            <a:off x="1307150" y="5145576"/>
            <a:ext cx="486676" cy="19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1633052" y="3081742"/>
            <a:ext cx="2650598" cy="400110"/>
          </a:xfrm>
          <a:prstGeom prst="rect">
            <a:avLst/>
          </a:prstGeom>
        </p:spPr>
        <p:txBody>
          <a:bodyPr wrap="square">
            <a:spAutoFit/>
          </a:bodyPr>
          <a:lstStyle/>
          <a:p>
            <a:pPr lvl="0" algn="just"/>
            <a:r>
              <a:rPr lang="pt-BR" sz="1100" dirty="0" smtClean="0">
                <a:solidFill>
                  <a:srgbClr val="0070C0"/>
                </a:solidFill>
              </a:rPr>
              <a:t> </a:t>
            </a:r>
            <a:r>
              <a:rPr lang="pt-BR" sz="900" dirty="0">
                <a:solidFill>
                  <a:srgbClr val="0068AC"/>
                </a:solidFill>
                <a:latin typeface="Lucida Bright" panose="02040602050505020304" pitchFamily="18" charset="0"/>
                <a:cs typeface="Lucida Sans" panose="020B0602040502020204" pitchFamily="34" charset="0"/>
              </a:rPr>
              <a:t>Colocar a luva cirúrgica sem amido para iniciar o processo de secagem de óculos.  </a:t>
            </a:r>
          </a:p>
        </p:txBody>
      </p:sp>
      <p:sp>
        <p:nvSpPr>
          <p:cNvPr id="35" name="Retângulo 34"/>
          <p:cNvSpPr/>
          <p:nvPr/>
        </p:nvSpPr>
        <p:spPr>
          <a:xfrm>
            <a:off x="5037940" y="2936659"/>
            <a:ext cx="2546704" cy="538609"/>
          </a:xfrm>
          <a:prstGeom prst="rect">
            <a:avLst/>
          </a:prstGeom>
        </p:spPr>
        <p:txBody>
          <a:bodyPr wrap="square">
            <a:spAutoFit/>
          </a:bodyPr>
          <a:lstStyle/>
          <a:p>
            <a:pPr lvl="0" algn="just"/>
            <a:r>
              <a:rPr lang="pt-BR" sz="900" dirty="0">
                <a:solidFill>
                  <a:srgbClr val="0068AC"/>
                </a:solidFill>
                <a:latin typeface="Lucida Bright" panose="02040602050505020304" pitchFamily="18" charset="0"/>
                <a:cs typeface="Lucida Sans" panose="020B0602040502020204" pitchFamily="34" charset="0"/>
              </a:rPr>
              <a:t>Secar os óculos unitariamente com o pano microfibra branco para remover toda a água residual</a:t>
            </a:r>
            <a:r>
              <a:rPr lang="pt-BR" sz="1100" dirty="0">
                <a:solidFill>
                  <a:srgbClr val="0070C0"/>
                </a:solidFill>
              </a:rPr>
              <a:t>. </a:t>
            </a:r>
          </a:p>
        </p:txBody>
      </p:sp>
      <p:pic>
        <p:nvPicPr>
          <p:cNvPr id="53" name="Picture 6" descr="Resultado de imagem para luva cirurgic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551" y="1777665"/>
            <a:ext cx="2076199" cy="1194793"/>
          </a:xfrm>
          <a:prstGeom prst="rect">
            <a:avLst/>
          </a:prstGeom>
          <a:noFill/>
          <a:extLst>
            <a:ext uri="{909E8E84-426E-40DD-AFC4-6F175D3DCCD1}">
              <a14:hiddenFill xmlns:a14="http://schemas.microsoft.com/office/drawing/2010/main">
                <a:solidFill>
                  <a:srgbClr val="FFFFFF"/>
                </a:solidFill>
              </a14:hiddenFill>
            </a:ext>
          </a:extLst>
        </p:spPr>
      </p:pic>
      <p:sp>
        <p:nvSpPr>
          <p:cNvPr id="43" name="Retângulo 42"/>
          <p:cNvSpPr/>
          <p:nvPr/>
        </p:nvSpPr>
        <p:spPr>
          <a:xfrm>
            <a:off x="8352673" y="2997498"/>
            <a:ext cx="2684543" cy="507831"/>
          </a:xfrm>
          <a:prstGeom prst="rect">
            <a:avLst/>
          </a:prstGeom>
        </p:spPr>
        <p:txBody>
          <a:bodyPr wrap="square">
            <a:spAutoFit/>
          </a:bodyPr>
          <a:lstStyle/>
          <a:p>
            <a:pPr lvl="0" algn="just"/>
            <a:r>
              <a:rPr lang="pt-BR" sz="900" dirty="0">
                <a:solidFill>
                  <a:srgbClr val="0068AC"/>
                </a:solidFill>
                <a:latin typeface="Lucida Bright" panose="02040602050505020304" pitchFamily="18" charset="0"/>
                <a:cs typeface="Lucida Sans" panose="020B0602040502020204" pitchFamily="34" charset="0"/>
              </a:rPr>
              <a:t>Validar se as lentes encontram-se em perfeito estado com a ajuda de uma </a:t>
            </a:r>
            <a:r>
              <a:rPr lang="pt-BR" sz="900" dirty="0" smtClean="0">
                <a:solidFill>
                  <a:srgbClr val="0068AC"/>
                </a:solidFill>
                <a:latin typeface="Lucida Bright" panose="02040602050505020304" pitchFamily="18" charset="0"/>
                <a:cs typeface="Lucida Sans" panose="020B0602040502020204" pitchFamily="34" charset="0"/>
              </a:rPr>
              <a:t>lâmpada </a:t>
            </a:r>
            <a:r>
              <a:rPr lang="pt-BR" sz="900" dirty="0">
                <a:solidFill>
                  <a:srgbClr val="0068AC"/>
                </a:solidFill>
                <a:latin typeface="Lucida Bright" panose="02040602050505020304" pitchFamily="18" charset="0"/>
                <a:cs typeface="Lucida Sans" panose="020B0602040502020204" pitchFamily="34" charset="0"/>
              </a:rPr>
              <a:t>branca.</a:t>
            </a:r>
            <a:endParaRPr lang="es-MX" sz="900" dirty="0">
              <a:solidFill>
                <a:srgbClr val="0068AC"/>
              </a:solidFill>
              <a:latin typeface="Lucida Bright" panose="02040602050505020304" pitchFamily="18" charset="0"/>
              <a:cs typeface="Lucida Sans" panose="020B0602040502020204" pitchFamily="34" charset="0"/>
            </a:endParaRPr>
          </a:p>
        </p:txBody>
      </p:sp>
      <p:pic>
        <p:nvPicPr>
          <p:cNvPr id="57" name="Imagem 46"/>
          <p:cNvPicPr>
            <a:picLocks noChangeAspect="1"/>
          </p:cNvPicPr>
          <p:nvPr/>
        </p:nvPicPr>
        <p:blipFill>
          <a:blip r:embed="rId4" cstate="print"/>
          <a:stretch>
            <a:fillRect/>
          </a:stretch>
        </p:blipFill>
        <p:spPr>
          <a:xfrm flipH="1">
            <a:off x="8834011" y="4518766"/>
            <a:ext cx="837128" cy="1145602"/>
          </a:xfrm>
          <a:prstGeom prst="rect">
            <a:avLst/>
          </a:prstGeom>
        </p:spPr>
      </p:pic>
      <p:pic>
        <p:nvPicPr>
          <p:cNvPr id="58" name="Imagem 47"/>
          <p:cNvPicPr>
            <a:picLocks noChangeAspect="1"/>
          </p:cNvPicPr>
          <p:nvPr/>
        </p:nvPicPr>
        <p:blipFill>
          <a:blip r:embed="rId5" cstate="print"/>
          <a:stretch>
            <a:fillRect/>
          </a:stretch>
        </p:blipFill>
        <p:spPr>
          <a:xfrm flipH="1">
            <a:off x="9822894" y="4522293"/>
            <a:ext cx="834864" cy="1133367"/>
          </a:xfrm>
          <a:prstGeom prst="rect">
            <a:avLst/>
          </a:prstGeom>
        </p:spPr>
      </p:pic>
      <p:sp>
        <p:nvSpPr>
          <p:cNvPr id="59" name="Elipse 58"/>
          <p:cNvSpPr/>
          <p:nvPr/>
        </p:nvSpPr>
        <p:spPr>
          <a:xfrm>
            <a:off x="2748906" y="1305899"/>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B0F0"/>
                </a:solidFill>
              </a:rPr>
              <a:t>6</a:t>
            </a:r>
            <a:endParaRPr lang="pt-BR" sz="1100" b="1" dirty="0">
              <a:solidFill>
                <a:srgbClr val="00B0F0"/>
              </a:solidFill>
            </a:endParaRPr>
          </a:p>
        </p:txBody>
      </p:sp>
      <p:sp>
        <p:nvSpPr>
          <p:cNvPr id="60" name="Elipse 59"/>
          <p:cNvSpPr/>
          <p:nvPr/>
        </p:nvSpPr>
        <p:spPr>
          <a:xfrm>
            <a:off x="6198721" y="1304363"/>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B0F0"/>
                </a:solidFill>
              </a:rPr>
              <a:t>7</a:t>
            </a:r>
            <a:endParaRPr lang="pt-BR" sz="1100" b="1" dirty="0">
              <a:solidFill>
                <a:srgbClr val="00B0F0"/>
              </a:solidFill>
            </a:endParaRPr>
          </a:p>
        </p:txBody>
      </p:sp>
      <p:sp>
        <p:nvSpPr>
          <p:cNvPr id="61" name="Elipse 60"/>
          <p:cNvSpPr/>
          <p:nvPr/>
        </p:nvSpPr>
        <p:spPr>
          <a:xfrm>
            <a:off x="9551893" y="1302939"/>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B0F0"/>
                </a:solidFill>
              </a:rPr>
              <a:t>8</a:t>
            </a:r>
            <a:endParaRPr lang="pt-BR" sz="1100" b="1" dirty="0">
              <a:solidFill>
                <a:srgbClr val="00B0F0"/>
              </a:solidFill>
            </a:endParaRPr>
          </a:p>
        </p:txBody>
      </p:sp>
      <p:pic>
        <p:nvPicPr>
          <p:cNvPr id="62" name="Imagem 2" descr="image00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0786" y="4785956"/>
            <a:ext cx="2323035" cy="87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Imagem 56"/>
          <p:cNvPicPr>
            <a:picLocks noChangeAspect="1"/>
          </p:cNvPicPr>
          <p:nvPr/>
        </p:nvPicPr>
        <p:blipFill>
          <a:blip r:embed="rId7" cstate="print"/>
          <a:stretch>
            <a:fillRect/>
          </a:stretch>
        </p:blipFill>
        <p:spPr>
          <a:xfrm>
            <a:off x="2074031" y="4389036"/>
            <a:ext cx="2244137" cy="1369454"/>
          </a:xfrm>
          <a:prstGeom prst="rect">
            <a:avLst/>
          </a:prstGeom>
        </p:spPr>
      </p:pic>
      <p:sp>
        <p:nvSpPr>
          <p:cNvPr id="46" name="Retângulo 45"/>
          <p:cNvSpPr/>
          <p:nvPr/>
        </p:nvSpPr>
        <p:spPr>
          <a:xfrm>
            <a:off x="8464345" y="5758343"/>
            <a:ext cx="2684543" cy="369332"/>
          </a:xfrm>
          <a:prstGeom prst="rect">
            <a:avLst/>
          </a:prstGeom>
        </p:spPr>
        <p:txBody>
          <a:bodyPr wrap="square">
            <a:spAutoFit/>
          </a:bodyPr>
          <a:lstStyle/>
          <a:p>
            <a:pPr algn="just"/>
            <a:r>
              <a:rPr lang="pt-BR" sz="900" dirty="0">
                <a:solidFill>
                  <a:srgbClr val="0068AC"/>
                </a:solidFill>
                <a:latin typeface="Lucida Bright" panose="02040602050505020304" pitchFamily="18" charset="0"/>
                <a:cs typeface="Lucida Sans" panose="020B0602040502020204" pitchFamily="34" charset="0"/>
              </a:rPr>
              <a:t>Colocar os óculos devidamente limpos e secos em sua respectiva </a:t>
            </a:r>
            <a:r>
              <a:rPr lang="pt-BR" sz="900" dirty="0" smtClean="0">
                <a:solidFill>
                  <a:srgbClr val="0068AC"/>
                </a:solidFill>
                <a:latin typeface="Lucida Bright" panose="02040602050505020304" pitchFamily="18" charset="0"/>
                <a:cs typeface="Lucida Sans" panose="020B0602040502020204" pitchFamily="34" charset="0"/>
              </a:rPr>
              <a:t>embalagem. </a:t>
            </a:r>
            <a:endParaRPr lang="pt-BR" sz="900" dirty="0">
              <a:solidFill>
                <a:srgbClr val="0068AC"/>
              </a:solidFill>
              <a:latin typeface="Lucida Bright" panose="02040602050505020304" pitchFamily="18" charset="0"/>
              <a:cs typeface="Lucida Sans" panose="020B0602040502020204" pitchFamily="34" charset="0"/>
            </a:endParaRPr>
          </a:p>
        </p:txBody>
      </p:sp>
      <p:sp>
        <p:nvSpPr>
          <p:cNvPr id="64" name="Elipse 63"/>
          <p:cNvSpPr/>
          <p:nvPr/>
        </p:nvSpPr>
        <p:spPr>
          <a:xfrm>
            <a:off x="9547154" y="3993703"/>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00" b="1" dirty="0">
              <a:solidFill>
                <a:srgbClr val="00B0F0"/>
              </a:solidFill>
            </a:endParaRPr>
          </a:p>
        </p:txBody>
      </p:sp>
      <p:sp>
        <p:nvSpPr>
          <p:cNvPr id="66" name="Retângulo 65"/>
          <p:cNvSpPr/>
          <p:nvPr/>
        </p:nvSpPr>
        <p:spPr>
          <a:xfrm>
            <a:off x="9595252" y="4033406"/>
            <a:ext cx="256802" cy="261610"/>
          </a:xfrm>
          <a:prstGeom prst="rect">
            <a:avLst/>
          </a:prstGeom>
        </p:spPr>
        <p:txBody>
          <a:bodyPr wrap="none">
            <a:spAutoFit/>
          </a:bodyPr>
          <a:lstStyle/>
          <a:p>
            <a:pPr algn="ctr"/>
            <a:r>
              <a:rPr lang="en-US" sz="1100" b="1" dirty="0">
                <a:solidFill>
                  <a:srgbClr val="00B0F0"/>
                </a:solidFill>
              </a:rPr>
              <a:t>9</a:t>
            </a:r>
            <a:endParaRPr lang="pt-BR" sz="1100" b="1" dirty="0">
              <a:solidFill>
                <a:srgbClr val="00B0F0"/>
              </a:solidFill>
            </a:endParaRPr>
          </a:p>
        </p:txBody>
      </p:sp>
      <p:sp>
        <p:nvSpPr>
          <p:cNvPr id="68" name="Elipse 67"/>
          <p:cNvSpPr/>
          <p:nvPr/>
        </p:nvSpPr>
        <p:spPr>
          <a:xfrm>
            <a:off x="6208930" y="3989555"/>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00" b="1" dirty="0">
              <a:solidFill>
                <a:srgbClr val="00B0F0"/>
              </a:solidFill>
            </a:endParaRPr>
          </a:p>
        </p:txBody>
      </p:sp>
      <p:sp>
        <p:nvSpPr>
          <p:cNvPr id="69" name="Retângulo 68"/>
          <p:cNvSpPr/>
          <p:nvPr/>
        </p:nvSpPr>
        <p:spPr>
          <a:xfrm>
            <a:off x="6220962" y="4029258"/>
            <a:ext cx="328936" cy="261610"/>
          </a:xfrm>
          <a:prstGeom prst="rect">
            <a:avLst/>
          </a:prstGeom>
        </p:spPr>
        <p:txBody>
          <a:bodyPr wrap="none">
            <a:spAutoFit/>
          </a:bodyPr>
          <a:lstStyle/>
          <a:p>
            <a:pPr algn="ctr"/>
            <a:r>
              <a:rPr lang="pt-BR" sz="1100" b="1" dirty="0" smtClean="0">
                <a:solidFill>
                  <a:srgbClr val="00B0F0"/>
                </a:solidFill>
              </a:rPr>
              <a:t>10</a:t>
            </a:r>
            <a:endParaRPr lang="pt-BR" sz="1100" b="1" dirty="0">
              <a:solidFill>
                <a:srgbClr val="00B0F0"/>
              </a:solidFill>
            </a:endParaRPr>
          </a:p>
        </p:txBody>
      </p:sp>
      <p:sp>
        <p:nvSpPr>
          <p:cNvPr id="70" name="Elipse 69"/>
          <p:cNvSpPr/>
          <p:nvPr/>
        </p:nvSpPr>
        <p:spPr>
          <a:xfrm>
            <a:off x="2979264" y="3960344"/>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00" b="1" dirty="0">
              <a:solidFill>
                <a:srgbClr val="00B0F0"/>
              </a:solidFill>
            </a:endParaRPr>
          </a:p>
        </p:txBody>
      </p:sp>
      <p:sp>
        <p:nvSpPr>
          <p:cNvPr id="71" name="Retângulo 70"/>
          <p:cNvSpPr/>
          <p:nvPr/>
        </p:nvSpPr>
        <p:spPr>
          <a:xfrm>
            <a:off x="2991296" y="3988015"/>
            <a:ext cx="328936" cy="261610"/>
          </a:xfrm>
          <a:prstGeom prst="rect">
            <a:avLst/>
          </a:prstGeom>
        </p:spPr>
        <p:txBody>
          <a:bodyPr wrap="none">
            <a:spAutoFit/>
          </a:bodyPr>
          <a:lstStyle/>
          <a:p>
            <a:pPr algn="ctr"/>
            <a:r>
              <a:rPr lang="pt-BR" sz="1100" b="1" dirty="0" smtClean="0">
                <a:solidFill>
                  <a:srgbClr val="00B0F0"/>
                </a:solidFill>
              </a:rPr>
              <a:t>11</a:t>
            </a:r>
            <a:endParaRPr lang="pt-BR" sz="1100" b="1" dirty="0">
              <a:solidFill>
                <a:srgbClr val="00B0F0"/>
              </a:solidFill>
            </a:endParaRPr>
          </a:p>
        </p:txBody>
      </p:sp>
      <p:sp>
        <p:nvSpPr>
          <p:cNvPr id="72" name="Retângulo 71"/>
          <p:cNvSpPr/>
          <p:nvPr/>
        </p:nvSpPr>
        <p:spPr>
          <a:xfrm>
            <a:off x="5180552" y="5882988"/>
            <a:ext cx="2420856" cy="230832"/>
          </a:xfrm>
          <a:prstGeom prst="rect">
            <a:avLst/>
          </a:prstGeom>
        </p:spPr>
        <p:txBody>
          <a:bodyPr wrap="none">
            <a:spAutoFit/>
          </a:bodyPr>
          <a:lstStyle/>
          <a:p>
            <a:pPr lvl="0" algn="just"/>
            <a:r>
              <a:rPr lang="pt-BR" sz="900" dirty="0" smtClean="0">
                <a:solidFill>
                  <a:srgbClr val="0068AC"/>
                </a:solidFill>
                <a:latin typeface="Lucida Bright" panose="02040602050505020304" pitchFamily="18" charset="0"/>
                <a:cs typeface="Lucida Sans" panose="020B0602040502020204" pitchFamily="34" charset="0"/>
              </a:rPr>
              <a:t>Selar a embalagem utilizando o selador.</a:t>
            </a:r>
            <a:endParaRPr lang="es-MX" sz="900" dirty="0">
              <a:solidFill>
                <a:srgbClr val="0068AC"/>
              </a:solidFill>
              <a:latin typeface="Lucida Bright" panose="02040602050505020304" pitchFamily="18" charset="0"/>
              <a:cs typeface="Lucida Sans" panose="020B0602040502020204" pitchFamily="34" charset="0"/>
            </a:endParaRPr>
          </a:p>
        </p:txBody>
      </p:sp>
      <p:sp>
        <p:nvSpPr>
          <p:cNvPr id="73" name="Retângulo 72"/>
          <p:cNvSpPr/>
          <p:nvPr/>
        </p:nvSpPr>
        <p:spPr>
          <a:xfrm>
            <a:off x="1889501" y="5821213"/>
            <a:ext cx="2583101" cy="367113"/>
          </a:xfrm>
          <a:prstGeom prst="rect">
            <a:avLst/>
          </a:prstGeom>
        </p:spPr>
        <p:txBody>
          <a:bodyPr wrap="square">
            <a:spAutoFit/>
          </a:bodyPr>
          <a:lstStyle/>
          <a:p>
            <a:pPr algn="just"/>
            <a:r>
              <a:rPr lang="pt-BR" sz="900" dirty="0">
                <a:solidFill>
                  <a:srgbClr val="0068AC"/>
                </a:solidFill>
                <a:latin typeface="Lucida Bright" panose="02040602050505020304" pitchFamily="18" charset="0"/>
                <a:cs typeface="Lucida Sans" panose="020B0602040502020204" pitchFamily="34" charset="0"/>
              </a:rPr>
              <a:t>Colocar os óculos embalados em uma caixa </a:t>
            </a:r>
            <a:r>
              <a:rPr lang="pt-BR" sz="900" dirty="0" smtClean="0">
                <a:solidFill>
                  <a:srgbClr val="0068AC"/>
                </a:solidFill>
                <a:latin typeface="Lucida Bright" panose="02040602050505020304" pitchFamily="18" charset="0"/>
                <a:cs typeface="Lucida Sans" panose="020B0602040502020204" pitchFamily="34" charset="0"/>
              </a:rPr>
              <a:t>plástica.</a:t>
            </a:r>
            <a:endParaRPr lang="pt-BR" sz="900" dirty="0">
              <a:solidFill>
                <a:srgbClr val="0068AC"/>
              </a:solidFill>
              <a:latin typeface="Lucida Bright" panose="02040602050505020304" pitchFamily="18" charset="0"/>
              <a:cs typeface="Lucida Sans" panose="020B0602040502020204" pitchFamily="34" charset="0"/>
            </a:endParaRPr>
          </a:p>
        </p:txBody>
      </p:sp>
      <p:sp>
        <p:nvSpPr>
          <p:cNvPr id="74" name="TextBox 35"/>
          <p:cNvSpPr txBox="1"/>
          <p:nvPr/>
        </p:nvSpPr>
        <p:spPr>
          <a:xfrm>
            <a:off x="5220786" y="6547084"/>
            <a:ext cx="6923690" cy="261610"/>
          </a:xfrm>
          <a:prstGeom prst="rect">
            <a:avLst/>
          </a:prstGeom>
          <a:noFill/>
        </p:spPr>
        <p:txBody>
          <a:bodyPr wrap="none" rtlCol="0">
            <a:spAutoFit/>
          </a:bodyPr>
          <a:lstStyle/>
          <a:p>
            <a:r>
              <a:rPr lang="en-US" sz="1100" dirty="0">
                <a:solidFill>
                  <a:srgbClr val="0068AC"/>
                </a:solidFill>
                <a:latin typeface="Lucida Bright" panose="02040602050505020304" pitchFamily="18" charset="0"/>
                <a:cs typeface="Lucida Sans" panose="020B0602040502020204" pitchFamily="34" charset="0"/>
              </a:rPr>
              <a:t>Nota: Em hipótese alguma, deve secar os óculos com papel toalha ou qualquer outro tipo de pano.</a:t>
            </a:r>
            <a:endParaRPr lang="pt-BR" sz="1100" dirty="0">
              <a:solidFill>
                <a:srgbClr val="0068AC"/>
              </a:solidFill>
              <a:latin typeface="Lucida Bright" panose="02040602050505020304" pitchFamily="18" charset="0"/>
              <a:cs typeface="Lucida Sans" panose="020B0602040502020204" pitchFamily="34" charset="0"/>
            </a:endParaRPr>
          </a:p>
        </p:txBody>
      </p:sp>
      <p:sp>
        <p:nvSpPr>
          <p:cNvPr id="75" name="Retângulo 74"/>
          <p:cNvSpPr/>
          <p:nvPr/>
        </p:nvSpPr>
        <p:spPr>
          <a:xfrm>
            <a:off x="10889079" y="46865"/>
            <a:ext cx="1192571" cy="584775"/>
          </a:xfrm>
          <a:prstGeom prst="rect">
            <a:avLst/>
          </a:prstGeom>
        </p:spPr>
        <p:txBody>
          <a:bodyPr wrap="none">
            <a:spAutoFit/>
          </a:bodyPr>
          <a:lstStyle/>
          <a:p>
            <a:pPr algn="ctr"/>
            <a:r>
              <a:rPr lang="en-US" sz="1600" b="1" dirty="0">
                <a:solidFill>
                  <a:srgbClr val="0070C0"/>
                </a:solidFill>
              </a:rPr>
              <a:t>Versão: 1.0 </a:t>
            </a:r>
          </a:p>
          <a:p>
            <a:pPr algn="ctr"/>
            <a:r>
              <a:rPr lang="en-US" sz="1600" b="1" dirty="0" smtClean="0">
                <a:solidFill>
                  <a:srgbClr val="0070C0"/>
                </a:solidFill>
              </a:rPr>
              <a:t>Junho/2018</a:t>
            </a:r>
            <a:endParaRPr lang="pt-BR" sz="1600" b="1" dirty="0">
              <a:solidFill>
                <a:srgbClr val="0070C0"/>
              </a:solidFill>
            </a:endParaRPr>
          </a:p>
        </p:txBody>
      </p:sp>
      <p:sp>
        <p:nvSpPr>
          <p:cNvPr id="44"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a:t>Guia Rápido </a:t>
            </a:r>
            <a:r>
              <a:rPr lang="es-MX" sz="1400" dirty="0" smtClean="0"/>
              <a:t>Lavagem de óculos 3D/IMAX</a:t>
            </a:r>
          </a:p>
          <a:p>
            <a:r>
              <a:rPr lang="es-MX" sz="1400" dirty="0" smtClean="0"/>
              <a:t>Limpeza</a:t>
            </a:r>
            <a:r>
              <a:rPr lang="es-MX" sz="1400" dirty="0"/>
              <a:t> </a:t>
            </a:r>
            <a:r>
              <a:rPr lang="es-MX" sz="1400" dirty="0" smtClean="0"/>
              <a:t>Manual – Uso de Caixas em Acrílico </a:t>
            </a:r>
          </a:p>
          <a:p>
            <a:r>
              <a:rPr lang="es-MX" sz="1400" dirty="0"/>
              <a:t>BRA-GR-LAV-ÓCULOS-00</a:t>
            </a:r>
          </a:p>
          <a:p>
            <a:endParaRPr lang="es-MX" sz="1400" dirty="0"/>
          </a:p>
        </p:txBody>
      </p:sp>
      <p:pic>
        <p:nvPicPr>
          <p:cNvPr id="45" name="Picture 44"/>
          <p:cNvPicPr>
            <a:picLocks noChangeAspect="1"/>
          </p:cNvPicPr>
          <p:nvPr/>
        </p:nvPicPr>
        <p:blipFill>
          <a:blip r:embed="rId8"/>
          <a:stretch>
            <a:fillRect/>
          </a:stretch>
        </p:blipFill>
        <p:spPr>
          <a:xfrm>
            <a:off x="5610914" y="1689591"/>
            <a:ext cx="1428466" cy="1237651"/>
          </a:xfrm>
          <a:prstGeom prst="rect">
            <a:avLst/>
          </a:prstGeom>
        </p:spPr>
      </p:pic>
      <p:pic>
        <p:nvPicPr>
          <p:cNvPr id="47" name="Picture 10"/>
          <p:cNvPicPr>
            <a:picLocks noChangeAspect="1"/>
          </p:cNvPicPr>
          <p:nvPr/>
        </p:nvPicPr>
        <p:blipFill>
          <a:blip r:embed="rId9"/>
          <a:stretch>
            <a:fillRect/>
          </a:stretch>
        </p:blipFill>
        <p:spPr>
          <a:xfrm rot="16200000">
            <a:off x="8438859" y="1889036"/>
            <a:ext cx="1225841" cy="924913"/>
          </a:xfrm>
          <a:prstGeom prst="rect">
            <a:avLst/>
          </a:prstGeom>
        </p:spPr>
      </p:pic>
      <p:pic>
        <p:nvPicPr>
          <p:cNvPr id="48" name="Picture 47"/>
          <p:cNvPicPr>
            <a:picLocks noChangeAspect="1"/>
          </p:cNvPicPr>
          <p:nvPr/>
        </p:nvPicPr>
        <p:blipFill>
          <a:blip r:embed="rId10"/>
          <a:stretch>
            <a:fillRect/>
          </a:stretch>
        </p:blipFill>
        <p:spPr>
          <a:xfrm>
            <a:off x="9623128" y="1925971"/>
            <a:ext cx="1163840" cy="959090"/>
          </a:xfrm>
          <a:prstGeom prst="rect">
            <a:avLst/>
          </a:prstGeom>
        </p:spPr>
      </p:pic>
    </p:spTree>
    <p:extLst>
      <p:ext uri="{BB962C8B-B14F-4D97-AF65-F5344CB8AC3E}">
        <p14:creationId xmlns:p14="http://schemas.microsoft.com/office/powerpoint/2010/main" val="1483843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75" name="Retângulo 74"/>
          <p:cNvSpPr/>
          <p:nvPr/>
        </p:nvSpPr>
        <p:spPr>
          <a:xfrm>
            <a:off x="10889079" y="46865"/>
            <a:ext cx="1192571" cy="584775"/>
          </a:xfrm>
          <a:prstGeom prst="rect">
            <a:avLst/>
          </a:prstGeom>
        </p:spPr>
        <p:txBody>
          <a:bodyPr wrap="none">
            <a:spAutoFit/>
          </a:bodyPr>
          <a:lstStyle/>
          <a:p>
            <a:pPr algn="ctr"/>
            <a:r>
              <a:rPr lang="en-US" sz="1600" b="1" dirty="0">
                <a:solidFill>
                  <a:srgbClr val="0070C0"/>
                </a:solidFill>
              </a:rPr>
              <a:t>Versão: 1.0 </a:t>
            </a:r>
          </a:p>
          <a:p>
            <a:pPr algn="ctr"/>
            <a:r>
              <a:rPr lang="en-US" sz="1600" b="1" dirty="0" smtClean="0">
                <a:solidFill>
                  <a:srgbClr val="0070C0"/>
                </a:solidFill>
              </a:rPr>
              <a:t>Junho/2018</a:t>
            </a:r>
            <a:endParaRPr lang="pt-BR" sz="1600" b="1" dirty="0">
              <a:solidFill>
                <a:srgbClr val="0070C0"/>
              </a:solidFill>
            </a:endParaRPr>
          </a:p>
        </p:txBody>
      </p:sp>
      <p:sp>
        <p:nvSpPr>
          <p:cNvPr id="44"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a:t>Guia Rápido </a:t>
            </a:r>
            <a:r>
              <a:rPr lang="es-MX" sz="1400" dirty="0" smtClean="0"/>
              <a:t>Lavagem de óculos 3D/IMAX</a:t>
            </a:r>
          </a:p>
          <a:p>
            <a:r>
              <a:rPr lang="es-MX" sz="1400" dirty="0" smtClean="0"/>
              <a:t>Limpeza</a:t>
            </a:r>
            <a:r>
              <a:rPr lang="es-MX" sz="1400" dirty="0"/>
              <a:t> </a:t>
            </a:r>
            <a:r>
              <a:rPr lang="es-MX" sz="1400" dirty="0" smtClean="0"/>
              <a:t>Manual – Uso de Caixas em Acrílico </a:t>
            </a:r>
          </a:p>
          <a:p>
            <a:r>
              <a:rPr lang="es-MX" sz="1400" dirty="0"/>
              <a:t>BRA-GR-LAV-ÓCULOS-00</a:t>
            </a:r>
          </a:p>
          <a:p>
            <a:endParaRPr lang="es-MX" sz="1400" dirty="0"/>
          </a:p>
        </p:txBody>
      </p:sp>
      <p:cxnSp>
        <p:nvCxnSpPr>
          <p:cNvPr id="45" name="Conector reto 88"/>
          <p:cNvCxnSpPr/>
          <p:nvPr/>
        </p:nvCxnSpPr>
        <p:spPr>
          <a:xfrm>
            <a:off x="458957" y="4240610"/>
            <a:ext cx="1741805" cy="381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7" name="CaixaDeTexto 27"/>
          <p:cNvSpPr txBox="1"/>
          <p:nvPr/>
        </p:nvSpPr>
        <p:spPr>
          <a:xfrm>
            <a:off x="2278232" y="3747850"/>
            <a:ext cx="1744345" cy="862965"/>
          </a:xfrm>
          <a:prstGeom prst="rect">
            <a:avLst/>
          </a:prstGeom>
          <a:noFill/>
        </p:spPr>
        <p:txBody>
          <a:bodyPr wrap="square">
            <a:noAutofit/>
          </a:bodyPr>
          <a:lstStyle/>
          <a:p>
            <a:pPr algn="ctr" fontAlgn="base">
              <a:spcAft>
                <a:spcPts val="0"/>
              </a:spcAft>
            </a:pPr>
            <a:r>
              <a:rPr lang="pt-BR" sz="2800" b="1" u="sng"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ETAPA </a:t>
            </a:r>
            <a:endParaRPr lang="pt-BR" sz="1200" dirty="0">
              <a:effectLst/>
              <a:latin typeface="Times New Roman" panose="02020603050405020304" pitchFamily="18" charset="0"/>
              <a:ea typeface="Times New Roman" panose="02020603050405020304" pitchFamily="18" charset="0"/>
            </a:endParaRPr>
          </a:p>
          <a:p>
            <a:pPr algn="ctr" fontAlgn="base">
              <a:spcAft>
                <a:spcPts val="0"/>
              </a:spcAft>
            </a:pPr>
            <a:r>
              <a:rPr lang="pt-BR" sz="2800" b="1"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LAVAGEM </a:t>
            </a:r>
            <a:endParaRPr lang="pt-BR" sz="1200" dirty="0">
              <a:effectLst/>
              <a:latin typeface="Times New Roman" panose="02020603050405020304" pitchFamily="18" charset="0"/>
              <a:ea typeface="Times New Roman" panose="02020603050405020304" pitchFamily="18" charset="0"/>
            </a:endParaRPr>
          </a:p>
        </p:txBody>
      </p:sp>
      <p:sp>
        <p:nvSpPr>
          <p:cNvPr id="48" name="Retângulo 38"/>
          <p:cNvSpPr/>
          <p:nvPr/>
        </p:nvSpPr>
        <p:spPr>
          <a:xfrm>
            <a:off x="458957" y="3664030"/>
            <a:ext cx="3642360" cy="10699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pt-BR"/>
          </a:p>
        </p:txBody>
      </p:sp>
      <p:sp>
        <p:nvSpPr>
          <p:cNvPr id="49" name="CaixaDeTexto 27"/>
          <p:cNvSpPr txBox="1"/>
          <p:nvPr/>
        </p:nvSpPr>
        <p:spPr>
          <a:xfrm>
            <a:off x="254487" y="4320620"/>
            <a:ext cx="2186940" cy="511175"/>
          </a:xfrm>
          <a:prstGeom prst="rect">
            <a:avLst/>
          </a:prstGeom>
          <a:noFill/>
        </p:spPr>
        <p:txBody>
          <a:bodyPr wrap="square">
            <a:noAutofit/>
          </a:bodyPr>
          <a:lstStyle/>
          <a:p>
            <a:pPr algn="ctr" fontAlgn="base">
              <a:spcAft>
                <a:spcPts val="0"/>
              </a:spcAft>
            </a:pPr>
            <a:r>
              <a:rPr lang="pt-BR" sz="1700" b="1" kern="1200" dirty="0" smtClean="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ALPHA HP</a:t>
            </a:r>
            <a:endParaRPr lang="pt-BR" sz="1200" dirty="0">
              <a:effectLst/>
              <a:latin typeface="Times New Roman" panose="02020603050405020304" pitchFamily="18" charset="0"/>
              <a:ea typeface="Times New Roman" panose="02020603050405020304" pitchFamily="18" charset="0"/>
            </a:endParaRPr>
          </a:p>
        </p:txBody>
      </p:sp>
      <p:pic>
        <p:nvPicPr>
          <p:cNvPr id="76" name="Picture 7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802" y="3700860"/>
            <a:ext cx="1738630" cy="482600"/>
          </a:xfrm>
          <a:prstGeom prst="rect">
            <a:avLst/>
          </a:prstGeom>
          <a:noFill/>
          <a:ln>
            <a:noFill/>
          </a:ln>
          <a:effectLst/>
          <a:extLst/>
        </p:spPr>
      </p:pic>
      <p:sp>
        <p:nvSpPr>
          <p:cNvPr id="81" name="Rectangle 80"/>
          <p:cNvSpPr/>
          <p:nvPr/>
        </p:nvSpPr>
        <p:spPr>
          <a:xfrm>
            <a:off x="291033" y="1305892"/>
            <a:ext cx="11623876" cy="923330"/>
          </a:xfrm>
          <a:prstGeom prst="rect">
            <a:avLst/>
          </a:prstGeom>
        </p:spPr>
        <p:txBody>
          <a:bodyPr wrap="square">
            <a:spAutoFit/>
          </a:bodyPr>
          <a:lstStyle/>
          <a:p>
            <a:pPr marL="285750" indent="-285750" algn="just">
              <a:buFont typeface="Wingdings" panose="05000000000000000000" pitchFamily="2" charset="2"/>
              <a:buChar char="§"/>
            </a:pPr>
            <a:r>
              <a:rPr lang="en-US" dirty="0">
                <a:solidFill>
                  <a:srgbClr val="0070C0"/>
                </a:solidFill>
              </a:rPr>
              <a:t>Fixar na parte externa </a:t>
            </a:r>
            <a:r>
              <a:rPr lang="en-US" dirty="0" smtClean="0">
                <a:solidFill>
                  <a:srgbClr val="0070C0"/>
                </a:solidFill>
              </a:rPr>
              <a:t>da caixa, </a:t>
            </a:r>
            <a:r>
              <a:rPr lang="en-US" dirty="0">
                <a:solidFill>
                  <a:srgbClr val="0070C0"/>
                </a:solidFill>
              </a:rPr>
              <a:t>uma fita adesiva* indicando a marcação dos óculos emergidos </a:t>
            </a:r>
            <a:r>
              <a:rPr lang="en-US" dirty="0" smtClean="0">
                <a:solidFill>
                  <a:srgbClr val="0070C0"/>
                </a:solidFill>
              </a:rPr>
              <a:t>no produto Alpha HP (em </a:t>
            </a:r>
            <a:r>
              <a:rPr lang="en-US" dirty="0">
                <a:solidFill>
                  <a:srgbClr val="0070C0"/>
                </a:solidFill>
              </a:rPr>
              <a:t>torno de </a:t>
            </a:r>
            <a:r>
              <a:rPr lang="en-US" dirty="0" smtClean="0">
                <a:solidFill>
                  <a:srgbClr val="0070C0"/>
                </a:solidFill>
              </a:rPr>
              <a:t>300 </a:t>
            </a:r>
            <a:r>
              <a:rPr lang="en-US" dirty="0">
                <a:solidFill>
                  <a:srgbClr val="0070C0"/>
                </a:solidFill>
              </a:rPr>
              <a:t>óculos).</a:t>
            </a:r>
          </a:p>
          <a:p>
            <a:pPr marL="285750" indent="-285750" algn="just">
              <a:buFont typeface="Wingdings" panose="05000000000000000000" pitchFamily="2" charset="2"/>
              <a:buChar char="§"/>
            </a:pPr>
            <a:r>
              <a:rPr lang="en-US" dirty="0">
                <a:solidFill>
                  <a:srgbClr val="0070C0"/>
                </a:solidFill>
              </a:rPr>
              <a:t>Passar papel contact sobre a etiqueta indicativa e fixar sobre a fita.</a:t>
            </a:r>
          </a:p>
        </p:txBody>
      </p:sp>
      <p:sp>
        <p:nvSpPr>
          <p:cNvPr id="82" name="Rectangle 81"/>
          <p:cNvSpPr/>
          <p:nvPr/>
        </p:nvSpPr>
        <p:spPr>
          <a:xfrm>
            <a:off x="3737704" y="6030313"/>
            <a:ext cx="5839721" cy="276999"/>
          </a:xfrm>
          <a:prstGeom prst="rect">
            <a:avLst/>
          </a:prstGeom>
        </p:spPr>
        <p:txBody>
          <a:bodyPr wrap="square">
            <a:spAutoFit/>
          </a:bodyPr>
          <a:lstStyle/>
          <a:p>
            <a:pPr algn="just"/>
            <a:r>
              <a:rPr lang="en-US" sz="1200" dirty="0">
                <a:solidFill>
                  <a:srgbClr val="0070C0"/>
                </a:solidFill>
              </a:rPr>
              <a:t>* Fita adesiva multi-uso reforçada de tecido. Na empresa Kalunga, é possível encontrá-la.</a:t>
            </a:r>
          </a:p>
        </p:txBody>
      </p:sp>
      <p:pic>
        <p:nvPicPr>
          <p:cNvPr id="83" name="Picture 82"/>
          <p:cNvPicPr>
            <a:picLocks noChangeAspect="1"/>
          </p:cNvPicPr>
          <p:nvPr/>
        </p:nvPicPr>
        <p:blipFill>
          <a:blip r:embed="rId4"/>
          <a:stretch>
            <a:fillRect/>
          </a:stretch>
        </p:blipFill>
        <p:spPr>
          <a:xfrm>
            <a:off x="4606112" y="3160881"/>
            <a:ext cx="3814233" cy="2540952"/>
          </a:xfrm>
          <a:prstGeom prst="rect">
            <a:avLst/>
          </a:prstGeom>
        </p:spPr>
      </p:pic>
      <p:cxnSp>
        <p:nvCxnSpPr>
          <p:cNvPr id="84" name="Straight Arrow Connector 83"/>
          <p:cNvCxnSpPr/>
          <p:nvPr/>
        </p:nvCxnSpPr>
        <p:spPr>
          <a:xfrm>
            <a:off x="7812577" y="2869322"/>
            <a:ext cx="0" cy="791845"/>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513511" y="2808782"/>
            <a:ext cx="0" cy="886330"/>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5385189" y="2582138"/>
            <a:ext cx="1588233" cy="276999"/>
          </a:xfrm>
          <a:prstGeom prst="rect">
            <a:avLst/>
          </a:prstGeom>
        </p:spPr>
        <p:txBody>
          <a:bodyPr wrap="square">
            <a:spAutoFit/>
          </a:bodyPr>
          <a:lstStyle/>
          <a:p>
            <a:pPr algn="just"/>
            <a:r>
              <a:rPr lang="en-US" sz="1200" dirty="0">
                <a:solidFill>
                  <a:srgbClr val="0070C0"/>
                </a:solidFill>
              </a:rPr>
              <a:t>Etiqueta indicativa</a:t>
            </a:r>
          </a:p>
        </p:txBody>
      </p:sp>
      <p:sp>
        <p:nvSpPr>
          <p:cNvPr id="87" name="Rectangle 86"/>
          <p:cNvSpPr/>
          <p:nvPr/>
        </p:nvSpPr>
        <p:spPr>
          <a:xfrm>
            <a:off x="7689655" y="2609848"/>
            <a:ext cx="1588233" cy="276999"/>
          </a:xfrm>
          <a:prstGeom prst="rect">
            <a:avLst/>
          </a:prstGeom>
        </p:spPr>
        <p:txBody>
          <a:bodyPr wrap="square">
            <a:spAutoFit/>
          </a:bodyPr>
          <a:lstStyle/>
          <a:p>
            <a:pPr algn="just"/>
            <a:r>
              <a:rPr lang="en-US" sz="1200" dirty="0">
                <a:solidFill>
                  <a:srgbClr val="0070C0"/>
                </a:solidFill>
              </a:rPr>
              <a:t>Fita adesiva</a:t>
            </a:r>
          </a:p>
        </p:txBody>
      </p:sp>
      <p:pic>
        <p:nvPicPr>
          <p:cNvPr id="4" name="Picture 3"/>
          <p:cNvPicPr>
            <a:picLocks noChangeAspect="1"/>
          </p:cNvPicPr>
          <p:nvPr/>
        </p:nvPicPr>
        <p:blipFill>
          <a:blip r:embed="rId5"/>
          <a:stretch>
            <a:fillRect/>
          </a:stretch>
        </p:blipFill>
        <p:spPr>
          <a:xfrm>
            <a:off x="6247266" y="3695112"/>
            <a:ext cx="820598" cy="272556"/>
          </a:xfrm>
          <a:prstGeom prst="rect">
            <a:avLst/>
          </a:prstGeom>
        </p:spPr>
      </p:pic>
    </p:spTree>
    <p:extLst>
      <p:ext uri="{BB962C8B-B14F-4D97-AF65-F5344CB8AC3E}">
        <p14:creationId xmlns:p14="http://schemas.microsoft.com/office/powerpoint/2010/main" val="1862955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2524" y="1828800"/>
            <a:ext cx="6853928" cy="1938992"/>
          </a:xfrm>
          <a:prstGeom prst="rect">
            <a:avLst/>
          </a:prstGeom>
          <a:noFill/>
        </p:spPr>
        <p:txBody>
          <a:bodyPr wrap="none" rtlCol="0">
            <a:spAutoFit/>
          </a:bodyPr>
          <a:lstStyle/>
          <a:p>
            <a:r>
              <a:rPr lang="en-US" sz="6000" b="1" dirty="0" smtClean="0">
                <a:solidFill>
                  <a:srgbClr val="0070C0"/>
                </a:solidFill>
              </a:rPr>
              <a:t>LAVAGEM COM USO </a:t>
            </a:r>
          </a:p>
          <a:p>
            <a:pPr algn="ctr"/>
            <a:r>
              <a:rPr lang="en-US" sz="6000" b="1" dirty="0" smtClean="0">
                <a:solidFill>
                  <a:srgbClr val="0070C0"/>
                </a:solidFill>
              </a:rPr>
              <a:t>DA MÁQUINA</a:t>
            </a:r>
            <a:endParaRPr lang="pt-BR" sz="6000" b="1" dirty="0">
              <a:solidFill>
                <a:srgbClr val="0070C0"/>
              </a:solidFill>
            </a:endParaRPr>
          </a:p>
        </p:txBody>
      </p:sp>
    </p:spTree>
    <p:extLst>
      <p:ext uri="{BB962C8B-B14F-4D97-AF65-F5344CB8AC3E}">
        <p14:creationId xmlns:p14="http://schemas.microsoft.com/office/powerpoint/2010/main" val="2918410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669778" y="147469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41" name="Grupo 1040"/>
          <p:cNvGrpSpPr/>
          <p:nvPr/>
        </p:nvGrpSpPr>
        <p:grpSpPr>
          <a:xfrm>
            <a:off x="606089" y="2293981"/>
            <a:ext cx="1069161" cy="475284"/>
            <a:chOff x="734239" y="2336701"/>
            <a:chExt cx="1069161" cy="475284"/>
          </a:xfrm>
        </p:grpSpPr>
        <p:cxnSp>
          <p:nvCxnSpPr>
            <p:cNvPr id="18" name="Conector de seta reta 17"/>
            <p:cNvCxnSpPr/>
            <p:nvPr/>
          </p:nvCxnSpPr>
          <p:spPr>
            <a:xfrm flipV="1">
              <a:off x="1206500" y="2591921"/>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Elipse 18"/>
            <p:cNvSpPr/>
            <p:nvPr/>
          </p:nvSpPr>
          <p:spPr>
            <a:xfrm>
              <a:off x="734239" y="2336701"/>
              <a:ext cx="472261" cy="47528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cxnSp>
        <p:nvCxnSpPr>
          <p:cNvPr id="28" name="Conector de seta reta 27"/>
          <p:cNvCxnSpPr/>
          <p:nvPr/>
        </p:nvCxnSpPr>
        <p:spPr>
          <a:xfrm>
            <a:off x="9907647" y="3550243"/>
            <a:ext cx="0" cy="3679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Conector de seta reta 41"/>
          <p:cNvCxnSpPr/>
          <p:nvPr/>
        </p:nvCxnSpPr>
        <p:spPr>
          <a:xfrm flipH="1" flipV="1">
            <a:off x="7699033" y="5152591"/>
            <a:ext cx="720751" cy="32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Conector de seta reta 53"/>
          <p:cNvCxnSpPr/>
          <p:nvPr/>
        </p:nvCxnSpPr>
        <p:spPr>
          <a:xfrm flipH="1">
            <a:off x="4420387" y="5173851"/>
            <a:ext cx="6053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Conector de seta reta 55"/>
          <p:cNvCxnSpPr/>
          <p:nvPr/>
        </p:nvCxnSpPr>
        <p:spPr>
          <a:xfrm flipV="1">
            <a:off x="4380700" y="2628090"/>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7" name="Retângulo de cantos arredondados 56"/>
          <p:cNvSpPr/>
          <p:nvPr/>
        </p:nvSpPr>
        <p:spPr>
          <a:xfrm>
            <a:off x="4981233" y="147469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9" name="Retângulo de cantos arredondados 58"/>
          <p:cNvSpPr/>
          <p:nvPr/>
        </p:nvSpPr>
        <p:spPr>
          <a:xfrm>
            <a:off x="8351085" y="1452471"/>
            <a:ext cx="2795335"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0" name="Conector de seta reta 59"/>
          <p:cNvCxnSpPr/>
          <p:nvPr/>
        </p:nvCxnSpPr>
        <p:spPr>
          <a:xfrm flipV="1">
            <a:off x="7731341" y="2566611"/>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2" name="Retângulo de cantos arredondados 61"/>
          <p:cNvSpPr/>
          <p:nvPr/>
        </p:nvSpPr>
        <p:spPr>
          <a:xfrm>
            <a:off x="8443201" y="4116785"/>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3" name="Retângulo de cantos arredondados 62"/>
          <p:cNvSpPr/>
          <p:nvPr/>
        </p:nvSpPr>
        <p:spPr>
          <a:xfrm>
            <a:off x="5008943" y="4116785"/>
            <a:ext cx="2717800" cy="215319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de cantos arredondados 66"/>
          <p:cNvSpPr/>
          <p:nvPr/>
        </p:nvSpPr>
        <p:spPr>
          <a:xfrm>
            <a:off x="1564410" y="4172205"/>
            <a:ext cx="2836359"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46" name="Rosca 1045"/>
          <p:cNvSpPr/>
          <p:nvPr/>
        </p:nvSpPr>
        <p:spPr>
          <a:xfrm>
            <a:off x="527497" y="4939785"/>
            <a:ext cx="443860" cy="426699"/>
          </a:xfrm>
          <a:prstGeom prst="donut">
            <a:avLst>
              <a:gd name="adj" fmla="val 12422"/>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B0F0"/>
                </a:solidFill>
              </a:rPr>
              <a:t>A</a:t>
            </a:r>
          </a:p>
        </p:txBody>
      </p:sp>
      <p:cxnSp>
        <p:nvCxnSpPr>
          <p:cNvPr id="71" name="Conector de seta reta 70"/>
          <p:cNvCxnSpPr/>
          <p:nvPr/>
        </p:nvCxnSpPr>
        <p:spPr>
          <a:xfrm flipH="1">
            <a:off x="961709" y="5173567"/>
            <a:ext cx="577323" cy="28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1"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43" name="Elipse 42"/>
          <p:cNvSpPr/>
          <p:nvPr/>
        </p:nvSpPr>
        <p:spPr>
          <a:xfrm>
            <a:off x="2849218" y="1284332"/>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1</a:t>
            </a:r>
          </a:p>
        </p:txBody>
      </p:sp>
      <p:sp>
        <p:nvSpPr>
          <p:cNvPr id="4" name="Retângulo 3"/>
          <p:cNvSpPr/>
          <p:nvPr/>
        </p:nvSpPr>
        <p:spPr>
          <a:xfrm>
            <a:off x="1712163" y="2930888"/>
            <a:ext cx="2620808" cy="646331"/>
          </a:xfrm>
          <a:prstGeom prst="rect">
            <a:avLst/>
          </a:prstGeom>
        </p:spPr>
        <p:txBody>
          <a:bodyPr wrap="square">
            <a:spAutoFit/>
          </a:bodyPr>
          <a:lstStyle/>
          <a:p>
            <a:pPr lvl="0" algn="just"/>
            <a:r>
              <a:rPr lang="pt-BR" sz="900" dirty="0">
                <a:solidFill>
                  <a:srgbClr val="0068AC"/>
                </a:solidFill>
                <a:latin typeface="Lucida Bright" panose="02040602050505020304" pitchFamily="18" charset="0"/>
                <a:cs typeface="Lucida Sans" panose="020B0602040502020204" pitchFamily="34" charset="0"/>
              </a:rPr>
              <a:t>Verificar se os óculos estão quebrados ou danificados.</a:t>
            </a:r>
          </a:p>
          <a:p>
            <a:pPr lvl="0" algn="just"/>
            <a:r>
              <a:rPr lang="pt-BR" sz="900" dirty="0">
                <a:solidFill>
                  <a:srgbClr val="0068AC"/>
                </a:solidFill>
                <a:latin typeface="Lucida Bright" panose="02040602050505020304" pitchFamily="18" charset="0"/>
                <a:cs typeface="Lucida Sans" panose="020B0602040502020204" pitchFamily="34" charset="0"/>
              </a:rPr>
              <a:t>Em caso positivo, colocá-los no recipiente de perdas.</a:t>
            </a:r>
            <a:endParaRPr lang="es-MX" sz="900" dirty="0">
              <a:solidFill>
                <a:srgbClr val="0068AC"/>
              </a:solidFill>
              <a:latin typeface="Lucida Bright" panose="02040602050505020304" pitchFamily="18" charset="0"/>
              <a:cs typeface="Lucida Sans" panose="020B0602040502020204" pitchFamily="34" charset="0"/>
            </a:endParaRPr>
          </a:p>
        </p:txBody>
      </p:sp>
      <p:sp>
        <p:nvSpPr>
          <p:cNvPr id="64"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a:t>Guia Rápido </a:t>
            </a:r>
            <a:r>
              <a:rPr lang="es-MX" sz="1400" dirty="0" smtClean="0"/>
              <a:t>Lavagem de óculos 3D/IMAX</a:t>
            </a:r>
          </a:p>
          <a:p>
            <a:r>
              <a:rPr lang="es-MX" sz="1400" dirty="0" smtClean="0"/>
              <a:t>Limpeza</a:t>
            </a:r>
            <a:r>
              <a:rPr lang="es-MX" sz="1400" dirty="0"/>
              <a:t> </a:t>
            </a:r>
            <a:r>
              <a:rPr lang="es-MX" sz="1400" dirty="0" smtClean="0"/>
              <a:t>dos Óculos Usando a Máquina de Lavagem</a:t>
            </a:r>
          </a:p>
          <a:p>
            <a:r>
              <a:rPr lang="es-MX" sz="1400" dirty="0"/>
              <a:t>BRA-GR-LAV-ÓCULOS-00</a:t>
            </a:r>
          </a:p>
          <a:p>
            <a:endParaRPr lang="es-MX" sz="1400" dirty="0"/>
          </a:p>
        </p:txBody>
      </p:sp>
      <p:sp>
        <p:nvSpPr>
          <p:cNvPr id="73" name="Elipse 72"/>
          <p:cNvSpPr/>
          <p:nvPr/>
        </p:nvSpPr>
        <p:spPr>
          <a:xfrm>
            <a:off x="6241948" y="1271622"/>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2</a:t>
            </a:r>
          </a:p>
        </p:txBody>
      </p:sp>
      <p:sp>
        <p:nvSpPr>
          <p:cNvPr id="78" name="Elipse 77"/>
          <p:cNvSpPr/>
          <p:nvPr/>
        </p:nvSpPr>
        <p:spPr>
          <a:xfrm>
            <a:off x="9781100" y="1284331"/>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3</a:t>
            </a:r>
          </a:p>
        </p:txBody>
      </p:sp>
      <p:sp>
        <p:nvSpPr>
          <p:cNvPr id="79" name="Retângulo 78"/>
          <p:cNvSpPr/>
          <p:nvPr/>
        </p:nvSpPr>
        <p:spPr>
          <a:xfrm>
            <a:off x="8502915" y="3117644"/>
            <a:ext cx="2728539" cy="369332"/>
          </a:xfrm>
          <a:prstGeom prst="rect">
            <a:avLst/>
          </a:prstGeom>
        </p:spPr>
        <p:txBody>
          <a:bodyPr wrap="square">
            <a:spAutoFit/>
          </a:bodyPr>
          <a:lstStyle/>
          <a:p>
            <a:pPr lvl="0" algn="just"/>
            <a:r>
              <a:rPr lang="es-MX" sz="900" dirty="0" smtClean="0">
                <a:solidFill>
                  <a:srgbClr val="0068AC"/>
                </a:solidFill>
                <a:latin typeface="Lucida Bright" panose="02040602050505020304" pitchFamily="18" charset="0"/>
                <a:cs typeface="Lucida Sans" panose="020B0602040502020204" pitchFamily="34" charset="0"/>
              </a:rPr>
              <a:t>Abrir a tampa da máquina e retirar a bandeja com os óculos limpos.  </a:t>
            </a:r>
          </a:p>
        </p:txBody>
      </p:sp>
      <p:sp>
        <p:nvSpPr>
          <p:cNvPr id="96" name="Retângulo 95"/>
          <p:cNvSpPr/>
          <p:nvPr/>
        </p:nvSpPr>
        <p:spPr>
          <a:xfrm>
            <a:off x="8502915" y="5173851"/>
            <a:ext cx="2620808" cy="1297278"/>
          </a:xfrm>
          <a:prstGeom prst="rect">
            <a:avLst/>
          </a:prstGeom>
        </p:spPr>
        <p:txBody>
          <a:bodyPr wrap="square">
            <a:spAutoFit/>
          </a:bodyPr>
          <a:lstStyle/>
          <a:p>
            <a:pPr lvl="0" algn="just"/>
            <a:r>
              <a:rPr lang="pt-BR" sz="870" dirty="0" smtClean="0">
                <a:solidFill>
                  <a:srgbClr val="0068AC"/>
                </a:solidFill>
                <a:latin typeface="Lucida Bright" panose="02040602050505020304" pitchFamily="18" charset="0"/>
                <a:cs typeface="Lucida Sans" panose="020B0602040502020204" pitchFamily="34" charset="0"/>
              </a:rPr>
              <a:t>Retirar os óculos da máquina e colocar na cuba. Despejar água </a:t>
            </a:r>
            <a:r>
              <a:rPr lang="pt-BR" sz="870" dirty="0">
                <a:solidFill>
                  <a:srgbClr val="0068AC"/>
                </a:solidFill>
                <a:latin typeface="Lucida Bright" panose="02040602050505020304" pitchFamily="18" charset="0"/>
                <a:cs typeface="Lucida Sans" panose="020B0602040502020204" pitchFamily="34" charset="0"/>
              </a:rPr>
              <a:t>até o nível da marcação (fita adesiva) </a:t>
            </a:r>
            <a:r>
              <a:rPr lang="pt-BR" sz="870" dirty="0" smtClean="0">
                <a:solidFill>
                  <a:srgbClr val="0068AC"/>
                </a:solidFill>
                <a:latin typeface="Lucida Bright" panose="02040602050505020304" pitchFamily="18" charset="0"/>
                <a:cs typeface="Lucida Sans" panose="020B0602040502020204" pitchFamily="34" charset="0"/>
              </a:rPr>
              <a:t>e despejar </a:t>
            </a:r>
            <a:r>
              <a:rPr lang="pt-BR" sz="870" dirty="0">
                <a:solidFill>
                  <a:srgbClr val="0068AC"/>
                </a:solidFill>
                <a:latin typeface="Lucida Bright" panose="02040602050505020304" pitchFamily="18" charset="0"/>
                <a:cs typeface="Lucida Sans" panose="020B0602040502020204" pitchFamily="34" charset="0"/>
              </a:rPr>
              <a:t>o produto </a:t>
            </a:r>
            <a:r>
              <a:rPr lang="pt-BR" sz="870" dirty="0" err="1">
                <a:solidFill>
                  <a:srgbClr val="0068AC"/>
                </a:solidFill>
                <a:latin typeface="Lucida Bright" panose="02040602050505020304" pitchFamily="18" charset="0"/>
                <a:cs typeface="Lucida Sans" panose="020B0602040502020204" pitchFamily="34" charset="0"/>
              </a:rPr>
              <a:t>Sumaveg</a:t>
            </a:r>
            <a:r>
              <a:rPr lang="pt-BR" sz="870" dirty="0">
                <a:solidFill>
                  <a:srgbClr val="0068AC"/>
                </a:solidFill>
                <a:latin typeface="Lucida Bright" panose="02040602050505020304" pitchFamily="18" charset="0"/>
                <a:cs typeface="Lucida Sans" panose="020B0602040502020204" pitchFamily="34" charset="0"/>
              </a:rPr>
              <a:t>. Emergir os </a:t>
            </a:r>
            <a:r>
              <a:rPr lang="pt-BR" sz="870" dirty="0" smtClean="0">
                <a:solidFill>
                  <a:srgbClr val="0068AC"/>
                </a:solidFill>
                <a:latin typeface="Lucida Bright" panose="02040602050505020304" pitchFamily="18" charset="0"/>
                <a:cs typeface="Lucida Sans" panose="020B0602040502020204" pitchFamily="34" charset="0"/>
              </a:rPr>
              <a:t>óculos </a:t>
            </a:r>
            <a:r>
              <a:rPr lang="pt-BR" sz="870" dirty="0">
                <a:solidFill>
                  <a:srgbClr val="0068AC"/>
                </a:solidFill>
                <a:latin typeface="Lucida Bright" panose="02040602050505020304" pitchFamily="18" charset="0"/>
                <a:cs typeface="Lucida Sans" panose="020B0602040502020204" pitchFamily="34" charset="0"/>
              </a:rPr>
              <a:t>por 10 minutos.</a:t>
            </a:r>
          </a:p>
          <a:p>
            <a:pPr lvl="0" algn="just"/>
            <a:r>
              <a:rPr lang="en-US" sz="870" dirty="0">
                <a:solidFill>
                  <a:srgbClr val="0068AC"/>
                </a:solidFill>
                <a:latin typeface="Lucida Bright" panose="02040602050505020304" pitchFamily="18" charset="0"/>
                <a:cs typeface="Lucida Sans" panose="020B0602040502020204" pitchFamily="34" charset="0"/>
              </a:rPr>
              <a:t>Medida: Despejar </a:t>
            </a:r>
            <a:r>
              <a:rPr lang="en-US" sz="870" dirty="0" smtClean="0">
                <a:solidFill>
                  <a:srgbClr val="0068AC"/>
                </a:solidFill>
                <a:latin typeface="Lucida Bright" panose="02040602050505020304" pitchFamily="18" charset="0"/>
                <a:cs typeface="Lucida Sans" panose="020B0602040502020204" pitchFamily="34" charset="0"/>
              </a:rPr>
              <a:t>66grs (</a:t>
            </a:r>
            <a:r>
              <a:rPr lang="en-US" sz="870" i="1" dirty="0" smtClean="0">
                <a:solidFill>
                  <a:srgbClr val="0068AC"/>
                </a:solidFill>
                <a:latin typeface="Lucida Bright" panose="02040602050505020304" pitchFamily="18" charset="0"/>
                <a:cs typeface="Lucida Sans" panose="020B0602040502020204" pitchFamily="34" charset="0"/>
              </a:rPr>
              <a:t>scoop</a:t>
            </a:r>
            <a:r>
              <a:rPr lang="en-US" sz="870" dirty="0" smtClean="0">
                <a:solidFill>
                  <a:srgbClr val="0068AC"/>
                </a:solidFill>
                <a:latin typeface="Lucida Bright" panose="02040602050505020304" pitchFamily="18" charset="0"/>
                <a:cs typeface="Lucida Sans" panose="020B0602040502020204" pitchFamily="34" charset="0"/>
              </a:rPr>
              <a:t>) </a:t>
            </a:r>
            <a:r>
              <a:rPr lang="en-US" sz="870" dirty="0">
                <a:solidFill>
                  <a:srgbClr val="0068AC"/>
                </a:solidFill>
                <a:latin typeface="Lucida Bright" panose="02040602050505020304" pitchFamily="18" charset="0"/>
                <a:cs typeface="Lucida Sans" panose="020B0602040502020204" pitchFamily="34" charset="0"/>
              </a:rPr>
              <a:t>do produto Sumaveg e manipular os óculos com a ajuda das mãos.</a:t>
            </a:r>
          </a:p>
          <a:p>
            <a:pPr lvl="0" algn="just"/>
            <a:endParaRPr lang="es-MX" sz="870" dirty="0" smtClean="0">
              <a:solidFill>
                <a:srgbClr val="0068AC"/>
              </a:solidFill>
              <a:latin typeface="Lucida Bright" panose="02040602050505020304" pitchFamily="18" charset="0"/>
              <a:cs typeface="Lucida Sans" panose="020B0602040502020204" pitchFamily="34" charset="0"/>
            </a:endParaRPr>
          </a:p>
          <a:p>
            <a:pPr lvl="0" algn="just"/>
            <a:r>
              <a:rPr lang="es-MX" sz="870" dirty="0" smtClean="0">
                <a:solidFill>
                  <a:srgbClr val="0068AC"/>
                </a:solidFill>
                <a:latin typeface="Lucida Bright" panose="02040602050505020304" pitchFamily="18" charset="0"/>
                <a:cs typeface="Lucida Sans" panose="020B0602040502020204" pitchFamily="34" charset="0"/>
              </a:rPr>
              <a:t>. </a:t>
            </a:r>
          </a:p>
        </p:txBody>
      </p:sp>
      <p:sp>
        <p:nvSpPr>
          <p:cNvPr id="12" name="Retângulo 11"/>
          <p:cNvSpPr/>
          <p:nvPr/>
        </p:nvSpPr>
        <p:spPr>
          <a:xfrm>
            <a:off x="5065041" y="5870076"/>
            <a:ext cx="2717122" cy="507831"/>
          </a:xfrm>
          <a:prstGeom prst="rect">
            <a:avLst/>
          </a:prstGeom>
        </p:spPr>
        <p:txBody>
          <a:bodyPr wrap="square">
            <a:spAutoFit/>
          </a:bodyPr>
          <a:lstStyle/>
          <a:p>
            <a:pPr algn="just"/>
            <a:r>
              <a:rPr lang="pt-BR" sz="900" dirty="0" smtClean="0">
                <a:solidFill>
                  <a:srgbClr val="0068AC"/>
                </a:solidFill>
                <a:latin typeface="Lucida Bright" panose="02040602050505020304" pitchFamily="18" charset="0"/>
                <a:cs typeface="Lucida Sans" panose="020B0602040502020204" pitchFamily="34" charset="0"/>
              </a:rPr>
              <a:t>Retirar os óculos da cuba e coloca-los numa </a:t>
            </a:r>
            <a:r>
              <a:rPr lang="pt-BR" sz="900" dirty="0">
                <a:solidFill>
                  <a:srgbClr val="0068AC"/>
                </a:solidFill>
                <a:latin typeface="Lucida Bright" panose="02040602050505020304" pitchFamily="18" charset="0"/>
                <a:cs typeface="Lucida Sans" panose="020B0602040502020204" pitchFamily="34" charset="0"/>
              </a:rPr>
              <a:t>bandeja plástica.</a:t>
            </a:r>
          </a:p>
          <a:p>
            <a:pPr lvl="0" algn="just"/>
            <a:endParaRPr lang="es-MX" sz="900" dirty="0">
              <a:solidFill>
                <a:srgbClr val="0068AC"/>
              </a:solidFill>
              <a:latin typeface="Lucida Bright" panose="02040602050505020304" pitchFamily="18" charset="0"/>
              <a:cs typeface="Lucida Sans" panose="020B0602040502020204" pitchFamily="34" charset="0"/>
            </a:endParaRPr>
          </a:p>
        </p:txBody>
      </p:sp>
      <p:sp>
        <p:nvSpPr>
          <p:cNvPr id="104" name="Elipse 103"/>
          <p:cNvSpPr/>
          <p:nvPr/>
        </p:nvSpPr>
        <p:spPr>
          <a:xfrm>
            <a:off x="9688912" y="3991667"/>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4</a:t>
            </a:r>
          </a:p>
        </p:txBody>
      </p:sp>
      <p:sp>
        <p:nvSpPr>
          <p:cNvPr id="105" name="Elipse 104"/>
          <p:cNvSpPr/>
          <p:nvPr/>
        </p:nvSpPr>
        <p:spPr>
          <a:xfrm>
            <a:off x="6186329" y="3986327"/>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5</a:t>
            </a:r>
          </a:p>
        </p:txBody>
      </p:sp>
      <p:sp>
        <p:nvSpPr>
          <p:cNvPr id="106" name="Elipse 105"/>
          <p:cNvSpPr/>
          <p:nvPr/>
        </p:nvSpPr>
        <p:spPr>
          <a:xfrm>
            <a:off x="2779781" y="3986327"/>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smtClean="0">
                <a:solidFill>
                  <a:srgbClr val="00B0F0"/>
                </a:solidFill>
              </a:rPr>
              <a:t>6</a:t>
            </a:r>
            <a:endParaRPr lang="pt-BR" sz="1100" b="1" dirty="0">
              <a:solidFill>
                <a:srgbClr val="00B0F0"/>
              </a:solidFill>
            </a:endParaRPr>
          </a:p>
        </p:txBody>
      </p:sp>
      <p:sp>
        <p:nvSpPr>
          <p:cNvPr id="110" name="Retângulo 109"/>
          <p:cNvSpPr/>
          <p:nvPr/>
        </p:nvSpPr>
        <p:spPr>
          <a:xfrm>
            <a:off x="10889079" y="46865"/>
            <a:ext cx="1192571" cy="584775"/>
          </a:xfrm>
          <a:prstGeom prst="rect">
            <a:avLst/>
          </a:prstGeom>
        </p:spPr>
        <p:txBody>
          <a:bodyPr wrap="none">
            <a:spAutoFit/>
          </a:bodyPr>
          <a:lstStyle/>
          <a:p>
            <a:pPr algn="ctr"/>
            <a:r>
              <a:rPr lang="en-US" sz="1600" b="1" dirty="0">
                <a:solidFill>
                  <a:srgbClr val="0070C0"/>
                </a:solidFill>
              </a:rPr>
              <a:t>Versão: </a:t>
            </a:r>
            <a:r>
              <a:rPr lang="en-US" sz="1600" b="1" dirty="0" smtClean="0">
                <a:solidFill>
                  <a:srgbClr val="0070C0"/>
                </a:solidFill>
              </a:rPr>
              <a:t>1.1 </a:t>
            </a:r>
            <a:endParaRPr lang="en-US" sz="1600" b="1" dirty="0">
              <a:solidFill>
                <a:srgbClr val="0070C0"/>
              </a:solidFill>
            </a:endParaRPr>
          </a:p>
          <a:p>
            <a:pPr algn="ctr"/>
            <a:r>
              <a:rPr lang="en-US" sz="1600" b="1" dirty="0" smtClean="0">
                <a:solidFill>
                  <a:srgbClr val="0070C0"/>
                </a:solidFill>
              </a:rPr>
              <a:t>Junho/2018</a:t>
            </a:r>
            <a:endParaRPr lang="pt-BR" sz="1600" b="1" dirty="0">
              <a:solidFill>
                <a:srgbClr val="0070C0"/>
              </a:solidFill>
            </a:endParaRPr>
          </a:p>
        </p:txBody>
      </p:sp>
      <p:sp>
        <p:nvSpPr>
          <p:cNvPr id="7" name="Retângulo 6"/>
          <p:cNvSpPr/>
          <p:nvPr/>
        </p:nvSpPr>
        <p:spPr>
          <a:xfrm>
            <a:off x="5025728" y="2502109"/>
            <a:ext cx="2622122" cy="1061829"/>
          </a:xfrm>
          <a:prstGeom prst="rect">
            <a:avLst/>
          </a:prstGeom>
        </p:spPr>
        <p:txBody>
          <a:bodyPr wrap="square">
            <a:spAutoFit/>
          </a:bodyPr>
          <a:lstStyle/>
          <a:p>
            <a:pPr algn="just"/>
            <a:r>
              <a:rPr lang="pt-BR" sz="900" dirty="0">
                <a:solidFill>
                  <a:srgbClr val="0068AC"/>
                </a:solidFill>
                <a:latin typeface="Lucida Bright" panose="02040602050505020304" pitchFamily="18" charset="0"/>
                <a:cs typeface="Lucida Sans" panose="020B0602040502020204" pitchFamily="34" charset="0"/>
              </a:rPr>
              <a:t>Inserir a bandeja com os óculos abertos (de maneira que eles fiquem acomodados confortavelmente) sobre a bandeja. Fechar a tampa da máquina para acionar a lavagem dos óculos.</a:t>
            </a:r>
          </a:p>
          <a:p>
            <a:pPr algn="just"/>
            <a:r>
              <a:rPr lang="en-US" sz="900" dirty="0" smtClean="0">
                <a:solidFill>
                  <a:srgbClr val="0068AC"/>
                </a:solidFill>
                <a:latin typeface="Lucida Bright" panose="02040602050505020304" pitchFamily="18" charset="0"/>
                <a:cs typeface="Lucida Sans" panose="020B0602040502020204" pitchFamily="34" charset="0"/>
              </a:rPr>
              <a:t>Nota:Verificar </a:t>
            </a:r>
            <a:r>
              <a:rPr lang="en-US" sz="900" dirty="0">
                <a:solidFill>
                  <a:srgbClr val="0068AC"/>
                </a:solidFill>
                <a:latin typeface="Lucida Bright" panose="02040602050505020304" pitchFamily="18" charset="0"/>
                <a:cs typeface="Lucida Sans" panose="020B0602040502020204" pitchFamily="34" charset="0"/>
              </a:rPr>
              <a:t>sempre o nível </a:t>
            </a:r>
            <a:r>
              <a:rPr lang="en-US" sz="900" dirty="0" smtClean="0">
                <a:solidFill>
                  <a:srgbClr val="0068AC"/>
                </a:solidFill>
                <a:latin typeface="Lucida Bright" panose="02040602050505020304" pitchFamily="18" charset="0"/>
                <a:cs typeface="Lucida Sans" panose="020B0602040502020204" pitchFamily="34" charset="0"/>
              </a:rPr>
              <a:t>do produto </a:t>
            </a:r>
            <a:r>
              <a:rPr lang="en-US" sz="900" dirty="0">
                <a:solidFill>
                  <a:srgbClr val="0068AC"/>
                </a:solidFill>
                <a:latin typeface="Lucida Bright" panose="02040602050505020304" pitchFamily="18" charset="0"/>
                <a:cs typeface="Lucida Sans" panose="020B0602040502020204" pitchFamily="34" charset="0"/>
              </a:rPr>
              <a:t>Suma </a:t>
            </a:r>
            <a:r>
              <a:rPr lang="en-US" sz="900" dirty="0" smtClean="0">
                <a:solidFill>
                  <a:srgbClr val="0068AC"/>
                </a:solidFill>
                <a:latin typeface="Lucida Bright" panose="02040602050505020304" pitchFamily="18" charset="0"/>
                <a:cs typeface="Lucida Sans" panose="020B0602040502020204" pitchFamily="34" charset="0"/>
              </a:rPr>
              <a:t>Mach.</a:t>
            </a:r>
            <a:endParaRPr lang="pt-BR" sz="900" dirty="0">
              <a:solidFill>
                <a:srgbClr val="0068AC"/>
              </a:solidFill>
              <a:latin typeface="Lucida Bright" panose="02040602050505020304" pitchFamily="18" charset="0"/>
              <a:cs typeface="Lucida Sans" panose="020B0602040502020204" pitchFamily="34" charset="0"/>
            </a:endParaRPr>
          </a:p>
        </p:txBody>
      </p:sp>
      <p:pic>
        <p:nvPicPr>
          <p:cNvPr id="47" name="Imagem 7"/>
          <p:cNvPicPr>
            <a:picLocks noChangeAspect="1"/>
          </p:cNvPicPr>
          <p:nvPr/>
        </p:nvPicPr>
        <p:blipFill>
          <a:blip r:embed="rId3" cstate="print"/>
          <a:stretch>
            <a:fillRect/>
          </a:stretch>
        </p:blipFill>
        <p:spPr>
          <a:xfrm>
            <a:off x="5581900" y="1657312"/>
            <a:ext cx="724775" cy="844797"/>
          </a:xfrm>
          <a:prstGeom prst="rect">
            <a:avLst/>
          </a:prstGeom>
        </p:spPr>
      </p:pic>
      <p:pic>
        <p:nvPicPr>
          <p:cNvPr id="48" name="Imagem 4"/>
          <p:cNvPicPr>
            <a:picLocks noChangeAspect="1"/>
          </p:cNvPicPr>
          <p:nvPr/>
        </p:nvPicPr>
        <p:blipFill rotWithShape="1">
          <a:blip r:embed="rId4" cstate="print"/>
          <a:srcRect l="12141" t="11133" r="49550" b="5620"/>
          <a:stretch/>
        </p:blipFill>
        <p:spPr>
          <a:xfrm>
            <a:off x="6487880" y="1652239"/>
            <a:ext cx="412085" cy="841339"/>
          </a:xfrm>
          <a:prstGeom prst="rect">
            <a:avLst/>
          </a:prstGeom>
        </p:spPr>
      </p:pic>
      <p:pic>
        <p:nvPicPr>
          <p:cNvPr id="49" name="Imagem 2"/>
          <p:cNvPicPr>
            <a:picLocks noChangeAspect="1"/>
          </p:cNvPicPr>
          <p:nvPr/>
        </p:nvPicPr>
        <p:blipFill>
          <a:blip r:embed="rId5" cstate="print"/>
          <a:stretch>
            <a:fillRect/>
          </a:stretch>
        </p:blipFill>
        <p:spPr>
          <a:xfrm>
            <a:off x="9244724" y="1832757"/>
            <a:ext cx="1008055" cy="1208186"/>
          </a:xfrm>
          <a:prstGeom prst="rect">
            <a:avLst/>
          </a:prstGeom>
        </p:spPr>
      </p:pic>
      <p:pic>
        <p:nvPicPr>
          <p:cNvPr id="50" name="Imagem 3"/>
          <p:cNvPicPr>
            <a:picLocks noChangeAspect="1"/>
          </p:cNvPicPr>
          <p:nvPr/>
        </p:nvPicPr>
        <p:blipFill>
          <a:blip r:embed="rId6" cstate="print"/>
          <a:stretch>
            <a:fillRect/>
          </a:stretch>
        </p:blipFill>
        <p:spPr>
          <a:xfrm>
            <a:off x="5434531" y="4453555"/>
            <a:ext cx="1910547" cy="1296559"/>
          </a:xfrm>
          <a:prstGeom prst="rect">
            <a:avLst/>
          </a:prstGeom>
        </p:spPr>
      </p:pic>
      <p:sp>
        <p:nvSpPr>
          <p:cNvPr id="51" name="Retângulo 50"/>
          <p:cNvSpPr/>
          <p:nvPr/>
        </p:nvSpPr>
        <p:spPr>
          <a:xfrm>
            <a:off x="1633052" y="5711737"/>
            <a:ext cx="2650598" cy="400110"/>
          </a:xfrm>
          <a:prstGeom prst="rect">
            <a:avLst/>
          </a:prstGeom>
        </p:spPr>
        <p:txBody>
          <a:bodyPr wrap="square">
            <a:spAutoFit/>
          </a:bodyPr>
          <a:lstStyle/>
          <a:p>
            <a:pPr lvl="0" algn="just"/>
            <a:r>
              <a:rPr lang="pt-BR" sz="1100" dirty="0" smtClean="0">
                <a:solidFill>
                  <a:srgbClr val="0070C0"/>
                </a:solidFill>
              </a:rPr>
              <a:t> </a:t>
            </a:r>
            <a:r>
              <a:rPr lang="pt-BR" sz="900" dirty="0">
                <a:solidFill>
                  <a:srgbClr val="0068AC"/>
                </a:solidFill>
                <a:latin typeface="Lucida Bright" panose="02040602050505020304" pitchFamily="18" charset="0"/>
                <a:cs typeface="Lucida Sans" panose="020B0602040502020204" pitchFamily="34" charset="0"/>
              </a:rPr>
              <a:t>Colocar a luva cirúrgica sem amido para iniciar o processo de secagem de óculos.  </a:t>
            </a:r>
          </a:p>
        </p:txBody>
      </p:sp>
      <p:pic>
        <p:nvPicPr>
          <p:cNvPr id="52" name="Picture 6" descr="Resultado de imagem para luva cirurgica"/>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551" y="4407660"/>
            <a:ext cx="2076199" cy="1194793"/>
          </a:xfrm>
          <a:prstGeom prst="rect">
            <a:avLst/>
          </a:prstGeom>
          <a:noFill/>
          <a:extLst>
            <a:ext uri="{909E8E84-426E-40DD-AFC4-6F175D3DCCD1}">
              <a14:hiddenFill xmlns:a14="http://schemas.microsoft.com/office/drawing/2010/main">
                <a:solidFill>
                  <a:srgbClr val="FFFFFF"/>
                </a:solidFill>
              </a14:hiddenFill>
            </a:ext>
          </a:extLst>
        </p:spPr>
      </p:pic>
      <p:sp>
        <p:nvSpPr>
          <p:cNvPr id="55" name="Retângulo 54"/>
          <p:cNvSpPr/>
          <p:nvPr/>
        </p:nvSpPr>
        <p:spPr>
          <a:xfrm>
            <a:off x="8567042" y="1553194"/>
            <a:ext cx="1543913" cy="493981"/>
          </a:xfrm>
          <a:prstGeom prst="rect">
            <a:avLst/>
          </a:prstGeom>
        </p:spPr>
        <p:txBody>
          <a:bodyPr wrap="square">
            <a:spAutoFit/>
          </a:bodyPr>
          <a:lstStyle/>
          <a:p>
            <a:pPr lvl="0" algn="just"/>
            <a:r>
              <a:rPr lang="pt-BR" sz="870" dirty="0" smtClean="0">
                <a:solidFill>
                  <a:srgbClr val="0068AC"/>
                </a:solidFill>
                <a:latin typeface="Lucida Bright" panose="02040602050505020304" pitchFamily="18" charset="0"/>
                <a:cs typeface="Lucida Sans" panose="020B0602040502020204" pitchFamily="34" charset="0"/>
              </a:rPr>
              <a:t>ETAPA LAVAGEM</a:t>
            </a:r>
            <a:endParaRPr lang="en-US" sz="870" dirty="0">
              <a:solidFill>
                <a:srgbClr val="0068AC"/>
              </a:solidFill>
              <a:latin typeface="Lucida Bright" panose="02040602050505020304" pitchFamily="18" charset="0"/>
              <a:cs typeface="Lucida Sans" panose="020B0602040502020204" pitchFamily="34" charset="0"/>
            </a:endParaRPr>
          </a:p>
          <a:p>
            <a:pPr lvl="0" algn="just"/>
            <a:endParaRPr lang="es-MX" sz="870" dirty="0" smtClean="0">
              <a:solidFill>
                <a:srgbClr val="0068AC"/>
              </a:solidFill>
              <a:latin typeface="Lucida Bright" panose="02040602050505020304" pitchFamily="18" charset="0"/>
              <a:cs typeface="Lucida Sans" panose="020B0602040502020204" pitchFamily="34" charset="0"/>
            </a:endParaRPr>
          </a:p>
          <a:p>
            <a:pPr lvl="0" algn="just"/>
            <a:r>
              <a:rPr lang="es-MX" sz="870" dirty="0" smtClean="0">
                <a:solidFill>
                  <a:srgbClr val="0068AC"/>
                </a:solidFill>
                <a:latin typeface="Lucida Bright" panose="02040602050505020304" pitchFamily="18" charset="0"/>
                <a:cs typeface="Lucida Sans" panose="020B0602040502020204" pitchFamily="34" charset="0"/>
              </a:rPr>
              <a:t>. </a:t>
            </a:r>
          </a:p>
        </p:txBody>
      </p:sp>
      <p:sp>
        <p:nvSpPr>
          <p:cNvPr id="58" name="Retângulo 57"/>
          <p:cNvSpPr/>
          <p:nvPr/>
        </p:nvSpPr>
        <p:spPr>
          <a:xfrm>
            <a:off x="8472767" y="4664364"/>
            <a:ext cx="1543913" cy="226216"/>
          </a:xfrm>
          <a:prstGeom prst="rect">
            <a:avLst/>
          </a:prstGeom>
        </p:spPr>
        <p:txBody>
          <a:bodyPr wrap="square">
            <a:spAutoFit/>
          </a:bodyPr>
          <a:lstStyle/>
          <a:p>
            <a:pPr lvl="0" algn="just"/>
            <a:r>
              <a:rPr lang="pt-BR" sz="870" dirty="0" smtClean="0">
                <a:solidFill>
                  <a:srgbClr val="0068AC"/>
                </a:solidFill>
                <a:latin typeface="Lucida Bright" panose="02040602050505020304" pitchFamily="18" charset="0"/>
                <a:cs typeface="Lucida Sans" panose="020B0602040502020204" pitchFamily="34" charset="0"/>
              </a:rPr>
              <a:t>ETAPA  SANITIZAÇÃO</a:t>
            </a:r>
            <a:endParaRPr lang="en-US" sz="870" dirty="0">
              <a:solidFill>
                <a:srgbClr val="0068AC"/>
              </a:solidFill>
              <a:latin typeface="Lucida Bright" panose="02040602050505020304" pitchFamily="18" charset="0"/>
              <a:cs typeface="Lucida Sans" panose="020B0602040502020204" pitchFamily="34" charset="0"/>
            </a:endParaRPr>
          </a:p>
        </p:txBody>
      </p:sp>
      <p:pic>
        <p:nvPicPr>
          <p:cNvPr id="44" name="Picture 43"/>
          <p:cNvPicPr>
            <a:picLocks noChangeAspect="1"/>
          </p:cNvPicPr>
          <p:nvPr/>
        </p:nvPicPr>
        <p:blipFill>
          <a:blip r:embed="rId8"/>
          <a:stretch>
            <a:fillRect/>
          </a:stretch>
        </p:blipFill>
        <p:spPr>
          <a:xfrm>
            <a:off x="2111321" y="1793968"/>
            <a:ext cx="1834714" cy="1102713"/>
          </a:xfrm>
          <a:prstGeom prst="rect">
            <a:avLst/>
          </a:prstGeom>
        </p:spPr>
      </p:pic>
      <p:pic>
        <p:nvPicPr>
          <p:cNvPr id="61" name="Imagem 7"/>
          <p:cNvPicPr>
            <a:picLocks noChangeAspect="1"/>
          </p:cNvPicPr>
          <p:nvPr/>
        </p:nvPicPr>
        <p:blipFill>
          <a:blip r:embed="rId3" cstate="print"/>
          <a:stretch>
            <a:fillRect/>
          </a:stretch>
        </p:blipFill>
        <p:spPr>
          <a:xfrm>
            <a:off x="10110955" y="4241965"/>
            <a:ext cx="724775" cy="844797"/>
          </a:xfrm>
          <a:prstGeom prst="rect">
            <a:avLst/>
          </a:prstGeom>
        </p:spPr>
      </p:pic>
      <p:sp>
        <p:nvSpPr>
          <p:cNvPr id="45" name="Retângulo 108"/>
          <p:cNvSpPr/>
          <p:nvPr/>
        </p:nvSpPr>
        <p:spPr>
          <a:xfrm>
            <a:off x="4570457" y="6572464"/>
            <a:ext cx="7980916" cy="261610"/>
          </a:xfrm>
          <a:prstGeom prst="rect">
            <a:avLst/>
          </a:prstGeom>
        </p:spPr>
        <p:txBody>
          <a:bodyPr wrap="square">
            <a:spAutoFit/>
          </a:bodyPr>
          <a:lstStyle/>
          <a:p>
            <a:pPr algn="just"/>
            <a:r>
              <a:rPr lang="pt-BR" sz="1100" dirty="0" smtClean="0">
                <a:solidFill>
                  <a:srgbClr val="0068AC"/>
                </a:solidFill>
                <a:latin typeface="Lucida Bright" panose="02040602050505020304" pitchFamily="18" charset="0"/>
                <a:cs typeface="Lucida Sans" panose="020B0602040502020204" pitchFamily="34" charset="0"/>
              </a:rPr>
              <a:t>Nota: Usar os utensílios indicados no </a:t>
            </a:r>
            <a:r>
              <a:rPr lang="pt-BR" sz="1100" i="1" dirty="0" smtClean="0">
                <a:solidFill>
                  <a:srgbClr val="0068AC"/>
                </a:solidFill>
                <a:latin typeface="Lucida Bright" panose="02040602050505020304" pitchFamily="18" charset="0"/>
                <a:cs typeface="Lucida Sans" panose="020B0602040502020204" pitchFamily="34" charset="0"/>
              </a:rPr>
              <a:t>slide</a:t>
            </a:r>
            <a:r>
              <a:rPr lang="pt-BR" sz="1100" dirty="0" smtClean="0">
                <a:solidFill>
                  <a:srgbClr val="0068AC"/>
                </a:solidFill>
                <a:latin typeface="Lucida Bright" panose="02040602050505020304" pitchFamily="18" charset="0"/>
                <a:cs typeface="Lucida Sans" panose="020B0602040502020204" pitchFamily="34" charset="0"/>
              </a:rPr>
              <a:t> 4 toda vez que adentrar na sala de óculos para realizar tal tarefa. </a:t>
            </a:r>
            <a:endParaRPr lang="pt-BR" sz="1100" dirty="0">
              <a:solidFill>
                <a:srgbClr val="0068AC"/>
              </a:solidFill>
              <a:latin typeface="Lucida Bright" panose="02040602050505020304" pitchFamily="18" charset="0"/>
              <a:cs typeface="Lucida Sans" panose="020B0602040502020204" pitchFamily="34" charset="0"/>
            </a:endParaRPr>
          </a:p>
        </p:txBody>
      </p:sp>
    </p:spTree>
    <p:extLst>
      <p:ext uri="{BB962C8B-B14F-4D97-AF65-F5344CB8AC3E}">
        <p14:creationId xmlns:p14="http://schemas.microsoft.com/office/powerpoint/2010/main" val="742878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de cantos arredondados 5"/>
          <p:cNvSpPr/>
          <p:nvPr/>
        </p:nvSpPr>
        <p:spPr>
          <a:xfrm>
            <a:off x="1599451" y="1470500"/>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osca 1"/>
          <p:cNvSpPr/>
          <p:nvPr/>
        </p:nvSpPr>
        <p:spPr>
          <a:xfrm>
            <a:off x="541633" y="2329713"/>
            <a:ext cx="443860" cy="426699"/>
          </a:xfrm>
          <a:prstGeom prst="donut">
            <a:avLst>
              <a:gd name="adj" fmla="val 12422"/>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B0F0"/>
                </a:solidFill>
              </a:rPr>
              <a:t>A</a:t>
            </a:r>
          </a:p>
        </p:txBody>
      </p:sp>
      <p:cxnSp>
        <p:nvCxnSpPr>
          <p:cNvPr id="16" name="Conector de seta reta 15"/>
          <p:cNvCxnSpPr/>
          <p:nvPr/>
        </p:nvCxnSpPr>
        <p:spPr>
          <a:xfrm flipV="1">
            <a:off x="4317251" y="2532085"/>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Retângulo de cantos arredondados 18"/>
          <p:cNvSpPr/>
          <p:nvPr/>
        </p:nvSpPr>
        <p:spPr>
          <a:xfrm>
            <a:off x="4993957" y="1470500"/>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7" name="Conector de seta reta 16"/>
          <p:cNvCxnSpPr/>
          <p:nvPr/>
        </p:nvCxnSpPr>
        <p:spPr>
          <a:xfrm flipV="1">
            <a:off x="7698187" y="2543061"/>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Retângulo 23"/>
          <p:cNvSpPr/>
          <p:nvPr/>
        </p:nvSpPr>
        <p:spPr>
          <a:xfrm>
            <a:off x="8668914" y="2621907"/>
            <a:ext cx="2423722" cy="276999"/>
          </a:xfrm>
          <a:prstGeom prst="rect">
            <a:avLst/>
          </a:prstGeom>
        </p:spPr>
        <p:txBody>
          <a:bodyPr wrap="square">
            <a:spAutoFit/>
          </a:bodyPr>
          <a:lstStyle/>
          <a:p>
            <a:pPr algn="just"/>
            <a:endParaRPr lang="pt-BR" sz="1200" dirty="0">
              <a:solidFill>
                <a:srgbClr val="0070C0"/>
              </a:solidFill>
            </a:endParaRPr>
          </a:p>
        </p:txBody>
      </p:sp>
      <p:cxnSp>
        <p:nvCxnSpPr>
          <p:cNvPr id="38" name="Conector de seta reta 37"/>
          <p:cNvCxnSpPr/>
          <p:nvPr/>
        </p:nvCxnSpPr>
        <p:spPr>
          <a:xfrm flipV="1">
            <a:off x="1001444" y="2543062"/>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Rosca 17"/>
          <p:cNvSpPr/>
          <p:nvPr/>
        </p:nvSpPr>
        <p:spPr>
          <a:xfrm>
            <a:off x="911248" y="4897245"/>
            <a:ext cx="384916" cy="341544"/>
          </a:xfrm>
          <a:prstGeom prst="donut">
            <a:avLst>
              <a:gd name="adj" fmla="val 7815"/>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B0F0"/>
              </a:solidFill>
            </a:endParaRPr>
          </a:p>
        </p:txBody>
      </p:sp>
      <p:sp>
        <p:nvSpPr>
          <p:cNvPr id="21" name="Retângulo de cantos arredondados 20"/>
          <p:cNvSpPr/>
          <p:nvPr/>
        </p:nvSpPr>
        <p:spPr>
          <a:xfrm>
            <a:off x="8388463" y="1470500"/>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de cantos arredondados 22"/>
          <p:cNvSpPr/>
          <p:nvPr/>
        </p:nvSpPr>
        <p:spPr>
          <a:xfrm>
            <a:off x="8388463" y="4091565"/>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6" name="Conector de seta reta 25"/>
          <p:cNvCxnSpPr/>
          <p:nvPr/>
        </p:nvCxnSpPr>
        <p:spPr>
          <a:xfrm flipH="1">
            <a:off x="9720503" y="3562774"/>
            <a:ext cx="1460" cy="3485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Conector de seta reta 29"/>
          <p:cNvCxnSpPr>
            <a:endCxn id="32" idx="3"/>
          </p:cNvCxnSpPr>
          <p:nvPr/>
        </p:nvCxnSpPr>
        <p:spPr>
          <a:xfrm flipH="1">
            <a:off x="7752842" y="5054355"/>
            <a:ext cx="611558" cy="136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Retângulo de cantos arredondados 31"/>
          <p:cNvSpPr/>
          <p:nvPr/>
        </p:nvSpPr>
        <p:spPr>
          <a:xfrm>
            <a:off x="5035042" y="4019131"/>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de cantos arredondados 32"/>
          <p:cNvSpPr/>
          <p:nvPr/>
        </p:nvSpPr>
        <p:spPr>
          <a:xfrm>
            <a:off x="1766732" y="4019131"/>
            <a:ext cx="2717800" cy="208883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a:solidFill>
                  <a:srgbClr val="00B0F0"/>
                </a:solidFill>
              </a:rPr>
              <a:t>9</a:t>
            </a:r>
            <a:endParaRPr lang="pt-BR" b="1" dirty="0">
              <a:solidFill>
                <a:srgbClr val="00B0F0"/>
              </a:solidFill>
            </a:endParaRPr>
          </a:p>
        </p:txBody>
      </p:sp>
      <p:cxnSp>
        <p:nvCxnSpPr>
          <p:cNvPr id="34" name="Conector de seta reta 33"/>
          <p:cNvCxnSpPr/>
          <p:nvPr/>
        </p:nvCxnSpPr>
        <p:spPr>
          <a:xfrm flipH="1">
            <a:off x="4525659" y="5050633"/>
            <a:ext cx="486676" cy="19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Conector de seta reta 38"/>
          <p:cNvCxnSpPr/>
          <p:nvPr/>
        </p:nvCxnSpPr>
        <p:spPr>
          <a:xfrm flipH="1">
            <a:off x="1306135" y="5087413"/>
            <a:ext cx="486676" cy="19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Retângulo 34"/>
          <p:cNvSpPr/>
          <p:nvPr/>
        </p:nvSpPr>
        <p:spPr>
          <a:xfrm>
            <a:off x="1623691" y="2983268"/>
            <a:ext cx="2546704" cy="538609"/>
          </a:xfrm>
          <a:prstGeom prst="rect">
            <a:avLst/>
          </a:prstGeom>
        </p:spPr>
        <p:txBody>
          <a:bodyPr wrap="square">
            <a:spAutoFit/>
          </a:bodyPr>
          <a:lstStyle/>
          <a:p>
            <a:pPr lvl="0" algn="just"/>
            <a:r>
              <a:rPr lang="pt-BR" sz="900" dirty="0">
                <a:solidFill>
                  <a:srgbClr val="0068AC"/>
                </a:solidFill>
                <a:latin typeface="Lucida Bright" panose="02040602050505020304" pitchFamily="18" charset="0"/>
                <a:cs typeface="Lucida Sans" panose="020B0602040502020204" pitchFamily="34" charset="0"/>
              </a:rPr>
              <a:t>Secar os óculos unitariamente com o pano microfibra branco para remover toda a água residual</a:t>
            </a:r>
            <a:r>
              <a:rPr lang="pt-BR" sz="1100" dirty="0">
                <a:solidFill>
                  <a:srgbClr val="0070C0"/>
                </a:solidFill>
              </a:rPr>
              <a:t>. </a:t>
            </a:r>
          </a:p>
        </p:txBody>
      </p:sp>
      <p:sp>
        <p:nvSpPr>
          <p:cNvPr id="43" name="Retângulo 42"/>
          <p:cNvSpPr/>
          <p:nvPr/>
        </p:nvSpPr>
        <p:spPr>
          <a:xfrm>
            <a:off x="4993957" y="3007646"/>
            <a:ext cx="2684543" cy="507831"/>
          </a:xfrm>
          <a:prstGeom prst="rect">
            <a:avLst/>
          </a:prstGeom>
        </p:spPr>
        <p:txBody>
          <a:bodyPr wrap="square">
            <a:spAutoFit/>
          </a:bodyPr>
          <a:lstStyle/>
          <a:p>
            <a:pPr lvl="0" algn="just"/>
            <a:r>
              <a:rPr lang="pt-BR" sz="900" dirty="0">
                <a:solidFill>
                  <a:srgbClr val="0068AC"/>
                </a:solidFill>
                <a:latin typeface="Lucida Bright" panose="02040602050505020304" pitchFamily="18" charset="0"/>
                <a:cs typeface="Lucida Sans" panose="020B0602040502020204" pitchFamily="34" charset="0"/>
              </a:rPr>
              <a:t>Validar se as lentes encontram-se em perfeito estado com a ajuda de uma </a:t>
            </a:r>
            <a:r>
              <a:rPr lang="pt-BR" sz="900" dirty="0" smtClean="0">
                <a:solidFill>
                  <a:srgbClr val="0068AC"/>
                </a:solidFill>
                <a:latin typeface="Lucida Bright" panose="02040602050505020304" pitchFamily="18" charset="0"/>
                <a:cs typeface="Lucida Sans" panose="020B0602040502020204" pitchFamily="34" charset="0"/>
              </a:rPr>
              <a:t>lâmpada </a:t>
            </a:r>
            <a:r>
              <a:rPr lang="pt-BR" sz="900" dirty="0">
                <a:solidFill>
                  <a:srgbClr val="0068AC"/>
                </a:solidFill>
                <a:latin typeface="Lucida Bright" panose="02040602050505020304" pitchFamily="18" charset="0"/>
                <a:cs typeface="Lucida Sans" panose="020B0602040502020204" pitchFamily="34" charset="0"/>
              </a:rPr>
              <a:t>branca.</a:t>
            </a:r>
            <a:endParaRPr lang="es-MX" sz="900" dirty="0">
              <a:solidFill>
                <a:srgbClr val="0068AC"/>
              </a:solidFill>
              <a:latin typeface="Lucida Bright" panose="02040602050505020304" pitchFamily="18" charset="0"/>
              <a:cs typeface="Lucida Sans" panose="020B0602040502020204" pitchFamily="34" charset="0"/>
            </a:endParaRPr>
          </a:p>
        </p:txBody>
      </p:sp>
      <p:pic>
        <p:nvPicPr>
          <p:cNvPr id="57" name="Imagem 46"/>
          <p:cNvPicPr>
            <a:picLocks noChangeAspect="1"/>
          </p:cNvPicPr>
          <p:nvPr/>
        </p:nvPicPr>
        <p:blipFill>
          <a:blip r:embed="rId3" cstate="print"/>
          <a:stretch>
            <a:fillRect/>
          </a:stretch>
        </p:blipFill>
        <p:spPr>
          <a:xfrm flipH="1">
            <a:off x="9362098" y="1732032"/>
            <a:ext cx="837128" cy="1145602"/>
          </a:xfrm>
          <a:prstGeom prst="rect">
            <a:avLst/>
          </a:prstGeom>
        </p:spPr>
      </p:pic>
      <p:sp>
        <p:nvSpPr>
          <p:cNvPr id="59" name="Elipse 58"/>
          <p:cNvSpPr/>
          <p:nvPr/>
        </p:nvSpPr>
        <p:spPr>
          <a:xfrm>
            <a:off x="2748906" y="1305899"/>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7</a:t>
            </a:r>
          </a:p>
        </p:txBody>
      </p:sp>
      <p:sp>
        <p:nvSpPr>
          <p:cNvPr id="60" name="Elipse 59"/>
          <p:cNvSpPr/>
          <p:nvPr/>
        </p:nvSpPr>
        <p:spPr>
          <a:xfrm>
            <a:off x="6240286" y="1304363"/>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smtClean="0">
                <a:solidFill>
                  <a:srgbClr val="00B0F0"/>
                </a:solidFill>
              </a:rPr>
              <a:t>8</a:t>
            </a:r>
            <a:endParaRPr lang="pt-BR" sz="1100" b="1" dirty="0">
              <a:solidFill>
                <a:srgbClr val="00B0F0"/>
              </a:solidFill>
            </a:endParaRPr>
          </a:p>
        </p:txBody>
      </p:sp>
      <p:sp>
        <p:nvSpPr>
          <p:cNvPr id="61" name="Elipse 60"/>
          <p:cNvSpPr/>
          <p:nvPr/>
        </p:nvSpPr>
        <p:spPr>
          <a:xfrm>
            <a:off x="9607313" y="1302939"/>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9</a:t>
            </a:r>
          </a:p>
        </p:txBody>
      </p:sp>
      <p:pic>
        <p:nvPicPr>
          <p:cNvPr id="62" name="Imagem 2"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5844" y="4570106"/>
            <a:ext cx="2323035" cy="87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Imagem 56"/>
          <p:cNvPicPr>
            <a:picLocks noChangeAspect="1"/>
          </p:cNvPicPr>
          <p:nvPr/>
        </p:nvPicPr>
        <p:blipFill>
          <a:blip r:embed="rId5" cstate="print"/>
          <a:stretch>
            <a:fillRect/>
          </a:stretch>
        </p:blipFill>
        <p:spPr>
          <a:xfrm>
            <a:off x="2046314" y="4331465"/>
            <a:ext cx="2244137" cy="1369454"/>
          </a:xfrm>
          <a:prstGeom prst="rect">
            <a:avLst/>
          </a:prstGeom>
        </p:spPr>
      </p:pic>
      <p:sp>
        <p:nvSpPr>
          <p:cNvPr id="46" name="Retângulo 45"/>
          <p:cNvSpPr/>
          <p:nvPr/>
        </p:nvSpPr>
        <p:spPr>
          <a:xfrm>
            <a:off x="8405091" y="3114725"/>
            <a:ext cx="2684543" cy="369332"/>
          </a:xfrm>
          <a:prstGeom prst="rect">
            <a:avLst/>
          </a:prstGeom>
        </p:spPr>
        <p:txBody>
          <a:bodyPr wrap="square">
            <a:spAutoFit/>
          </a:bodyPr>
          <a:lstStyle/>
          <a:p>
            <a:pPr algn="just"/>
            <a:r>
              <a:rPr lang="pt-BR" sz="900" dirty="0">
                <a:solidFill>
                  <a:srgbClr val="0068AC"/>
                </a:solidFill>
                <a:latin typeface="Lucida Bright" panose="02040602050505020304" pitchFamily="18" charset="0"/>
                <a:cs typeface="Lucida Sans" panose="020B0602040502020204" pitchFamily="34" charset="0"/>
              </a:rPr>
              <a:t>Colocar os óculos devidamente limpos e secos em sua respectiva </a:t>
            </a:r>
            <a:r>
              <a:rPr lang="pt-BR" sz="900" dirty="0" smtClean="0">
                <a:solidFill>
                  <a:srgbClr val="0068AC"/>
                </a:solidFill>
                <a:latin typeface="Lucida Bright" panose="02040602050505020304" pitchFamily="18" charset="0"/>
                <a:cs typeface="Lucida Sans" panose="020B0602040502020204" pitchFamily="34" charset="0"/>
              </a:rPr>
              <a:t>embalagem. </a:t>
            </a:r>
            <a:endParaRPr lang="pt-BR" sz="900" dirty="0">
              <a:solidFill>
                <a:srgbClr val="0068AC"/>
              </a:solidFill>
              <a:latin typeface="Lucida Bright" panose="02040602050505020304" pitchFamily="18" charset="0"/>
              <a:cs typeface="Lucida Sans" panose="020B0602040502020204" pitchFamily="34" charset="0"/>
            </a:endParaRPr>
          </a:p>
        </p:txBody>
      </p:sp>
      <p:sp>
        <p:nvSpPr>
          <p:cNvPr id="64" name="Elipse 63"/>
          <p:cNvSpPr/>
          <p:nvPr/>
        </p:nvSpPr>
        <p:spPr>
          <a:xfrm>
            <a:off x="9547154" y="3938283"/>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00" b="1" dirty="0">
              <a:solidFill>
                <a:srgbClr val="00B0F0"/>
              </a:solidFill>
            </a:endParaRPr>
          </a:p>
        </p:txBody>
      </p:sp>
      <p:sp>
        <p:nvSpPr>
          <p:cNvPr id="66" name="Retângulo 65"/>
          <p:cNvSpPr/>
          <p:nvPr/>
        </p:nvSpPr>
        <p:spPr>
          <a:xfrm>
            <a:off x="9559186" y="3977986"/>
            <a:ext cx="328936" cy="261610"/>
          </a:xfrm>
          <a:prstGeom prst="rect">
            <a:avLst/>
          </a:prstGeom>
        </p:spPr>
        <p:txBody>
          <a:bodyPr wrap="none">
            <a:spAutoFit/>
          </a:bodyPr>
          <a:lstStyle/>
          <a:p>
            <a:pPr algn="ctr"/>
            <a:r>
              <a:rPr lang="pt-BR" sz="1100" b="1" dirty="0" smtClean="0">
                <a:solidFill>
                  <a:srgbClr val="00B0F0"/>
                </a:solidFill>
              </a:rPr>
              <a:t>10</a:t>
            </a:r>
            <a:endParaRPr lang="pt-BR" sz="1100" b="1" dirty="0">
              <a:solidFill>
                <a:srgbClr val="00B0F0"/>
              </a:solidFill>
            </a:endParaRPr>
          </a:p>
        </p:txBody>
      </p:sp>
      <p:sp>
        <p:nvSpPr>
          <p:cNvPr id="68" name="Elipse 67"/>
          <p:cNvSpPr/>
          <p:nvPr/>
        </p:nvSpPr>
        <p:spPr>
          <a:xfrm>
            <a:off x="6222785" y="3878716"/>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00" b="1" dirty="0">
              <a:solidFill>
                <a:srgbClr val="00B0F0"/>
              </a:solidFill>
            </a:endParaRPr>
          </a:p>
        </p:txBody>
      </p:sp>
      <p:sp>
        <p:nvSpPr>
          <p:cNvPr id="69" name="Retângulo 68"/>
          <p:cNvSpPr/>
          <p:nvPr/>
        </p:nvSpPr>
        <p:spPr>
          <a:xfrm>
            <a:off x="6234817" y="3918419"/>
            <a:ext cx="328936" cy="261610"/>
          </a:xfrm>
          <a:prstGeom prst="rect">
            <a:avLst/>
          </a:prstGeom>
        </p:spPr>
        <p:txBody>
          <a:bodyPr wrap="none">
            <a:spAutoFit/>
          </a:bodyPr>
          <a:lstStyle/>
          <a:p>
            <a:pPr algn="ctr"/>
            <a:r>
              <a:rPr lang="pt-BR" sz="1100" b="1" dirty="0" smtClean="0">
                <a:solidFill>
                  <a:srgbClr val="00B0F0"/>
                </a:solidFill>
              </a:rPr>
              <a:t>11</a:t>
            </a:r>
            <a:endParaRPr lang="pt-BR" sz="1100" b="1" dirty="0">
              <a:solidFill>
                <a:srgbClr val="00B0F0"/>
              </a:solidFill>
            </a:endParaRPr>
          </a:p>
        </p:txBody>
      </p:sp>
      <p:sp>
        <p:nvSpPr>
          <p:cNvPr id="70" name="Elipse 69"/>
          <p:cNvSpPr/>
          <p:nvPr/>
        </p:nvSpPr>
        <p:spPr>
          <a:xfrm>
            <a:off x="2979264" y="3946489"/>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00" b="1" dirty="0">
              <a:solidFill>
                <a:srgbClr val="00B0F0"/>
              </a:solidFill>
            </a:endParaRPr>
          </a:p>
        </p:txBody>
      </p:sp>
      <p:sp>
        <p:nvSpPr>
          <p:cNvPr id="71" name="Retângulo 70"/>
          <p:cNvSpPr/>
          <p:nvPr/>
        </p:nvSpPr>
        <p:spPr>
          <a:xfrm>
            <a:off x="2991296" y="3988015"/>
            <a:ext cx="328936" cy="261610"/>
          </a:xfrm>
          <a:prstGeom prst="rect">
            <a:avLst/>
          </a:prstGeom>
        </p:spPr>
        <p:txBody>
          <a:bodyPr wrap="none">
            <a:spAutoFit/>
          </a:bodyPr>
          <a:lstStyle/>
          <a:p>
            <a:pPr algn="ctr"/>
            <a:r>
              <a:rPr lang="pt-BR" sz="1100" b="1" dirty="0" smtClean="0">
                <a:solidFill>
                  <a:srgbClr val="00B0F0"/>
                </a:solidFill>
              </a:rPr>
              <a:t>12</a:t>
            </a:r>
            <a:endParaRPr lang="pt-BR" sz="1100" b="1" dirty="0">
              <a:solidFill>
                <a:srgbClr val="00B0F0"/>
              </a:solidFill>
            </a:endParaRPr>
          </a:p>
        </p:txBody>
      </p:sp>
      <p:sp>
        <p:nvSpPr>
          <p:cNvPr id="72" name="Retângulo 71"/>
          <p:cNvSpPr/>
          <p:nvPr/>
        </p:nvSpPr>
        <p:spPr>
          <a:xfrm>
            <a:off x="5078765" y="5600132"/>
            <a:ext cx="2698141" cy="507831"/>
          </a:xfrm>
          <a:prstGeom prst="rect">
            <a:avLst/>
          </a:prstGeom>
        </p:spPr>
        <p:txBody>
          <a:bodyPr wrap="square">
            <a:spAutoFit/>
          </a:bodyPr>
          <a:lstStyle/>
          <a:p>
            <a:pPr lvl="0" algn="just"/>
            <a:r>
              <a:rPr lang="pt-BR" sz="900" dirty="0">
                <a:solidFill>
                  <a:srgbClr val="0068AC"/>
                </a:solidFill>
                <a:latin typeface="Lucida Bright" panose="02040602050505020304" pitchFamily="18" charset="0"/>
                <a:cs typeface="Lucida Sans" panose="020B0602040502020204" pitchFamily="34" charset="0"/>
              </a:rPr>
              <a:t>Colocar os óculos embalados em uma caixa plástica (3D) e metal (IMAX) para uso na operação.  </a:t>
            </a:r>
          </a:p>
        </p:txBody>
      </p:sp>
      <p:sp>
        <p:nvSpPr>
          <p:cNvPr id="73" name="Retângulo 72"/>
          <p:cNvSpPr/>
          <p:nvPr/>
        </p:nvSpPr>
        <p:spPr>
          <a:xfrm>
            <a:off x="1889501" y="5751939"/>
            <a:ext cx="2583101" cy="367113"/>
          </a:xfrm>
          <a:prstGeom prst="rect">
            <a:avLst/>
          </a:prstGeom>
        </p:spPr>
        <p:txBody>
          <a:bodyPr wrap="square">
            <a:spAutoFit/>
          </a:bodyPr>
          <a:lstStyle/>
          <a:p>
            <a:pPr algn="just"/>
            <a:r>
              <a:rPr lang="pt-BR" sz="900" dirty="0">
                <a:solidFill>
                  <a:srgbClr val="0068AC"/>
                </a:solidFill>
                <a:latin typeface="Lucida Bright" panose="02040602050505020304" pitchFamily="18" charset="0"/>
                <a:cs typeface="Lucida Sans" panose="020B0602040502020204" pitchFamily="34" charset="0"/>
              </a:rPr>
              <a:t>Colocar os óculos embalados em uma caixa </a:t>
            </a:r>
            <a:r>
              <a:rPr lang="pt-BR" sz="900" dirty="0" smtClean="0">
                <a:solidFill>
                  <a:srgbClr val="0068AC"/>
                </a:solidFill>
                <a:latin typeface="Lucida Bright" panose="02040602050505020304" pitchFamily="18" charset="0"/>
                <a:cs typeface="Lucida Sans" panose="020B0602040502020204" pitchFamily="34" charset="0"/>
              </a:rPr>
              <a:t>plástica.</a:t>
            </a:r>
            <a:endParaRPr lang="pt-BR" sz="900" dirty="0">
              <a:solidFill>
                <a:srgbClr val="0068AC"/>
              </a:solidFill>
              <a:latin typeface="Lucida Bright" panose="02040602050505020304" pitchFamily="18" charset="0"/>
              <a:cs typeface="Lucida Sans" panose="020B0602040502020204" pitchFamily="34" charset="0"/>
            </a:endParaRPr>
          </a:p>
        </p:txBody>
      </p:sp>
      <p:sp>
        <p:nvSpPr>
          <p:cNvPr id="74" name="TextBox 35"/>
          <p:cNvSpPr txBox="1"/>
          <p:nvPr/>
        </p:nvSpPr>
        <p:spPr>
          <a:xfrm>
            <a:off x="5243461" y="6564658"/>
            <a:ext cx="6923690" cy="261610"/>
          </a:xfrm>
          <a:prstGeom prst="rect">
            <a:avLst/>
          </a:prstGeom>
          <a:noFill/>
        </p:spPr>
        <p:txBody>
          <a:bodyPr wrap="none" rtlCol="0">
            <a:spAutoFit/>
          </a:bodyPr>
          <a:lstStyle/>
          <a:p>
            <a:r>
              <a:rPr lang="en-US" sz="1100" dirty="0">
                <a:solidFill>
                  <a:srgbClr val="0068AC"/>
                </a:solidFill>
                <a:latin typeface="Lucida Bright" panose="02040602050505020304" pitchFamily="18" charset="0"/>
                <a:cs typeface="Lucida Sans" panose="020B0602040502020204" pitchFamily="34" charset="0"/>
              </a:rPr>
              <a:t>Nota: Em hipótese alguma, deve secar os óculos com papel toalha ou qualquer outro tipo de pano.</a:t>
            </a:r>
            <a:endParaRPr lang="pt-BR" sz="1100" dirty="0">
              <a:solidFill>
                <a:srgbClr val="0068AC"/>
              </a:solidFill>
              <a:latin typeface="Lucida Bright" panose="02040602050505020304" pitchFamily="18" charset="0"/>
              <a:cs typeface="Lucida Sans" panose="020B0602040502020204" pitchFamily="34" charset="0"/>
            </a:endParaRPr>
          </a:p>
        </p:txBody>
      </p:sp>
      <p:sp>
        <p:nvSpPr>
          <p:cNvPr id="75" name="Retângulo 74"/>
          <p:cNvSpPr/>
          <p:nvPr/>
        </p:nvSpPr>
        <p:spPr>
          <a:xfrm>
            <a:off x="10889079" y="46865"/>
            <a:ext cx="1192571" cy="584775"/>
          </a:xfrm>
          <a:prstGeom prst="rect">
            <a:avLst/>
          </a:prstGeom>
        </p:spPr>
        <p:txBody>
          <a:bodyPr wrap="none">
            <a:spAutoFit/>
          </a:bodyPr>
          <a:lstStyle/>
          <a:p>
            <a:pPr algn="ctr"/>
            <a:r>
              <a:rPr lang="en-US" sz="1600" b="1" dirty="0">
                <a:solidFill>
                  <a:srgbClr val="0070C0"/>
                </a:solidFill>
              </a:rPr>
              <a:t>Versão: 1.0 </a:t>
            </a:r>
          </a:p>
          <a:p>
            <a:pPr algn="ctr"/>
            <a:r>
              <a:rPr lang="en-US" sz="1600" b="1" dirty="0" smtClean="0">
                <a:solidFill>
                  <a:srgbClr val="0070C0"/>
                </a:solidFill>
              </a:rPr>
              <a:t>Junho/2018</a:t>
            </a:r>
            <a:endParaRPr lang="pt-BR" sz="1600" b="1" dirty="0">
              <a:solidFill>
                <a:srgbClr val="0070C0"/>
              </a:solidFill>
            </a:endParaRPr>
          </a:p>
        </p:txBody>
      </p:sp>
      <p:sp>
        <p:nvSpPr>
          <p:cNvPr id="44"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a:t>Guia Rápido </a:t>
            </a:r>
            <a:r>
              <a:rPr lang="es-MX" sz="1400" dirty="0" smtClean="0"/>
              <a:t>Lavagem de óculos 3D/IMAX</a:t>
            </a:r>
          </a:p>
          <a:p>
            <a:r>
              <a:rPr lang="es-MX" sz="1400" dirty="0" smtClean="0"/>
              <a:t>Limpeza</a:t>
            </a:r>
            <a:r>
              <a:rPr lang="es-MX" sz="1400" dirty="0"/>
              <a:t> </a:t>
            </a:r>
            <a:r>
              <a:rPr lang="es-MX" sz="1400" dirty="0" smtClean="0"/>
              <a:t>Manual – Uso de Caixas em Acrílico </a:t>
            </a:r>
          </a:p>
          <a:p>
            <a:r>
              <a:rPr lang="es-MX" sz="1400" dirty="0"/>
              <a:t>BRA-GR-LAV-ÓCULOS-00</a:t>
            </a:r>
          </a:p>
          <a:p>
            <a:endParaRPr lang="es-MX" sz="1400" dirty="0"/>
          </a:p>
        </p:txBody>
      </p:sp>
      <p:pic>
        <p:nvPicPr>
          <p:cNvPr id="45" name="Imagem 3"/>
          <p:cNvPicPr>
            <a:picLocks noChangeAspect="1"/>
          </p:cNvPicPr>
          <p:nvPr/>
        </p:nvPicPr>
        <p:blipFill>
          <a:blip r:embed="rId6" cstate="print"/>
          <a:stretch>
            <a:fillRect/>
          </a:stretch>
        </p:blipFill>
        <p:spPr>
          <a:xfrm>
            <a:off x="5242533" y="4318449"/>
            <a:ext cx="845438" cy="1251250"/>
          </a:xfrm>
          <a:prstGeom prst="rect">
            <a:avLst/>
          </a:prstGeom>
        </p:spPr>
      </p:pic>
      <p:pic>
        <p:nvPicPr>
          <p:cNvPr id="47" name="Imagem 7"/>
          <p:cNvPicPr>
            <a:picLocks noChangeAspect="1"/>
          </p:cNvPicPr>
          <p:nvPr/>
        </p:nvPicPr>
        <p:blipFill>
          <a:blip r:embed="rId7" cstate="print"/>
          <a:stretch>
            <a:fillRect/>
          </a:stretch>
        </p:blipFill>
        <p:spPr>
          <a:xfrm>
            <a:off x="6206714" y="4304173"/>
            <a:ext cx="1388159" cy="1293901"/>
          </a:xfrm>
          <a:prstGeom prst="rect">
            <a:avLst/>
          </a:prstGeom>
        </p:spPr>
      </p:pic>
      <p:pic>
        <p:nvPicPr>
          <p:cNvPr id="48" name="Picture 47"/>
          <p:cNvPicPr>
            <a:picLocks noChangeAspect="1"/>
          </p:cNvPicPr>
          <p:nvPr/>
        </p:nvPicPr>
        <p:blipFill>
          <a:blip r:embed="rId8"/>
          <a:stretch>
            <a:fillRect/>
          </a:stretch>
        </p:blipFill>
        <p:spPr>
          <a:xfrm>
            <a:off x="2208022" y="1707045"/>
            <a:ext cx="1428466" cy="1237651"/>
          </a:xfrm>
          <a:prstGeom prst="rect">
            <a:avLst/>
          </a:prstGeom>
        </p:spPr>
      </p:pic>
      <p:pic>
        <p:nvPicPr>
          <p:cNvPr id="49" name="Picture 10"/>
          <p:cNvPicPr>
            <a:picLocks noChangeAspect="1"/>
          </p:cNvPicPr>
          <p:nvPr/>
        </p:nvPicPr>
        <p:blipFill>
          <a:blip r:embed="rId9"/>
          <a:stretch>
            <a:fillRect/>
          </a:stretch>
        </p:blipFill>
        <p:spPr>
          <a:xfrm rot="16200000">
            <a:off x="5131337" y="1839651"/>
            <a:ext cx="1225841" cy="924913"/>
          </a:xfrm>
          <a:prstGeom prst="rect">
            <a:avLst/>
          </a:prstGeom>
        </p:spPr>
      </p:pic>
      <p:pic>
        <p:nvPicPr>
          <p:cNvPr id="50" name="Picture 49"/>
          <p:cNvPicPr>
            <a:picLocks noChangeAspect="1"/>
          </p:cNvPicPr>
          <p:nvPr/>
        </p:nvPicPr>
        <p:blipFill>
          <a:blip r:embed="rId10"/>
          <a:stretch>
            <a:fillRect/>
          </a:stretch>
        </p:blipFill>
        <p:spPr>
          <a:xfrm>
            <a:off x="6315606" y="1876586"/>
            <a:ext cx="1163840" cy="959090"/>
          </a:xfrm>
          <a:prstGeom prst="rect">
            <a:avLst/>
          </a:prstGeom>
        </p:spPr>
      </p:pic>
    </p:spTree>
    <p:extLst>
      <p:ext uri="{BB962C8B-B14F-4D97-AF65-F5344CB8AC3E}">
        <p14:creationId xmlns:p14="http://schemas.microsoft.com/office/powerpoint/2010/main" val="2424315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p:nvPr/>
        </p:nvSpPr>
        <p:spPr>
          <a:xfrm>
            <a:off x="2102599" y="152869"/>
            <a:ext cx="8673921" cy="7032694"/>
          </a:xfrm>
          <a:prstGeom prst="rect">
            <a:avLst/>
          </a:prstGeom>
        </p:spPr>
        <p:txBody>
          <a:bodyPr wrap="square">
            <a:spAutoFit/>
          </a:bodyPr>
          <a:lstStyle/>
          <a:p>
            <a:pPr algn="just">
              <a:spcAft>
                <a:spcPts val="1000"/>
              </a:spcAft>
            </a:pPr>
            <a:r>
              <a:rPr lang="es-ES" sz="1700" b="1" dirty="0">
                <a:latin typeface="Times New Roman" panose="02020603050405020304" pitchFamily="18" charset="0"/>
                <a:ea typeface="Calibri" panose="020F0502020204030204" pitchFamily="34" charset="0"/>
                <a:cs typeface="Times New Roman" panose="02020603050405020304" pitchFamily="18" charset="0"/>
              </a:rPr>
              <a:t>Cláusula de Confidencialidad</a:t>
            </a:r>
            <a:endParaRPr lang="pt-BR" sz="1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s-ES" sz="1700" dirty="0">
                <a:latin typeface="Times New Roman" panose="02020603050405020304" pitchFamily="18" charset="0"/>
                <a:ea typeface="Calibri" panose="020F0502020204030204" pitchFamily="34" charset="0"/>
                <a:cs typeface="Times New Roman" panose="02020603050405020304" pitchFamily="18" charset="0"/>
              </a:rPr>
              <a:t>Este documento y sus anexos contienen información estratégica de negocio, secretos comerciales y en general el </a:t>
            </a:r>
            <a:r>
              <a:rPr lang="es-ES" sz="1700" i="1" dirty="0">
                <a:latin typeface="Times New Roman" panose="02020603050405020304" pitchFamily="18" charset="0"/>
                <a:ea typeface="Calibri" panose="020F0502020204030204" pitchFamily="34" charset="0"/>
                <a:cs typeface="Times New Roman" panose="02020603050405020304" pitchFamily="18" charset="0"/>
              </a:rPr>
              <a:t>know-how</a:t>
            </a:r>
            <a:r>
              <a:rPr lang="es-ES" sz="1700" dirty="0">
                <a:latin typeface="Times New Roman" panose="02020603050405020304" pitchFamily="18" charset="0"/>
                <a:ea typeface="Calibri" panose="020F0502020204030204" pitchFamily="34" charset="0"/>
                <a:cs typeface="Times New Roman" panose="02020603050405020304" pitchFamily="18" charset="0"/>
              </a:rPr>
              <a:t> de Yelmo Films, S.L. Co. (“Scanton US” o “Yelmo Films”), y su grupo, derivados de experiencias comerciales y programas de investigación y desarrollo, y que han sido compilados para uso exclusivo de las filiales del grupo (y, en particular, de algunos de sus empleados y directivos), con el objetivo de asegurar e incrementar la rentabilidad y beneficio del grupo a largo plazo. El contenido de este documento y sus anexos es, por consiguiente,  estrictamente confidencial y para el uso exclusivo de sus destinatarios.</a:t>
            </a:r>
          </a:p>
          <a:p>
            <a:pPr algn="just">
              <a:spcAft>
                <a:spcPts val="1000"/>
              </a:spcAft>
            </a:pPr>
            <a:r>
              <a:rPr lang="es-ES" sz="1700" dirty="0">
                <a:latin typeface="Times New Roman" panose="02020603050405020304" pitchFamily="18" charset="0"/>
                <a:ea typeface="Calibri" panose="020F0502020204030204" pitchFamily="34" charset="0"/>
                <a:cs typeface="Times New Roman" panose="02020603050405020304" pitchFamily="18" charset="0"/>
              </a:rPr>
              <a:t>En este documento y sus anexos tendrá la consideración de “</a:t>
            </a:r>
            <a:r>
              <a:rPr lang="es-ES" sz="1700" b="1" dirty="0">
                <a:latin typeface="Times New Roman" panose="02020603050405020304" pitchFamily="18" charset="0"/>
                <a:ea typeface="Calibri" panose="020F0502020204030204" pitchFamily="34" charset="0"/>
                <a:cs typeface="Times New Roman" panose="02020603050405020304" pitchFamily="18" charset="0"/>
              </a:rPr>
              <a:t>Información Confidencial</a:t>
            </a:r>
            <a:r>
              <a:rPr lang="es-ES" sz="1700" dirty="0">
                <a:latin typeface="Times New Roman" panose="02020603050405020304" pitchFamily="18" charset="0"/>
                <a:ea typeface="Calibri" panose="020F0502020204030204" pitchFamily="34" charset="0"/>
                <a:cs typeface="Times New Roman" panose="02020603050405020304" pitchFamily="18" charset="0"/>
              </a:rPr>
              <a:t>” toda documentación e información (de tipo económico, financiero, técnico, comercial, estratégico o de otro tipo), proporcionada de cualquier forma (oral, escrita o en cualquier soporte) y en cualquier momento, ya sea con anterioridad o posterioridad a la fecha de este documento o sus anexos, que no esté disponible públicamente, relativa a Yelmo Films, a cualquier sociedad de su grupo, o a cualquier persona relacionada con las mismas, incluyendo, sin limitación: información científica, técnica o arquitectónica; información relativa al negocio actual o futuro, experiencia comercial y planes de comercialización, incluyendo, pero no limitada a, información financiera, términos contractuales o información y datos de clientes; diseños, dibujos, muestras, programas de computadora y software; costos e información de precios; y identificación de personal u otros recursos para su posible uso comercial.  En particular, será Información Confidencial toda documentación e información: (i) marcada como tal; (ii) identificada por Yelmo Films o su personal, bien de forma escrita o bien de forma verbal, como Información Confidencial; (iii) que tenga valor comercial; (iv) que no sea conocida a nivel general en el mercado o la industria; o (v) que por su naturaleza o por las circunstancias en que se produzca la revelación, deba de buena fe estimarse como tal.</a:t>
            </a:r>
            <a:endParaRPr lang="pt-BR" sz="1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endParaRPr lang="pt-B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9430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638705" y="236974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de seta reta 17"/>
          <p:cNvCxnSpPr/>
          <p:nvPr/>
        </p:nvCxnSpPr>
        <p:spPr>
          <a:xfrm flipV="1">
            <a:off x="1017377" y="3374129"/>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ector de seta reta 27"/>
          <p:cNvCxnSpPr/>
          <p:nvPr/>
        </p:nvCxnSpPr>
        <p:spPr>
          <a:xfrm flipH="1">
            <a:off x="9621363" y="4456019"/>
            <a:ext cx="1" cy="4603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Conector de seta reta 55"/>
          <p:cNvCxnSpPr/>
          <p:nvPr/>
        </p:nvCxnSpPr>
        <p:spPr>
          <a:xfrm flipV="1">
            <a:off x="4361657" y="3398445"/>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9" name="Retângulo de cantos arredondados 58"/>
          <p:cNvSpPr/>
          <p:nvPr/>
        </p:nvSpPr>
        <p:spPr>
          <a:xfrm>
            <a:off x="4947510" y="2325243"/>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Retângulo de cantos arredondados 61"/>
          <p:cNvSpPr/>
          <p:nvPr/>
        </p:nvSpPr>
        <p:spPr>
          <a:xfrm>
            <a:off x="8268822" y="2366808"/>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1"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29" name="Elipse 28"/>
          <p:cNvSpPr/>
          <p:nvPr/>
        </p:nvSpPr>
        <p:spPr>
          <a:xfrm>
            <a:off x="520688" y="3147466"/>
            <a:ext cx="472261" cy="47528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9" name="Conector de seta reta 38"/>
          <p:cNvCxnSpPr/>
          <p:nvPr/>
        </p:nvCxnSpPr>
        <p:spPr>
          <a:xfrm flipV="1">
            <a:off x="7665310" y="3390002"/>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3" name="AutoShape 10" descr="Resultado de imagem para mãp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6"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a:t>Guia Rápido </a:t>
            </a:r>
            <a:r>
              <a:rPr lang="es-MX" sz="1400" dirty="0" smtClean="0"/>
              <a:t>Lavagem de óculos 3D/IMAX</a:t>
            </a:r>
          </a:p>
          <a:p>
            <a:r>
              <a:rPr lang="es-MX" sz="1400" dirty="0" smtClean="0"/>
              <a:t>Entrega dos óculos </a:t>
            </a:r>
          </a:p>
          <a:p>
            <a:r>
              <a:rPr lang="es-MX" sz="1400" dirty="0" smtClean="0"/>
              <a:t>BRA-GR-LAV-ÓCULOS-00</a:t>
            </a:r>
            <a:endParaRPr lang="es-MX" sz="1400" dirty="0"/>
          </a:p>
          <a:p>
            <a:endParaRPr lang="es-MX" sz="1400" dirty="0"/>
          </a:p>
        </p:txBody>
      </p:sp>
      <p:sp>
        <p:nvSpPr>
          <p:cNvPr id="6" name="Retângulo 5"/>
          <p:cNvSpPr/>
          <p:nvPr/>
        </p:nvSpPr>
        <p:spPr>
          <a:xfrm>
            <a:off x="1664993" y="3818016"/>
            <a:ext cx="2694088" cy="784830"/>
          </a:xfrm>
          <a:prstGeom prst="rect">
            <a:avLst/>
          </a:prstGeom>
        </p:spPr>
        <p:txBody>
          <a:bodyPr wrap="square">
            <a:spAutoFit/>
          </a:bodyPr>
          <a:lstStyle/>
          <a:p>
            <a:pPr algn="just"/>
            <a:r>
              <a:rPr lang="en-US" sz="900" dirty="0" smtClean="0">
                <a:solidFill>
                  <a:srgbClr val="0068AC"/>
                </a:solidFill>
                <a:latin typeface="Lucida Bright" panose="02040602050505020304" pitchFamily="18" charset="0"/>
              </a:rPr>
              <a:t>Incluir </a:t>
            </a:r>
            <a:r>
              <a:rPr lang="en-US" sz="900" dirty="0">
                <a:solidFill>
                  <a:srgbClr val="0068AC"/>
                </a:solidFill>
                <a:latin typeface="Lucida Bright" panose="02040602050505020304" pitchFamily="18" charset="0"/>
              </a:rPr>
              <a:t>os óculos na parte superior do carrinho para entregar ao cliente os respectivos óculos.</a:t>
            </a:r>
            <a:endParaRPr lang="pt-BR" sz="900" dirty="0">
              <a:solidFill>
                <a:srgbClr val="0068AC"/>
              </a:solidFill>
              <a:latin typeface="Lucida Bright" panose="02040602050505020304" pitchFamily="18" charset="0"/>
            </a:endParaRPr>
          </a:p>
          <a:p>
            <a:pPr algn="just"/>
            <a:endParaRPr lang="pt-BR" sz="900" dirty="0">
              <a:solidFill>
                <a:srgbClr val="0068AC"/>
              </a:solidFill>
              <a:latin typeface="Lucida Bright" panose="02040602050505020304" pitchFamily="18" charset="0"/>
            </a:endParaRPr>
          </a:p>
          <a:p>
            <a:pPr algn="just"/>
            <a:endParaRPr lang="pt-BR" sz="900" dirty="0">
              <a:solidFill>
                <a:srgbClr val="0068AC"/>
              </a:solidFill>
              <a:latin typeface="Lucida Bright" panose="02040602050505020304" pitchFamily="18" charset="0"/>
              <a:cs typeface="Lucida Sans" panose="020B0602040502020204" pitchFamily="34" charset="0"/>
            </a:endParaRPr>
          </a:p>
        </p:txBody>
      </p:sp>
      <p:sp>
        <p:nvSpPr>
          <p:cNvPr id="78" name="Elipse 77"/>
          <p:cNvSpPr/>
          <p:nvPr/>
        </p:nvSpPr>
        <p:spPr>
          <a:xfrm>
            <a:off x="2790773" y="2205492"/>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1</a:t>
            </a:r>
          </a:p>
        </p:txBody>
      </p:sp>
      <p:sp>
        <p:nvSpPr>
          <p:cNvPr id="7" name="Retângulo 6"/>
          <p:cNvSpPr/>
          <p:nvPr/>
        </p:nvSpPr>
        <p:spPr>
          <a:xfrm>
            <a:off x="8604484" y="4209592"/>
            <a:ext cx="2750538" cy="507831"/>
          </a:xfrm>
          <a:prstGeom prst="rect">
            <a:avLst/>
          </a:prstGeom>
        </p:spPr>
        <p:txBody>
          <a:bodyPr wrap="square">
            <a:spAutoFit/>
          </a:bodyPr>
          <a:lstStyle/>
          <a:p>
            <a:pPr algn="just"/>
            <a:r>
              <a:rPr lang="pt-BR" sz="900" dirty="0" smtClean="0">
                <a:solidFill>
                  <a:srgbClr val="0068AC"/>
                </a:solidFill>
                <a:latin typeface="Lucida Bright" panose="02040602050505020304" pitchFamily="18" charset="0"/>
              </a:rPr>
              <a:t>Entregar </a:t>
            </a:r>
            <a:r>
              <a:rPr lang="pt-BR" sz="900" dirty="0">
                <a:solidFill>
                  <a:srgbClr val="0068AC"/>
                </a:solidFill>
                <a:latin typeface="Lucida Bright" panose="02040602050505020304" pitchFamily="18" charset="0"/>
              </a:rPr>
              <a:t>os óculos para o cliente.</a:t>
            </a:r>
            <a:endParaRPr lang="pt-BR" sz="900" baseline="30000" dirty="0">
              <a:solidFill>
                <a:srgbClr val="0068AC"/>
              </a:solidFill>
              <a:latin typeface="Lucida Bright" panose="02040602050505020304" pitchFamily="18" charset="0"/>
            </a:endParaRPr>
          </a:p>
          <a:p>
            <a:pPr algn="just"/>
            <a:endParaRPr lang="pt-BR" sz="900" dirty="0">
              <a:ln>
                <a:solidFill>
                  <a:srgbClr val="FF0000"/>
                </a:solidFill>
              </a:ln>
              <a:solidFill>
                <a:srgbClr val="0068AC"/>
              </a:solidFill>
              <a:latin typeface="Lucida Bright" panose="02040602050505020304" pitchFamily="18" charset="0"/>
            </a:endParaRPr>
          </a:p>
          <a:p>
            <a:pPr algn="just"/>
            <a:endParaRPr lang="pt-BR" sz="900" dirty="0" smtClean="0">
              <a:solidFill>
                <a:srgbClr val="0068AC"/>
              </a:solidFill>
              <a:latin typeface="Lucida Bright" panose="02040602050505020304" pitchFamily="18" charset="0"/>
              <a:cs typeface="Lucida Sans" panose="020B0602040502020204" pitchFamily="34" charset="0"/>
            </a:endParaRPr>
          </a:p>
        </p:txBody>
      </p:sp>
      <p:sp>
        <p:nvSpPr>
          <p:cNvPr id="80" name="Elipse 79"/>
          <p:cNvSpPr/>
          <p:nvPr/>
        </p:nvSpPr>
        <p:spPr>
          <a:xfrm>
            <a:off x="6138109" y="2168660"/>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2</a:t>
            </a:r>
          </a:p>
        </p:txBody>
      </p:sp>
      <p:sp>
        <p:nvSpPr>
          <p:cNvPr id="14" name="Retângulo 13"/>
          <p:cNvSpPr/>
          <p:nvPr/>
        </p:nvSpPr>
        <p:spPr>
          <a:xfrm>
            <a:off x="4957335" y="3839816"/>
            <a:ext cx="2671879" cy="892552"/>
          </a:xfrm>
          <a:prstGeom prst="rect">
            <a:avLst/>
          </a:prstGeom>
        </p:spPr>
        <p:txBody>
          <a:bodyPr wrap="square">
            <a:spAutoFit/>
          </a:bodyPr>
          <a:lstStyle/>
          <a:p>
            <a:pPr algn="just"/>
            <a:r>
              <a:rPr lang="en-US" sz="900" dirty="0" smtClean="0">
                <a:solidFill>
                  <a:srgbClr val="0068AC"/>
                </a:solidFill>
                <a:latin typeface="Lucida Bright" panose="02040602050505020304" pitchFamily="18" charset="0"/>
                <a:cs typeface="Lucida Sans" panose="020B0602040502020204" pitchFamily="34" charset="0"/>
              </a:rPr>
              <a:t> </a:t>
            </a:r>
            <a:r>
              <a:rPr lang="pt-BR" sz="900" dirty="0">
                <a:solidFill>
                  <a:srgbClr val="0068AC"/>
                </a:solidFill>
                <a:latin typeface="Lucida Bright" panose="02040602050505020304" pitchFamily="18" charset="0"/>
              </a:rPr>
              <a:t>Separar os óculos infantis e os óculos de adultos para </a:t>
            </a:r>
            <a:r>
              <a:rPr lang="pt-BR" sz="900" dirty="0" smtClean="0">
                <a:solidFill>
                  <a:srgbClr val="0068AC"/>
                </a:solidFill>
                <a:latin typeface="Lucida Bright" panose="02040602050505020304" pitchFamily="18" charset="0"/>
              </a:rPr>
              <a:t>facilitar </a:t>
            </a:r>
            <a:r>
              <a:rPr lang="pt-BR" sz="900" dirty="0">
                <a:solidFill>
                  <a:srgbClr val="0068AC"/>
                </a:solidFill>
                <a:latin typeface="Lucida Bright" panose="02040602050505020304" pitchFamily="18" charset="0"/>
              </a:rPr>
              <a:t>na entrega do mesmo para o cliente.</a:t>
            </a:r>
            <a:endParaRPr lang="pt-BR" sz="900" baseline="30000" dirty="0">
              <a:solidFill>
                <a:srgbClr val="0068AC"/>
              </a:solidFill>
              <a:latin typeface="Lucida Bright" panose="02040602050505020304" pitchFamily="18" charset="0"/>
            </a:endParaRPr>
          </a:p>
          <a:p>
            <a:pPr algn="just"/>
            <a:endParaRPr lang="en-US" sz="900" dirty="0" smtClean="0">
              <a:solidFill>
                <a:srgbClr val="0068AC"/>
              </a:solidFill>
              <a:latin typeface="Lucida Bright" panose="02040602050505020304" pitchFamily="18" charset="0"/>
              <a:cs typeface="Lucida Sans" panose="020B0602040502020204" pitchFamily="34" charset="0"/>
            </a:endParaRPr>
          </a:p>
          <a:p>
            <a:pPr algn="just"/>
            <a:endParaRPr lang="pt-BR" sz="1600" dirty="0">
              <a:solidFill>
                <a:srgbClr val="0068AC"/>
              </a:solidFill>
              <a:latin typeface="Lucida Bright" panose="02040602050505020304" pitchFamily="18" charset="0"/>
            </a:endParaRPr>
          </a:p>
        </p:txBody>
      </p:sp>
      <p:sp>
        <p:nvSpPr>
          <p:cNvPr id="84" name="Elipse 83"/>
          <p:cNvSpPr/>
          <p:nvPr/>
        </p:nvSpPr>
        <p:spPr>
          <a:xfrm>
            <a:off x="9450382" y="2199384"/>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3</a:t>
            </a:r>
          </a:p>
        </p:txBody>
      </p:sp>
      <p:sp>
        <p:nvSpPr>
          <p:cNvPr id="90" name="Retângulo 89"/>
          <p:cNvSpPr/>
          <p:nvPr/>
        </p:nvSpPr>
        <p:spPr>
          <a:xfrm>
            <a:off x="10889079" y="46865"/>
            <a:ext cx="1192571" cy="584775"/>
          </a:xfrm>
          <a:prstGeom prst="rect">
            <a:avLst/>
          </a:prstGeom>
        </p:spPr>
        <p:txBody>
          <a:bodyPr wrap="none">
            <a:spAutoFit/>
          </a:bodyPr>
          <a:lstStyle/>
          <a:p>
            <a:pPr algn="ctr"/>
            <a:r>
              <a:rPr lang="en-US" sz="1600" b="1" dirty="0">
                <a:solidFill>
                  <a:srgbClr val="0070C0"/>
                </a:solidFill>
              </a:rPr>
              <a:t>Versão: 1.0 </a:t>
            </a:r>
          </a:p>
          <a:p>
            <a:pPr algn="ctr"/>
            <a:r>
              <a:rPr lang="en-US" sz="1600" b="1" dirty="0" smtClean="0">
                <a:solidFill>
                  <a:srgbClr val="0070C0"/>
                </a:solidFill>
              </a:rPr>
              <a:t>Junho/2018</a:t>
            </a:r>
            <a:endParaRPr lang="pt-BR" sz="1600" b="1" dirty="0">
              <a:solidFill>
                <a:srgbClr val="0070C0"/>
              </a:solidFill>
            </a:endParaRPr>
          </a:p>
        </p:txBody>
      </p:sp>
      <p:sp>
        <p:nvSpPr>
          <p:cNvPr id="41" name="Rosca 40"/>
          <p:cNvSpPr/>
          <p:nvPr/>
        </p:nvSpPr>
        <p:spPr>
          <a:xfrm>
            <a:off x="9423232" y="4928701"/>
            <a:ext cx="384916" cy="341544"/>
          </a:xfrm>
          <a:prstGeom prst="donut">
            <a:avLst>
              <a:gd name="adj" fmla="val 7815"/>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B0F0"/>
              </a:solidFill>
            </a:endParaRPr>
          </a:p>
        </p:txBody>
      </p:sp>
      <p:pic>
        <p:nvPicPr>
          <p:cNvPr id="25" name="Picture 15"/>
          <p:cNvPicPr>
            <a:picLocks noChangeAspect="1"/>
          </p:cNvPicPr>
          <p:nvPr/>
        </p:nvPicPr>
        <p:blipFill>
          <a:blip r:embed="rId3" cstate="print"/>
          <a:stretch>
            <a:fillRect/>
          </a:stretch>
        </p:blipFill>
        <p:spPr>
          <a:xfrm>
            <a:off x="1899128" y="2779299"/>
            <a:ext cx="937406" cy="876865"/>
          </a:xfrm>
          <a:prstGeom prst="rect">
            <a:avLst/>
          </a:prstGeom>
        </p:spPr>
      </p:pic>
      <p:pic>
        <p:nvPicPr>
          <p:cNvPr id="26" name="Picture 16"/>
          <p:cNvPicPr>
            <a:picLocks noChangeAspect="1"/>
          </p:cNvPicPr>
          <p:nvPr/>
        </p:nvPicPr>
        <p:blipFill>
          <a:blip r:embed="rId4" cstate="print"/>
          <a:stretch>
            <a:fillRect/>
          </a:stretch>
        </p:blipFill>
        <p:spPr>
          <a:xfrm>
            <a:off x="2994116" y="2667943"/>
            <a:ext cx="930705" cy="988221"/>
          </a:xfrm>
          <a:prstGeom prst="rect">
            <a:avLst/>
          </a:prstGeom>
        </p:spPr>
      </p:pic>
      <p:pic>
        <p:nvPicPr>
          <p:cNvPr id="27" name="Imagen 41987" descr="C:\Trabajos SAAG\CINEPOLIS\Lentes 3D\FOTOS\Listas\DSC00367ll.png"/>
          <p:cNvPicPr/>
          <p:nvPr/>
        </p:nvPicPr>
        <p:blipFill rotWithShape="1">
          <a:blip r:embed="rId5" cstate="print">
            <a:extLst>
              <a:ext uri="{28A0092B-C50C-407E-A947-70E740481C1C}">
                <a14:useLocalDpi xmlns:a14="http://schemas.microsoft.com/office/drawing/2010/main" val="0"/>
              </a:ext>
            </a:extLst>
          </a:blip>
          <a:srcRect/>
          <a:stretch/>
        </p:blipFill>
        <p:spPr bwMode="auto">
          <a:xfrm>
            <a:off x="5555738" y="2644514"/>
            <a:ext cx="1338451" cy="1117010"/>
          </a:xfrm>
          <a:prstGeom prst="rect">
            <a:avLst/>
          </a:prstGeom>
          <a:noFill/>
          <a:ln>
            <a:noFill/>
          </a:ln>
          <a:extLst>
            <a:ext uri="{53640926-AAD7-44D8-BBD7-CCE9431645EC}">
              <a14:shadowObscured xmlns:a14="http://schemas.microsoft.com/office/drawing/2010/main"/>
            </a:ext>
          </a:extLst>
        </p:spPr>
      </p:pic>
      <p:pic>
        <p:nvPicPr>
          <p:cNvPr id="32" name="Imagen 41987" descr="C:\Trabajos SAAG\CINEPOLIS\Lentes 3D\FOTOS\Listas\DSC00367ll.png"/>
          <p:cNvPicPr/>
          <p:nvPr/>
        </p:nvPicPr>
        <p:blipFill rotWithShape="1">
          <a:blip r:embed="rId5" cstate="print">
            <a:extLst>
              <a:ext uri="{28A0092B-C50C-407E-A947-70E740481C1C}">
                <a14:useLocalDpi xmlns:a14="http://schemas.microsoft.com/office/drawing/2010/main" val="0"/>
              </a:ext>
            </a:extLst>
          </a:blip>
          <a:srcRect/>
          <a:stretch/>
        </p:blipFill>
        <p:spPr bwMode="auto">
          <a:xfrm>
            <a:off x="8754006" y="2679975"/>
            <a:ext cx="1338451" cy="11170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6484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669778" y="147469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41" name="Grupo 1040"/>
          <p:cNvGrpSpPr/>
          <p:nvPr/>
        </p:nvGrpSpPr>
        <p:grpSpPr>
          <a:xfrm>
            <a:off x="592234" y="2252416"/>
            <a:ext cx="1069161" cy="475284"/>
            <a:chOff x="734239" y="2336701"/>
            <a:chExt cx="1069161" cy="475284"/>
          </a:xfrm>
        </p:grpSpPr>
        <p:cxnSp>
          <p:nvCxnSpPr>
            <p:cNvPr id="18" name="Conector de seta reta 17"/>
            <p:cNvCxnSpPr/>
            <p:nvPr/>
          </p:nvCxnSpPr>
          <p:spPr>
            <a:xfrm flipV="1">
              <a:off x="1206500" y="2591921"/>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Elipse 18"/>
            <p:cNvSpPr/>
            <p:nvPr/>
          </p:nvSpPr>
          <p:spPr>
            <a:xfrm>
              <a:off x="734239" y="2336701"/>
              <a:ext cx="472261" cy="47528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cxnSp>
        <p:nvCxnSpPr>
          <p:cNvPr id="28" name="Conector de seta reta 27"/>
          <p:cNvCxnSpPr/>
          <p:nvPr/>
        </p:nvCxnSpPr>
        <p:spPr>
          <a:xfrm>
            <a:off x="9907647" y="3480968"/>
            <a:ext cx="0" cy="3679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Conector de seta reta 41"/>
          <p:cNvCxnSpPr/>
          <p:nvPr/>
        </p:nvCxnSpPr>
        <p:spPr>
          <a:xfrm flipH="1">
            <a:off x="7867651" y="5163577"/>
            <a:ext cx="6053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Conector de seta reta 55"/>
          <p:cNvCxnSpPr/>
          <p:nvPr/>
        </p:nvCxnSpPr>
        <p:spPr>
          <a:xfrm flipV="1">
            <a:off x="4377008" y="2596641"/>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7" name="Retângulo de cantos arredondados 56"/>
          <p:cNvSpPr/>
          <p:nvPr/>
        </p:nvSpPr>
        <p:spPr>
          <a:xfrm>
            <a:off x="4981233" y="147469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Retângulo de cantos arredondados 58"/>
          <p:cNvSpPr/>
          <p:nvPr/>
        </p:nvSpPr>
        <p:spPr>
          <a:xfrm>
            <a:off x="8288497" y="1358711"/>
            <a:ext cx="2795335"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0" name="Conector de seta reta 59"/>
          <p:cNvCxnSpPr/>
          <p:nvPr/>
        </p:nvCxnSpPr>
        <p:spPr>
          <a:xfrm flipV="1">
            <a:off x="7685519" y="2526504"/>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2" name="Retângulo de cantos arredondados 61"/>
          <p:cNvSpPr/>
          <p:nvPr/>
        </p:nvSpPr>
        <p:spPr>
          <a:xfrm>
            <a:off x="8470911" y="4075221"/>
            <a:ext cx="2717800" cy="2295334"/>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1"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43" name="Elipse 42"/>
          <p:cNvSpPr/>
          <p:nvPr/>
        </p:nvSpPr>
        <p:spPr>
          <a:xfrm>
            <a:off x="2849218" y="1284332"/>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1</a:t>
            </a:r>
          </a:p>
        </p:txBody>
      </p:sp>
      <p:sp>
        <p:nvSpPr>
          <p:cNvPr id="4" name="Retângulo 3"/>
          <p:cNvSpPr/>
          <p:nvPr/>
        </p:nvSpPr>
        <p:spPr>
          <a:xfrm>
            <a:off x="1736963" y="2758660"/>
            <a:ext cx="2620808" cy="923330"/>
          </a:xfrm>
          <a:prstGeom prst="rect">
            <a:avLst/>
          </a:prstGeom>
        </p:spPr>
        <p:txBody>
          <a:bodyPr wrap="square">
            <a:spAutoFit/>
          </a:bodyPr>
          <a:lstStyle/>
          <a:p>
            <a:pPr algn="just"/>
            <a:r>
              <a:rPr lang="pt-BR" sz="900" dirty="0">
                <a:solidFill>
                  <a:srgbClr val="0070C0"/>
                </a:solidFill>
                <a:latin typeface="Lucida Bright" panose="02040602050505020304" pitchFamily="18" charset="0"/>
              </a:rPr>
              <a:t>Pegar um recipiente para </a:t>
            </a:r>
            <a:r>
              <a:rPr lang="pt-BR" sz="900" dirty="0">
                <a:solidFill>
                  <a:srgbClr val="0068AC"/>
                </a:solidFill>
                <a:latin typeface="Lucida Bright" panose="02040602050505020304" pitchFamily="18" charset="0"/>
              </a:rPr>
              <a:t>coletar os óculos e entrar na sala com sessão 3D e IMAX que está por terminar em pouco tempo, posicionando-se silenciosamente em um lugar que não seja visível pelos clientes.</a:t>
            </a:r>
          </a:p>
          <a:p>
            <a:pPr lvl="0" algn="just"/>
            <a:endParaRPr lang="es-MX" sz="900" dirty="0">
              <a:solidFill>
                <a:srgbClr val="0068AC"/>
              </a:solidFill>
              <a:latin typeface="Lucida Bright" panose="02040602050505020304" pitchFamily="18" charset="0"/>
              <a:cs typeface="Lucida Sans" panose="020B0602040502020204" pitchFamily="34" charset="0"/>
            </a:endParaRPr>
          </a:p>
        </p:txBody>
      </p:sp>
      <p:sp>
        <p:nvSpPr>
          <p:cNvPr id="64"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a:t>Guia Rápido </a:t>
            </a:r>
            <a:r>
              <a:rPr lang="es-MX" sz="1400" dirty="0" smtClean="0"/>
              <a:t>Lavagem de óculos 3D/IMAX</a:t>
            </a:r>
          </a:p>
          <a:p>
            <a:r>
              <a:rPr lang="es-MX" sz="1400" dirty="0" smtClean="0"/>
              <a:t>Coleta na Sala </a:t>
            </a:r>
          </a:p>
          <a:p>
            <a:r>
              <a:rPr lang="es-MX" sz="1400" dirty="0"/>
              <a:t>BRA-GR-LAV-ÓCULOS-00</a:t>
            </a:r>
          </a:p>
          <a:p>
            <a:endParaRPr lang="es-MX" sz="1400" dirty="0"/>
          </a:p>
        </p:txBody>
      </p:sp>
      <p:sp>
        <p:nvSpPr>
          <p:cNvPr id="73" name="Elipse 72"/>
          <p:cNvSpPr/>
          <p:nvPr/>
        </p:nvSpPr>
        <p:spPr>
          <a:xfrm>
            <a:off x="6241948" y="1271622"/>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2</a:t>
            </a:r>
          </a:p>
        </p:txBody>
      </p:sp>
      <p:sp>
        <p:nvSpPr>
          <p:cNvPr id="78" name="Elipse 77"/>
          <p:cNvSpPr/>
          <p:nvPr/>
        </p:nvSpPr>
        <p:spPr>
          <a:xfrm>
            <a:off x="9560949" y="1186195"/>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3</a:t>
            </a:r>
          </a:p>
        </p:txBody>
      </p:sp>
      <p:sp>
        <p:nvSpPr>
          <p:cNvPr id="96" name="Retângulo 95"/>
          <p:cNvSpPr/>
          <p:nvPr/>
        </p:nvSpPr>
        <p:spPr>
          <a:xfrm>
            <a:off x="8469518" y="4936501"/>
            <a:ext cx="2671737" cy="1477328"/>
          </a:xfrm>
          <a:prstGeom prst="rect">
            <a:avLst/>
          </a:prstGeom>
        </p:spPr>
        <p:txBody>
          <a:bodyPr wrap="square">
            <a:spAutoFit/>
          </a:bodyPr>
          <a:lstStyle/>
          <a:p>
            <a:pPr algn="just"/>
            <a:r>
              <a:rPr lang="pt-BR" sz="900" dirty="0" smtClean="0">
                <a:solidFill>
                  <a:srgbClr val="0068AC"/>
                </a:solidFill>
                <a:latin typeface="Lucida Bright" panose="02040602050505020304" pitchFamily="18" charset="0"/>
              </a:rPr>
              <a:t>Inserir </a:t>
            </a:r>
            <a:r>
              <a:rPr lang="pt-BR" sz="900" dirty="0">
                <a:solidFill>
                  <a:srgbClr val="0068AC"/>
                </a:solidFill>
                <a:latin typeface="Lucida Bright" panose="02040602050505020304" pitchFamily="18" charset="0"/>
              </a:rPr>
              <a:t>na Planilha Controle de Óculos por Sessão, a quantidade de óculos recebidos, além da quantidade de ingressos vendidos para mensurar a quantidade de </a:t>
            </a:r>
            <a:r>
              <a:rPr lang="pt-BR" sz="900" i="1" dirty="0">
                <a:solidFill>
                  <a:srgbClr val="0068AC"/>
                </a:solidFill>
                <a:latin typeface="Lucida Bright" panose="02040602050505020304" pitchFamily="18" charset="0"/>
              </a:rPr>
              <a:t>tickets</a:t>
            </a:r>
            <a:r>
              <a:rPr lang="pt-BR" sz="900" dirty="0">
                <a:solidFill>
                  <a:srgbClr val="0068AC"/>
                </a:solidFill>
                <a:latin typeface="Lucida Bright" panose="02040602050505020304" pitchFamily="18" charset="0"/>
              </a:rPr>
              <a:t> vendidos </a:t>
            </a:r>
            <a:r>
              <a:rPr lang="pt-BR" sz="900" i="1" dirty="0">
                <a:solidFill>
                  <a:srgbClr val="0068AC"/>
                </a:solidFill>
                <a:latin typeface="Lucida Bright" panose="02040602050505020304" pitchFamily="18" charset="0"/>
              </a:rPr>
              <a:t>versus</a:t>
            </a:r>
            <a:r>
              <a:rPr lang="pt-BR" sz="900" dirty="0">
                <a:solidFill>
                  <a:srgbClr val="0068AC"/>
                </a:solidFill>
                <a:latin typeface="Lucida Bright" panose="02040602050505020304" pitchFamily="18" charset="0"/>
              </a:rPr>
              <a:t> óculos entregue.</a:t>
            </a:r>
          </a:p>
          <a:p>
            <a:pPr algn="just"/>
            <a:r>
              <a:rPr lang="en-US" sz="900" dirty="0">
                <a:solidFill>
                  <a:srgbClr val="0068AC"/>
                </a:solidFill>
                <a:latin typeface="Lucida Bright" panose="02040602050505020304" pitchFamily="18" charset="0"/>
              </a:rPr>
              <a:t>Nota: Os óculos danificados devem ser considerados neste documento.</a:t>
            </a:r>
          </a:p>
          <a:p>
            <a:pPr algn="just"/>
            <a:r>
              <a:rPr lang="en-US" sz="900" dirty="0">
                <a:solidFill>
                  <a:srgbClr val="0068AC"/>
                </a:solidFill>
                <a:latin typeface="Lucida Bright" panose="02040602050505020304" pitchFamily="18" charset="0"/>
              </a:rPr>
              <a:t>A respectiva planilha deve ser enviada às sextas-feiras para o Gerente Regional.</a:t>
            </a:r>
            <a:endParaRPr lang="pt-BR" sz="900" dirty="0">
              <a:solidFill>
                <a:srgbClr val="0068AC"/>
              </a:solidFill>
              <a:latin typeface="Lucida Bright" panose="02040602050505020304" pitchFamily="18" charset="0"/>
            </a:endParaRPr>
          </a:p>
          <a:p>
            <a:pPr lvl="0" algn="just"/>
            <a:r>
              <a:rPr lang="es-MX" sz="900" dirty="0" smtClean="0">
                <a:solidFill>
                  <a:srgbClr val="0068AC"/>
                </a:solidFill>
                <a:latin typeface="Lucida Bright" panose="02040602050505020304" pitchFamily="18" charset="0"/>
                <a:cs typeface="Lucida Sans" panose="020B0602040502020204" pitchFamily="34" charset="0"/>
              </a:rPr>
              <a:t> </a:t>
            </a:r>
          </a:p>
        </p:txBody>
      </p:sp>
      <p:sp>
        <p:nvSpPr>
          <p:cNvPr id="104" name="Elipse 103"/>
          <p:cNvSpPr/>
          <p:nvPr/>
        </p:nvSpPr>
        <p:spPr>
          <a:xfrm>
            <a:off x="9716622" y="3950103"/>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4</a:t>
            </a:r>
          </a:p>
        </p:txBody>
      </p:sp>
      <p:sp>
        <p:nvSpPr>
          <p:cNvPr id="110" name="Retângulo 109"/>
          <p:cNvSpPr/>
          <p:nvPr/>
        </p:nvSpPr>
        <p:spPr>
          <a:xfrm>
            <a:off x="10889079" y="46865"/>
            <a:ext cx="1192571" cy="584775"/>
          </a:xfrm>
          <a:prstGeom prst="rect">
            <a:avLst/>
          </a:prstGeom>
        </p:spPr>
        <p:txBody>
          <a:bodyPr wrap="none">
            <a:spAutoFit/>
          </a:bodyPr>
          <a:lstStyle/>
          <a:p>
            <a:pPr algn="ctr"/>
            <a:r>
              <a:rPr lang="en-US" sz="1600" b="1" dirty="0">
                <a:solidFill>
                  <a:srgbClr val="0070C0"/>
                </a:solidFill>
              </a:rPr>
              <a:t>Versão: 1.0 </a:t>
            </a:r>
          </a:p>
          <a:p>
            <a:pPr algn="ctr"/>
            <a:r>
              <a:rPr lang="en-US" sz="1600" b="1" dirty="0" smtClean="0">
                <a:solidFill>
                  <a:srgbClr val="0070C0"/>
                </a:solidFill>
              </a:rPr>
              <a:t>Junho/2018</a:t>
            </a:r>
            <a:endParaRPr lang="pt-BR" sz="1600" b="1" dirty="0">
              <a:solidFill>
                <a:srgbClr val="0070C0"/>
              </a:solidFill>
            </a:endParaRPr>
          </a:p>
        </p:txBody>
      </p:sp>
      <p:sp>
        <p:nvSpPr>
          <p:cNvPr id="45" name="Retângulo 44"/>
          <p:cNvSpPr/>
          <p:nvPr/>
        </p:nvSpPr>
        <p:spPr>
          <a:xfrm>
            <a:off x="5101067" y="3159240"/>
            <a:ext cx="2620808" cy="507831"/>
          </a:xfrm>
          <a:prstGeom prst="rect">
            <a:avLst/>
          </a:prstGeom>
        </p:spPr>
        <p:txBody>
          <a:bodyPr wrap="square">
            <a:spAutoFit/>
          </a:bodyPr>
          <a:lstStyle/>
          <a:p>
            <a:pPr algn="just"/>
            <a:r>
              <a:rPr lang="pt-BR" sz="900" dirty="0" smtClean="0">
                <a:solidFill>
                  <a:srgbClr val="0068AC"/>
                </a:solidFill>
                <a:latin typeface="Lucida Bright" panose="02040602050505020304" pitchFamily="18" charset="0"/>
              </a:rPr>
              <a:t>Ir </a:t>
            </a:r>
            <a:r>
              <a:rPr lang="pt-BR" sz="900" dirty="0">
                <a:solidFill>
                  <a:srgbClr val="0068AC"/>
                </a:solidFill>
                <a:latin typeface="Lucida Bright" panose="02040602050505020304" pitchFamily="18" charset="0"/>
              </a:rPr>
              <a:t>à saída da sala quando os créditos do filme começarem a passar.</a:t>
            </a:r>
          </a:p>
          <a:p>
            <a:pPr lvl="0" algn="just"/>
            <a:endParaRPr lang="es-MX" sz="900" dirty="0">
              <a:solidFill>
                <a:srgbClr val="0068AC"/>
              </a:solidFill>
              <a:latin typeface="Lucida Bright" panose="02040602050505020304" pitchFamily="18" charset="0"/>
              <a:cs typeface="Lucida Sans" panose="020B0602040502020204" pitchFamily="34" charset="0"/>
            </a:endParaRPr>
          </a:p>
        </p:txBody>
      </p:sp>
      <p:sp>
        <p:nvSpPr>
          <p:cNvPr id="47" name="Retângulo 46"/>
          <p:cNvSpPr/>
          <p:nvPr/>
        </p:nvSpPr>
        <p:spPr>
          <a:xfrm>
            <a:off x="8343899" y="2733439"/>
            <a:ext cx="2745446" cy="784830"/>
          </a:xfrm>
          <a:prstGeom prst="rect">
            <a:avLst/>
          </a:prstGeom>
        </p:spPr>
        <p:txBody>
          <a:bodyPr wrap="square">
            <a:spAutoFit/>
          </a:bodyPr>
          <a:lstStyle/>
          <a:p>
            <a:pPr algn="just"/>
            <a:r>
              <a:rPr lang="pt-BR" sz="900" dirty="0">
                <a:solidFill>
                  <a:srgbClr val="0068AC"/>
                </a:solidFill>
                <a:latin typeface="Lucida Bright" panose="02040602050505020304" pitchFamily="18" charset="0"/>
              </a:rPr>
              <a:t>Coletar os óculos que os clientes depositaram/ entregaram ou deixaram na sala e colocá-los no recipiente da coleta para lavagem.</a:t>
            </a:r>
          </a:p>
          <a:p>
            <a:pPr algn="just"/>
            <a:endParaRPr lang="es-MX" sz="900" dirty="0">
              <a:solidFill>
                <a:srgbClr val="0068AC"/>
              </a:solidFill>
              <a:latin typeface="Lucida Bright" panose="02040602050505020304" pitchFamily="18" charset="0"/>
              <a:cs typeface="Lucida Sans" panose="020B0602040502020204" pitchFamily="34" charset="0"/>
            </a:endParaRPr>
          </a:p>
        </p:txBody>
      </p:sp>
      <p:pic>
        <p:nvPicPr>
          <p:cNvPr id="38" name="Imagen 10957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9778" y="1720218"/>
            <a:ext cx="1208917" cy="928921"/>
          </a:xfrm>
          <a:prstGeom prst="rect">
            <a:avLst/>
          </a:prstGeom>
          <a:noFill/>
          <a:ln>
            <a:noFill/>
          </a:ln>
        </p:spPr>
      </p:pic>
      <p:grpSp>
        <p:nvGrpSpPr>
          <p:cNvPr id="40" name="Grupo 39"/>
          <p:cNvGrpSpPr/>
          <p:nvPr/>
        </p:nvGrpSpPr>
        <p:grpSpPr>
          <a:xfrm>
            <a:off x="5531714" y="1840273"/>
            <a:ext cx="1693066" cy="1156896"/>
            <a:chOff x="1908403" y="2620038"/>
            <a:chExt cx="1449814" cy="967891"/>
          </a:xfrm>
        </p:grpSpPr>
        <p:pic>
          <p:nvPicPr>
            <p:cNvPr id="41" name="Imagen 88068" descr="E:\Control de salas\ARQUILLA AUTOMATICA\buscar luces rojas.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8403" y="2620038"/>
              <a:ext cx="1389075" cy="967891"/>
            </a:xfrm>
            <a:prstGeom prst="rect">
              <a:avLst/>
            </a:prstGeom>
            <a:noFill/>
            <a:ln>
              <a:noFill/>
            </a:ln>
          </p:spPr>
        </p:pic>
        <p:pic>
          <p:nvPicPr>
            <p:cNvPr id="44" name="Imagen 32014" descr="E:\kenii2\P1020343.png"/>
            <p:cNvPicPr/>
            <p:nvPr/>
          </p:nvPicPr>
          <p:blipFill rotWithShape="1">
            <a:blip r:embed="rId5" cstate="print">
              <a:extLst>
                <a:ext uri="{28A0092B-C50C-407E-A947-70E740481C1C}">
                  <a14:useLocalDpi xmlns:a14="http://schemas.microsoft.com/office/drawing/2010/main" val="0"/>
                </a:ext>
              </a:extLst>
            </a:blip>
            <a:srcRect l="58096" r="-5297"/>
            <a:stretch/>
          </p:blipFill>
          <p:spPr bwMode="auto">
            <a:xfrm>
              <a:off x="3027126" y="2620038"/>
              <a:ext cx="331091" cy="759417"/>
            </a:xfrm>
            <a:prstGeom prst="rect">
              <a:avLst/>
            </a:prstGeom>
            <a:noFill/>
            <a:ln>
              <a:noFill/>
            </a:ln>
          </p:spPr>
        </p:pic>
      </p:grpSp>
      <p:sp>
        <p:nvSpPr>
          <p:cNvPr id="48" name="Rosca 47"/>
          <p:cNvSpPr/>
          <p:nvPr/>
        </p:nvSpPr>
        <p:spPr>
          <a:xfrm>
            <a:off x="7482159" y="4992805"/>
            <a:ext cx="384916" cy="341544"/>
          </a:xfrm>
          <a:prstGeom prst="donut">
            <a:avLst>
              <a:gd name="adj" fmla="val 7815"/>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B0F0"/>
              </a:solidFill>
            </a:endParaRPr>
          </a:p>
        </p:txBody>
      </p:sp>
      <p:pic>
        <p:nvPicPr>
          <p:cNvPr id="52" name="Imagen 240" descr="C:\Trabajos SAAG\CINEPOLIS\Guías Operativas\Lentes 3D\FOTOS Lentes 3D\Listas\DSC02472l.png"/>
          <p:cNvPicPr/>
          <p:nvPr/>
        </p:nvPicPr>
        <p:blipFill rotWithShape="1">
          <a:blip r:embed="rId6" cstate="print">
            <a:extLst>
              <a:ext uri="{28A0092B-C50C-407E-A947-70E740481C1C}">
                <a14:useLocalDpi xmlns:a14="http://schemas.microsoft.com/office/drawing/2010/main" val="0"/>
              </a:ext>
            </a:extLst>
          </a:blip>
          <a:srcRect/>
          <a:stretch/>
        </p:blipFill>
        <p:spPr bwMode="auto">
          <a:xfrm>
            <a:off x="8849041" y="1610995"/>
            <a:ext cx="1675405" cy="1227331"/>
          </a:xfrm>
          <a:prstGeom prst="rect">
            <a:avLst/>
          </a:prstGeom>
          <a:noFill/>
          <a:ln>
            <a:noFill/>
          </a:ln>
          <a:extLst>
            <a:ext uri="{53640926-AAD7-44D8-BBD7-CCE9431645EC}">
              <a14:shadowObscured xmlns:a14="http://schemas.microsoft.com/office/drawing/2010/main"/>
            </a:ext>
          </a:extLst>
        </p:spPr>
      </p:pic>
      <p:pic>
        <p:nvPicPr>
          <p:cNvPr id="53" name="Imagen 155908" descr="C:\Trabajos SAAG\CINEPOLIS\Lentes 3D\FOTOS\Listas\llenar formato control.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14737" y="4316473"/>
            <a:ext cx="904895" cy="556797"/>
          </a:xfrm>
          <a:prstGeom prst="rect">
            <a:avLst/>
          </a:prstGeom>
          <a:noFill/>
          <a:ln>
            <a:noFill/>
          </a:ln>
        </p:spPr>
      </p:pic>
      <p:sp>
        <p:nvSpPr>
          <p:cNvPr id="55" name="Retângulo 54"/>
          <p:cNvSpPr/>
          <p:nvPr/>
        </p:nvSpPr>
        <p:spPr>
          <a:xfrm>
            <a:off x="55473" y="6519357"/>
            <a:ext cx="11305253" cy="261610"/>
          </a:xfrm>
          <a:prstGeom prst="rect">
            <a:avLst/>
          </a:prstGeom>
        </p:spPr>
        <p:txBody>
          <a:bodyPr wrap="square">
            <a:spAutoFit/>
          </a:bodyPr>
          <a:lstStyle/>
          <a:p>
            <a:pPr algn="just"/>
            <a:r>
              <a:rPr lang="es-MX" sz="1100" dirty="0" smtClean="0">
                <a:solidFill>
                  <a:srgbClr val="0068AC"/>
                </a:solidFill>
                <a:latin typeface="Lucida Bright" panose="02040602050505020304" pitchFamily="18" charset="0"/>
              </a:rPr>
              <a:t>Nota : O Cinepolito do </a:t>
            </a:r>
            <a:r>
              <a:rPr lang="es-MX" sz="1100" dirty="0">
                <a:solidFill>
                  <a:srgbClr val="0068AC"/>
                </a:solidFill>
                <a:latin typeface="Lucida Bright" panose="02040602050505020304" pitchFamily="18" charset="0"/>
              </a:rPr>
              <a:t>A</a:t>
            </a:r>
            <a:r>
              <a:rPr lang="es-MX" sz="1100" dirty="0" smtClean="0">
                <a:solidFill>
                  <a:srgbClr val="0068AC"/>
                </a:solidFill>
                <a:latin typeface="Lucida Bright" panose="02040602050505020304" pitchFamily="18" charset="0"/>
              </a:rPr>
              <a:t>tendimento deve entrar na sala 10 minutos antes do término da sessão. Deve ficar em absoluto silêncio aguardando o final do filme. </a:t>
            </a:r>
            <a:endParaRPr lang="es-MX" sz="1100" dirty="0">
              <a:solidFill>
                <a:srgbClr val="0068AC"/>
              </a:solidFill>
              <a:latin typeface="Lucida Bright" panose="02040602050505020304" pitchFamily="18" charset="0"/>
            </a:endParaRPr>
          </a:p>
        </p:txBody>
      </p:sp>
    </p:spTree>
    <p:extLst>
      <p:ext uri="{BB962C8B-B14F-4D97-AF65-F5344CB8AC3E}">
        <p14:creationId xmlns:p14="http://schemas.microsoft.com/office/powerpoint/2010/main" val="2578082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669778" y="147469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41" name="Grupo 1040"/>
          <p:cNvGrpSpPr/>
          <p:nvPr/>
        </p:nvGrpSpPr>
        <p:grpSpPr>
          <a:xfrm>
            <a:off x="606089" y="2307836"/>
            <a:ext cx="1069161" cy="475284"/>
            <a:chOff x="734239" y="2336701"/>
            <a:chExt cx="1069161" cy="475284"/>
          </a:xfrm>
        </p:grpSpPr>
        <p:cxnSp>
          <p:nvCxnSpPr>
            <p:cNvPr id="18" name="Conector de seta reta 17"/>
            <p:cNvCxnSpPr/>
            <p:nvPr/>
          </p:nvCxnSpPr>
          <p:spPr>
            <a:xfrm flipV="1">
              <a:off x="1206500" y="2591921"/>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Elipse 18"/>
            <p:cNvSpPr/>
            <p:nvPr/>
          </p:nvSpPr>
          <p:spPr>
            <a:xfrm>
              <a:off x="734239" y="2336701"/>
              <a:ext cx="472261" cy="47528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cxnSp>
        <p:nvCxnSpPr>
          <p:cNvPr id="28" name="Conector de seta reta 27"/>
          <p:cNvCxnSpPr/>
          <p:nvPr/>
        </p:nvCxnSpPr>
        <p:spPr>
          <a:xfrm>
            <a:off x="9769097" y="3550243"/>
            <a:ext cx="0" cy="3679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Conector de seta reta 41"/>
          <p:cNvCxnSpPr/>
          <p:nvPr/>
        </p:nvCxnSpPr>
        <p:spPr>
          <a:xfrm flipH="1">
            <a:off x="7782440" y="5171148"/>
            <a:ext cx="6053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Conector de seta reta 55"/>
          <p:cNvCxnSpPr/>
          <p:nvPr/>
        </p:nvCxnSpPr>
        <p:spPr>
          <a:xfrm flipV="1">
            <a:off x="4380700" y="2628090"/>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7" name="Retângulo de cantos arredondados 56"/>
          <p:cNvSpPr/>
          <p:nvPr/>
        </p:nvSpPr>
        <p:spPr>
          <a:xfrm>
            <a:off x="4967378" y="147469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Retângulo de cantos arredondados 58"/>
          <p:cNvSpPr/>
          <p:nvPr/>
        </p:nvSpPr>
        <p:spPr>
          <a:xfrm>
            <a:off x="8330968" y="1452471"/>
            <a:ext cx="2795335"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0" name="Conector de seta reta 59"/>
          <p:cNvCxnSpPr/>
          <p:nvPr/>
        </p:nvCxnSpPr>
        <p:spPr>
          <a:xfrm flipV="1">
            <a:off x="7728525" y="2626303"/>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2" name="Retângulo de cantos arredondados 61"/>
          <p:cNvSpPr/>
          <p:nvPr/>
        </p:nvSpPr>
        <p:spPr>
          <a:xfrm>
            <a:off x="8387781" y="4130640"/>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1" name="Picture 4" descr="Image result for cinepoli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43" name="Elipse 42"/>
          <p:cNvSpPr/>
          <p:nvPr/>
        </p:nvSpPr>
        <p:spPr>
          <a:xfrm>
            <a:off x="2849218" y="1284332"/>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1</a:t>
            </a:r>
          </a:p>
        </p:txBody>
      </p:sp>
      <p:sp>
        <p:nvSpPr>
          <p:cNvPr id="4" name="Retângulo 3"/>
          <p:cNvSpPr/>
          <p:nvPr/>
        </p:nvSpPr>
        <p:spPr>
          <a:xfrm>
            <a:off x="1807178" y="3228884"/>
            <a:ext cx="2620808" cy="230832"/>
          </a:xfrm>
          <a:prstGeom prst="rect">
            <a:avLst/>
          </a:prstGeom>
        </p:spPr>
        <p:txBody>
          <a:bodyPr wrap="square">
            <a:spAutoFit/>
          </a:bodyPr>
          <a:lstStyle/>
          <a:p>
            <a:pPr lvl="0" algn="just"/>
            <a:r>
              <a:rPr lang="es-MX" sz="900" dirty="0" smtClean="0">
                <a:solidFill>
                  <a:srgbClr val="0068AC"/>
                </a:solidFill>
                <a:latin typeface="Lucida Bright" panose="02040602050505020304" pitchFamily="18" charset="0"/>
                <a:cs typeface="Lucida Sans" panose="020B0602040502020204" pitchFamily="34" charset="0"/>
              </a:rPr>
              <a:t>Guardar os carrinhos na sala de óculos.</a:t>
            </a:r>
            <a:endParaRPr lang="es-MX" sz="900" dirty="0">
              <a:solidFill>
                <a:srgbClr val="0068AC"/>
              </a:solidFill>
              <a:latin typeface="Lucida Bright" panose="02040602050505020304" pitchFamily="18" charset="0"/>
              <a:cs typeface="Lucida Sans" panose="020B0602040502020204" pitchFamily="34" charset="0"/>
            </a:endParaRPr>
          </a:p>
        </p:txBody>
      </p:sp>
      <p:sp>
        <p:nvSpPr>
          <p:cNvPr id="64"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a:t>Guia Rápido </a:t>
            </a:r>
            <a:r>
              <a:rPr lang="es-MX" sz="1400" dirty="0" smtClean="0"/>
              <a:t>Lavagem de óculos 3D/IMAX</a:t>
            </a:r>
          </a:p>
          <a:p>
            <a:r>
              <a:rPr lang="es-MX" sz="1400" dirty="0" smtClean="0"/>
              <a:t>Desabilitação</a:t>
            </a:r>
          </a:p>
          <a:p>
            <a:r>
              <a:rPr lang="es-MX" sz="1400" dirty="0"/>
              <a:t>BRA-GR-LAV-ÓCULOS-00</a:t>
            </a:r>
          </a:p>
          <a:p>
            <a:endParaRPr lang="es-MX" sz="1400" dirty="0"/>
          </a:p>
        </p:txBody>
      </p:sp>
      <p:sp>
        <p:nvSpPr>
          <p:cNvPr id="73" name="Elipse 72"/>
          <p:cNvSpPr/>
          <p:nvPr/>
        </p:nvSpPr>
        <p:spPr>
          <a:xfrm>
            <a:off x="6144963" y="1271622"/>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2</a:t>
            </a:r>
          </a:p>
        </p:txBody>
      </p:sp>
      <p:sp>
        <p:nvSpPr>
          <p:cNvPr id="78" name="Elipse 77"/>
          <p:cNvSpPr/>
          <p:nvPr/>
        </p:nvSpPr>
        <p:spPr>
          <a:xfrm>
            <a:off x="9642550" y="1284331"/>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3</a:t>
            </a:r>
          </a:p>
        </p:txBody>
      </p:sp>
      <p:sp>
        <p:nvSpPr>
          <p:cNvPr id="104" name="Elipse 103"/>
          <p:cNvSpPr/>
          <p:nvPr/>
        </p:nvSpPr>
        <p:spPr>
          <a:xfrm>
            <a:off x="9633492" y="4005522"/>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4</a:t>
            </a:r>
          </a:p>
        </p:txBody>
      </p:sp>
      <p:sp>
        <p:nvSpPr>
          <p:cNvPr id="110" name="Retângulo 109"/>
          <p:cNvSpPr/>
          <p:nvPr/>
        </p:nvSpPr>
        <p:spPr>
          <a:xfrm>
            <a:off x="10889079" y="46865"/>
            <a:ext cx="1192571" cy="584775"/>
          </a:xfrm>
          <a:prstGeom prst="rect">
            <a:avLst/>
          </a:prstGeom>
        </p:spPr>
        <p:txBody>
          <a:bodyPr wrap="none">
            <a:spAutoFit/>
          </a:bodyPr>
          <a:lstStyle/>
          <a:p>
            <a:pPr algn="ctr"/>
            <a:r>
              <a:rPr lang="en-US" sz="1600" b="1" dirty="0">
                <a:solidFill>
                  <a:srgbClr val="0070C0"/>
                </a:solidFill>
              </a:rPr>
              <a:t>Versão: 1.0 </a:t>
            </a:r>
          </a:p>
          <a:p>
            <a:pPr algn="ctr"/>
            <a:r>
              <a:rPr lang="en-US" sz="1600" b="1" dirty="0" smtClean="0">
                <a:solidFill>
                  <a:srgbClr val="0070C0"/>
                </a:solidFill>
              </a:rPr>
              <a:t>Junho/2018</a:t>
            </a:r>
            <a:endParaRPr lang="pt-BR" sz="1600" b="1" dirty="0">
              <a:solidFill>
                <a:srgbClr val="0070C0"/>
              </a:solidFill>
            </a:endParaRPr>
          </a:p>
        </p:txBody>
      </p:sp>
      <p:sp>
        <p:nvSpPr>
          <p:cNvPr id="47" name="Retângulo 46"/>
          <p:cNvSpPr/>
          <p:nvPr/>
        </p:nvSpPr>
        <p:spPr>
          <a:xfrm>
            <a:off x="8378698" y="3087414"/>
            <a:ext cx="2745446" cy="369332"/>
          </a:xfrm>
          <a:prstGeom prst="rect">
            <a:avLst/>
          </a:prstGeom>
        </p:spPr>
        <p:txBody>
          <a:bodyPr wrap="square">
            <a:spAutoFit/>
          </a:bodyPr>
          <a:lstStyle/>
          <a:p>
            <a:pPr algn="just"/>
            <a:r>
              <a:rPr lang="pt-BR" sz="900" dirty="0">
                <a:solidFill>
                  <a:srgbClr val="0068AC"/>
                </a:solidFill>
                <a:latin typeface="Lucida Bright" panose="02040602050505020304" pitchFamily="18" charset="0"/>
              </a:rPr>
              <a:t>Esvaziar todas as soluções usadas para a limpeza dos óculos na pia</a:t>
            </a:r>
            <a:r>
              <a:rPr lang="pt-BR" sz="900" dirty="0" smtClean="0">
                <a:solidFill>
                  <a:srgbClr val="0068AC"/>
                </a:solidFill>
                <a:latin typeface="Lucida Bright" panose="02040602050505020304" pitchFamily="18" charset="0"/>
              </a:rPr>
              <a:t>.</a:t>
            </a:r>
            <a:endParaRPr lang="pt-BR" sz="900" dirty="0">
              <a:solidFill>
                <a:srgbClr val="0068AC"/>
              </a:solidFill>
              <a:latin typeface="Lucida Bright" panose="02040602050505020304" pitchFamily="18" charset="0"/>
            </a:endParaRPr>
          </a:p>
        </p:txBody>
      </p:sp>
      <p:sp>
        <p:nvSpPr>
          <p:cNvPr id="48" name="Rosca 47"/>
          <p:cNvSpPr/>
          <p:nvPr/>
        </p:nvSpPr>
        <p:spPr>
          <a:xfrm>
            <a:off x="665389" y="4949468"/>
            <a:ext cx="384916" cy="341544"/>
          </a:xfrm>
          <a:prstGeom prst="donut">
            <a:avLst>
              <a:gd name="adj" fmla="val 7815"/>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B0F0"/>
              </a:solidFill>
            </a:endParaRPr>
          </a:p>
        </p:txBody>
      </p:sp>
      <p:pic>
        <p:nvPicPr>
          <p:cNvPr id="32" name="Picture 29"/>
          <p:cNvPicPr>
            <a:picLocks noChangeAspect="1"/>
          </p:cNvPicPr>
          <p:nvPr/>
        </p:nvPicPr>
        <p:blipFill>
          <a:blip r:embed="rId4" cstate="print"/>
          <a:stretch>
            <a:fillRect/>
          </a:stretch>
        </p:blipFill>
        <p:spPr>
          <a:xfrm>
            <a:off x="2338368" y="1774481"/>
            <a:ext cx="1365547" cy="1277354"/>
          </a:xfrm>
          <a:prstGeom prst="rect">
            <a:avLst/>
          </a:prstGeom>
        </p:spPr>
      </p:pic>
      <p:pic>
        <p:nvPicPr>
          <p:cNvPr id="33" name="Imagen 7989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1820" y="2110137"/>
            <a:ext cx="964177" cy="516166"/>
          </a:xfrm>
          <a:prstGeom prst="rect">
            <a:avLst/>
          </a:prstGeom>
          <a:noFill/>
          <a:ln>
            <a:noFill/>
          </a:ln>
        </p:spPr>
      </p:pic>
      <p:pic>
        <p:nvPicPr>
          <p:cNvPr id="34" name="Imagem 56"/>
          <p:cNvPicPr>
            <a:picLocks noChangeAspect="1"/>
          </p:cNvPicPr>
          <p:nvPr/>
        </p:nvPicPr>
        <p:blipFill>
          <a:blip r:embed="rId6" cstate="print"/>
          <a:stretch>
            <a:fillRect/>
          </a:stretch>
        </p:blipFill>
        <p:spPr>
          <a:xfrm>
            <a:off x="5113943" y="1925771"/>
            <a:ext cx="1473059" cy="898914"/>
          </a:xfrm>
          <a:prstGeom prst="rect">
            <a:avLst/>
          </a:prstGeom>
        </p:spPr>
      </p:pic>
      <p:sp>
        <p:nvSpPr>
          <p:cNvPr id="3" name="Retângulo 2"/>
          <p:cNvSpPr/>
          <p:nvPr/>
        </p:nvSpPr>
        <p:spPr>
          <a:xfrm>
            <a:off x="5002892" y="2982295"/>
            <a:ext cx="2678063" cy="507831"/>
          </a:xfrm>
          <a:prstGeom prst="rect">
            <a:avLst/>
          </a:prstGeom>
        </p:spPr>
        <p:txBody>
          <a:bodyPr wrap="square">
            <a:spAutoFit/>
          </a:bodyPr>
          <a:lstStyle/>
          <a:p>
            <a:pPr algn="just"/>
            <a:r>
              <a:rPr lang="pt-BR" sz="900" dirty="0">
                <a:solidFill>
                  <a:srgbClr val="0068AC"/>
                </a:solidFill>
                <a:latin typeface="Lucida Bright" panose="02040602050505020304" pitchFamily="18" charset="0"/>
                <a:cs typeface="Lucida Sans" panose="020B0602040502020204" pitchFamily="34" charset="0"/>
              </a:rPr>
              <a:t>Organizar a sala de óculos mantendo o carrinho, óculos, embalagens, utensílios para limpeza em seu respectivo lugar.</a:t>
            </a:r>
          </a:p>
        </p:txBody>
      </p:sp>
      <p:pic>
        <p:nvPicPr>
          <p:cNvPr id="36" name="Imagen 79903" descr="C:\Trabajos SAAG\CINEPOLIS\Lentes 3D\FOTOS\Listas\DSC02800ll.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20614" y="1871787"/>
            <a:ext cx="1274378" cy="1048303"/>
          </a:xfrm>
          <a:prstGeom prst="rect">
            <a:avLst/>
          </a:prstGeom>
          <a:noFill/>
          <a:ln>
            <a:noFill/>
          </a:ln>
        </p:spPr>
      </p:pic>
      <p:pic>
        <p:nvPicPr>
          <p:cNvPr id="37" name="Imagen 7987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38299" y="1963656"/>
            <a:ext cx="1251284" cy="1003132"/>
          </a:xfrm>
          <a:prstGeom prst="rect">
            <a:avLst/>
          </a:prstGeom>
          <a:noFill/>
        </p:spPr>
      </p:pic>
      <p:sp>
        <p:nvSpPr>
          <p:cNvPr id="5" name="Retângulo 4"/>
          <p:cNvSpPr/>
          <p:nvPr/>
        </p:nvSpPr>
        <p:spPr>
          <a:xfrm>
            <a:off x="8417373" y="5799104"/>
            <a:ext cx="2658615" cy="369332"/>
          </a:xfrm>
          <a:prstGeom prst="rect">
            <a:avLst/>
          </a:prstGeom>
        </p:spPr>
        <p:txBody>
          <a:bodyPr wrap="square">
            <a:spAutoFit/>
          </a:bodyPr>
          <a:lstStyle/>
          <a:p>
            <a:pPr algn="just"/>
            <a:r>
              <a:rPr lang="pt-BR" sz="900" dirty="0" smtClean="0">
                <a:solidFill>
                  <a:srgbClr val="0068AC"/>
                </a:solidFill>
                <a:latin typeface="Lucida Bright" panose="02040602050505020304" pitchFamily="18" charset="0"/>
              </a:rPr>
              <a:t>Varrer o chão. Em seguida, passar o </a:t>
            </a:r>
            <a:r>
              <a:rPr lang="pt-BR" sz="900" dirty="0" err="1" smtClean="0">
                <a:solidFill>
                  <a:srgbClr val="0068AC"/>
                </a:solidFill>
                <a:latin typeface="Lucida Bright" panose="02040602050505020304" pitchFamily="18" charset="0"/>
              </a:rPr>
              <a:t>mop</a:t>
            </a:r>
            <a:r>
              <a:rPr lang="pt-BR" sz="900" dirty="0" smtClean="0">
                <a:solidFill>
                  <a:srgbClr val="0068AC"/>
                </a:solidFill>
                <a:latin typeface="Lucida Bright" panose="02040602050505020304" pitchFamily="18" charset="0"/>
              </a:rPr>
              <a:t> com o produto Alpha HP 1:256.</a:t>
            </a:r>
            <a:endParaRPr lang="pt-BR" sz="900" dirty="0">
              <a:solidFill>
                <a:srgbClr val="0068AC"/>
              </a:solidFill>
              <a:latin typeface="Lucida Bright" panose="02040602050505020304" pitchFamily="18" charset="0"/>
            </a:endParaRPr>
          </a:p>
        </p:txBody>
      </p:sp>
      <p:pic>
        <p:nvPicPr>
          <p:cNvPr id="39" name="Picture 38"/>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09249" y="4448404"/>
            <a:ext cx="630536" cy="1227454"/>
          </a:xfrm>
          <a:prstGeom prst="rect">
            <a:avLst/>
          </a:prstGeom>
          <a:noFill/>
          <a:ln w="9525">
            <a:noFill/>
            <a:miter lim="800000"/>
            <a:headEnd/>
            <a:tailEnd/>
          </a:ln>
        </p:spPr>
      </p:pic>
      <p:sp>
        <p:nvSpPr>
          <p:cNvPr id="46" name="Retângulo de cantos arredondados 45"/>
          <p:cNvSpPr/>
          <p:nvPr/>
        </p:nvSpPr>
        <p:spPr>
          <a:xfrm>
            <a:off x="5064363" y="4181751"/>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9" name="0 Imagen"/>
          <p:cNvPicPr/>
          <p:nvPr/>
        </p:nvPicPr>
        <p:blipFill>
          <a:blip r:embed="rId10" cstate="print">
            <a:extLst>
              <a:ext uri="{BEBA8EAE-BF5A-486C-A8C5-ECC9F3942E4B}">
                <a14:imgProps xmlns:a14="http://schemas.microsoft.com/office/drawing/2010/main">
                  <a14:imgLayer r:embed="rId11">
                    <a14:imgEffect>
                      <a14:saturation sat="66000"/>
                    </a14:imgEffect>
                  </a14:imgLayer>
                </a14:imgProps>
              </a:ext>
              <a:ext uri="{28A0092B-C50C-407E-A947-70E740481C1C}">
                <a14:useLocalDpi xmlns:a14="http://schemas.microsoft.com/office/drawing/2010/main" val="0"/>
              </a:ext>
            </a:extLst>
          </a:blip>
          <a:stretch>
            <a:fillRect/>
          </a:stretch>
        </p:blipFill>
        <p:spPr>
          <a:xfrm>
            <a:off x="5853668" y="4559914"/>
            <a:ext cx="962126" cy="1305904"/>
          </a:xfrm>
          <a:prstGeom prst="rect">
            <a:avLst/>
          </a:prstGeom>
        </p:spPr>
      </p:pic>
      <p:sp>
        <p:nvSpPr>
          <p:cNvPr id="50" name="Retângulo 49"/>
          <p:cNvSpPr/>
          <p:nvPr/>
        </p:nvSpPr>
        <p:spPr>
          <a:xfrm>
            <a:off x="5259338" y="5948161"/>
            <a:ext cx="2658615" cy="230832"/>
          </a:xfrm>
          <a:prstGeom prst="rect">
            <a:avLst/>
          </a:prstGeom>
        </p:spPr>
        <p:txBody>
          <a:bodyPr wrap="square">
            <a:spAutoFit/>
          </a:bodyPr>
          <a:lstStyle/>
          <a:p>
            <a:pPr algn="just"/>
            <a:r>
              <a:rPr lang="pt-BR" sz="900" dirty="0" smtClean="0">
                <a:solidFill>
                  <a:srgbClr val="0068AC"/>
                </a:solidFill>
                <a:latin typeface="Lucida Bright" panose="02040602050505020304" pitchFamily="18" charset="0"/>
              </a:rPr>
              <a:t>. </a:t>
            </a:r>
            <a:r>
              <a:rPr lang="pt-BR" sz="900" dirty="0">
                <a:solidFill>
                  <a:srgbClr val="0068AC"/>
                </a:solidFill>
                <a:latin typeface="Lucida Bright" panose="02040602050505020304" pitchFamily="18" charset="0"/>
              </a:rPr>
              <a:t>Retirar o saco de lixo e levar ao dosador</a:t>
            </a:r>
          </a:p>
        </p:txBody>
      </p:sp>
      <p:cxnSp>
        <p:nvCxnSpPr>
          <p:cNvPr id="51" name="Conector de seta reta 50"/>
          <p:cNvCxnSpPr/>
          <p:nvPr/>
        </p:nvCxnSpPr>
        <p:spPr>
          <a:xfrm flipH="1">
            <a:off x="4459022" y="5120762"/>
            <a:ext cx="6053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4" name="Retângulo de cantos arredondados 53"/>
          <p:cNvSpPr/>
          <p:nvPr/>
        </p:nvSpPr>
        <p:spPr>
          <a:xfrm>
            <a:off x="1697488" y="4112476"/>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Retângulo 57"/>
          <p:cNvSpPr/>
          <p:nvPr/>
        </p:nvSpPr>
        <p:spPr>
          <a:xfrm>
            <a:off x="1736865" y="5819520"/>
            <a:ext cx="2658615" cy="369332"/>
          </a:xfrm>
          <a:prstGeom prst="rect">
            <a:avLst/>
          </a:prstGeom>
        </p:spPr>
        <p:txBody>
          <a:bodyPr wrap="square">
            <a:spAutoFit/>
          </a:bodyPr>
          <a:lstStyle/>
          <a:p>
            <a:pPr algn="just"/>
            <a:r>
              <a:rPr lang="pt-BR" sz="900" dirty="0" smtClean="0">
                <a:solidFill>
                  <a:srgbClr val="0068AC"/>
                </a:solidFill>
                <a:latin typeface="Lucida Bright" panose="02040602050505020304" pitchFamily="18" charset="0"/>
              </a:rPr>
              <a:t>Solicitar ao responsável do turno o fechamento da porta.</a:t>
            </a:r>
            <a:endParaRPr lang="pt-BR" sz="900" dirty="0">
              <a:solidFill>
                <a:srgbClr val="0068AC"/>
              </a:solidFill>
              <a:latin typeface="Lucida Bright" panose="02040602050505020304" pitchFamily="18" charset="0"/>
            </a:endParaRPr>
          </a:p>
        </p:txBody>
      </p:sp>
      <p:cxnSp>
        <p:nvCxnSpPr>
          <p:cNvPr id="61" name="Conector de seta reta 60"/>
          <p:cNvCxnSpPr/>
          <p:nvPr/>
        </p:nvCxnSpPr>
        <p:spPr>
          <a:xfrm flipH="1">
            <a:off x="1083267" y="5120240"/>
            <a:ext cx="6053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63" name="Imagen 155909"/>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96495" y="4410969"/>
            <a:ext cx="719785" cy="1355972"/>
          </a:xfrm>
          <a:prstGeom prst="rect">
            <a:avLst/>
          </a:prstGeom>
          <a:noFill/>
        </p:spPr>
      </p:pic>
      <p:sp>
        <p:nvSpPr>
          <p:cNvPr id="65" name="Elipse 64"/>
          <p:cNvSpPr/>
          <p:nvPr/>
        </p:nvSpPr>
        <p:spPr>
          <a:xfrm>
            <a:off x="6241947" y="4025368"/>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5</a:t>
            </a:r>
          </a:p>
        </p:txBody>
      </p:sp>
      <p:sp>
        <p:nvSpPr>
          <p:cNvPr id="66" name="Elipse 65"/>
          <p:cNvSpPr/>
          <p:nvPr/>
        </p:nvSpPr>
        <p:spPr>
          <a:xfrm>
            <a:off x="2863109" y="3956093"/>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6</a:t>
            </a:r>
          </a:p>
        </p:txBody>
      </p:sp>
    </p:spTree>
    <p:extLst>
      <p:ext uri="{BB962C8B-B14F-4D97-AF65-F5344CB8AC3E}">
        <p14:creationId xmlns:p14="http://schemas.microsoft.com/office/powerpoint/2010/main" val="2197184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93" name="AutoShape 10" descr="Resultado de imagem para mãp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 name="Retângulo 13"/>
          <p:cNvSpPr/>
          <p:nvPr/>
        </p:nvSpPr>
        <p:spPr>
          <a:xfrm>
            <a:off x="4487754" y="2906827"/>
            <a:ext cx="3477161" cy="1015663"/>
          </a:xfrm>
          <a:prstGeom prst="rect">
            <a:avLst/>
          </a:prstGeom>
        </p:spPr>
        <p:txBody>
          <a:bodyPr wrap="square">
            <a:spAutoFit/>
          </a:bodyPr>
          <a:lstStyle/>
          <a:p>
            <a:pPr algn="just"/>
            <a:r>
              <a:rPr lang="en-US" sz="6000" dirty="0" smtClean="0">
                <a:solidFill>
                  <a:srgbClr val="0068AC"/>
                </a:solidFill>
                <a:latin typeface="Lucida Bright" panose="02040602050505020304" pitchFamily="18" charset="0"/>
                <a:cs typeface="Lucida Sans" panose="020B0602040502020204" pitchFamily="34" charset="0"/>
              </a:rPr>
              <a:t>ANEXOS</a:t>
            </a:r>
          </a:p>
        </p:txBody>
      </p:sp>
    </p:spTree>
    <p:extLst>
      <p:ext uri="{BB962C8B-B14F-4D97-AF65-F5344CB8AC3E}">
        <p14:creationId xmlns:p14="http://schemas.microsoft.com/office/powerpoint/2010/main" val="25200025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93" name="AutoShape 10" descr="Resultado de imagem para mãp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3" name="Title 1"/>
          <p:cNvSpPr txBox="1">
            <a:spLocks/>
          </p:cNvSpPr>
          <p:nvPr/>
        </p:nvSpPr>
        <p:spPr>
          <a:xfrm>
            <a:off x="2679868" y="220498"/>
            <a:ext cx="8521534" cy="4051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600" dirty="0">
                <a:solidFill>
                  <a:srgbClr val="0068AC"/>
                </a:solidFill>
                <a:latin typeface="Lucida Bright" panose="02040602050505020304" pitchFamily="18" charset="0"/>
                <a:ea typeface="+mn-ea"/>
                <a:cs typeface="Lucida Sans" panose="020B0602040502020204" pitchFamily="34" charset="0"/>
              </a:rPr>
              <a:t>Planilha Controle de óculos por sessão – Uso </a:t>
            </a:r>
            <a:r>
              <a:rPr lang="es-MX" sz="1600" dirty="0" smtClean="0">
                <a:solidFill>
                  <a:srgbClr val="0068AC"/>
                </a:solidFill>
                <a:latin typeface="Lucida Bright" panose="02040602050505020304" pitchFamily="18" charset="0"/>
                <a:ea typeface="+mn-ea"/>
                <a:cs typeface="Lucida Sans" panose="020B0602040502020204" pitchFamily="34" charset="0"/>
              </a:rPr>
              <a:t>diário </a:t>
            </a:r>
            <a:r>
              <a:rPr lang="es-MX" sz="1600" dirty="0">
                <a:solidFill>
                  <a:srgbClr val="0068AC"/>
                </a:solidFill>
                <a:latin typeface="Lucida Bright" panose="02040602050505020304" pitchFamily="18" charset="0"/>
                <a:ea typeface="+mn-ea"/>
                <a:cs typeface="Lucida Sans" panose="020B0602040502020204" pitchFamily="34" charset="0"/>
              </a:rPr>
              <a:t>após sessão</a:t>
            </a:r>
          </a:p>
        </p:txBody>
      </p:sp>
      <p:pic>
        <p:nvPicPr>
          <p:cNvPr id="2" name="Picture 1"/>
          <p:cNvPicPr>
            <a:picLocks noChangeAspect="1"/>
          </p:cNvPicPr>
          <p:nvPr/>
        </p:nvPicPr>
        <p:blipFill>
          <a:blip r:embed="rId3"/>
          <a:stretch>
            <a:fillRect/>
          </a:stretch>
        </p:blipFill>
        <p:spPr>
          <a:xfrm>
            <a:off x="4287116" y="783648"/>
            <a:ext cx="3374448" cy="5960474"/>
          </a:xfrm>
          <a:prstGeom prst="rect">
            <a:avLst/>
          </a:prstGeom>
        </p:spPr>
      </p:pic>
    </p:spTree>
    <p:extLst>
      <p:ext uri="{BB962C8B-B14F-4D97-AF65-F5344CB8AC3E}">
        <p14:creationId xmlns:p14="http://schemas.microsoft.com/office/powerpoint/2010/main" val="1030615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93" name="AutoShape 10" descr="Resultado de imagem para mãp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3" name="Title 1"/>
          <p:cNvSpPr txBox="1">
            <a:spLocks/>
          </p:cNvSpPr>
          <p:nvPr/>
        </p:nvSpPr>
        <p:spPr>
          <a:xfrm>
            <a:off x="3670466" y="475433"/>
            <a:ext cx="8521534" cy="4051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600" dirty="0" smtClean="0">
                <a:solidFill>
                  <a:srgbClr val="0068AC"/>
                </a:solidFill>
                <a:latin typeface="Lucida Bright" panose="02040602050505020304" pitchFamily="18" charset="0"/>
                <a:ea typeface="+mn-ea"/>
                <a:cs typeface="Lucida Sans" panose="020B0602040502020204" pitchFamily="34" charset="0"/>
              </a:rPr>
              <a:t>Planilha </a:t>
            </a:r>
            <a:r>
              <a:rPr lang="es-MX" sz="1600" dirty="0">
                <a:solidFill>
                  <a:srgbClr val="0068AC"/>
                </a:solidFill>
                <a:latin typeface="Lucida Bright" panose="02040602050505020304" pitchFamily="18" charset="0"/>
                <a:ea typeface="+mn-ea"/>
                <a:cs typeface="Lucida Sans" panose="020B0602040502020204" pitchFamily="34" charset="0"/>
              </a:rPr>
              <a:t>de Controle de óculos – Uso </a:t>
            </a:r>
            <a:r>
              <a:rPr lang="es-MX" sz="1600" dirty="0" smtClean="0">
                <a:solidFill>
                  <a:srgbClr val="0068AC"/>
                </a:solidFill>
                <a:latin typeface="Lucida Bright" panose="02040602050505020304" pitchFamily="18" charset="0"/>
                <a:ea typeface="+mn-ea"/>
                <a:cs typeface="Lucida Sans" panose="020B0602040502020204" pitchFamily="34" charset="0"/>
              </a:rPr>
              <a:t>semanal IMAX</a:t>
            </a:r>
            <a:endParaRPr lang="es-MX" sz="1600" dirty="0">
              <a:solidFill>
                <a:srgbClr val="0068AC"/>
              </a:solidFill>
              <a:latin typeface="Lucida Bright" panose="02040602050505020304" pitchFamily="18" charset="0"/>
              <a:ea typeface="+mn-ea"/>
              <a:cs typeface="Lucida Sans" panose="020B0602040502020204" pitchFamily="34" charset="0"/>
            </a:endParaRPr>
          </a:p>
        </p:txBody>
      </p:sp>
      <p:pic>
        <p:nvPicPr>
          <p:cNvPr id="2" name="Picture 1"/>
          <p:cNvPicPr>
            <a:picLocks noChangeAspect="1"/>
          </p:cNvPicPr>
          <p:nvPr/>
        </p:nvPicPr>
        <p:blipFill>
          <a:blip r:embed="rId3"/>
          <a:stretch>
            <a:fillRect/>
          </a:stretch>
        </p:blipFill>
        <p:spPr>
          <a:xfrm>
            <a:off x="1686791" y="1168112"/>
            <a:ext cx="8801100" cy="5488042"/>
          </a:xfrm>
          <a:prstGeom prst="rect">
            <a:avLst/>
          </a:prstGeom>
        </p:spPr>
      </p:pic>
      <p:pic>
        <p:nvPicPr>
          <p:cNvPr id="3" name="Picture 2"/>
          <p:cNvPicPr>
            <a:picLocks noChangeAspect="1"/>
          </p:cNvPicPr>
          <p:nvPr/>
        </p:nvPicPr>
        <p:blipFill>
          <a:blip r:embed="rId4"/>
          <a:stretch>
            <a:fillRect/>
          </a:stretch>
        </p:blipFill>
        <p:spPr>
          <a:xfrm>
            <a:off x="2079048" y="1168111"/>
            <a:ext cx="1591418" cy="632979"/>
          </a:xfrm>
          <a:prstGeom prst="rect">
            <a:avLst/>
          </a:prstGeom>
        </p:spPr>
      </p:pic>
      <p:pic>
        <p:nvPicPr>
          <p:cNvPr id="7"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9968" y="882291"/>
            <a:ext cx="1799965" cy="131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294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93" name="AutoShape 10" descr="Resultado de imagem para mãp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3" name="Title 1"/>
          <p:cNvSpPr txBox="1">
            <a:spLocks/>
          </p:cNvSpPr>
          <p:nvPr/>
        </p:nvSpPr>
        <p:spPr>
          <a:xfrm>
            <a:off x="3670466" y="475433"/>
            <a:ext cx="8521534" cy="4051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600" dirty="0" smtClean="0">
                <a:solidFill>
                  <a:srgbClr val="0068AC"/>
                </a:solidFill>
                <a:latin typeface="Lucida Bright" panose="02040602050505020304" pitchFamily="18" charset="0"/>
                <a:ea typeface="+mn-ea"/>
                <a:cs typeface="Lucida Sans" panose="020B0602040502020204" pitchFamily="34" charset="0"/>
              </a:rPr>
              <a:t>Planilha </a:t>
            </a:r>
            <a:r>
              <a:rPr lang="es-MX" sz="1600" dirty="0">
                <a:solidFill>
                  <a:srgbClr val="0068AC"/>
                </a:solidFill>
                <a:latin typeface="Lucida Bright" panose="02040602050505020304" pitchFamily="18" charset="0"/>
                <a:ea typeface="+mn-ea"/>
                <a:cs typeface="Lucida Sans" panose="020B0602040502020204" pitchFamily="34" charset="0"/>
              </a:rPr>
              <a:t>de Controle de óculos – Uso </a:t>
            </a:r>
            <a:r>
              <a:rPr lang="es-MX" sz="1600" dirty="0" smtClean="0">
                <a:solidFill>
                  <a:srgbClr val="0068AC"/>
                </a:solidFill>
                <a:latin typeface="Lucida Bright" panose="02040602050505020304" pitchFamily="18" charset="0"/>
                <a:ea typeface="+mn-ea"/>
                <a:cs typeface="Lucida Sans" panose="020B0602040502020204" pitchFamily="34" charset="0"/>
              </a:rPr>
              <a:t>semanal 3D</a:t>
            </a:r>
            <a:endParaRPr lang="es-MX" sz="1600" dirty="0">
              <a:solidFill>
                <a:srgbClr val="0068AC"/>
              </a:solidFill>
              <a:latin typeface="Lucida Bright" panose="02040602050505020304" pitchFamily="18" charset="0"/>
              <a:ea typeface="+mn-ea"/>
              <a:cs typeface="Lucida Sans" panose="020B0602040502020204" pitchFamily="34" charset="0"/>
            </a:endParaRPr>
          </a:p>
        </p:txBody>
      </p:sp>
      <p:pic>
        <p:nvPicPr>
          <p:cNvPr id="3" name="Picture 2"/>
          <p:cNvPicPr>
            <a:picLocks noChangeAspect="1"/>
          </p:cNvPicPr>
          <p:nvPr/>
        </p:nvPicPr>
        <p:blipFill>
          <a:blip r:embed="rId3"/>
          <a:stretch>
            <a:fillRect/>
          </a:stretch>
        </p:blipFill>
        <p:spPr>
          <a:xfrm>
            <a:off x="2079048" y="1168111"/>
            <a:ext cx="1591418" cy="632979"/>
          </a:xfrm>
          <a:prstGeom prst="rect">
            <a:avLst/>
          </a:prstGeom>
        </p:spPr>
      </p:pic>
      <p:pic>
        <p:nvPicPr>
          <p:cNvPr id="4" name="Picture 3"/>
          <p:cNvPicPr>
            <a:picLocks noChangeAspect="1"/>
          </p:cNvPicPr>
          <p:nvPr/>
        </p:nvPicPr>
        <p:blipFill>
          <a:blip r:embed="rId4"/>
          <a:stretch>
            <a:fillRect/>
          </a:stretch>
        </p:blipFill>
        <p:spPr>
          <a:xfrm>
            <a:off x="2079048" y="1484600"/>
            <a:ext cx="7846523" cy="4904077"/>
          </a:xfrm>
          <a:prstGeom prst="rect">
            <a:avLst/>
          </a:prstGeom>
        </p:spPr>
      </p:pic>
    </p:spTree>
    <p:extLst>
      <p:ext uri="{BB962C8B-B14F-4D97-AF65-F5344CB8AC3E}">
        <p14:creationId xmlns:p14="http://schemas.microsoft.com/office/powerpoint/2010/main" val="2487778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2352881" y="256590"/>
            <a:ext cx="8513649" cy="2585323"/>
          </a:xfrm>
          <a:prstGeom prst="rect">
            <a:avLst/>
          </a:prstGeom>
        </p:spPr>
        <p:txBody>
          <a:bodyPr wrap="square">
            <a:spAutoFit/>
          </a:bodyPr>
          <a:lstStyle/>
          <a:p>
            <a:pPr algn="just">
              <a:spcAft>
                <a:spcPts val="1000"/>
              </a:spcAft>
            </a:pPr>
            <a:r>
              <a:rPr lang="es-ES" dirty="0">
                <a:latin typeface="Times New Roman" panose="02020603050405020304" pitchFamily="18" charset="0"/>
                <a:ea typeface="Calibri" panose="020F0502020204030204" pitchFamily="34" charset="0"/>
                <a:cs typeface="Times New Roman" panose="02020603050405020304" pitchFamily="18" charset="0"/>
              </a:rPr>
              <a:t>Los destinatarios de este documento y sus anexos se comprometen a tratar y conservar en todo momento la Información Confidencial como secreta y confidencial y a no la comunicarla ni revelarla directa ni indirectamente (tanto en forma oral o escrita) a ninguna otra persona física o jurídica (con la única excepción de aquellos miembros del personal de Yelmo Films que tengan la necesidad de conocer dicha información para la prestación de sus servicios) sin que medie previa aprobación por escrito de Yelmo Films  La revelación, distribución, transmisión electrónica o copia de la Información Confidencial queda estrictamente prohibida. Los destinatarios de este documento y sus anexos acuerdan no duplicar, distribuir o revelar su contenido a través de ningún medio.</a:t>
            </a:r>
            <a:endParaRPr lang="pt-B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8999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1046" name="Arredondar Retângulo no Mesmo Canto Lateral 1045"/>
          <p:cNvSpPr/>
          <p:nvPr/>
        </p:nvSpPr>
        <p:spPr>
          <a:xfrm>
            <a:off x="299649" y="868081"/>
            <a:ext cx="1081822" cy="247990"/>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Produto</a:t>
            </a:r>
            <a:endParaRPr lang="pt-BR" b="1" dirty="0"/>
          </a:p>
        </p:txBody>
      </p:sp>
      <p:sp>
        <p:nvSpPr>
          <p:cNvPr id="1048" name="Retângulo 1047"/>
          <p:cNvSpPr/>
          <p:nvPr/>
        </p:nvSpPr>
        <p:spPr>
          <a:xfrm>
            <a:off x="960828" y="4902855"/>
            <a:ext cx="1996398" cy="261610"/>
          </a:xfrm>
          <a:prstGeom prst="rect">
            <a:avLst/>
          </a:prstGeom>
        </p:spPr>
        <p:txBody>
          <a:bodyPr wrap="square">
            <a:spAutoFit/>
          </a:bodyPr>
          <a:lstStyle/>
          <a:p>
            <a:pPr algn="ctr"/>
            <a:r>
              <a:rPr lang="pt-BR" sz="1100" dirty="0" smtClean="0">
                <a:solidFill>
                  <a:srgbClr val="0070C0"/>
                </a:solidFill>
              </a:rPr>
              <a:t>Touca descartável </a:t>
            </a:r>
            <a:endParaRPr lang="pt-BR" sz="1200" dirty="0">
              <a:solidFill>
                <a:srgbClr val="0070C0"/>
              </a:solidFill>
            </a:endParaRPr>
          </a:p>
        </p:txBody>
      </p:sp>
      <p:sp>
        <p:nvSpPr>
          <p:cNvPr id="1049" name="Retângulo 1048"/>
          <p:cNvSpPr/>
          <p:nvPr/>
        </p:nvSpPr>
        <p:spPr>
          <a:xfrm>
            <a:off x="821434" y="4258777"/>
            <a:ext cx="2319845" cy="276999"/>
          </a:xfrm>
          <a:prstGeom prst="rect">
            <a:avLst/>
          </a:prstGeom>
        </p:spPr>
        <p:txBody>
          <a:bodyPr wrap="square">
            <a:spAutoFit/>
          </a:bodyPr>
          <a:lstStyle/>
          <a:p>
            <a:pPr algn="ctr"/>
            <a:r>
              <a:rPr lang="pt-BR" sz="1200" dirty="0" smtClean="0">
                <a:solidFill>
                  <a:srgbClr val="0070C0"/>
                </a:solidFill>
              </a:rPr>
              <a:t>Luva cirúrgica (sem amido)</a:t>
            </a:r>
            <a:endParaRPr lang="pt-BR" sz="1200" dirty="0">
              <a:solidFill>
                <a:srgbClr val="0070C0"/>
              </a:solidFill>
            </a:endParaRPr>
          </a:p>
        </p:txBody>
      </p:sp>
      <p:sp>
        <p:nvSpPr>
          <p:cNvPr id="1050" name="Retângulo 1049"/>
          <p:cNvSpPr/>
          <p:nvPr/>
        </p:nvSpPr>
        <p:spPr>
          <a:xfrm>
            <a:off x="907813" y="3540926"/>
            <a:ext cx="2054785" cy="276999"/>
          </a:xfrm>
          <a:prstGeom prst="rect">
            <a:avLst/>
          </a:prstGeom>
        </p:spPr>
        <p:txBody>
          <a:bodyPr wrap="square">
            <a:spAutoFit/>
          </a:bodyPr>
          <a:lstStyle/>
          <a:p>
            <a:pPr algn="ctr"/>
            <a:r>
              <a:rPr lang="en-US" sz="1200" dirty="0">
                <a:solidFill>
                  <a:srgbClr val="0070C0"/>
                </a:solidFill>
              </a:rPr>
              <a:t>Luva </a:t>
            </a:r>
            <a:r>
              <a:rPr lang="en-US" sz="1200" dirty="0" smtClean="0">
                <a:solidFill>
                  <a:srgbClr val="0070C0"/>
                </a:solidFill>
              </a:rPr>
              <a:t>Nitrílica (cano longo)</a:t>
            </a:r>
            <a:endParaRPr lang="pt-BR" sz="1600" dirty="0"/>
          </a:p>
        </p:txBody>
      </p:sp>
      <p:sp>
        <p:nvSpPr>
          <p:cNvPr id="32" name="Arredondar Retângulo no Mesmo Canto Lateral 31"/>
          <p:cNvSpPr/>
          <p:nvPr/>
        </p:nvSpPr>
        <p:spPr>
          <a:xfrm rot="10800000">
            <a:off x="320562" y="1116237"/>
            <a:ext cx="3153350" cy="1511696"/>
          </a:xfrm>
          <a:prstGeom prst="round2Same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72" name="Grupo 71"/>
          <p:cNvGrpSpPr/>
          <p:nvPr/>
        </p:nvGrpSpPr>
        <p:grpSpPr>
          <a:xfrm>
            <a:off x="332266" y="2751953"/>
            <a:ext cx="3154346" cy="3940945"/>
            <a:chOff x="69214" y="876301"/>
            <a:chExt cx="3154346" cy="3443805"/>
          </a:xfrm>
        </p:grpSpPr>
        <p:sp>
          <p:nvSpPr>
            <p:cNvPr id="73" name="Arredondar Retângulo no Mesmo Canto Lateral 72"/>
            <p:cNvSpPr/>
            <p:nvPr/>
          </p:nvSpPr>
          <p:spPr>
            <a:xfrm>
              <a:off x="69214" y="876301"/>
              <a:ext cx="1381811" cy="289459"/>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Utensílios </a:t>
              </a:r>
              <a:endParaRPr lang="pt-BR" b="1" dirty="0"/>
            </a:p>
          </p:txBody>
        </p:sp>
        <p:sp>
          <p:nvSpPr>
            <p:cNvPr id="77" name="Arredondar Retângulo no Mesmo Canto Lateral 76"/>
            <p:cNvSpPr/>
            <p:nvPr/>
          </p:nvSpPr>
          <p:spPr>
            <a:xfrm rot="10800000">
              <a:off x="90128" y="1137157"/>
              <a:ext cx="3133432" cy="3182949"/>
            </a:xfrm>
            <a:prstGeom prst="round2SameRect">
              <a:avLst>
                <a:gd name="adj1" fmla="val 5894"/>
                <a:gd name="adj2" fmla="val 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44" name="Retângulo 43"/>
          <p:cNvSpPr/>
          <p:nvPr/>
        </p:nvSpPr>
        <p:spPr>
          <a:xfrm>
            <a:off x="441027" y="1603720"/>
            <a:ext cx="1715854" cy="461665"/>
          </a:xfrm>
          <a:prstGeom prst="rect">
            <a:avLst/>
          </a:prstGeom>
        </p:spPr>
        <p:txBody>
          <a:bodyPr wrap="none">
            <a:spAutoFit/>
          </a:bodyPr>
          <a:lstStyle/>
          <a:p>
            <a:pPr>
              <a:lnSpc>
                <a:spcPct val="200000"/>
              </a:lnSpc>
            </a:pPr>
            <a:r>
              <a:rPr lang="pt-BR" sz="1200" dirty="0" smtClean="0">
                <a:solidFill>
                  <a:srgbClr val="0070C0"/>
                </a:solidFill>
              </a:rPr>
              <a:t>Alpha HP – </a:t>
            </a:r>
            <a:r>
              <a:rPr lang="pt-BR" sz="1200" dirty="0" err="1" smtClean="0">
                <a:solidFill>
                  <a:srgbClr val="0070C0"/>
                </a:solidFill>
              </a:rPr>
              <a:t>Diluíção</a:t>
            </a:r>
            <a:r>
              <a:rPr lang="pt-BR" sz="1200" dirty="0" smtClean="0">
                <a:solidFill>
                  <a:srgbClr val="0070C0"/>
                </a:solidFill>
              </a:rPr>
              <a:t> 1:64</a:t>
            </a:r>
            <a:endParaRPr lang="pt-BR" sz="1200" dirty="0">
              <a:solidFill>
                <a:srgbClr val="0070C0"/>
              </a:solidFill>
            </a:endParaRPr>
          </a:p>
        </p:txBody>
      </p:sp>
      <p:sp>
        <p:nvSpPr>
          <p:cNvPr id="99"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a:t>Guia Rápido </a:t>
            </a:r>
            <a:r>
              <a:rPr lang="es-MX" sz="1400" dirty="0" smtClean="0"/>
              <a:t>Lavagem de Óculos 3D/IMAX</a:t>
            </a:r>
          </a:p>
          <a:p>
            <a:r>
              <a:rPr lang="es-MX" sz="1400" dirty="0"/>
              <a:t>BRA-GR-LAV-ÓCULOS-00</a:t>
            </a:r>
          </a:p>
          <a:p>
            <a:endParaRPr lang="es-MX" sz="1400" dirty="0"/>
          </a:p>
        </p:txBody>
      </p:sp>
      <p:grpSp>
        <p:nvGrpSpPr>
          <p:cNvPr id="60" name="Grupo 59"/>
          <p:cNvGrpSpPr/>
          <p:nvPr/>
        </p:nvGrpSpPr>
        <p:grpSpPr>
          <a:xfrm>
            <a:off x="6041142" y="1160445"/>
            <a:ext cx="4164239" cy="3183397"/>
            <a:chOff x="6419199" y="1894718"/>
            <a:chExt cx="2676296" cy="2004806"/>
          </a:xfrm>
        </p:grpSpPr>
        <p:sp>
          <p:nvSpPr>
            <p:cNvPr id="45" name="Retângulo de cantos arredondados 44"/>
            <p:cNvSpPr/>
            <p:nvPr/>
          </p:nvSpPr>
          <p:spPr>
            <a:xfrm>
              <a:off x="6419199" y="2143728"/>
              <a:ext cx="2676296" cy="1755796"/>
            </a:xfrm>
            <a:prstGeom prst="roundRect">
              <a:avLst>
                <a:gd name="adj" fmla="val 10368"/>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3" name="Arredondar Retângulo no Mesmo Canto Lateral 92"/>
            <p:cNvSpPr/>
            <p:nvPr/>
          </p:nvSpPr>
          <p:spPr>
            <a:xfrm>
              <a:off x="6987526" y="1894718"/>
              <a:ext cx="1744574" cy="249009"/>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Lavagem de óculos  </a:t>
              </a:r>
              <a:endParaRPr lang="pt-BR" sz="1400" b="1" dirty="0"/>
            </a:p>
          </p:txBody>
        </p:sp>
      </p:grpSp>
      <p:grpSp>
        <p:nvGrpSpPr>
          <p:cNvPr id="4" name="Grupo 3"/>
          <p:cNvGrpSpPr/>
          <p:nvPr/>
        </p:nvGrpSpPr>
        <p:grpSpPr>
          <a:xfrm>
            <a:off x="4135900" y="5827353"/>
            <a:ext cx="7467599" cy="710400"/>
            <a:chOff x="4345784" y="5944882"/>
            <a:chExt cx="7467599" cy="710400"/>
          </a:xfrm>
        </p:grpSpPr>
        <p:sp>
          <p:nvSpPr>
            <p:cNvPr id="64" name="Retângulo de cantos arredondados 63"/>
            <p:cNvSpPr/>
            <p:nvPr/>
          </p:nvSpPr>
          <p:spPr>
            <a:xfrm>
              <a:off x="4345784" y="5969502"/>
              <a:ext cx="7467599" cy="685780"/>
            </a:xfrm>
            <a:prstGeom prst="roundRect">
              <a:avLst>
                <a:gd name="adj" fmla="val 20130"/>
              </a:avLst>
            </a:prstGeom>
            <a:no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Rosca 65"/>
            <p:cNvSpPr/>
            <p:nvPr/>
          </p:nvSpPr>
          <p:spPr>
            <a:xfrm>
              <a:off x="5481523" y="6232937"/>
              <a:ext cx="360249" cy="349899"/>
            </a:xfrm>
            <a:prstGeom prst="donut">
              <a:avLst>
                <a:gd name="adj" fmla="val 17367"/>
              </a:avLst>
            </a:prstGeom>
            <a:no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rgbClr val="00B0F0"/>
                  </a:solidFill>
                </a:rPr>
                <a:t>A</a:t>
              </a:r>
            </a:p>
          </p:txBody>
        </p:sp>
        <p:sp>
          <p:nvSpPr>
            <p:cNvPr id="68" name="Fluxograma: Decisão 67"/>
            <p:cNvSpPr/>
            <p:nvPr/>
          </p:nvSpPr>
          <p:spPr>
            <a:xfrm>
              <a:off x="11137425" y="6214569"/>
              <a:ext cx="511126" cy="380687"/>
            </a:xfrm>
            <a:prstGeom prst="flowChartDecision">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rgbClr val="00B0F0"/>
                  </a:solidFill>
                </a:rPr>
                <a:t>X</a:t>
              </a:r>
            </a:p>
          </p:txBody>
        </p:sp>
        <p:sp>
          <p:nvSpPr>
            <p:cNvPr id="70" name="Elipse 69"/>
            <p:cNvSpPr/>
            <p:nvPr/>
          </p:nvSpPr>
          <p:spPr>
            <a:xfrm>
              <a:off x="4471931" y="6231112"/>
              <a:ext cx="356024" cy="349899"/>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Retângulo de cantos arredondados 70"/>
            <p:cNvSpPr/>
            <p:nvPr/>
          </p:nvSpPr>
          <p:spPr>
            <a:xfrm>
              <a:off x="7623719" y="6231112"/>
              <a:ext cx="518550" cy="331085"/>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4" name="Rosca 73"/>
            <p:cNvSpPr/>
            <p:nvPr/>
          </p:nvSpPr>
          <p:spPr>
            <a:xfrm>
              <a:off x="6617880" y="6220653"/>
              <a:ext cx="384916" cy="341544"/>
            </a:xfrm>
            <a:prstGeom prst="donut">
              <a:avLst>
                <a:gd name="adj" fmla="val 7815"/>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B0F0"/>
                </a:solidFill>
              </a:endParaRPr>
            </a:p>
          </p:txBody>
        </p:sp>
        <p:cxnSp>
          <p:nvCxnSpPr>
            <p:cNvPr id="75" name="Conector de seta reta 74"/>
            <p:cNvCxnSpPr/>
            <p:nvPr/>
          </p:nvCxnSpPr>
          <p:spPr>
            <a:xfrm flipV="1">
              <a:off x="10065377" y="6404911"/>
              <a:ext cx="600098"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6" name="Retângulo de cantos arredondados 75"/>
            <p:cNvSpPr/>
            <p:nvPr/>
          </p:nvSpPr>
          <p:spPr>
            <a:xfrm>
              <a:off x="8851191" y="6243812"/>
              <a:ext cx="477934" cy="318386"/>
            </a:xfrm>
            <a:prstGeom prst="roundRect">
              <a:avLst>
                <a:gd name="adj" fmla="val 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4418826" y="5969502"/>
              <a:ext cx="490840" cy="261610"/>
            </a:xfrm>
            <a:prstGeom prst="rect">
              <a:avLst/>
            </a:prstGeom>
          </p:spPr>
          <p:txBody>
            <a:bodyPr wrap="none">
              <a:spAutoFit/>
            </a:bodyPr>
            <a:lstStyle/>
            <a:p>
              <a:r>
                <a:rPr lang="en-US" sz="1100" dirty="0">
                  <a:solidFill>
                    <a:srgbClr val="0070C0"/>
                  </a:solidFill>
                </a:rPr>
                <a:t>Início</a:t>
              </a:r>
            </a:p>
          </p:txBody>
        </p:sp>
        <p:sp>
          <p:nvSpPr>
            <p:cNvPr id="7" name="Retângulo 6"/>
            <p:cNvSpPr/>
            <p:nvPr/>
          </p:nvSpPr>
          <p:spPr>
            <a:xfrm>
              <a:off x="5206245" y="5959043"/>
              <a:ext cx="968535" cy="261610"/>
            </a:xfrm>
            <a:prstGeom prst="rect">
              <a:avLst/>
            </a:prstGeom>
          </p:spPr>
          <p:txBody>
            <a:bodyPr wrap="none">
              <a:spAutoFit/>
            </a:bodyPr>
            <a:lstStyle/>
            <a:p>
              <a:r>
                <a:rPr lang="pt-BR" sz="1100" dirty="0">
                  <a:solidFill>
                    <a:srgbClr val="0070C0"/>
                  </a:solidFill>
                </a:rPr>
                <a:t>Intermediário</a:t>
              </a:r>
            </a:p>
          </p:txBody>
        </p:sp>
        <p:sp>
          <p:nvSpPr>
            <p:cNvPr id="78" name="Retângulo 77"/>
            <p:cNvSpPr/>
            <p:nvPr/>
          </p:nvSpPr>
          <p:spPr>
            <a:xfrm>
              <a:off x="6597629" y="5959043"/>
              <a:ext cx="425116" cy="261610"/>
            </a:xfrm>
            <a:prstGeom prst="rect">
              <a:avLst/>
            </a:prstGeom>
          </p:spPr>
          <p:txBody>
            <a:bodyPr wrap="none">
              <a:spAutoFit/>
            </a:bodyPr>
            <a:lstStyle/>
            <a:p>
              <a:r>
                <a:rPr lang="en-US" sz="1100" dirty="0">
                  <a:solidFill>
                    <a:srgbClr val="0070C0"/>
                  </a:solidFill>
                </a:rPr>
                <a:t>Fim </a:t>
              </a:r>
            </a:p>
          </p:txBody>
        </p:sp>
        <p:sp>
          <p:nvSpPr>
            <p:cNvPr id="79" name="Retângulo 78"/>
            <p:cNvSpPr/>
            <p:nvPr/>
          </p:nvSpPr>
          <p:spPr>
            <a:xfrm>
              <a:off x="7525235" y="5959043"/>
              <a:ext cx="758541" cy="261610"/>
            </a:xfrm>
            <a:prstGeom prst="rect">
              <a:avLst/>
            </a:prstGeom>
          </p:spPr>
          <p:txBody>
            <a:bodyPr wrap="none">
              <a:spAutoFit/>
            </a:bodyPr>
            <a:lstStyle/>
            <a:p>
              <a:r>
                <a:rPr lang="en-US" sz="1100" dirty="0">
                  <a:solidFill>
                    <a:srgbClr val="0070C0"/>
                  </a:solidFill>
                </a:rPr>
                <a:t>Atividade </a:t>
              </a:r>
            </a:p>
          </p:txBody>
        </p:sp>
        <p:sp>
          <p:nvSpPr>
            <p:cNvPr id="80" name="Retângulo 79"/>
            <p:cNvSpPr/>
            <p:nvPr/>
          </p:nvSpPr>
          <p:spPr>
            <a:xfrm>
              <a:off x="8334576" y="5944882"/>
              <a:ext cx="1579278" cy="253916"/>
            </a:xfrm>
            <a:prstGeom prst="rect">
              <a:avLst/>
            </a:prstGeom>
          </p:spPr>
          <p:txBody>
            <a:bodyPr wrap="none">
              <a:spAutoFit/>
            </a:bodyPr>
            <a:lstStyle/>
            <a:p>
              <a:r>
                <a:rPr lang="en-US" sz="1050" dirty="0">
                  <a:solidFill>
                    <a:srgbClr val="0070C0"/>
                  </a:solidFill>
                </a:rPr>
                <a:t>Ativid. ponto de controle </a:t>
              </a:r>
            </a:p>
          </p:txBody>
        </p:sp>
        <p:sp>
          <p:nvSpPr>
            <p:cNvPr id="81" name="Retângulo 80"/>
            <p:cNvSpPr/>
            <p:nvPr/>
          </p:nvSpPr>
          <p:spPr>
            <a:xfrm>
              <a:off x="11081761" y="5959043"/>
              <a:ext cx="628698" cy="261610"/>
            </a:xfrm>
            <a:prstGeom prst="rect">
              <a:avLst/>
            </a:prstGeom>
          </p:spPr>
          <p:txBody>
            <a:bodyPr wrap="none">
              <a:spAutoFit/>
            </a:bodyPr>
            <a:lstStyle/>
            <a:p>
              <a:r>
                <a:rPr lang="en-US" sz="1100" dirty="0">
                  <a:solidFill>
                    <a:srgbClr val="0070C0"/>
                  </a:solidFill>
                </a:rPr>
                <a:t>Decisão</a:t>
              </a:r>
            </a:p>
          </p:txBody>
        </p:sp>
        <p:sp>
          <p:nvSpPr>
            <p:cNvPr id="82" name="Retângulo 81"/>
            <p:cNvSpPr/>
            <p:nvPr/>
          </p:nvSpPr>
          <p:spPr>
            <a:xfrm>
              <a:off x="10141171" y="5972827"/>
              <a:ext cx="521297" cy="261610"/>
            </a:xfrm>
            <a:prstGeom prst="rect">
              <a:avLst/>
            </a:prstGeom>
          </p:spPr>
          <p:txBody>
            <a:bodyPr wrap="none">
              <a:spAutoFit/>
            </a:bodyPr>
            <a:lstStyle/>
            <a:p>
              <a:r>
                <a:rPr lang="en-US" sz="1100" dirty="0">
                  <a:solidFill>
                    <a:srgbClr val="0070C0"/>
                  </a:solidFill>
                </a:rPr>
                <a:t>Fluxo </a:t>
              </a:r>
            </a:p>
          </p:txBody>
        </p:sp>
      </p:grpSp>
      <p:pic>
        <p:nvPicPr>
          <p:cNvPr id="5" name="Picture 2" descr="Resultado de imagem para Alpha Hp"/>
          <p:cNvPicPr>
            <a:picLocks noChangeAspect="1" noChangeArrowheads="1"/>
          </p:cNvPicPr>
          <p:nvPr/>
        </p:nvPicPr>
        <p:blipFill rotWithShape="1">
          <a:blip r:embed="rId3" cstate="print">
            <a:clrChange>
              <a:clrFrom>
                <a:srgbClr val="FFFFFD"/>
              </a:clrFrom>
              <a:clrTo>
                <a:srgbClr val="FFFFFD">
                  <a:alpha val="0"/>
                </a:srgbClr>
              </a:clrTo>
            </a:clrChange>
            <a:extLst>
              <a:ext uri="{28A0092B-C50C-407E-A947-70E740481C1C}">
                <a14:useLocalDpi xmlns:a14="http://schemas.microsoft.com/office/drawing/2010/main" val="0"/>
              </a:ext>
            </a:extLst>
          </a:blip>
          <a:srcRect l="17032" t="1645" r="16186" b="2248"/>
          <a:stretch/>
        </p:blipFill>
        <p:spPr bwMode="auto">
          <a:xfrm>
            <a:off x="2382195" y="1240256"/>
            <a:ext cx="921714" cy="132112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Resultado de imagem para luva nitrilica cano longo"/>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0800000">
            <a:off x="299649" y="3368282"/>
            <a:ext cx="899830" cy="6229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m para touca descartavel"/>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8406" t="13370" b="6256"/>
          <a:stretch/>
        </p:blipFill>
        <p:spPr bwMode="auto">
          <a:xfrm rot="956095">
            <a:off x="502246" y="4818291"/>
            <a:ext cx="757975" cy="5520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m relacionada"/>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334679">
            <a:off x="559500" y="4126812"/>
            <a:ext cx="506728" cy="506728"/>
          </a:xfrm>
          <a:prstGeom prst="rect">
            <a:avLst/>
          </a:prstGeom>
          <a:noFill/>
          <a:extLst>
            <a:ext uri="{909E8E84-426E-40DD-AFC4-6F175D3DCCD1}">
              <a14:hiddenFill xmlns:a14="http://schemas.microsoft.com/office/drawing/2010/main">
                <a:solidFill>
                  <a:srgbClr val="FFFFFF"/>
                </a:solidFill>
              </a14:hiddenFill>
            </a:ext>
          </a:extLst>
        </p:spPr>
      </p:pic>
      <p:pic>
        <p:nvPicPr>
          <p:cNvPr id="53" name="Imagem 52"/>
          <p:cNvPicPr>
            <a:picLocks noChangeAspect="1"/>
          </p:cNvPicPr>
          <p:nvPr/>
        </p:nvPicPr>
        <p:blipFill rotWithShape="1">
          <a:blip r:embed="rId7" cstate="print">
            <a:extLst>
              <a:ext uri="{28A0092B-C50C-407E-A947-70E740481C1C}">
                <a14:useLocalDpi xmlns:a14="http://schemas.microsoft.com/office/drawing/2010/main" val="0"/>
              </a:ext>
            </a:extLst>
          </a:blip>
          <a:srcRect t="34985" b="13294"/>
          <a:stretch/>
        </p:blipFill>
        <p:spPr>
          <a:xfrm>
            <a:off x="6215027" y="1690545"/>
            <a:ext cx="3768900" cy="2518595"/>
          </a:xfrm>
          <a:prstGeom prst="rect">
            <a:avLst/>
          </a:prstGeom>
        </p:spPr>
      </p:pic>
      <p:sp>
        <p:nvSpPr>
          <p:cNvPr id="37" name="Retângulo 1048"/>
          <p:cNvSpPr/>
          <p:nvPr/>
        </p:nvSpPr>
        <p:spPr>
          <a:xfrm>
            <a:off x="1057606" y="6146976"/>
            <a:ext cx="2319845" cy="276999"/>
          </a:xfrm>
          <a:prstGeom prst="rect">
            <a:avLst/>
          </a:prstGeom>
        </p:spPr>
        <p:txBody>
          <a:bodyPr wrap="square">
            <a:spAutoFit/>
          </a:bodyPr>
          <a:lstStyle/>
          <a:p>
            <a:pPr algn="ctr"/>
            <a:r>
              <a:rPr lang="pt-BR" sz="1200" dirty="0" smtClean="0">
                <a:solidFill>
                  <a:srgbClr val="0070C0"/>
                </a:solidFill>
              </a:rPr>
              <a:t>Máscara para nariz e boca</a:t>
            </a:r>
            <a:endParaRPr lang="pt-BR" sz="1200" dirty="0">
              <a:solidFill>
                <a:srgbClr val="0070C0"/>
              </a:solidFill>
            </a:endParaRPr>
          </a:p>
        </p:txBody>
      </p:sp>
      <p:pic>
        <p:nvPicPr>
          <p:cNvPr id="38" name="Picture 37"/>
          <p:cNvPicPr/>
          <p:nvPr/>
        </p:nvPicPr>
        <p:blipFill>
          <a:blip r:embed="rId8" cstate="print">
            <a:extLst>
              <a:ext uri="{28A0092B-C50C-407E-A947-70E740481C1C}">
                <a14:useLocalDpi xmlns:a14="http://schemas.microsoft.com/office/drawing/2010/main" val="0"/>
              </a:ext>
            </a:extLst>
          </a:blip>
          <a:stretch>
            <a:fillRect/>
          </a:stretch>
        </p:blipFill>
        <p:spPr>
          <a:xfrm>
            <a:off x="569266" y="6034475"/>
            <a:ext cx="630473" cy="503278"/>
          </a:xfrm>
          <a:prstGeom prst="rect">
            <a:avLst/>
          </a:prstGeom>
        </p:spPr>
      </p:pic>
      <p:sp>
        <p:nvSpPr>
          <p:cNvPr id="2" name="TextBox 1"/>
          <p:cNvSpPr txBox="1"/>
          <p:nvPr/>
        </p:nvSpPr>
        <p:spPr>
          <a:xfrm>
            <a:off x="1182179" y="5529837"/>
            <a:ext cx="1418978" cy="369332"/>
          </a:xfrm>
          <a:prstGeom prst="rect">
            <a:avLst/>
          </a:prstGeom>
          <a:noFill/>
        </p:spPr>
        <p:txBody>
          <a:bodyPr wrap="none" rtlCol="0">
            <a:spAutoFit/>
          </a:bodyPr>
          <a:lstStyle/>
          <a:p>
            <a:r>
              <a:rPr lang="en-US" b="1" u="sng" dirty="0" smtClean="0">
                <a:solidFill>
                  <a:srgbClr val="0070C0"/>
                </a:solidFill>
              </a:rPr>
              <a:t>Uso </a:t>
            </a:r>
            <a:r>
              <a:rPr lang="en-US" b="1" u="sng" dirty="0">
                <a:solidFill>
                  <a:srgbClr val="0070C0"/>
                </a:solidFill>
              </a:rPr>
              <a:t>o</a:t>
            </a:r>
            <a:r>
              <a:rPr lang="en-US" b="1" u="sng" dirty="0" smtClean="0">
                <a:solidFill>
                  <a:srgbClr val="0070C0"/>
                </a:solidFill>
              </a:rPr>
              <a:t>pcional</a:t>
            </a:r>
            <a:endParaRPr lang="pt-BR" b="1" u="sng" dirty="0">
              <a:solidFill>
                <a:srgbClr val="0070C0"/>
              </a:solidFill>
            </a:endParaRPr>
          </a:p>
        </p:txBody>
      </p:sp>
      <p:sp>
        <p:nvSpPr>
          <p:cNvPr id="40" name="TextBox 39"/>
          <p:cNvSpPr txBox="1"/>
          <p:nvPr/>
        </p:nvSpPr>
        <p:spPr>
          <a:xfrm>
            <a:off x="971825" y="3093248"/>
            <a:ext cx="2218428" cy="369332"/>
          </a:xfrm>
          <a:prstGeom prst="rect">
            <a:avLst/>
          </a:prstGeom>
          <a:noFill/>
        </p:spPr>
        <p:txBody>
          <a:bodyPr wrap="none" rtlCol="0">
            <a:spAutoFit/>
          </a:bodyPr>
          <a:lstStyle/>
          <a:p>
            <a:r>
              <a:rPr lang="en-US" b="1" u="sng" dirty="0" smtClean="0">
                <a:solidFill>
                  <a:srgbClr val="0070C0"/>
                </a:solidFill>
              </a:rPr>
              <a:t>Uso obrigatório: EPI’s</a:t>
            </a:r>
            <a:endParaRPr lang="pt-BR" b="1" u="sng" dirty="0">
              <a:solidFill>
                <a:srgbClr val="0070C0"/>
              </a:solidFill>
            </a:endParaRPr>
          </a:p>
        </p:txBody>
      </p:sp>
      <p:cxnSp>
        <p:nvCxnSpPr>
          <p:cNvPr id="9" name="Straight Connector 8"/>
          <p:cNvCxnSpPr/>
          <p:nvPr/>
        </p:nvCxnSpPr>
        <p:spPr>
          <a:xfrm>
            <a:off x="509928" y="5439721"/>
            <a:ext cx="276348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3" name="Retângulo 89"/>
          <p:cNvSpPr/>
          <p:nvPr/>
        </p:nvSpPr>
        <p:spPr>
          <a:xfrm>
            <a:off x="10868946" y="46865"/>
            <a:ext cx="1232838" cy="584775"/>
          </a:xfrm>
          <a:prstGeom prst="rect">
            <a:avLst/>
          </a:prstGeom>
        </p:spPr>
        <p:txBody>
          <a:bodyPr wrap="none">
            <a:spAutoFit/>
          </a:bodyPr>
          <a:lstStyle/>
          <a:p>
            <a:pPr algn="ctr"/>
            <a:r>
              <a:rPr lang="en-US" sz="1600" b="1" dirty="0">
                <a:solidFill>
                  <a:srgbClr val="0070C0"/>
                </a:solidFill>
              </a:rPr>
              <a:t>Versão: </a:t>
            </a:r>
            <a:r>
              <a:rPr lang="en-US" sz="1600" b="1" dirty="0" smtClean="0">
                <a:solidFill>
                  <a:srgbClr val="0070C0"/>
                </a:solidFill>
              </a:rPr>
              <a:t>1.1</a:t>
            </a:r>
            <a:endParaRPr lang="en-US" sz="1600" b="1" dirty="0">
              <a:solidFill>
                <a:srgbClr val="0070C0"/>
              </a:solidFill>
            </a:endParaRPr>
          </a:p>
          <a:p>
            <a:pPr algn="ctr"/>
            <a:r>
              <a:rPr lang="en-US" sz="1600" b="1" dirty="0" smtClean="0">
                <a:solidFill>
                  <a:srgbClr val="0070C0"/>
                </a:solidFill>
              </a:rPr>
              <a:t>Junho/2018</a:t>
            </a:r>
            <a:endParaRPr lang="pt-BR" sz="1600" b="1" dirty="0">
              <a:solidFill>
                <a:srgbClr val="0070C0"/>
              </a:solidFill>
            </a:endParaRPr>
          </a:p>
        </p:txBody>
      </p:sp>
    </p:spTree>
    <p:extLst>
      <p:ext uri="{BB962C8B-B14F-4D97-AF65-F5344CB8AC3E}">
        <p14:creationId xmlns:p14="http://schemas.microsoft.com/office/powerpoint/2010/main" val="1651126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638705" y="236974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de seta reta 17"/>
          <p:cNvCxnSpPr/>
          <p:nvPr/>
        </p:nvCxnSpPr>
        <p:spPr>
          <a:xfrm flipV="1">
            <a:off x="1006804" y="3499671"/>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ector de seta reta 27"/>
          <p:cNvCxnSpPr/>
          <p:nvPr/>
        </p:nvCxnSpPr>
        <p:spPr>
          <a:xfrm flipH="1">
            <a:off x="9635218" y="4443987"/>
            <a:ext cx="1" cy="4603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Conector de seta reta 55"/>
          <p:cNvCxnSpPr/>
          <p:nvPr/>
        </p:nvCxnSpPr>
        <p:spPr>
          <a:xfrm flipV="1">
            <a:off x="4361657" y="3523140"/>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9" name="Retângulo de cantos arredondados 58"/>
          <p:cNvSpPr/>
          <p:nvPr/>
        </p:nvSpPr>
        <p:spPr>
          <a:xfrm>
            <a:off x="4961365" y="2366808"/>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Retângulo de cantos arredondados 61"/>
          <p:cNvSpPr/>
          <p:nvPr/>
        </p:nvSpPr>
        <p:spPr>
          <a:xfrm>
            <a:off x="8282677" y="2366808"/>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1"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29" name="Elipse 28"/>
          <p:cNvSpPr/>
          <p:nvPr/>
        </p:nvSpPr>
        <p:spPr>
          <a:xfrm>
            <a:off x="534543" y="3244451"/>
            <a:ext cx="472261" cy="47528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9" name="Conector de seta reta 38"/>
          <p:cNvCxnSpPr/>
          <p:nvPr/>
        </p:nvCxnSpPr>
        <p:spPr>
          <a:xfrm flipV="1">
            <a:off x="7679165" y="3514697"/>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3" name="AutoShape 10" descr="Resultado de imagem para mãp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6"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a:t>Guia Rápido </a:t>
            </a:r>
            <a:r>
              <a:rPr lang="es-MX" sz="1400" dirty="0" smtClean="0"/>
              <a:t>Lavagem de óculos 3D/IMAX</a:t>
            </a:r>
          </a:p>
          <a:p>
            <a:r>
              <a:rPr lang="es-MX" sz="1400" dirty="0" smtClean="0"/>
              <a:t>Recepção de Pedidos</a:t>
            </a:r>
          </a:p>
          <a:p>
            <a:r>
              <a:rPr lang="es-MX" sz="1400" dirty="0" smtClean="0"/>
              <a:t>BRA-GR-LAV-ÓCULOS-00</a:t>
            </a:r>
            <a:endParaRPr lang="es-MX" sz="1400" dirty="0"/>
          </a:p>
          <a:p>
            <a:endParaRPr lang="es-MX" sz="1400" dirty="0"/>
          </a:p>
        </p:txBody>
      </p:sp>
      <p:sp>
        <p:nvSpPr>
          <p:cNvPr id="6" name="Retângulo 5"/>
          <p:cNvSpPr/>
          <p:nvPr/>
        </p:nvSpPr>
        <p:spPr>
          <a:xfrm>
            <a:off x="1664993" y="3818016"/>
            <a:ext cx="2694088" cy="784830"/>
          </a:xfrm>
          <a:prstGeom prst="rect">
            <a:avLst/>
          </a:prstGeom>
        </p:spPr>
        <p:txBody>
          <a:bodyPr wrap="square">
            <a:spAutoFit/>
          </a:bodyPr>
          <a:lstStyle/>
          <a:p>
            <a:pPr algn="just"/>
            <a:r>
              <a:rPr lang="pt-BR" sz="900" dirty="0" smtClean="0">
                <a:solidFill>
                  <a:srgbClr val="0068AC"/>
                </a:solidFill>
                <a:latin typeface="Lucida Bright" panose="02040602050505020304" pitchFamily="18" charset="0"/>
              </a:rPr>
              <a:t>Receber </a:t>
            </a:r>
            <a:r>
              <a:rPr lang="pt-BR" sz="900" dirty="0">
                <a:solidFill>
                  <a:srgbClr val="0068AC"/>
                </a:solidFill>
                <a:latin typeface="Lucida Bright" panose="02040602050505020304" pitchFamily="18" charset="0"/>
              </a:rPr>
              <a:t>as caixas e a NF de recebimento. Verificar se o número de óculos coincidem com a quantidade mencionada no documento.</a:t>
            </a:r>
          </a:p>
          <a:p>
            <a:pPr algn="just"/>
            <a:endParaRPr lang="pt-BR" sz="900" dirty="0">
              <a:solidFill>
                <a:srgbClr val="0068AC"/>
              </a:solidFill>
              <a:latin typeface="Lucida Bright" panose="02040602050505020304" pitchFamily="18" charset="0"/>
              <a:cs typeface="Lucida Sans" panose="020B0602040502020204" pitchFamily="34" charset="0"/>
            </a:endParaRPr>
          </a:p>
        </p:txBody>
      </p:sp>
      <p:sp>
        <p:nvSpPr>
          <p:cNvPr id="78" name="Elipse 77"/>
          <p:cNvSpPr/>
          <p:nvPr/>
        </p:nvSpPr>
        <p:spPr>
          <a:xfrm>
            <a:off x="2790773" y="2205492"/>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1</a:t>
            </a:r>
          </a:p>
        </p:txBody>
      </p:sp>
      <p:sp>
        <p:nvSpPr>
          <p:cNvPr id="7" name="Retângulo 6"/>
          <p:cNvSpPr/>
          <p:nvPr/>
        </p:nvSpPr>
        <p:spPr>
          <a:xfrm>
            <a:off x="8281455" y="3781870"/>
            <a:ext cx="2750538" cy="784830"/>
          </a:xfrm>
          <a:prstGeom prst="rect">
            <a:avLst/>
          </a:prstGeom>
        </p:spPr>
        <p:txBody>
          <a:bodyPr wrap="square">
            <a:spAutoFit/>
          </a:bodyPr>
          <a:lstStyle/>
          <a:p>
            <a:pPr algn="just"/>
            <a:r>
              <a:rPr lang="pt-BR" sz="900" dirty="0" smtClean="0">
                <a:solidFill>
                  <a:srgbClr val="0068AC"/>
                </a:solidFill>
                <a:latin typeface="Lucida Bright" panose="02040602050505020304" pitchFamily="18" charset="0"/>
              </a:rPr>
              <a:t>Levar </a:t>
            </a:r>
            <a:r>
              <a:rPr lang="pt-BR" sz="900" dirty="0">
                <a:solidFill>
                  <a:srgbClr val="0068AC"/>
                </a:solidFill>
                <a:latin typeface="Lucida Bright" panose="02040602050505020304" pitchFamily="18" charset="0"/>
              </a:rPr>
              <a:t>as caixas recebidas para </a:t>
            </a:r>
            <a:r>
              <a:rPr lang="pt-BR" sz="900" dirty="0" smtClean="0">
                <a:solidFill>
                  <a:srgbClr val="0068AC"/>
                </a:solidFill>
                <a:latin typeface="Lucida Bright" panose="02040602050505020304" pitchFamily="18" charset="0"/>
              </a:rPr>
              <a:t>a sala </a:t>
            </a:r>
            <a:r>
              <a:rPr lang="pt-BR" sz="900" dirty="0">
                <a:solidFill>
                  <a:srgbClr val="0068AC"/>
                </a:solidFill>
                <a:latin typeface="Lucida Bright" panose="02040602050505020304" pitchFamily="18" charset="0"/>
              </a:rPr>
              <a:t>de óculos e registrar a quantidade total de óculos recebidos na Planilha de Controle de Ó</a:t>
            </a:r>
            <a:r>
              <a:rPr lang="pt-BR" sz="900" dirty="0" smtClean="0">
                <a:solidFill>
                  <a:srgbClr val="0068AC"/>
                </a:solidFill>
                <a:latin typeface="Lucida Bright" panose="02040602050505020304" pitchFamily="18" charset="0"/>
              </a:rPr>
              <a:t>culos </a:t>
            </a:r>
            <a:r>
              <a:rPr lang="pt-BR" sz="900" dirty="0">
                <a:solidFill>
                  <a:srgbClr val="0068AC"/>
                </a:solidFill>
                <a:latin typeface="Lucida Bright" panose="02040602050505020304" pitchFamily="18" charset="0"/>
              </a:rPr>
              <a:t>3D/IMAX.</a:t>
            </a:r>
            <a:endParaRPr lang="pt-BR" sz="900" dirty="0">
              <a:ln>
                <a:solidFill>
                  <a:srgbClr val="FF0000"/>
                </a:solidFill>
              </a:ln>
              <a:solidFill>
                <a:srgbClr val="0068AC"/>
              </a:solidFill>
              <a:latin typeface="Lucida Bright" panose="02040602050505020304" pitchFamily="18" charset="0"/>
            </a:endParaRPr>
          </a:p>
          <a:p>
            <a:pPr algn="just"/>
            <a:endParaRPr lang="pt-BR" sz="900" dirty="0" smtClean="0">
              <a:solidFill>
                <a:srgbClr val="0068AC"/>
              </a:solidFill>
              <a:latin typeface="Lucida Bright" panose="02040602050505020304" pitchFamily="18" charset="0"/>
              <a:cs typeface="Lucida Sans" panose="020B0602040502020204" pitchFamily="34" charset="0"/>
            </a:endParaRPr>
          </a:p>
        </p:txBody>
      </p:sp>
      <p:sp>
        <p:nvSpPr>
          <p:cNvPr id="80" name="Elipse 79"/>
          <p:cNvSpPr/>
          <p:nvPr/>
        </p:nvSpPr>
        <p:spPr>
          <a:xfrm>
            <a:off x="6151964" y="2210225"/>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2</a:t>
            </a:r>
          </a:p>
        </p:txBody>
      </p:sp>
      <p:sp>
        <p:nvSpPr>
          <p:cNvPr id="14" name="Retângulo 13"/>
          <p:cNvSpPr/>
          <p:nvPr/>
        </p:nvSpPr>
        <p:spPr>
          <a:xfrm>
            <a:off x="5007286" y="4013733"/>
            <a:ext cx="2671879" cy="369332"/>
          </a:xfrm>
          <a:prstGeom prst="rect">
            <a:avLst/>
          </a:prstGeom>
        </p:spPr>
        <p:txBody>
          <a:bodyPr wrap="square">
            <a:spAutoFit/>
          </a:bodyPr>
          <a:lstStyle/>
          <a:p>
            <a:pPr algn="just"/>
            <a:r>
              <a:rPr lang="pt-BR" sz="900" dirty="0" smtClean="0">
                <a:solidFill>
                  <a:srgbClr val="0068AC"/>
                </a:solidFill>
                <a:latin typeface="Lucida Bright" panose="02040602050505020304" pitchFamily="18" charset="0"/>
              </a:rPr>
              <a:t>Assinar </a:t>
            </a:r>
            <a:r>
              <a:rPr lang="pt-BR" sz="900" dirty="0">
                <a:solidFill>
                  <a:srgbClr val="0068AC"/>
                </a:solidFill>
                <a:latin typeface="Lucida Bright" panose="02040602050505020304" pitchFamily="18" charset="0"/>
              </a:rPr>
              <a:t>o canhoto comprovando o recebimento e entregar para o </a:t>
            </a:r>
            <a:r>
              <a:rPr lang="pt-BR" sz="900" dirty="0" smtClean="0">
                <a:solidFill>
                  <a:srgbClr val="0068AC"/>
                </a:solidFill>
                <a:latin typeface="Lucida Bright" panose="02040602050505020304" pitchFamily="18" charset="0"/>
              </a:rPr>
              <a:t>Entregador.</a:t>
            </a:r>
            <a:r>
              <a:rPr lang="en-US" sz="900" dirty="0" smtClean="0">
                <a:solidFill>
                  <a:srgbClr val="0068AC"/>
                </a:solidFill>
                <a:latin typeface="Lucida Bright" panose="02040602050505020304" pitchFamily="18" charset="0"/>
                <a:cs typeface="Lucida Sans" panose="020B0602040502020204" pitchFamily="34" charset="0"/>
              </a:rPr>
              <a:t> </a:t>
            </a:r>
            <a:endParaRPr lang="pt-BR" sz="1600" dirty="0">
              <a:solidFill>
                <a:srgbClr val="0068AC"/>
              </a:solidFill>
              <a:latin typeface="Lucida Bright" panose="02040602050505020304" pitchFamily="18" charset="0"/>
            </a:endParaRPr>
          </a:p>
        </p:txBody>
      </p:sp>
      <p:sp>
        <p:nvSpPr>
          <p:cNvPr id="84" name="Elipse 83"/>
          <p:cNvSpPr/>
          <p:nvPr/>
        </p:nvSpPr>
        <p:spPr>
          <a:xfrm>
            <a:off x="9464237" y="2199384"/>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3</a:t>
            </a:r>
          </a:p>
        </p:txBody>
      </p:sp>
      <p:sp>
        <p:nvSpPr>
          <p:cNvPr id="90" name="Retângulo 89"/>
          <p:cNvSpPr/>
          <p:nvPr/>
        </p:nvSpPr>
        <p:spPr>
          <a:xfrm>
            <a:off x="10889079" y="46865"/>
            <a:ext cx="1192571" cy="584775"/>
          </a:xfrm>
          <a:prstGeom prst="rect">
            <a:avLst/>
          </a:prstGeom>
        </p:spPr>
        <p:txBody>
          <a:bodyPr wrap="none">
            <a:spAutoFit/>
          </a:bodyPr>
          <a:lstStyle/>
          <a:p>
            <a:pPr algn="ctr"/>
            <a:r>
              <a:rPr lang="en-US" sz="1600" b="1" dirty="0">
                <a:solidFill>
                  <a:srgbClr val="0070C0"/>
                </a:solidFill>
              </a:rPr>
              <a:t>Versão: 1.0 </a:t>
            </a:r>
          </a:p>
          <a:p>
            <a:pPr algn="ctr"/>
            <a:r>
              <a:rPr lang="en-US" sz="1600" b="1" dirty="0" smtClean="0">
                <a:solidFill>
                  <a:srgbClr val="0070C0"/>
                </a:solidFill>
              </a:rPr>
              <a:t>Junho/2018</a:t>
            </a:r>
            <a:endParaRPr lang="pt-BR" sz="1600" b="1" dirty="0">
              <a:solidFill>
                <a:srgbClr val="0070C0"/>
              </a:solidFill>
            </a:endParaRPr>
          </a:p>
        </p:txBody>
      </p:sp>
      <p:sp>
        <p:nvSpPr>
          <p:cNvPr id="41" name="Rosca 40"/>
          <p:cNvSpPr/>
          <p:nvPr/>
        </p:nvSpPr>
        <p:spPr>
          <a:xfrm>
            <a:off x="9437087" y="4928701"/>
            <a:ext cx="384916" cy="341544"/>
          </a:xfrm>
          <a:prstGeom prst="donut">
            <a:avLst>
              <a:gd name="adj" fmla="val 7815"/>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B0F0"/>
              </a:solidFill>
            </a:endParaRPr>
          </a:p>
        </p:txBody>
      </p:sp>
      <p:pic>
        <p:nvPicPr>
          <p:cNvPr id="42" name="Picture 2"/>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437313" y="2539291"/>
            <a:ext cx="1187813" cy="125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78477" y="2693829"/>
            <a:ext cx="1253048" cy="1195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477020" y="2707259"/>
            <a:ext cx="1158198" cy="98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08084" y="2668991"/>
            <a:ext cx="999616" cy="99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144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477262" y="142356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de seta reta 17"/>
          <p:cNvCxnSpPr/>
          <p:nvPr/>
        </p:nvCxnSpPr>
        <p:spPr>
          <a:xfrm flipV="1">
            <a:off x="859216" y="2553491"/>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ector de seta reta 27"/>
          <p:cNvCxnSpPr/>
          <p:nvPr/>
        </p:nvCxnSpPr>
        <p:spPr>
          <a:xfrm flipH="1">
            <a:off x="9459921" y="3497807"/>
            <a:ext cx="1" cy="4603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Conector de seta reta 53"/>
          <p:cNvCxnSpPr/>
          <p:nvPr/>
        </p:nvCxnSpPr>
        <p:spPr>
          <a:xfrm flipH="1">
            <a:off x="7531469" y="5337853"/>
            <a:ext cx="6053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Conector de seta reta 55"/>
          <p:cNvCxnSpPr/>
          <p:nvPr/>
        </p:nvCxnSpPr>
        <p:spPr>
          <a:xfrm flipV="1">
            <a:off x="4200214" y="2576960"/>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7" name="Retângulo de cantos arredondados 56"/>
          <p:cNvSpPr/>
          <p:nvPr/>
        </p:nvSpPr>
        <p:spPr>
          <a:xfrm>
            <a:off x="8136810" y="4212425"/>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Retângulo de cantos arredondados 58"/>
          <p:cNvSpPr/>
          <p:nvPr/>
        </p:nvSpPr>
        <p:spPr>
          <a:xfrm>
            <a:off x="4758362" y="1420628"/>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Retângulo de cantos arredondados 61"/>
          <p:cNvSpPr/>
          <p:nvPr/>
        </p:nvSpPr>
        <p:spPr>
          <a:xfrm>
            <a:off x="8107380" y="1420628"/>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Retângulo de cantos arredondados 62"/>
          <p:cNvSpPr/>
          <p:nvPr/>
        </p:nvSpPr>
        <p:spPr>
          <a:xfrm>
            <a:off x="4764081" y="4185362"/>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1"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29" name="Elipse 28"/>
          <p:cNvSpPr/>
          <p:nvPr/>
        </p:nvSpPr>
        <p:spPr>
          <a:xfrm>
            <a:off x="386955" y="2298271"/>
            <a:ext cx="472261" cy="47528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9" name="Conector de seta reta 38"/>
          <p:cNvCxnSpPr/>
          <p:nvPr/>
        </p:nvCxnSpPr>
        <p:spPr>
          <a:xfrm flipV="1">
            <a:off x="7476162" y="2568517"/>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3" name="AutoShape 10" descr="Resultado de imagem para mãp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cxnSp>
        <p:nvCxnSpPr>
          <p:cNvPr id="126" name="Conector de seta reta 125"/>
          <p:cNvCxnSpPr/>
          <p:nvPr/>
        </p:nvCxnSpPr>
        <p:spPr>
          <a:xfrm flipH="1">
            <a:off x="4158740" y="5329843"/>
            <a:ext cx="6053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3" name="Retângulo de cantos arredondados 52"/>
          <p:cNvSpPr/>
          <p:nvPr/>
        </p:nvSpPr>
        <p:spPr>
          <a:xfrm>
            <a:off x="1423222" y="420006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1" name="Conector de seta reta 60"/>
          <p:cNvCxnSpPr/>
          <p:nvPr/>
        </p:nvCxnSpPr>
        <p:spPr>
          <a:xfrm flipH="1">
            <a:off x="803387" y="5299591"/>
            <a:ext cx="6053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0" name="Rosca 69"/>
          <p:cNvSpPr/>
          <p:nvPr/>
        </p:nvSpPr>
        <p:spPr>
          <a:xfrm>
            <a:off x="338099" y="5081113"/>
            <a:ext cx="443860" cy="426699"/>
          </a:xfrm>
          <a:prstGeom prst="donut">
            <a:avLst>
              <a:gd name="adj" fmla="val 12422"/>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B0F0"/>
                </a:solidFill>
              </a:rPr>
              <a:t>A</a:t>
            </a:r>
          </a:p>
        </p:txBody>
      </p:sp>
      <p:sp>
        <p:nvSpPr>
          <p:cNvPr id="76"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a:t>Guia Rápido </a:t>
            </a:r>
            <a:r>
              <a:rPr lang="es-MX" sz="1400" dirty="0" smtClean="0"/>
              <a:t>Lavagem de óculos 3D/IMAX</a:t>
            </a:r>
          </a:p>
          <a:p>
            <a:r>
              <a:rPr lang="es-MX" sz="1400" dirty="0" smtClean="0"/>
              <a:t>Habilitação</a:t>
            </a:r>
          </a:p>
          <a:p>
            <a:r>
              <a:rPr lang="es-MX" sz="1400" dirty="0" smtClean="0"/>
              <a:t>BRA-GR-LAV-ÓCULOS-00</a:t>
            </a:r>
            <a:endParaRPr lang="es-MX" sz="1400" dirty="0"/>
          </a:p>
          <a:p>
            <a:endParaRPr lang="es-MX" sz="1400" dirty="0"/>
          </a:p>
        </p:txBody>
      </p:sp>
      <p:sp>
        <p:nvSpPr>
          <p:cNvPr id="6" name="Retângulo 5"/>
          <p:cNvSpPr/>
          <p:nvPr/>
        </p:nvSpPr>
        <p:spPr>
          <a:xfrm>
            <a:off x="1528090" y="3100546"/>
            <a:ext cx="2694088" cy="369332"/>
          </a:xfrm>
          <a:prstGeom prst="rect">
            <a:avLst/>
          </a:prstGeom>
        </p:spPr>
        <p:txBody>
          <a:bodyPr wrap="square">
            <a:spAutoFit/>
          </a:bodyPr>
          <a:lstStyle/>
          <a:p>
            <a:pPr algn="just"/>
            <a:r>
              <a:rPr lang="pt-BR" sz="900" dirty="0" smtClean="0">
                <a:solidFill>
                  <a:srgbClr val="0068AC"/>
                </a:solidFill>
                <a:latin typeface="Lucida Bright" panose="02040602050505020304" pitchFamily="18" charset="0"/>
                <a:cs typeface="Lucida Sans" panose="020B0602040502020204" pitchFamily="34" charset="0"/>
              </a:rPr>
              <a:t>O </a:t>
            </a:r>
            <a:r>
              <a:rPr lang="pt-BR" sz="900" dirty="0" err="1" smtClean="0">
                <a:solidFill>
                  <a:srgbClr val="0068AC"/>
                </a:solidFill>
                <a:latin typeface="Lucida Bright" panose="02040602050505020304" pitchFamily="18" charset="0"/>
                <a:cs typeface="Lucida Sans" panose="020B0602040502020204" pitchFamily="34" charset="0"/>
              </a:rPr>
              <a:t>Cinepolito</a:t>
            </a:r>
            <a:r>
              <a:rPr lang="pt-BR" sz="900" dirty="0" smtClean="0">
                <a:solidFill>
                  <a:srgbClr val="0068AC"/>
                </a:solidFill>
                <a:latin typeface="Lucida Bright" panose="02040602050505020304" pitchFamily="18" charset="0"/>
                <a:cs typeface="Lucida Sans" panose="020B0602040502020204" pitchFamily="34" charset="0"/>
              </a:rPr>
              <a:t> deve solicitar ao responsável do turno a abertura da sala de óculos.</a:t>
            </a:r>
            <a:endParaRPr lang="pt-BR" sz="900" dirty="0">
              <a:solidFill>
                <a:srgbClr val="0068AC"/>
              </a:solidFill>
              <a:latin typeface="Lucida Bright" panose="02040602050505020304" pitchFamily="18" charset="0"/>
              <a:cs typeface="Lucida Sans" panose="020B0602040502020204" pitchFamily="34" charset="0"/>
            </a:endParaRPr>
          </a:p>
        </p:txBody>
      </p:sp>
      <p:pic>
        <p:nvPicPr>
          <p:cNvPr id="77" name="Imagen 1559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6706" y="1698334"/>
            <a:ext cx="901538" cy="1456802"/>
          </a:xfrm>
          <a:prstGeom prst="rect">
            <a:avLst/>
          </a:prstGeom>
          <a:noFill/>
          <a:ln>
            <a:noFill/>
          </a:ln>
        </p:spPr>
      </p:pic>
      <p:sp>
        <p:nvSpPr>
          <p:cNvPr id="78" name="Elipse 77"/>
          <p:cNvSpPr/>
          <p:nvPr/>
        </p:nvSpPr>
        <p:spPr>
          <a:xfrm>
            <a:off x="2629330" y="1259312"/>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1</a:t>
            </a:r>
          </a:p>
        </p:txBody>
      </p:sp>
      <p:sp>
        <p:nvSpPr>
          <p:cNvPr id="7" name="Retângulo 6"/>
          <p:cNvSpPr/>
          <p:nvPr/>
        </p:nvSpPr>
        <p:spPr>
          <a:xfrm>
            <a:off x="8114960" y="2699151"/>
            <a:ext cx="2750538" cy="784830"/>
          </a:xfrm>
          <a:prstGeom prst="rect">
            <a:avLst/>
          </a:prstGeom>
        </p:spPr>
        <p:txBody>
          <a:bodyPr wrap="square">
            <a:spAutoFit/>
          </a:bodyPr>
          <a:lstStyle/>
          <a:p>
            <a:pPr algn="just"/>
            <a:r>
              <a:rPr lang="pt-BR" sz="900" dirty="0">
                <a:solidFill>
                  <a:srgbClr val="0068AC"/>
                </a:solidFill>
                <a:latin typeface="Lucida Bright" panose="02040602050505020304" pitchFamily="18" charset="0"/>
                <a:cs typeface="Lucida Sans" panose="020B0602040502020204" pitchFamily="34" charset="0"/>
              </a:rPr>
              <a:t>Verificar se </a:t>
            </a:r>
            <a:r>
              <a:rPr lang="pt-BR" sz="900" dirty="0" smtClean="0">
                <a:solidFill>
                  <a:srgbClr val="0068AC"/>
                </a:solidFill>
                <a:latin typeface="Lucida Bright" panose="02040602050505020304" pitchFamily="18" charset="0"/>
                <a:cs typeface="Lucida Sans" panose="020B0602040502020204" pitchFamily="34" charset="0"/>
              </a:rPr>
              <a:t>a tampa </a:t>
            </a:r>
            <a:r>
              <a:rPr lang="pt-BR" sz="900" dirty="0">
                <a:solidFill>
                  <a:srgbClr val="0068AC"/>
                </a:solidFill>
                <a:latin typeface="Lucida Bright" panose="02040602050505020304" pitchFamily="18" charset="0"/>
                <a:cs typeface="Lucida Sans" panose="020B0602040502020204" pitchFamily="34" charset="0"/>
              </a:rPr>
              <a:t>do </a:t>
            </a:r>
            <a:r>
              <a:rPr lang="pt-BR" sz="900" dirty="0" smtClean="0">
                <a:solidFill>
                  <a:srgbClr val="0068AC"/>
                </a:solidFill>
                <a:latin typeface="Lucida Bright" panose="02040602050505020304" pitchFamily="18" charset="0"/>
                <a:cs typeface="Lucida Sans" panose="020B0602040502020204" pitchFamily="34" charset="0"/>
              </a:rPr>
              <a:t>ralo está </a:t>
            </a:r>
            <a:r>
              <a:rPr lang="pt-BR" sz="900" dirty="0">
                <a:solidFill>
                  <a:srgbClr val="0068AC"/>
                </a:solidFill>
                <a:latin typeface="Lucida Bright" panose="02040602050505020304" pitchFamily="18" charset="0"/>
                <a:cs typeface="Lucida Sans" panose="020B0602040502020204" pitchFamily="34" charset="0"/>
              </a:rPr>
              <a:t>bem posicionadas para </a:t>
            </a:r>
            <a:r>
              <a:rPr lang="pt-BR" sz="900" dirty="0" smtClean="0">
                <a:solidFill>
                  <a:srgbClr val="0068AC"/>
                </a:solidFill>
                <a:latin typeface="Lucida Bright" panose="02040602050505020304" pitchFamily="18" charset="0"/>
                <a:cs typeface="Lucida Sans" panose="020B0602040502020204" pitchFamily="34" charset="0"/>
              </a:rPr>
              <a:t>evitar a </a:t>
            </a:r>
            <a:r>
              <a:rPr lang="pt-BR" sz="900" dirty="0">
                <a:solidFill>
                  <a:srgbClr val="0068AC"/>
                </a:solidFill>
                <a:latin typeface="Lucida Bright" panose="02040602050505020304" pitchFamily="18" charset="0"/>
                <a:cs typeface="Lucida Sans" panose="020B0602040502020204" pitchFamily="34" charset="0"/>
              </a:rPr>
              <a:t>fuga </a:t>
            </a:r>
            <a:r>
              <a:rPr lang="pt-BR" sz="900" dirty="0" smtClean="0">
                <a:solidFill>
                  <a:srgbClr val="0068AC"/>
                </a:solidFill>
                <a:latin typeface="Lucida Bright" panose="02040602050505020304" pitchFamily="18" charset="0"/>
                <a:cs typeface="Lucida Sans" panose="020B0602040502020204" pitchFamily="34" charset="0"/>
              </a:rPr>
              <a:t>de </a:t>
            </a:r>
            <a:r>
              <a:rPr lang="pt-BR" sz="900" dirty="0">
                <a:solidFill>
                  <a:srgbClr val="0068AC"/>
                </a:solidFill>
                <a:latin typeface="Lucida Bright" panose="02040602050505020304" pitchFamily="18" charset="0"/>
                <a:cs typeface="Lucida Sans" panose="020B0602040502020204" pitchFamily="34" charset="0"/>
              </a:rPr>
              <a:t>água</a:t>
            </a:r>
            <a:r>
              <a:rPr lang="pt-BR" sz="900" dirty="0" smtClean="0">
                <a:solidFill>
                  <a:srgbClr val="0068AC"/>
                </a:solidFill>
                <a:latin typeface="Lucida Bright" panose="02040602050505020304" pitchFamily="18" charset="0"/>
                <a:cs typeface="Lucida Sans" panose="020B0602040502020204" pitchFamily="34" charset="0"/>
              </a:rPr>
              <a:t>.</a:t>
            </a:r>
          </a:p>
          <a:p>
            <a:pPr algn="just"/>
            <a:r>
              <a:rPr lang="pt-BR" sz="900" dirty="0" smtClean="0">
                <a:solidFill>
                  <a:srgbClr val="0068AC"/>
                </a:solidFill>
                <a:latin typeface="Lucida Bright" panose="02040602050505020304" pitchFamily="18" charset="0"/>
                <a:cs typeface="Lucida Sans" panose="020B0602040502020204" pitchFamily="34" charset="0"/>
              </a:rPr>
              <a:t>Lavar a tampa do ralo diariamente com o Suma D27 com a ajuda da esponja amarela lado macio.</a:t>
            </a:r>
          </a:p>
        </p:txBody>
      </p:sp>
      <p:pic>
        <p:nvPicPr>
          <p:cNvPr id="79" name="Imagen 4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8727" y="1728919"/>
            <a:ext cx="826851" cy="830657"/>
          </a:xfrm>
          <a:prstGeom prst="rect">
            <a:avLst/>
          </a:prstGeom>
          <a:noFill/>
          <a:ln>
            <a:noFill/>
          </a:ln>
        </p:spPr>
      </p:pic>
      <p:sp>
        <p:nvSpPr>
          <p:cNvPr id="80" name="Elipse 79"/>
          <p:cNvSpPr/>
          <p:nvPr/>
        </p:nvSpPr>
        <p:spPr>
          <a:xfrm>
            <a:off x="5948961" y="1264045"/>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2</a:t>
            </a:r>
          </a:p>
        </p:txBody>
      </p:sp>
      <p:sp>
        <p:nvSpPr>
          <p:cNvPr id="14" name="Retângulo 13"/>
          <p:cNvSpPr/>
          <p:nvPr/>
        </p:nvSpPr>
        <p:spPr>
          <a:xfrm>
            <a:off x="4784124" y="2907621"/>
            <a:ext cx="2692038" cy="369332"/>
          </a:xfrm>
          <a:prstGeom prst="rect">
            <a:avLst/>
          </a:prstGeom>
        </p:spPr>
        <p:txBody>
          <a:bodyPr wrap="square">
            <a:spAutoFit/>
          </a:bodyPr>
          <a:lstStyle/>
          <a:p>
            <a:pPr algn="just"/>
            <a:r>
              <a:rPr lang="en-US" sz="900" dirty="0" smtClean="0">
                <a:solidFill>
                  <a:srgbClr val="0068AC"/>
                </a:solidFill>
                <a:latin typeface="Lucida Bright" panose="02040602050505020304" pitchFamily="18" charset="0"/>
                <a:cs typeface="Lucida Sans" panose="020B0602040502020204" pitchFamily="34" charset="0"/>
              </a:rPr>
              <a:t>Limpar a pia com o </a:t>
            </a:r>
            <a:r>
              <a:rPr lang="en-US" sz="900" dirty="0">
                <a:solidFill>
                  <a:srgbClr val="0068AC"/>
                </a:solidFill>
                <a:latin typeface="Lucida Bright" panose="02040602050505020304" pitchFamily="18" charset="0"/>
                <a:cs typeface="Lucida Sans" panose="020B0602040502020204" pitchFamily="34" charset="0"/>
              </a:rPr>
              <a:t>S</a:t>
            </a:r>
            <a:r>
              <a:rPr lang="en-US" sz="900" dirty="0" smtClean="0">
                <a:solidFill>
                  <a:srgbClr val="0068AC"/>
                </a:solidFill>
                <a:latin typeface="Lucida Bright" panose="02040602050505020304" pitchFamily="18" charset="0"/>
                <a:cs typeface="Lucida Sans" panose="020B0602040502020204" pitchFamily="34" charset="0"/>
              </a:rPr>
              <a:t>uma D27 com o auxílio da esponja multiuso amarela (lado macio). </a:t>
            </a:r>
            <a:endParaRPr lang="pt-BR" sz="1600" dirty="0">
              <a:solidFill>
                <a:srgbClr val="0068AC"/>
              </a:solidFill>
              <a:latin typeface="Lucida Bright" panose="02040602050505020304" pitchFamily="18" charset="0"/>
            </a:endParaRPr>
          </a:p>
        </p:txBody>
      </p:sp>
      <p:pic>
        <p:nvPicPr>
          <p:cNvPr id="82" name="Imagen 2064" descr="C:\Trabajos SAAG\CINEPOLIS\Lentes 3D\FOTOS\Listas\DSC02801l.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4313" y="4635616"/>
            <a:ext cx="1219224" cy="1264663"/>
          </a:xfrm>
          <a:prstGeom prst="rect">
            <a:avLst/>
          </a:prstGeom>
          <a:noFill/>
          <a:ln>
            <a:noFill/>
          </a:ln>
        </p:spPr>
      </p:pic>
      <p:sp>
        <p:nvSpPr>
          <p:cNvPr id="83" name="Retângulo 82"/>
          <p:cNvSpPr/>
          <p:nvPr/>
        </p:nvSpPr>
        <p:spPr>
          <a:xfrm>
            <a:off x="8994313" y="5948230"/>
            <a:ext cx="1388753" cy="261610"/>
          </a:xfrm>
          <a:prstGeom prst="rect">
            <a:avLst/>
          </a:prstGeom>
        </p:spPr>
        <p:txBody>
          <a:bodyPr wrap="square">
            <a:spAutoFit/>
          </a:bodyPr>
          <a:lstStyle/>
          <a:p>
            <a:pPr algn="just"/>
            <a:r>
              <a:rPr lang="pt-BR" sz="1100" dirty="0" smtClean="0">
                <a:solidFill>
                  <a:srgbClr val="0070C0"/>
                </a:solidFill>
              </a:rPr>
              <a:t>Enxaguar na pia. </a:t>
            </a:r>
            <a:endParaRPr lang="pt-BR" sz="1100" dirty="0">
              <a:solidFill>
                <a:srgbClr val="0070C0"/>
              </a:solidFill>
            </a:endParaRPr>
          </a:p>
        </p:txBody>
      </p:sp>
      <p:sp>
        <p:nvSpPr>
          <p:cNvPr id="84" name="Elipse 83"/>
          <p:cNvSpPr/>
          <p:nvPr/>
        </p:nvSpPr>
        <p:spPr>
          <a:xfrm>
            <a:off x="9288940" y="1253204"/>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3</a:t>
            </a:r>
          </a:p>
        </p:txBody>
      </p:sp>
      <p:grpSp>
        <p:nvGrpSpPr>
          <p:cNvPr id="15" name="Grupo 14"/>
          <p:cNvGrpSpPr/>
          <p:nvPr/>
        </p:nvGrpSpPr>
        <p:grpSpPr>
          <a:xfrm>
            <a:off x="5333298" y="1757759"/>
            <a:ext cx="1517810" cy="1015796"/>
            <a:chOff x="5541118" y="1757759"/>
            <a:chExt cx="1517810" cy="1015796"/>
          </a:xfrm>
        </p:grpSpPr>
        <p:pic>
          <p:nvPicPr>
            <p:cNvPr id="81" name="Imagen 4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1118" y="1757759"/>
              <a:ext cx="1517810" cy="1015796"/>
            </a:xfrm>
            <a:prstGeom prst="rect">
              <a:avLst/>
            </a:prstGeom>
            <a:noFill/>
            <a:ln>
              <a:noFill/>
            </a:ln>
          </p:spPr>
        </p:pic>
        <p:pic>
          <p:nvPicPr>
            <p:cNvPr id="2050" name="Picture 2" descr="Resultado de imagem para esponja"/>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48660">
              <a:off x="6230039" y="2074950"/>
              <a:ext cx="420309" cy="420309"/>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tângulo 15"/>
          <p:cNvSpPr/>
          <p:nvPr/>
        </p:nvSpPr>
        <p:spPr>
          <a:xfrm>
            <a:off x="4799736" y="5801708"/>
            <a:ext cx="2705515" cy="369332"/>
          </a:xfrm>
          <a:prstGeom prst="rect">
            <a:avLst/>
          </a:prstGeom>
        </p:spPr>
        <p:txBody>
          <a:bodyPr wrap="square">
            <a:spAutoFit/>
          </a:bodyPr>
          <a:lstStyle/>
          <a:p>
            <a:pPr algn="just"/>
            <a:r>
              <a:rPr lang="en-US" sz="900" dirty="0">
                <a:solidFill>
                  <a:srgbClr val="0068AC"/>
                </a:solidFill>
                <a:latin typeface="Lucida Bright" panose="02040602050505020304" pitchFamily="18" charset="0"/>
                <a:cs typeface="Lucida Sans" panose="020B0602040502020204" pitchFamily="34" charset="0"/>
              </a:rPr>
              <a:t>Limpar as caixas plásticas com o produto Suma D27 e esponja. </a:t>
            </a:r>
            <a:r>
              <a:rPr lang="en-US" sz="900" dirty="0" smtClean="0">
                <a:solidFill>
                  <a:srgbClr val="0068AC"/>
                </a:solidFill>
                <a:latin typeface="Lucida Bright" panose="02040602050505020304" pitchFamily="18" charset="0"/>
                <a:cs typeface="Lucida Sans" panose="020B0602040502020204" pitchFamily="34" charset="0"/>
              </a:rPr>
              <a:t>Enxaguer </a:t>
            </a:r>
            <a:r>
              <a:rPr lang="en-US" sz="900" dirty="0">
                <a:solidFill>
                  <a:srgbClr val="0068AC"/>
                </a:solidFill>
                <a:latin typeface="Lucida Bright" panose="02040602050505020304" pitchFamily="18" charset="0"/>
                <a:cs typeface="Lucida Sans" panose="020B0602040502020204" pitchFamily="34" charset="0"/>
              </a:rPr>
              <a:t>em seguida.</a:t>
            </a:r>
            <a:endParaRPr lang="pt-BR" sz="900" dirty="0">
              <a:solidFill>
                <a:srgbClr val="0068AC"/>
              </a:solidFill>
              <a:latin typeface="Lucida Bright" panose="02040602050505020304" pitchFamily="18" charset="0"/>
              <a:cs typeface="Lucida Sans" panose="020B0602040502020204" pitchFamily="34" charset="0"/>
            </a:endParaRPr>
          </a:p>
        </p:txBody>
      </p:sp>
      <p:pic>
        <p:nvPicPr>
          <p:cNvPr id="85" name="Imagen 79903" descr="C:\Trabajos SAAG\CINEPOLIS\Lentes 3D\FOTOS\Listas\DSC02800ll.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6971" y="4495084"/>
            <a:ext cx="1491044" cy="1236935"/>
          </a:xfrm>
          <a:prstGeom prst="rect">
            <a:avLst/>
          </a:prstGeom>
          <a:noFill/>
          <a:ln>
            <a:noFill/>
          </a:ln>
        </p:spPr>
      </p:pic>
      <p:sp>
        <p:nvSpPr>
          <p:cNvPr id="86" name="Elipse 85"/>
          <p:cNvSpPr/>
          <p:nvPr/>
        </p:nvSpPr>
        <p:spPr>
          <a:xfrm>
            <a:off x="9300423" y="4054258"/>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4</a:t>
            </a:r>
          </a:p>
        </p:txBody>
      </p:sp>
      <p:sp>
        <p:nvSpPr>
          <p:cNvPr id="87" name="Elipse 86"/>
          <p:cNvSpPr/>
          <p:nvPr/>
        </p:nvSpPr>
        <p:spPr>
          <a:xfrm>
            <a:off x="5892257" y="4016693"/>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5</a:t>
            </a:r>
          </a:p>
        </p:txBody>
      </p:sp>
      <p:sp>
        <p:nvSpPr>
          <p:cNvPr id="19" name="Retângulo 18"/>
          <p:cNvSpPr/>
          <p:nvPr/>
        </p:nvSpPr>
        <p:spPr>
          <a:xfrm>
            <a:off x="1437962" y="5732458"/>
            <a:ext cx="2688320" cy="507831"/>
          </a:xfrm>
          <a:prstGeom prst="rect">
            <a:avLst/>
          </a:prstGeom>
        </p:spPr>
        <p:txBody>
          <a:bodyPr wrap="square">
            <a:spAutoFit/>
          </a:bodyPr>
          <a:lstStyle/>
          <a:p>
            <a:pPr algn="just"/>
            <a:r>
              <a:rPr lang="pt-BR" sz="900" dirty="0">
                <a:solidFill>
                  <a:srgbClr val="0068AC"/>
                </a:solidFill>
                <a:latin typeface="Lucida Bright" panose="02040602050505020304" pitchFamily="18" charset="0"/>
                <a:cs typeface="Lucida Sans" panose="020B0602040502020204" pitchFamily="34" charset="0"/>
              </a:rPr>
              <a:t>Pegar os sacos para embalar os óculos do lugar de armazenamento e </a:t>
            </a:r>
            <a:r>
              <a:rPr lang="pt-BR" sz="900" dirty="0" smtClean="0">
                <a:solidFill>
                  <a:srgbClr val="0068AC"/>
                </a:solidFill>
                <a:latin typeface="Lucida Bright" panose="02040602050505020304" pitchFamily="18" charset="0"/>
                <a:cs typeface="Lucida Sans" panose="020B0602040502020204" pitchFamily="34" charset="0"/>
              </a:rPr>
              <a:t>colocá-los </a:t>
            </a:r>
            <a:r>
              <a:rPr lang="pt-BR" sz="900" dirty="0">
                <a:solidFill>
                  <a:srgbClr val="0068AC"/>
                </a:solidFill>
                <a:latin typeface="Lucida Bright" panose="02040602050505020304" pitchFamily="18" charset="0"/>
                <a:cs typeface="Lucida Sans" panose="020B0602040502020204" pitchFamily="34" charset="0"/>
              </a:rPr>
              <a:t>na área de empacotamento.</a:t>
            </a:r>
          </a:p>
        </p:txBody>
      </p:sp>
      <p:sp>
        <p:nvSpPr>
          <p:cNvPr id="88" name="Elipse 87"/>
          <p:cNvSpPr/>
          <p:nvPr/>
        </p:nvSpPr>
        <p:spPr>
          <a:xfrm>
            <a:off x="2639497" y="4052789"/>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6</a:t>
            </a:r>
          </a:p>
        </p:txBody>
      </p:sp>
      <p:pic>
        <p:nvPicPr>
          <p:cNvPr id="89" name="Imagen 4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40287" y="4603233"/>
            <a:ext cx="1509754" cy="855228"/>
          </a:xfrm>
          <a:prstGeom prst="rect">
            <a:avLst/>
          </a:prstGeom>
          <a:noFill/>
          <a:ln>
            <a:noFill/>
          </a:ln>
        </p:spPr>
      </p:pic>
      <p:sp>
        <p:nvSpPr>
          <p:cNvPr id="90" name="Retângulo 89"/>
          <p:cNvSpPr/>
          <p:nvPr/>
        </p:nvSpPr>
        <p:spPr>
          <a:xfrm>
            <a:off x="10889079" y="46865"/>
            <a:ext cx="1192571" cy="584775"/>
          </a:xfrm>
          <a:prstGeom prst="rect">
            <a:avLst/>
          </a:prstGeom>
        </p:spPr>
        <p:txBody>
          <a:bodyPr wrap="none">
            <a:spAutoFit/>
          </a:bodyPr>
          <a:lstStyle/>
          <a:p>
            <a:pPr algn="ctr"/>
            <a:r>
              <a:rPr lang="en-US" sz="1600" b="1" dirty="0">
                <a:solidFill>
                  <a:srgbClr val="0070C0"/>
                </a:solidFill>
              </a:rPr>
              <a:t>Versão: 1.0 </a:t>
            </a:r>
          </a:p>
          <a:p>
            <a:pPr algn="ctr"/>
            <a:r>
              <a:rPr lang="en-US" sz="1600" b="1" dirty="0" smtClean="0">
                <a:solidFill>
                  <a:srgbClr val="0070C0"/>
                </a:solidFill>
              </a:rPr>
              <a:t>Junho/2018</a:t>
            </a:r>
            <a:endParaRPr lang="pt-BR" sz="1600" b="1" dirty="0">
              <a:solidFill>
                <a:srgbClr val="0070C0"/>
              </a:solidFill>
            </a:endParaRPr>
          </a:p>
        </p:txBody>
      </p:sp>
    </p:spTree>
    <p:extLst>
      <p:ext uri="{BB962C8B-B14F-4D97-AF65-F5344CB8AC3E}">
        <p14:creationId xmlns:p14="http://schemas.microsoft.com/office/powerpoint/2010/main" val="4024378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056150" y="1243452"/>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de seta reta 17"/>
          <p:cNvCxnSpPr/>
          <p:nvPr/>
        </p:nvCxnSpPr>
        <p:spPr>
          <a:xfrm>
            <a:off x="584311" y="2373378"/>
            <a:ext cx="418204" cy="29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ector de seta reta 27"/>
          <p:cNvCxnSpPr/>
          <p:nvPr/>
        </p:nvCxnSpPr>
        <p:spPr>
          <a:xfrm flipH="1">
            <a:off x="4690725" y="2666909"/>
            <a:ext cx="12780" cy="14454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7" name="Retângulo de cantos arredondados 56"/>
          <p:cNvSpPr/>
          <p:nvPr/>
        </p:nvSpPr>
        <p:spPr>
          <a:xfrm>
            <a:off x="5837731" y="4112558"/>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Retângulo de cantos arredondados 61"/>
          <p:cNvSpPr/>
          <p:nvPr/>
        </p:nvSpPr>
        <p:spPr>
          <a:xfrm>
            <a:off x="5614647" y="1240513"/>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Retângulo de cantos arredondados 62"/>
          <p:cNvSpPr/>
          <p:nvPr/>
        </p:nvSpPr>
        <p:spPr>
          <a:xfrm>
            <a:off x="2711236" y="4082327"/>
            <a:ext cx="2717800" cy="2125118"/>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1" name="Picture 4" descr="Image result for cinepoli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93" name="AutoShape 10" descr="Resultado de imagem para mãp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0" name="Rosca 69"/>
          <p:cNvSpPr/>
          <p:nvPr/>
        </p:nvSpPr>
        <p:spPr>
          <a:xfrm>
            <a:off x="136661" y="2163020"/>
            <a:ext cx="443860" cy="426699"/>
          </a:xfrm>
          <a:prstGeom prst="donut">
            <a:avLst>
              <a:gd name="adj" fmla="val 12422"/>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B0F0"/>
                </a:solidFill>
              </a:rPr>
              <a:t>A</a:t>
            </a:r>
          </a:p>
        </p:txBody>
      </p:sp>
      <p:sp>
        <p:nvSpPr>
          <p:cNvPr id="76"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a:t>Guia Rápido </a:t>
            </a:r>
            <a:r>
              <a:rPr lang="es-MX" sz="1400" dirty="0" smtClean="0"/>
              <a:t>Lavagem de óculos 3D/IMAX</a:t>
            </a:r>
          </a:p>
          <a:p>
            <a:r>
              <a:rPr lang="es-MX" sz="1400" dirty="0" smtClean="0"/>
              <a:t>Habilitação</a:t>
            </a:r>
          </a:p>
          <a:p>
            <a:r>
              <a:rPr lang="es-MX" sz="1400" dirty="0" smtClean="0"/>
              <a:t>BRA-GR-LAV-ÓCULOS-00</a:t>
            </a:r>
            <a:endParaRPr lang="es-MX" sz="1400" dirty="0"/>
          </a:p>
          <a:p>
            <a:endParaRPr lang="es-MX" sz="1400" dirty="0"/>
          </a:p>
        </p:txBody>
      </p:sp>
      <p:sp>
        <p:nvSpPr>
          <p:cNvPr id="78" name="Elipse 77"/>
          <p:cNvSpPr/>
          <p:nvPr/>
        </p:nvSpPr>
        <p:spPr>
          <a:xfrm>
            <a:off x="2192632" y="1066775"/>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7</a:t>
            </a:r>
          </a:p>
        </p:txBody>
      </p:sp>
      <p:sp>
        <p:nvSpPr>
          <p:cNvPr id="7" name="Retângulo 6"/>
          <p:cNvSpPr/>
          <p:nvPr/>
        </p:nvSpPr>
        <p:spPr>
          <a:xfrm>
            <a:off x="8832401" y="2734012"/>
            <a:ext cx="2750538" cy="646331"/>
          </a:xfrm>
          <a:prstGeom prst="rect">
            <a:avLst/>
          </a:prstGeom>
        </p:spPr>
        <p:txBody>
          <a:bodyPr wrap="square">
            <a:spAutoFit/>
          </a:bodyPr>
          <a:lstStyle/>
          <a:p>
            <a:pPr algn="just"/>
            <a:r>
              <a:rPr lang="pt-BR" sz="900" dirty="0" smtClean="0">
                <a:solidFill>
                  <a:srgbClr val="0068AC"/>
                </a:solidFill>
                <a:latin typeface="Lucida Bright" panose="02040602050505020304" pitchFamily="18" charset="0"/>
              </a:rPr>
              <a:t>Contar </a:t>
            </a:r>
            <a:r>
              <a:rPr lang="pt-BR" sz="900" dirty="0">
                <a:solidFill>
                  <a:srgbClr val="0068AC"/>
                </a:solidFill>
                <a:latin typeface="Lucida Bright" panose="02040602050505020304" pitchFamily="18" charset="0"/>
              </a:rPr>
              <a:t>os óculos quebrados/ danificados</a:t>
            </a:r>
            <a:r>
              <a:rPr lang="pt-BR" sz="900" dirty="0" smtClean="0">
                <a:solidFill>
                  <a:srgbClr val="0068AC"/>
                </a:solidFill>
                <a:latin typeface="Lucida Bright" panose="02040602050505020304" pitchFamily="18" charset="0"/>
              </a:rPr>
              <a:t>.</a:t>
            </a:r>
          </a:p>
          <a:p>
            <a:pPr algn="just"/>
            <a:r>
              <a:rPr lang="pt-BR" sz="900" dirty="0" smtClean="0">
                <a:solidFill>
                  <a:srgbClr val="0068AC"/>
                </a:solidFill>
                <a:latin typeface="Lucida Bright" panose="02040602050505020304" pitchFamily="18" charset="0"/>
              </a:rPr>
              <a:t>Nota</a:t>
            </a:r>
            <a:r>
              <a:rPr lang="en-US" sz="900" dirty="0" smtClean="0">
                <a:solidFill>
                  <a:srgbClr val="0068AC"/>
                </a:solidFill>
                <a:latin typeface="Lucida Bright" panose="02040602050505020304" pitchFamily="18" charset="0"/>
              </a:rPr>
              <a:t>: </a:t>
            </a:r>
            <a:r>
              <a:rPr lang="en-US" sz="900" dirty="0">
                <a:solidFill>
                  <a:srgbClr val="0068AC"/>
                </a:solidFill>
                <a:latin typeface="Lucida Bright" panose="02040602050505020304" pitchFamily="18" charset="0"/>
              </a:rPr>
              <a:t>Considerar essa atividade na troca de turno de colaboradores.</a:t>
            </a:r>
            <a:endParaRPr lang="pt-BR" sz="900" dirty="0">
              <a:solidFill>
                <a:srgbClr val="0068AC"/>
              </a:solidFill>
              <a:latin typeface="Lucida Bright" panose="02040602050505020304" pitchFamily="18" charset="0"/>
            </a:endParaRPr>
          </a:p>
          <a:p>
            <a:pPr algn="just"/>
            <a:endParaRPr lang="pt-BR" sz="900" dirty="0" smtClean="0">
              <a:solidFill>
                <a:srgbClr val="0068AC"/>
              </a:solidFill>
              <a:latin typeface="Lucida Bright" panose="02040602050505020304" pitchFamily="18" charset="0"/>
              <a:cs typeface="Lucida Sans" panose="020B0602040502020204" pitchFamily="34" charset="0"/>
            </a:endParaRPr>
          </a:p>
        </p:txBody>
      </p:sp>
      <p:sp>
        <p:nvSpPr>
          <p:cNvPr id="80" name="Elipse 79"/>
          <p:cNvSpPr/>
          <p:nvPr/>
        </p:nvSpPr>
        <p:spPr>
          <a:xfrm>
            <a:off x="6834241" y="1066775"/>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8</a:t>
            </a:r>
          </a:p>
        </p:txBody>
      </p:sp>
      <p:sp>
        <p:nvSpPr>
          <p:cNvPr id="90" name="Retângulo 89"/>
          <p:cNvSpPr/>
          <p:nvPr/>
        </p:nvSpPr>
        <p:spPr>
          <a:xfrm>
            <a:off x="10889079" y="46865"/>
            <a:ext cx="1192571" cy="584775"/>
          </a:xfrm>
          <a:prstGeom prst="rect">
            <a:avLst/>
          </a:prstGeom>
        </p:spPr>
        <p:txBody>
          <a:bodyPr wrap="none">
            <a:spAutoFit/>
          </a:bodyPr>
          <a:lstStyle/>
          <a:p>
            <a:pPr algn="ctr"/>
            <a:r>
              <a:rPr lang="en-US" sz="1600" b="1" dirty="0">
                <a:solidFill>
                  <a:srgbClr val="0070C0"/>
                </a:solidFill>
              </a:rPr>
              <a:t>Versão: 1.0 </a:t>
            </a:r>
          </a:p>
          <a:p>
            <a:pPr algn="ctr"/>
            <a:r>
              <a:rPr lang="en-US" sz="1600" b="1" dirty="0" smtClean="0">
                <a:solidFill>
                  <a:srgbClr val="0070C0"/>
                </a:solidFill>
              </a:rPr>
              <a:t>Junho/2018</a:t>
            </a:r>
            <a:endParaRPr lang="pt-BR" sz="1600" b="1" dirty="0">
              <a:solidFill>
                <a:srgbClr val="0070C0"/>
              </a:solidFill>
            </a:endParaRPr>
          </a:p>
        </p:txBody>
      </p:sp>
      <p:sp>
        <p:nvSpPr>
          <p:cNvPr id="3" name="Retângulo 2"/>
          <p:cNvSpPr/>
          <p:nvPr/>
        </p:nvSpPr>
        <p:spPr>
          <a:xfrm>
            <a:off x="1088982" y="2289399"/>
            <a:ext cx="2692548" cy="1061829"/>
          </a:xfrm>
          <a:prstGeom prst="rect">
            <a:avLst/>
          </a:prstGeom>
        </p:spPr>
        <p:txBody>
          <a:bodyPr wrap="square">
            <a:spAutoFit/>
          </a:bodyPr>
          <a:lstStyle/>
          <a:p>
            <a:pPr algn="just"/>
            <a:r>
              <a:rPr lang="pt-BR" sz="900" dirty="0">
                <a:solidFill>
                  <a:srgbClr val="0068AC"/>
                </a:solidFill>
                <a:latin typeface="Lucida Bright" panose="02040602050505020304" pitchFamily="18" charset="0"/>
                <a:cs typeface="Lucida Sans" panose="020B0602040502020204" pitchFamily="34" charset="0"/>
              </a:rPr>
              <a:t>Verificar com o responsável pelo turno se os óculos empacotados são suficientes para suprir a demanda das primeiras sessões 3D e IMAX (conforme descrito na Planilha Controle de óculos). Se não for suficiente, lavar os óculos conforme procedimento descrito em </a:t>
            </a:r>
            <a:r>
              <a:rPr lang="pt-BR" sz="900" dirty="0">
                <a:solidFill>
                  <a:srgbClr val="0068AC"/>
                </a:solidFill>
                <a:latin typeface="Lucida Bright" panose="02040602050505020304" pitchFamily="18" charset="0"/>
                <a:cs typeface="Lucida Sans" panose="020B0602040502020204" pitchFamily="34" charset="0"/>
                <a:hlinkClick r:id="rId4" action="ppaction://hlinksldjump"/>
              </a:rPr>
              <a:t>Limpeza</a:t>
            </a:r>
            <a:r>
              <a:rPr lang="pt-BR" sz="900" dirty="0">
                <a:solidFill>
                  <a:srgbClr val="0068AC"/>
                </a:solidFill>
                <a:latin typeface="Lucida Bright" panose="02040602050505020304" pitchFamily="18" charset="0"/>
                <a:cs typeface="Lucida Sans" panose="020B0602040502020204" pitchFamily="34" charset="0"/>
              </a:rPr>
              <a:t>.</a:t>
            </a:r>
          </a:p>
        </p:txBody>
      </p:sp>
      <p:pic>
        <p:nvPicPr>
          <p:cNvPr id="42" name="Imagen 6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8881" y="1427869"/>
            <a:ext cx="665371" cy="828647"/>
          </a:xfrm>
          <a:prstGeom prst="rect">
            <a:avLst/>
          </a:prstGeom>
          <a:noFill/>
        </p:spPr>
      </p:pic>
      <p:sp>
        <p:nvSpPr>
          <p:cNvPr id="43" name="Fluxograma: Decisão 42"/>
          <p:cNvSpPr/>
          <p:nvPr/>
        </p:nvSpPr>
        <p:spPr>
          <a:xfrm>
            <a:off x="4308160" y="2090511"/>
            <a:ext cx="769766" cy="578730"/>
          </a:xfrm>
          <a:prstGeom prst="flowChartDecision">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rgbClr val="00B0F0"/>
                </a:solidFill>
              </a:rPr>
              <a:t>X</a:t>
            </a:r>
          </a:p>
        </p:txBody>
      </p:sp>
      <p:sp>
        <p:nvSpPr>
          <p:cNvPr id="4" name="Retângulo 3"/>
          <p:cNvSpPr/>
          <p:nvPr/>
        </p:nvSpPr>
        <p:spPr>
          <a:xfrm>
            <a:off x="3940792" y="1866249"/>
            <a:ext cx="1497482" cy="230832"/>
          </a:xfrm>
          <a:prstGeom prst="rect">
            <a:avLst/>
          </a:prstGeom>
        </p:spPr>
        <p:txBody>
          <a:bodyPr wrap="square">
            <a:spAutoFit/>
          </a:bodyPr>
          <a:lstStyle/>
          <a:p>
            <a:r>
              <a:rPr lang="pt-BR" sz="900" dirty="0">
                <a:solidFill>
                  <a:srgbClr val="0068AC"/>
                </a:solidFill>
                <a:latin typeface="Lucida Bright" panose="02040602050505020304" pitchFamily="18" charset="0"/>
                <a:cs typeface="Lucida Sans" panose="020B0602040502020204" pitchFamily="34" charset="0"/>
              </a:rPr>
              <a:t>Q</a:t>
            </a:r>
            <a:r>
              <a:rPr lang="pt-BR" sz="900" dirty="0" smtClean="0">
                <a:solidFill>
                  <a:srgbClr val="0068AC"/>
                </a:solidFill>
                <a:latin typeface="Lucida Bright" panose="02040602050505020304" pitchFamily="18" charset="0"/>
                <a:cs typeface="Lucida Sans" panose="020B0602040502020204" pitchFamily="34" charset="0"/>
              </a:rPr>
              <a:t>uantidade suficiente</a:t>
            </a:r>
            <a:endParaRPr lang="pt-BR" sz="900" dirty="0">
              <a:solidFill>
                <a:srgbClr val="0068AC"/>
              </a:solidFill>
              <a:latin typeface="Lucida Bright" panose="02040602050505020304" pitchFamily="18" charset="0"/>
              <a:cs typeface="Lucida Sans" panose="020B0602040502020204" pitchFamily="34" charset="0"/>
            </a:endParaRPr>
          </a:p>
        </p:txBody>
      </p:sp>
      <p:sp>
        <p:nvSpPr>
          <p:cNvPr id="48" name="Retângulo 47"/>
          <p:cNvSpPr/>
          <p:nvPr/>
        </p:nvSpPr>
        <p:spPr>
          <a:xfrm>
            <a:off x="3720247" y="2711812"/>
            <a:ext cx="970478" cy="369332"/>
          </a:xfrm>
          <a:prstGeom prst="rect">
            <a:avLst/>
          </a:prstGeom>
        </p:spPr>
        <p:txBody>
          <a:bodyPr wrap="square">
            <a:spAutoFit/>
          </a:bodyPr>
          <a:lstStyle/>
          <a:p>
            <a:pPr algn="ctr"/>
            <a:r>
              <a:rPr lang="pt-BR" sz="900" dirty="0">
                <a:solidFill>
                  <a:srgbClr val="0068AC"/>
                </a:solidFill>
                <a:latin typeface="Lucida Bright" panose="02040602050505020304" pitchFamily="18" charset="0"/>
                <a:cs typeface="Lucida Sans" panose="020B0602040502020204" pitchFamily="34" charset="0"/>
              </a:rPr>
              <a:t>Q</a:t>
            </a:r>
            <a:r>
              <a:rPr lang="pt-BR" sz="900" dirty="0" smtClean="0">
                <a:solidFill>
                  <a:srgbClr val="0068AC"/>
                </a:solidFill>
                <a:latin typeface="Lucida Bright" panose="02040602050505020304" pitchFamily="18" charset="0"/>
                <a:cs typeface="Lucida Sans" panose="020B0602040502020204" pitchFamily="34" charset="0"/>
              </a:rPr>
              <a:t>uantidade insuficiente</a:t>
            </a:r>
            <a:endParaRPr lang="pt-BR" sz="900" dirty="0">
              <a:solidFill>
                <a:srgbClr val="0068AC"/>
              </a:solidFill>
              <a:latin typeface="Lucida Bright" panose="02040602050505020304" pitchFamily="18" charset="0"/>
              <a:cs typeface="Lucida Sans" panose="020B0602040502020204" pitchFamily="34" charset="0"/>
            </a:endParaRPr>
          </a:p>
        </p:txBody>
      </p:sp>
      <p:sp>
        <p:nvSpPr>
          <p:cNvPr id="10" name="Retângulo 9"/>
          <p:cNvSpPr/>
          <p:nvPr/>
        </p:nvSpPr>
        <p:spPr>
          <a:xfrm>
            <a:off x="2693554" y="5186966"/>
            <a:ext cx="2735481" cy="923330"/>
          </a:xfrm>
          <a:prstGeom prst="rect">
            <a:avLst/>
          </a:prstGeom>
        </p:spPr>
        <p:txBody>
          <a:bodyPr wrap="square">
            <a:spAutoFit/>
          </a:bodyPr>
          <a:lstStyle/>
          <a:p>
            <a:pPr algn="just"/>
            <a:r>
              <a:rPr lang="pt-BR" sz="900" dirty="0">
                <a:solidFill>
                  <a:srgbClr val="0068AC"/>
                </a:solidFill>
                <a:latin typeface="Lucida Bright" panose="02040602050505020304" pitchFamily="18" charset="0"/>
                <a:cs typeface="Lucida Sans" panose="020B0602040502020204" pitchFamily="34" charset="0"/>
              </a:rPr>
              <a:t>Solicitar autorização ao responsável pelo turno para retirar do inventário, as caixas de óculos novos que supram a demanda esperada.</a:t>
            </a:r>
          </a:p>
          <a:p>
            <a:pPr algn="just"/>
            <a:r>
              <a:rPr lang="en-US" sz="900" dirty="0">
                <a:solidFill>
                  <a:srgbClr val="0068AC"/>
                </a:solidFill>
                <a:latin typeface="Lucida Bright" panose="02040602050505020304" pitchFamily="18" charset="0"/>
                <a:cs typeface="Lucida Sans" panose="020B0602040502020204" pitchFamily="34" charset="0"/>
              </a:rPr>
              <a:t>Nota: Nesse momento, o responsável pelo estoque é acionado.</a:t>
            </a:r>
            <a:endParaRPr lang="pt-BR" sz="900" dirty="0">
              <a:solidFill>
                <a:srgbClr val="0068AC"/>
              </a:solidFill>
              <a:latin typeface="Lucida Bright" panose="02040602050505020304" pitchFamily="18" charset="0"/>
              <a:cs typeface="Lucida Sans" panose="020B0602040502020204" pitchFamily="34" charset="0"/>
            </a:endParaRPr>
          </a:p>
        </p:txBody>
      </p:sp>
      <p:pic>
        <p:nvPicPr>
          <p:cNvPr id="50" name="Picture 4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2445" y="4350878"/>
            <a:ext cx="655381" cy="803858"/>
          </a:xfrm>
          <a:prstGeom prst="rect">
            <a:avLst/>
          </a:prstGeom>
          <a:noFill/>
          <a:ln w="9525">
            <a:noFill/>
            <a:miter lim="800000"/>
            <a:headEnd/>
            <a:tailEnd/>
          </a:ln>
        </p:spPr>
      </p:pic>
      <p:sp>
        <p:nvSpPr>
          <p:cNvPr id="12" name="Retângulo 11"/>
          <p:cNvSpPr/>
          <p:nvPr/>
        </p:nvSpPr>
        <p:spPr>
          <a:xfrm>
            <a:off x="5888492" y="5648631"/>
            <a:ext cx="2717801" cy="507831"/>
          </a:xfrm>
          <a:prstGeom prst="rect">
            <a:avLst/>
          </a:prstGeom>
        </p:spPr>
        <p:txBody>
          <a:bodyPr wrap="square">
            <a:spAutoFit/>
          </a:bodyPr>
          <a:lstStyle/>
          <a:p>
            <a:pPr algn="just"/>
            <a:r>
              <a:rPr lang="pt-BR" sz="900" dirty="0">
                <a:solidFill>
                  <a:srgbClr val="0068AC"/>
                </a:solidFill>
                <a:latin typeface="Lucida Bright" panose="02040602050505020304" pitchFamily="18" charset="0"/>
                <a:cs typeface="Lucida Sans" panose="020B0602040502020204" pitchFamily="34" charset="0"/>
              </a:rPr>
              <a:t>Registrar o número de caixas recebidas do depósito na </a:t>
            </a:r>
            <a:r>
              <a:rPr lang="pt-BR" sz="900" dirty="0">
                <a:solidFill>
                  <a:srgbClr val="0068AC"/>
                </a:solidFill>
                <a:latin typeface="Lucida Bright" panose="02040602050505020304" pitchFamily="18" charset="0"/>
                <a:cs typeface="Lucida Sans" panose="020B0602040502020204" pitchFamily="34" charset="0"/>
                <a:hlinkClick r:id="" action="ppaction://noaction"/>
              </a:rPr>
              <a:t>Planilha de Controle de Óculos </a:t>
            </a:r>
            <a:r>
              <a:rPr lang="pt-BR" sz="900" dirty="0">
                <a:solidFill>
                  <a:srgbClr val="0068AC"/>
                </a:solidFill>
                <a:latin typeface="Lucida Bright" panose="02040602050505020304" pitchFamily="18" charset="0"/>
                <a:cs typeface="Lucida Sans" panose="020B0602040502020204" pitchFamily="34" charset="0"/>
              </a:rPr>
              <a:t>vigente.</a:t>
            </a:r>
          </a:p>
        </p:txBody>
      </p:sp>
      <p:pic>
        <p:nvPicPr>
          <p:cNvPr id="55" name="Imagen 92" descr="C:\Trabajos SAAG\CINEPOLIS\Lentes 3D\FOTOS\Listas\llenar bitacora.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6892" y="4601488"/>
            <a:ext cx="1181000" cy="923262"/>
          </a:xfrm>
          <a:prstGeom prst="rect">
            <a:avLst/>
          </a:prstGeom>
          <a:noFill/>
          <a:ln>
            <a:noFill/>
          </a:ln>
        </p:spPr>
      </p:pic>
      <p:sp>
        <p:nvSpPr>
          <p:cNvPr id="13" name="Retângulo 12"/>
          <p:cNvSpPr/>
          <p:nvPr/>
        </p:nvSpPr>
        <p:spPr>
          <a:xfrm>
            <a:off x="5641063" y="2879940"/>
            <a:ext cx="2691383" cy="369332"/>
          </a:xfrm>
          <a:prstGeom prst="rect">
            <a:avLst/>
          </a:prstGeom>
        </p:spPr>
        <p:txBody>
          <a:bodyPr wrap="square">
            <a:spAutoFit/>
          </a:bodyPr>
          <a:lstStyle/>
          <a:p>
            <a:pPr algn="just"/>
            <a:r>
              <a:rPr lang="pt-BR" sz="900" dirty="0">
                <a:solidFill>
                  <a:srgbClr val="0068AC"/>
                </a:solidFill>
                <a:latin typeface="Lucida Bright" panose="02040602050505020304" pitchFamily="18" charset="0"/>
                <a:cs typeface="Lucida Sans" panose="020B0602040502020204" pitchFamily="34" charset="0"/>
              </a:rPr>
              <a:t>Abastecer os carrinhos com os óculos 3D/IMAX.</a:t>
            </a:r>
          </a:p>
        </p:txBody>
      </p:sp>
      <p:pic>
        <p:nvPicPr>
          <p:cNvPr id="58" name="Picture 17"/>
          <p:cNvPicPr>
            <a:picLocks noChangeAspect="1"/>
          </p:cNvPicPr>
          <p:nvPr/>
        </p:nvPicPr>
        <p:blipFill>
          <a:blip r:embed="rId8" cstate="print"/>
          <a:stretch>
            <a:fillRect/>
          </a:stretch>
        </p:blipFill>
        <p:spPr>
          <a:xfrm>
            <a:off x="5765071" y="1722160"/>
            <a:ext cx="1097303" cy="1026435"/>
          </a:xfrm>
          <a:prstGeom prst="rect">
            <a:avLst/>
          </a:prstGeom>
        </p:spPr>
      </p:pic>
      <p:pic>
        <p:nvPicPr>
          <p:cNvPr id="60" name="Picture 20"/>
          <p:cNvPicPr>
            <a:picLocks noChangeAspect="1"/>
          </p:cNvPicPr>
          <p:nvPr/>
        </p:nvPicPr>
        <p:blipFill>
          <a:blip r:embed="rId9" cstate="print"/>
          <a:stretch>
            <a:fillRect/>
          </a:stretch>
        </p:blipFill>
        <p:spPr>
          <a:xfrm>
            <a:off x="7015436" y="1636285"/>
            <a:ext cx="1089459" cy="1156786"/>
          </a:xfrm>
          <a:prstGeom prst="rect">
            <a:avLst/>
          </a:prstGeom>
        </p:spPr>
      </p:pic>
      <p:sp>
        <p:nvSpPr>
          <p:cNvPr id="64" name="Retângulo de cantos arredondados 63"/>
          <p:cNvSpPr/>
          <p:nvPr/>
        </p:nvSpPr>
        <p:spPr>
          <a:xfrm>
            <a:off x="8816033" y="1256423"/>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5" name="Conector de seta reta 64"/>
          <p:cNvCxnSpPr/>
          <p:nvPr/>
        </p:nvCxnSpPr>
        <p:spPr>
          <a:xfrm>
            <a:off x="3790298" y="2375371"/>
            <a:ext cx="418204" cy="29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6" name="Conector de seta reta 65"/>
          <p:cNvCxnSpPr/>
          <p:nvPr/>
        </p:nvCxnSpPr>
        <p:spPr>
          <a:xfrm flipV="1">
            <a:off x="5058066" y="2382611"/>
            <a:ext cx="440366" cy="13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7" name="Conector de seta reta 66"/>
          <p:cNvCxnSpPr/>
          <p:nvPr/>
        </p:nvCxnSpPr>
        <p:spPr>
          <a:xfrm flipV="1">
            <a:off x="8345156" y="2379876"/>
            <a:ext cx="440366" cy="13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4" name="Elipse 83"/>
          <p:cNvSpPr/>
          <p:nvPr/>
        </p:nvSpPr>
        <p:spPr>
          <a:xfrm>
            <a:off x="10001584" y="1066775"/>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B0F0"/>
                </a:solidFill>
              </a:rPr>
              <a:t>9</a:t>
            </a:r>
          </a:p>
        </p:txBody>
      </p:sp>
      <p:cxnSp>
        <p:nvCxnSpPr>
          <p:cNvPr id="68" name="Conector de seta reta 67"/>
          <p:cNvCxnSpPr/>
          <p:nvPr/>
        </p:nvCxnSpPr>
        <p:spPr>
          <a:xfrm>
            <a:off x="5406122" y="5186966"/>
            <a:ext cx="418204" cy="29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2" name="Retângulo de cantos arredondados 91"/>
          <p:cNvSpPr/>
          <p:nvPr/>
        </p:nvSpPr>
        <p:spPr>
          <a:xfrm>
            <a:off x="8817680" y="4109998"/>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94" name="Conector de seta reta 93"/>
          <p:cNvCxnSpPr/>
          <p:nvPr/>
        </p:nvCxnSpPr>
        <p:spPr>
          <a:xfrm>
            <a:off x="10125697" y="6538242"/>
            <a:ext cx="44516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5" name="Rosca 94"/>
          <p:cNvSpPr/>
          <p:nvPr/>
        </p:nvSpPr>
        <p:spPr>
          <a:xfrm>
            <a:off x="10563281" y="6303221"/>
            <a:ext cx="384916" cy="341544"/>
          </a:xfrm>
          <a:prstGeom prst="donut">
            <a:avLst>
              <a:gd name="adj" fmla="val 7815"/>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B0F0"/>
              </a:solidFill>
            </a:endParaRPr>
          </a:p>
        </p:txBody>
      </p:sp>
      <p:pic>
        <p:nvPicPr>
          <p:cNvPr id="96" name="Imagen 68" descr="C:\Trabajos SAAG\CINEPOLIS\Lentes 3D\FOTOS\Listas\DSC00366ll.png"/>
          <p:cNvPicPr/>
          <p:nvPr/>
        </p:nvPicPr>
        <p:blipFill rotWithShape="1">
          <a:blip r:embed="rId10" cstate="print">
            <a:extLst>
              <a:ext uri="{28A0092B-C50C-407E-A947-70E740481C1C}">
                <a14:useLocalDpi xmlns:a14="http://schemas.microsoft.com/office/drawing/2010/main" val="0"/>
              </a:ext>
            </a:extLst>
          </a:blip>
          <a:srcRect/>
          <a:stretch/>
        </p:blipFill>
        <p:spPr bwMode="auto">
          <a:xfrm>
            <a:off x="9508667" y="1497380"/>
            <a:ext cx="1070149" cy="884345"/>
          </a:xfrm>
          <a:prstGeom prst="rect">
            <a:avLst/>
          </a:prstGeom>
          <a:noFill/>
          <a:ln>
            <a:noFill/>
          </a:ln>
          <a:extLst>
            <a:ext uri="{53640926-AAD7-44D8-BBD7-CCE9431645EC}">
              <a14:shadowObscured xmlns:a14="http://schemas.microsoft.com/office/drawing/2010/main"/>
            </a:ext>
          </a:extLst>
        </p:spPr>
      </p:pic>
      <p:pic>
        <p:nvPicPr>
          <p:cNvPr id="98" name="Imagen 67" descr="C:\Trabajos SAAG\CINEPOLIS\Lentes 3D\FOTOS\Listas\llenar bitacora.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22735" y="4279806"/>
            <a:ext cx="904395" cy="791757"/>
          </a:xfrm>
          <a:prstGeom prst="rect">
            <a:avLst/>
          </a:prstGeom>
          <a:noFill/>
          <a:ln>
            <a:noFill/>
          </a:ln>
        </p:spPr>
      </p:pic>
      <p:sp>
        <p:nvSpPr>
          <p:cNvPr id="101" name="Elipse 100"/>
          <p:cNvSpPr/>
          <p:nvPr/>
        </p:nvSpPr>
        <p:spPr>
          <a:xfrm>
            <a:off x="9959085" y="3932864"/>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00" b="1" dirty="0">
              <a:solidFill>
                <a:srgbClr val="00B0F0"/>
              </a:solidFill>
            </a:endParaRPr>
          </a:p>
        </p:txBody>
      </p:sp>
      <p:sp>
        <p:nvSpPr>
          <p:cNvPr id="102" name="Retângulo 101"/>
          <p:cNvSpPr/>
          <p:nvPr/>
        </p:nvSpPr>
        <p:spPr>
          <a:xfrm>
            <a:off x="9976847" y="3990525"/>
            <a:ext cx="328936" cy="261610"/>
          </a:xfrm>
          <a:prstGeom prst="rect">
            <a:avLst/>
          </a:prstGeom>
        </p:spPr>
        <p:txBody>
          <a:bodyPr wrap="none">
            <a:spAutoFit/>
          </a:bodyPr>
          <a:lstStyle/>
          <a:p>
            <a:pPr algn="ctr"/>
            <a:r>
              <a:rPr lang="pt-BR" sz="1100" b="1" dirty="0" smtClean="0">
                <a:solidFill>
                  <a:srgbClr val="00B0F0"/>
                </a:solidFill>
              </a:rPr>
              <a:t>12</a:t>
            </a:r>
            <a:endParaRPr lang="pt-BR" sz="1100" b="1" dirty="0">
              <a:solidFill>
                <a:srgbClr val="00B0F0"/>
              </a:solidFill>
            </a:endParaRPr>
          </a:p>
        </p:txBody>
      </p:sp>
      <p:sp>
        <p:nvSpPr>
          <p:cNvPr id="2053" name="Retângulo 2052"/>
          <p:cNvSpPr/>
          <p:nvPr/>
        </p:nvSpPr>
        <p:spPr>
          <a:xfrm>
            <a:off x="8832401" y="5098839"/>
            <a:ext cx="2699017" cy="1061829"/>
          </a:xfrm>
          <a:prstGeom prst="rect">
            <a:avLst/>
          </a:prstGeom>
        </p:spPr>
        <p:txBody>
          <a:bodyPr wrap="square">
            <a:spAutoFit/>
          </a:bodyPr>
          <a:lstStyle/>
          <a:p>
            <a:pPr algn="just"/>
            <a:r>
              <a:rPr lang="pt-BR" sz="900" dirty="0">
                <a:solidFill>
                  <a:srgbClr val="0068AC"/>
                </a:solidFill>
                <a:latin typeface="Lucida Bright" panose="02040602050505020304" pitchFamily="18" charset="0"/>
                <a:cs typeface="Lucida Sans" panose="020B0602040502020204" pitchFamily="34" charset="0"/>
              </a:rPr>
              <a:t>Preencher a </a:t>
            </a:r>
            <a:r>
              <a:rPr lang="pt-BR" sz="900" dirty="0">
                <a:solidFill>
                  <a:srgbClr val="0068AC"/>
                </a:solidFill>
                <a:latin typeface="Lucida Bright" panose="02040602050505020304" pitchFamily="18" charset="0"/>
                <a:cs typeface="Lucida Sans" panose="020B0602040502020204" pitchFamily="34" charset="0"/>
                <a:hlinkClick r:id="" action="ppaction://noaction"/>
              </a:rPr>
              <a:t>Planilha de Controle de Óculos</a:t>
            </a:r>
            <a:r>
              <a:rPr lang="pt-BR" sz="900" dirty="0">
                <a:solidFill>
                  <a:srgbClr val="0068AC"/>
                </a:solidFill>
                <a:latin typeface="Lucida Bright" panose="02040602050505020304" pitchFamily="18" charset="0"/>
                <a:cs typeface="Lucida Sans" panose="020B0602040502020204" pitchFamily="34" charset="0"/>
              </a:rPr>
              <a:t> considerando a quantidade de óculos contados.</a:t>
            </a:r>
          </a:p>
          <a:p>
            <a:pPr algn="just"/>
            <a:r>
              <a:rPr lang="pt-BR" sz="900" dirty="0">
                <a:solidFill>
                  <a:srgbClr val="0068AC"/>
                </a:solidFill>
                <a:latin typeface="Lucida Bright" panose="02040602050505020304" pitchFamily="18" charset="0"/>
                <a:cs typeface="Lucida Sans" panose="020B0602040502020204" pitchFamily="34" charset="0"/>
              </a:rPr>
              <a:t>Realizar essa atividade às quintas-feiras e enviar às sextas-feiras para o Gerente de Conjunto encaminhar ao respectivo Regional.</a:t>
            </a:r>
          </a:p>
        </p:txBody>
      </p:sp>
      <p:sp>
        <p:nvSpPr>
          <p:cNvPr id="46" name="Elipse 83"/>
          <p:cNvSpPr/>
          <p:nvPr/>
        </p:nvSpPr>
        <p:spPr>
          <a:xfrm>
            <a:off x="3905040" y="3921346"/>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100" b="1" dirty="0">
              <a:solidFill>
                <a:srgbClr val="00B0F0"/>
              </a:solidFill>
            </a:endParaRPr>
          </a:p>
        </p:txBody>
      </p:sp>
      <p:sp>
        <p:nvSpPr>
          <p:cNvPr id="49" name="Elipse 100"/>
          <p:cNvSpPr/>
          <p:nvPr/>
        </p:nvSpPr>
        <p:spPr>
          <a:xfrm>
            <a:off x="6918451" y="3972168"/>
            <a:ext cx="346698" cy="3192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00" b="1" dirty="0">
              <a:solidFill>
                <a:srgbClr val="00B0F0"/>
              </a:solidFill>
            </a:endParaRPr>
          </a:p>
        </p:txBody>
      </p:sp>
      <p:sp>
        <p:nvSpPr>
          <p:cNvPr id="51" name="Retângulo 101"/>
          <p:cNvSpPr/>
          <p:nvPr/>
        </p:nvSpPr>
        <p:spPr>
          <a:xfrm>
            <a:off x="6927332" y="4000998"/>
            <a:ext cx="328936" cy="261610"/>
          </a:xfrm>
          <a:prstGeom prst="rect">
            <a:avLst/>
          </a:prstGeom>
        </p:spPr>
        <p:txBody>
          <a:bodyPr wrap="none">
            <a:spAutoFit/>
          </a:bodyPr>
          <a:lstStyle/>
          <a:p>
            <a:pPr algn="ctr"/>
            <a:r>
              <a:rPr lang="pt-BR" sz="1100" b="1" dirty="0" smtClean="0">
                <a:solidFill>
                  <a:srgbClr val="00B0F0"/>
                </a:solidFill>
              </a:rPr>
              <a:t>11</a:t>
            </a:r>
            <a:endParaRPr lang="pt-BR" sz="1100" b="1" dirty="0">
              <a:solidFill>
                <a:srgbClr val="00B0F0"/>
              </a:solidFill>
            </a:endParaRPr>
          </a:p>
        </p:txBody>
      </p:sp>
      <p:sp>
        <p:nvSpPr>
          <p:cNvPr id="52" name="Retângulo 101"/>
          <p:cNvSpPr/>
          <p:nvPr/>
        </p:nvSpPr>
        <p:spPr>
          <a:xfrm>
            <a:off x="3905667" y="3956206"/>
            <a:ext cx="328936" cy="261610"/>
          </a:xfrm>
          <a:prstGeom prst="rect">
            <a:avLst/>
          </a:prstGeom>
        </p:spPr>
        <p:txBody>
          <a:bodyPr wrap="none">
            <a:spAutoFit/>
          </a:bodyPr>
          <a:lstStyle/>
          <a:p>
            <a:pPr algn="ctr"/>
            <a:r>
              <a:rPr lang="pt-BR" sz="1100" b="1" dirty="0" smtClean="0">
                <a:solidFill>
                  <a:srgbClr val="00B0F0"/>
                </a:solidFill>
              </a:rPr>
              <a:t>10</a:t>
            </a:r>
            <a:endParaRPr lang="pt-BR" sz="1100" b="1" dirty="0">
              <a:solidFill>
                <a:srgbClr val="00B0F0"/>
              </a:solidFill>
            </a:endParaRPr>
          </a:p>
        </p:txBody>
      </p:sp>
      <p:cxnSp>
        <p:nvCxnSpPr>
          <p:cNvPr id="14" name="Elbow Connector 13"/>
          <p:cNvCxnSpPr>
            <a:stCxn id="7" idx="2"/>
          </p:cNvCxnSpPr>
          <p:nvPr/>
        </p:nvCxnSpPr>
        <p:spPr>
          <a:xfrm rot="5400000">
            <a:off x="7289195" y="780682"/>
            <a:ext cx="318815" cy="5518137"/>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129510" y="6160668"/>
            <a:ext cx="4402" cy="37757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978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99"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a:t>Guia Rápido </a:t>
            </a:r>
            <a:r>
              <a:rPr lang="es-MX" sz="1400" dirty="0" smtClean="0"/>
              <a:t>Lavagem de óculos 3D/IMAX</a:t>
            </a:r>
          </a:p>
          <a:p>
            <a:r>
              <a:rPr lang="es-MX" sz="1400" dirty="0" smtClean="0"/>
              <a:t>Infraestrutura – Lavagem Manual Óculos 3D</a:t>
            </a:r>
          </a:p>
          <a:p>
            <a:r>
              <a:rPr lang="es-MX" sz="1400" dirty="0"/>
              <a:t>BRA-GR-LAV-ÓCULOS-00</a:t>
            </a:r>
          </a:p>
          <a:p>
            <a:endParaRPr lang="es-MX" sz="1400" dirty="0"/>
          </a:p>
        </p:txBody>
      </p:sp>
      <p:grpSp>
        <p:nvGrpSpPr>
          <p:cNvPr id="6" name="Grupo 5"/>
          <p:cNvGrpSpPr/>
          <p:nvPr/>
        </p:nvGrpSpPr>
        <p:grpSpPr>
          <a:xfrm>
            <a:off x="97533" y="1083978"/>
            <a:ext cx="7748425" cy="5727726"/>
            <a:chOff x="97533" y="1083978"/>
            <a:chExt cx="7748425" cy="5727726"/>
          </a:xfrm>
        </p:grpSpPr>
        <p:grpSp>
          <p:nvGrpSpPr>
            <p:cNvPr id="4" name="Grupo 3"/>
            <p:cNvGrpSpPr/>
            <p:nvPr/>
          </p:nvGrpSpPr>
          <p:grpSpPr>
            <a:xfrm>
              <a:off x="97533" y="1083978"/>
              <a:ext cx="7748425" cy="5727726"/>
              <a:chOff x="97533" y="1083978"/>
              <a:chExt cx="7748425" cy="5727726"/>
            </a:xfrm>
          </p:grpSpPr>
          <p:pic>
            <p:nvPicPr>
              <p:cNvPr id="53" name="Imagem 52"/>
              <p:cNvPicPr>
                <a:picLocks noChangeAspect="1"/>
              </p:cNvPicPr>
              <p:nvPr/>
            </p:nvPicPr>
            <p:blipFill rotWithShape="1">
              <a:blip r:embed="rId3">
                <a:extLst>
                  <a:ext uri="{28A0092B-C50C-407E-A947-70E740481C1C}">
                    <a14:useLocalDpi xmlns:a14="http://schemas.microsoft.com/office/drawing/2010/main" val="0"/>
                  </a:ext>
                </a:extLst>
              </a:blip>
              <a:srcRect l="5118" r="6153" b="13967"/>
              <a:stretch/>
            </p:blipFill>
            <p:spPr>
              <a:xfrm>
                <a:off x="475760" y="1819070"/>
                <a:ext cx="5955228" cy="4330615"/>
              </a:xfrm>
              <a:prstGeom prst="rect">
                <a:avLst/>
              </a:prstGeom>
            </p:spPr>
          </p:pic>
          <p:pic>
            <p:nvPicPr>
              <p:cNvPr id="54" name="Picture 2" descr="Resultado de imagem para dispenser de touca descartÃ¡ve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7332" y="2107044"/>
                <a:ext cx="908477" cy="90847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Resultado de imagem para dispenser de touca descartÃ¡ve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540" y="2107043"/>
                <a:ext cx="908477" cy="90847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ector de seta reta 10"/>
              <p:cNvCxnSpPr/>
              <p:nvPr/>
            </p:nvCxnSpPr>
            <p:spPr>
              <a:xfrm flipH="1" flipV="1">
                <a:off x="2233897" y="1607707"/>
                <a:ext cx="929987" cy="1055873"/>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7" name="Retângulo 66"/>
              <p:cNvSpPr/>
              <p:nvPr/>
            </p:nvSpPr>
            <p:spPr>
              <a:xfrm>
                <a:off x="1365985" y="1130881"/>
                <a:ext cx="1198115" cy="430887"/>
              </a:xfrm>
              <a:prstGeom prst="rect">
                <a:avLst/>
              </a:prstGeom>
            </p:spPr>
            <p:txBody>
              <a:bodyPr wrap="square">
                <a:spAutoFit/>
              </a:bodyPr>
              <a:lstStyle/>
              <a:p>
                <a:pPr algn="ctr"/>
                <a:r>
                  <a:rPr lang="pt-BR" sz="1100" dirty="0" err="1" smtClean="0">
                    <a:solidFill>
                      <a:srgbClr val="0070C0"/>
                    </a:solidFill>
                  </a:rPr>
                  <a:t>Dispenser</a:t>
                </a:r>
                <a:r>
                  <a:rPr lang="pt-BR" sz="1100" dirty="0">
                    <a:solidFill>
                      <a:srgbClr val="0070C0"/>
                    </a:solidFill>
                  </a:rPr>
                  <a:t> </a:t>
                </a:r>
                <a:r>
                  <a:rPr lang="pt-BR" sz="1100" dirty="0" smtClean="0">
                    <a:solidFill>
                      <a:srgbClr val="0070C0"/>
                    </a:solidFill>
                  </a:rPr>
                  <a:t>touca descartável </a:t>
                </a:r>
                <a:endParaRPr lang="pt-BR" sz="1100" dirty="0">
                  <a:solidFill>
                    <a:srgbClr val="0070C0"/>
                  </a:solidFill>
                </a:endParaRPr>
              </a:p>
            </p:txBody>
          </p:sp>
          <p:sp>
            <p:nvSpPr>
              <p:cNvPr id="83" name="Retângulo 82"/>
              <p:cNvSpPr/>
              <p:nvPr/>
            </p:nvSpPr>
            <p:spPr>
              <a:xfrm>
                <a:off x="2494926" y="1083978"/>
                <a:ext cx="1198115" cy="430887"/>
              </a:xfrm>
              <a:prstGeom prst="rect">
                <a:avLst/>
              </a:prstGeom>
            </p:spPr>
            <p:txBody>
              <a:bodyPr wrap="square">
                <a:spAutoFit/>
              </a:bodyPr>
              <a:lstStyle/>
              <a:p>
                <a:pPr algn="ctr"/>
                <a:r>
                  <a:rPr lang="pt-BR" sz="1100" dirty="0" err="1" smtClean="0">
                    <a:solidFill>
                      <a:srgbClr val="0070C0"/>
                    </a:solidFill>
                  </a:rPr>
                  <a:t>Dispenser</a:t>
                </a:r>
                <a:r>
                  <a:rPr lang="pt-BR" sz="1100" dirty="0">
                    <a:solidFill>
                      <a:srgbClr val="0070C0"/>
                    </a:solidFill>
                  </a:rPr>
                  <a:t> </a:t>
                </a:r>
                <a:r>
                  <a:rPr lang="pt-BR" sz="1100" dirty="0" smtClean="0">
                    <a:solidFill>
                      <a:srgbClr val="0070C0"/>
                    </a:solidFill>
                  </a:rPr>
                  <a:t>luva cirúrgica </a:t>
                </a:r>
                <a:endParaRPr lang="pt-BR" sz="1100" dirty="0">
                  <a:solidFill>
                    <a:srgbClr val="0070C0"/>
                  </a:solidFill>
                </a:endParaRPr>
              </a:p>
            </p:txBody>
          </p:sp>
          <p:cxnSp>
            <p:nvCxnSpPr>
              <p:cNvPr id="84" name="Conector de seta reta 83"/>
              <p:cNvCxnSpPr/>
              <p:nvPr/>
            </p:nvCxnSpPr>
            <p:spPr>
              <a:xfrm flipH="1" flipV="1">
                <a:off x="3093984" y="1579106"/>
                <a:ext cx="929987" cy="1055873"/>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6" name="Retângulo 85"/>
              <p:cNvSpPr/>
              <p:nvPr/>
            </p:nvSpPr>
            <p:spPr>
              <a:xfrm>
                <a:off x="199009" y="1260129"/>
                <a:ext cx="858738" cy="430887"/>
              </a:xfrm>
              <a:prstGeom prst="rect">
                <a:avLst/>
              </a:prstGeom>
            </p:spPr>
            <p:txBody>
              <a:bodyPr wrap="square">
                <a:spAutoFit/>
              </a:bodyPr>
              <a:lstStyle/>
              <a:p>
                <a:pPr algn="ctr"/>
                <a:r>
                  <a:rPr lang="pt-BR" sz="1100" dirty="0" smtClean="0">
                    <a:solidFill>
                      <a:srgbClr val="0070C0"/>
                    </a:solidFill>
                  </a:rPr>
                  <a:t>Diluidor de Alpha HP</a:t>
                </a:r>
                <a:endParaRPr lang="pt-BR" sz="1100" dirty="0">
                  <a:solidFill>
                    <a:srgbClr val="0070C0"/>
                  </a:solidFill>
                </a:endParaRPr>
              </a:p>
            </p:txBody>
          </p:sp>
          <p:cxnSp>
            <p:nvCxnSpPr>
              <p:cNvPr id="87" name="Conector de seta reta 86"/>
              <p:cNvCxnSpPr>
                <a:endCxn id="88" idx="0"/>
              </p:cNvCxnSpPr>
              <p:nvPr/>
            </p:nvCxnSpPr>
            <p:spPr>
              <a:xfrm>
                <a:off x="2018913" y="4433448"/>
                <a:ext cx="500205" cy="192970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8" name="Retângulo 87"/>
              <p:cNvSpPr/>
              <p:nvPr/>
            </p:nvSpPr>
            <p:spPr>
              <a:xfrm>
                <a:off x="1918462" y="6363149"/>
                <a:ext cx="1201312" cy="430887"/>
              </a:xfrm>
              <a:prstGeom prst="rect">
                <a:avLst/>
              </a:prstGeom>
            </p:spPr>
            <p:txBody>
              <a:bodyPr wrap="square">
                <a:spAutoFit/>
              </a:bodyPr>
              <a:lstStyle/>
              <a:p>
                <a:pPr algn="ctr"/>
                <a:r>
                  <a:rPr lang="pt-BR" sz="1100" dirty="0" smtClean="0">
                    <a:solidFill>
                      <a:srgbClr val="0070C0"/>
                    </a:solidFill>
                  </a:rPr>
                  <a:t>Adesivo nível de solução </a:t>
                </a:r>
                <a:endParaRPr lang="pt-BR" sz="1100" dirty="0">
                  <a:solidFill>
                    <a:srgbClr val="0070C0"/>
                  </a:solidFill>
                </a:endParaRPr>
              </a:p>
            </p:txBody>
          </p:sp>
          <p:cxnSp>
            <p:nvCxnSpPr>
              <p:cNvPr id="89" name="Conector de seta reta 88"/>
              <p:cNvCxnSpPr/>
              <p:nvPr/>
            </p:nvCxnSpPr>
            <p:spPr>
              <a:xfrm>
                <a:off x="4177960" y="4553184"/>
                <a:ext cx="1030144" cy="1900706"/>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ector de seta reta 89"/>
              <p:cNvCxnSpPr/>
              <p:nvPr/>
            </p:nvCxnSpPr>
            <p:spPr>
              <a:xfrm flipH="1">
                <a:off x="984783" y="5288094"/>
                <a:ext cx="458129" cy="989645"/>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2" name="Retângulo 91"/>
              <p:cNvSpPr/>
              <p:nvPr/>
            </p:nvSpPr>
            <p:spPr>
              <a:xfrm>
                <a:off x="4845347" y="6427651"/>
                <a:ext cx="1201312" cy="261610"/>
              </a:xfrm>
              <a:prstGeom prst="rect">
                <a:avLst/>
              </a:prstGeom>
            </p:spPr>
            <p:txBody>
              <a:bodyPr wrap="square">
                <a:spAutoFit/>
              </a:bodyPr>
              <a:lstStyle/>
              <a:p>
                <a:pPr algn="ctr"/>
                <a:r>
                  <a:rPr lang="pt-BR" sz="1100" dirty="0" smtClean="0">
                    <a:solidFill>
                      <a:srgbClr val="0070C0"/>
                    </a:solidFill>
                  </a:rPr>
                  <a:t>Pia </a:t>
                </a:r>
                <a:endParaRPr lang="pt-BR" sz="1100" dirty="0">
                  <a:solidFill>
                    <a:srgbClr val="0070C0"/>
                  </a:solidFill>
                </a:endParaRPr>
              </a:p>
            </p:txBody>
          </p:sp>
          <p:sp>
            <p:nvSpPr>
              <p:cNvPr id="95" name="Retângulo 94"/>
              <p:cNvSpPr/>
              <p:nvPr/>
            </p:nvSpPr>
            <p:spPr>
              <a:xfrm>
                <a:off x="97533" y="6380817"/>
                <a:ext cx="1520373" cy="430887"/>
              </a:xfrm>
              <a:prstGeom prst="rect">
                <a:avLst/>
              </a:prstGeom>
            </p:spPr>
            <p:txBody>
              <a:bodyPr wrap="square">
                <a:spAutoFit/>
              </a:bodyPr>
              <a:lstStyle/>
              <a:p>
                <a:pPr algn="ctr"/>
                <a:r>
                  <a:rPr lang="pt-BR" sz="1100" dirty="0" smtClean="0">
                    <a:solidFill>
                      <a:srgbClr val="0070C0"/>
                    </a:solidFill>
                  </a:rPr>
                  <a:t>Etapa do processo (Sanitização e lavagem)</a:t>
                </a:r>
                <a:endParaRPr lang="pt-BR" sz="1100" dirty="0">
                  <a:solidFill>
                    <a:srgbClr val="0070C0"/>
                  </a:solidFill>
                </a:endParaRPr>
              </a:p>
            </p:txBody>
          </p:sp>
          <p:sp>
            <p:nvSpPr>
              <p:cNvPr id="97" name="Retângulo 96"/>
              <p:cNvSpPr/>
              <p:nvPr/>
            </p:nvSpPr>
            <p:spPr>
              <a:xfrm>
                <a:off x="6563667" y="4446894"/>
                <a:ext cx="1201312" cy="430887"/>
              </a:xfrm>
              <a:prstGeom prst="rect">
                <a:avLst/>
              </a:prstGeom>
            </p:spPr>
            <p:txBody>
              <a:bodyPr wrap="square">
                <a:spAutoFit/>
              </a:bodyPr>
              <a:lstStyle/>
              <a:p>
                <a:pPr algn="ctr"/>
                <a:r>
                  <a:rPr lang="pt-BR" sz="1100" dirty="0" smtClean="0">
                    <a:solidFill>
                      <a:srgbClr val="0070C0"/>
                    </a:solidFill>
                  </a:rPr>
                  <a:t>Etapas do processo  </a:t>
                </a:r>
                <a:endParaRPr lang="pt-BR" sz="1100" dirty="0">
                  <a:solidFill>
                    <a:srgbClr val="0070C0"/>
                  </a:solidFill>
                </a:endParaRPr>
              </a:p>
            </p:txBody>
          </p:sp>
          <p:cxnSp>
            <p:nvCxnSpPr>
              <p:cNvPr id="96" name="Conector de seta reta 95"/>
              <p:cNvCxnSpPr/>
              <p:nvPr/>
            </p:nvCxnSpPr>
            <p:spPr>
              <a:xfrm>
                <a:off x="4069430" y="3584866"/>
                <a:ext cx="2675615" cy="107747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0" name="Retângulo 99"/>
              <p:cNvSpPr/>
              <p:nvPr/>
            </p:nvSpPr>
            <p:spPr>
              <a:xfrm>
                <a:off x="6644646" y="3000111"/>
                <a:ext cx="1201312" cy="600164"/>
              </a:xfrm>
              <a:prstGeom prst="rect">
                <a:avLst/>
              </a:prstGeom>
            </p:spPr>
            <p:txBody>
              <a:bodyPr wrap="square">
                <a:spAutoFit/>
              </a:bodyPr>
              <a:lstStyle/>
              <a:p>
                <a:pPr algn="ctr"/>
                <a:r>
                  <a:rPr lang="pt-BR" sz="1100" dirty="0" smtClean="0">
                    <a:solidFill>
                      <a:srgbClr val="0070C0"/>
                    </a:solidFill>
                  </a:rPr>
                  <a:t>Suporte de luva nitrílica cano longo  </a:t>
                </a:r>
                <a:endParaRPr lang="pt-BR" sz="1100" dirty="0">
                  <a:solidFill>
                    <a:srgbClr val="0070C0"/>
                  </a:solidFill>
                </a:endParaRPr>
              </a:p>
            </p:txBody>
          </p:sp>
          <p:cxnSp>
            <p:nvCxnSpPr>
              <p:cNvPr id="101" name="Conector de seta reta 100"/>
              <p:cNvCxnSpPr/>
              <p:nvPr/>
            </p:nvCxnSpPr>
            <p:spPr>
              <a:xfrm>
                <a:off x="5642180" y="3157619"/>
                <a:ext cx="1102865" cy="12304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ector de seta reta 84"/>
              <p:cNvCxnSpPr/>
              <p:nvPr/>
            </p:nvCxnSpPr>
            <p:spPr>
              <a:xfrm flipH="1" flipV="1">
                <a:off x="938290" y="1587938"/>
                <a:ext cx="441148" cy="824554"/>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upo 28"/>
            <p:cNvGrpSpPr/>
            <p:nvPr/>
          </p:nvGrpSpPr>
          <p:grpSpPr>
            <a:xfrm>
              <a:off x="4913706" y="2682295"/>
              <a:ext cx="1241830" cy="1350932"/>
              <a:chOff x="4935222" y="2359564"/>
              <a:chExt cx="1241830" cy="1350932"/>
            </a:xfrm>
          </p:grpSpPr>
          <p:pic>
            <p:nvPicPr>
              <p:cNvPr id="2050" name="Picture 2" descr="Resultado de imagem para gancho de porta"/>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3259">
                <a:off x="5201284" y="2359564"/>
                <a:ext cx="709706" cy="709706"/>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descr="Resultado de imagem para luva nitrilica cano longo"/>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1053316">
                <a:off x="4935222" y="2850768"/>
                <a:ext cx="1241830" cy="85972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 name="Grupo 4"/>
          <p:cNvGrpSpPr/>
          <p:nvPr/>
        </p:nvGrpSpPr>
        <p:grpSpPr>
          <a:xfrm>
            <a:off x="7088797" y="1130880"/>
            <a:ext cx="5084510" cy="5574589"/>
            <a:chOff x="7088797" y="1130880"/>
            <a:chExt cx="5084510" cy="5574589"/>
          </a:xfrm>
        </p:grpSpPr>
        <p:pic>
          <p:nvPicPr>
            <p:cNvPr id="9" name="Imagem 8"/>
            <p:cNvPicPr>
              <a:picLocks noChangeAspect="1"/>
            </p:cNvPicPr>
            <p:nvPr/>
          </p:nvPicPr>
          <p:blipFill rotWithShape="1">
            <a:blip r:embed="rId7" cstate="print">
              <a:extLst>
                <a:ext uri="{28A0092B-C50C-407E-A947-70E740481C1C}">
                  <a14:useLocalDpi xmlns:a14="http://schemas.microsoft.com/office/drawing/2010/main" val="0"/>
                </a:ext>
              </a:extLst>
            </a:blip>
            <a:srcRect l="7777" t="515" r="8638" b="2064"/>
            <a:stretch/>
          </p:blipFill>
          <p:spPr>
            <a:xfrm>
              <a:off x="8229599" y="1819070"/>
              <a:ext cx="2791327" cy="4337712"/>
            </a:xfrm>
            <a:prstGeom prst="rect">
              <a:avLst/>
            </a:prstGeom>
          </p:spPr>
        </p:pic>
        <p:sp>
          <p:nvSpPr>
            <p:cNvPr id="103" name="Retângulo 102"/>
            <p:cNvSpPr/>
            <p:nvPr/>
          </p:nvSpPr>
          <p:spPr>
            <a:xfrm>
              <a:off x="7845958" y="1130880"/>
              <a:ext cx="1782397" cy="430887"/>
            </a:xfrm>
            <a:prstGeom prst="rect">
              <a:avLst/>
            </a:prstGeom>
          </p:spPr>
          <p:txBody>
            <a:bodyPr wrap="square">
              <a:spAutoFit/>
            </a:bodyPr>
            <a:lstStyle/>
            <a:p>
              <a:pPr algn="ctr"/>
              <a:r>
                <a:rPr lang="pt-BR" sz="1100" dirty="0" err="1" smtClean="0">
                  <a:solidFill>
                    <a:srgbClr val="0070C0"/>
                  </a:solidFill>
                </a:rPr>
                <a:t>Dispenser</a:t>
              </a:r>
              <a:r>
                <a:rPr lang="pt-BR" sz="1100" dirty="0" smtClean="0">
                  <a:solidFill>
                    <a:srgbClr val="0070C0"/>
                  </a:solidFill>
                </a:rPr>
                <a:t> de papel para secar SOMENTE as mãos. </a:t>
              </a:r>
              <a:endParaRPr lang="pt-BR" sz="1100" dirty="0">
                <a:solidFill>
                  <a:srgbClr val="0070C0"/>
                </a:solidFill>
              </a:endParaRPr>
            </a:p>
          </p:txBody>
        </p:sp>
        <p:cxnSp>
          <p:nvCxnSpPr>
            <p:cNvPr id="104" name="Conector de seta reta 103"/>
            <p:cNvCxnSpPr>
              <a:endCxn id="103" idx="2"/>
            </p:cNvCxnSpPr>
            <p:nvPr/>
          </p:nvCxnSpPr>
          <p:spPr>
            <a:xfrm flipH="1" flipV="1">
              <a:off x="8737157" y="1561767"/>
              <a:ext cx="1032734" cy="147538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ector de seta reta 104"/>
            <p:cNvCxnSpPr/>
            <p:nvPr/>
          </p:nvCxnSpPr>
          <p:spPr>
            <a:xfrm flipH="1">
              <a:off x="7915542" y="5409895"/>
              <a:ext cx="1149587" cy="394687"/>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ector de seta reta 106"/>
            <p:cNvCxnSpPr/>
            <p:nvPr/>
          </p:nvCxnSpPr>
          <p:spPr>
            <a:xfrm>
              <a:off x="10250910" y="5288094"/>
              <a:ext cx="914394" cy="268424"/>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
            <p:cNvSpPr txBox="1"/>
            <p:nvPr/>
          </p:nvSpPr>
          <p:spPr>
            <a:xfrm>
              <a:off x="7088797" y="5524365"/>
              <a:ext cx="832279" cy="430887"/>
            </a:xfrm>
            <a:prstGeom prst="rect">
              <a:avLst/>
            </a:prstGeom>
            <a:noFill/>
          </p:spPr>
          <p:txBody>
            <a:bodyPr wrap="none" rtlCol="0">
              <a:spAutoFit/>
            </a:bodyPr>
            <a:lstStyle>
              <a:defPPr>
                <a:defRPr lang="en-US"/>
              </a:defPPr>
              <a:lvl1pPr algn="ctr">
                <a:defRPr b="1" u="sng">
                  <a:solidFill>
                    <a:srgbClr val="0068AC"/>
                  </a:solidFill>
                  <a:latin typeface="Lucida Bright" panose="02040602050505020304" pitchFamily="18" charset="0"/>
                  <a:cs typeface="Lucida Sans" panose="020B0602040502020204" pitchFamily="34" charset="0"/>
                </a:defRPr>
              </a:lvl1pPr>
            </a:lstStyle>
            <a:p>
              <a:r>
                <a:rPr lang="pt-BR" sz="1100" b="0" u="none" dirty="0">
                  <a:solidFill>
                    <a:srgbClr val="0070C0"/>
                  </a:solidFill>
                  <a:latin typeface="+mn-lt"/>
                  <a:cs typeface="+mn-cs"/>
                </a:rPr>
                <a:t>Sabonete</a:t>
              </a:r>
            </a:p>
            <a:p>
              <a:r>
                <a:rPr lang="en-US" sz="1100" b="0" u="none" dirty="0">
                  <a:solidFill>
                    <a:srgbClr val="0070C0"/>
                  </a:solidFill>
                  <a:latin typeface="+mn-lt"/>
                  <a:cs typeface="+mn-cs"/>
                </a:rPr>
                <a:t>bactericida</a:t>
              </a:r>
              <a:endParaRPr lang="pt-BR" sz="1100" b="0" u="none" dirty="0">
                <a:solidFill>
                  <a:srgbClr val="0070C0"/>
                </a:solidFill>
                <a:latin typeface="+mn-lt"/>
                <a:cs typeface="+mn-cs"/>
              </a:endParaRPr>
            </a:p>
          </p:txBody>
        </p:sp>
        <p:sp>
          <p:nvSpPr>
            <p:cNvPr id="40" name="Retângulo 39"/>
            <p:cNvSpPr/>
            <p:nvPr/>
          </p:nvSpPr>
          <p:spPr>
            <a:xfrm>
              <a:off x="11058225" y="5504079"/>
              <a:ext cx="1115082" cy="430887"/>
            </a:xfrm>
            <a:prstGeom prst="rect">
              <a:avLst/>
            </a:prstGeom>
          </p:spPr>
          <p:txBody>
            <a:bodyPr wrap="square">
              <a:spAutoFit/>
            </a:bodyPr>
            <a:lstStyle/>
            <a:p>
              <a:pPr algn="ctr"/>
              <a:r>
                <a:rPr lang="pt-BR" sz="1100" dirty="0" smtClean="0">
                  <a:solidFill>
                    <a:srgbClr val="0070C0"/>
                  </a:solidFill>
                </a:rPr>
                <a:t>Gel </a:t>
              </a:r>
              <a:r>
                <a:rPr lang="en-US" sz="1100" dirty="0">
                  <a:solidFill>
                    <a:srgbClr val="0070C0"/>
                  </a:solidFill>
                </a:rPr>
                <a:t>b</a:t>
              </a:r>
              <a:r>
                <a:rPr lang="en-US" sz="1100" dirty="0" smtClean="0">
                  <a:solidFill>
                    <a:srgbClr val="0070C0"/>
                  </a:solidFill>
                </a:rPr>
                <a:t>actericida </a:t>
              </a:r>
              <a:r>
                <a:rPr lang="en-US" sz="1100" dirty="0">
                  <a:solidFill>
                    <a:srgbClr val="0070C0"/>
                  </a:solidFill>
                </a:rPr>
                <a:t>(álcool em gel)</a:t>
              </a:r>
              <a:endParaRPr lang="pt-BR" sz="1100" dirty="0">
                <a:solidFill>
                  <a:srgbClr val="0070C0"/>
                </a:solidFill>
              </a:endParaRPr>
            </a:p>
          </p:txBody>
        </p:sp>
        <p:sp>
          <p:nvSpPr>
            <p:cNvPr id="51" name="Retângulo 50"/>
            <p:cNvSpPr/>
            <p:nvPr/>
          </p:nvSpPr>
          <p:spPr>
            <a:xfrm>
              <a:off x="7413750" y="6243804"/>
              <a:ext cx="4385401" cy="461665"/>
            </a:xfrm>
            <a:prstGeom prst="rect">
              <a:avLst/>
            </a:prstGeom>
          </p:spPr>
          <p:txBody>
            <a:bodyPr wrap="square">
              <a:spAutoFit/>
            </a:bodyPr>
            <a:lstStyle/>
            <a:p>
              <a:pPr algn="ctr"/>
              <a:r>
                <a:rPr lang="en-US" sz="1200" b="1" dirty="0" smtClean="0">
                  <a:solidFill>
                    <a:srgbClr val="FF0000"/>
                  </a:solidFill>
                  <a:latin typeface="Lucida Bright" panose="02040602050505020304" pitchFamily="18" charset="0"/>
                  <a:cs typeface="Lucida Sans" panose="020B0602040502020204" pitchFamily="34" charset="0"/>
                </a:rPr>
                <a:t>IMPORTANTE: </a:t>
              </a:r>
              <a:r>
                <a:rPr lang="en-US" sz="1200" dirty="0" smtClean="0">
                  <a:solidFill>
                    <a:srgbClr val="0068AC"/>
                  </a:solidFill>
                  <a:latin typeface="Lucida Bright" panose="02040602050505020304" pitchFamily="18" charset="0"/>
                  <a:cs typeface="Lucida Sans" panose="020B0602040502020204" pitchFamily="34" charset="0"/>
                </a:rPr>
                <a:t>Utilizar </a:t>
              </a:r>
              <a:r>
                <a:rPr lang="en-US" sz="1200" dirty="0">
                  <a:solidFill>
                    <a:srgbClr val="0068AC"/>
                  </a:solidFill>
                  <a:latin typeface="Lucida Bright" panose="02040602050505020304" pitchFamily="18" charset="0"/>
                  <a:cs typeface="Lucida Sans" panose="020B0602040502020204" pitchFamily="34" charset="0"/>
                </a:rPr>
                <a:t>o sabonete e o gel bactericida toda vez que </a:t>
              </a:r>
              <a:r>
                <a:rPr lang="en-US" sz="1200" dirty="0" smtClean="0">
                  <a:solidFill>
                    <a:srgbClr val="0068AC"/>
                  </a:solidFill>
                  <a:latin typeface="Lucida Bright" panose="02040602050505020304" pitchFamily="18" charset="0"/>
                  <a:cs typeface="Lucida Sans" panose="020B0602040502020204" pitchFamily="34" charset="0"/>
                </a:rPr>
                <a:t>lavar </a:t>
              </a:r>
              <a:r>
                <a:rPr lang="en-US" sz="1200" dirty="0">
                  <a:solidFill>
                    <a:srgbClr val="0068AC"/>
                  </a:solidFill>
                  <a:latin typeface="Lucida Bright" panose="02040602050505020304" pitchFamily="18" charset="0"/>
                  <a:cs typeface="Lucida Sans" panose="020B0602040502020204" pitchFamily="34" charset="0"/>
                </a:rPr>
                <a:t>e secar os </a:t>
              </a:r>
              <a:r>
                <a:rPr lang="en-US" sz="1200" dirty="0" smtClean="0">
                  <a:solidFill>
                    <a:srgbClr val="0068AC"/>
                  </a:solidFill>
                  <a:latin typeface="Lucida Bright" panose="02040602050505020304" pitchFamily="18" charset="0"/>
                  <a:cs typeface="Lucida Sans" panose="020B0602040502020204" pitchFamily="34" charset="0"/>
                </a:rPr>
                <a:t>óculos.</a:t>
              </a:r>
              <a:endParaRPr lang="pt-BR" sz="1200" dirty="0"/>
            </a:p>
          </p:txBody>
        </p:sp>
      </p:grpSp>
      <p:sp>
        <p:nvSpPr>
          <p:cNvPr id="43" name="Retângulo 42"/>
          <p:cNvSpPr/>
          <p:nvPr/>
        </p:nvSpPr>
        <p:spPr>
          <a:xfrm>
            <a:off x="10889079" y="46865"/>
            <a:ext cx="1192571" cy="584775"/>
          </a:xfrm>
          <a:prstGeom prst="rect">
            <a:avLst/>
          </a:prstGeom>
        </p:spPr>
        <p:txBody>
          <a:bodyPr wrap="none">
            <a:spAutoFit/>
          </a:bodyPr>
          <a:lstStyle/>
          <a:p>
            <a:pPr algn="ctr"/>
            <a:r>
              <a:rPr lang="en-US" sz="1600" b="1" dirty="0">
                <a:solidFill>
                  <a:srgbClr val="0070C0"/>
                </a:solidFill>
              </a:rPr>
              <a:t>Versão: </a:t>
            </a:r>
            <a:r>
              <a:rPr lang="en-US" sz="1600" b="1" dirty="0" smtClean="0">
                <a:solidFill>
                  <a:srgbClr val="0070C0"/>
                </a:solidFill>
              </a:rPr>
              <a:t>1.1 </a:t>
            </a:r>
            <a:endParaRPr lang="en-US" sz="1600" b="1" dirty="0">
              <a:solidFill>
                <a:srgbClr val="0070C0"/>
              </a:solidFill>
            </a:endParaRPr>
          </a:p>
          <a:p>
            <a:pPr algn="ctr"/>
            <a:r>
              <a:rPr lang="en-US" sz="1600" b="1" dirty="0" smtClean="0">
                <a:solidFill>
                  <a:srgbClr val="0070C0"/>
                </a:solidFill>
              </a:rPr>
              <a:t>Junho/2018</a:t>
            </a:r>
            <a:endParaRPr lang="pt-BR" sz="1600" b="1" dirty="0">
              <a:solidFill>
                <a:srgbClr val="0070C0"/>
              </a:solidFill>
            </a:endParaRPr>
          </a:p>
        </p:txBody>
      </p:sp>
      <p:pic>
        <p:nvPicPr>
          <p:cNvPr id="38" name="Picture 2" descr="Resultado de imagem para dispenser de touca descartÃ¡ve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82625" y="2173878"/>
            <a:ext cx="908477" cy="908477"/>
          </a:xfrm>
          <a:prstGeom prst="rect">
            <a:avLst/>
          </a:prstGeom>
          <a:noFill/>
          <a:extLst>
            <a:ext uri="{909E8E84-426E-40DD-AFC4-6F175D3DCCD1}">
              <a14:hiddenFill xmlns:a14="http://schemas.microsoft.com/office/drawing/2010/main">
                <a:solidFill>
                  <a:srgbClr val="FFFFFF"/>
                </a:solidFill>
              </a14:hiddenFill>
            </a:ext>
          </a:extLst>
        </p:spPr>
      </p:pic>
      <p:sp>
        <p:nvSpPr>
          <p:cNvPr id="39" name="Retângulo 82"/>
          <p:cNvSpPr/>
          <p:nvPr/>
        </p:nvSpPr>
        <p:spPr>
          <a:xfrm>
            <a:off x="3588354" y="1083978"/>
            <a:ext cx="1611767" cy="430887"/>
          </a:xfrm>
          <a:prstGeom prst="rect">
            <a:avLst/>
          </a:prstGeom>
        </p:spPr>
        <p:txBody>
          <a:bodyPr wrap="square">
            <a:spAutoFit/>
          </a:bodyPr>
          <a:lstStyle/>
          <a:p>
            <a:pPr algn="ctr"/>
            <a:r>
              <a:rPr lang="pt-BR" sz="1100" dirty="0" smtClean="0">
                <a:solidFill>
                  <a:srgbClr val="0070C0"/>
                </a:solidFill>
              </a:rPr>
              <a:t>Dispenser</a:t>
            </a:r>
            <a:r>
              <a:rPr lang="pt-BR" sz="1100" dirty="0">
                <a:solidFill>
                  <a:srgbClr val="0070C0"/>
                </a:solidFill>
              </a:rPr>
              <a:t> </a:t>
            </a:r>
            <a:r>
              <a:rPr lang="pt-BR" sz="1100" dirty="0" smtClean="0">
                <a:solidFill>
                  <a:srgbClr val="0070C0"/>
                </a:solidFill>
              </a:rPr>
              <a:t>máscara para boca e nariz (opcional)</a:t>
            </a:r>
            <a:endParaRPr lang="pt-BR" sz="1100" dirty="0">
              <a:solidFill>
                <a:srgbClr val="0070C0"/>
              </a:solidFill>
            </a:endParaRPr>
          </a:p>
        </p:txBody>
      </p:sp>
      <p:cxnSp>
        <p:nvCxnSpPr>
          <p:cNvPr id="41" name="Conector de seta reta 83"/>
          <p:cNvCxnSpPr/>
          <p:nvPr/>
        </p:nvCxnSpPr>
        <p:spPr>
          <a:xfrm flipH="1" flipV="1">
            <a:off x="4187413" y="1579107"/>
            <a:ext cx="575073" cy="105587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679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a:t>Guia Rápido </a:t>
            </a:r>
            <a:r>
              <a:rPr lang="es-MX" sz="1400" dirty="0" smtClean="0"/>
              <a:t>Lavagem de óculos 3D/IMAX</a:t>
            </a:r>
          </a:p>
          <a:p>
            <a:r>
              <a:rPr lang="es-MX" sz="1400" dirty="0" smtClean="0"/>
              <a:t>Instruções de diluíção</a:t>
            </a:r>
            <a:r>
              <a:rPr lang="es-MX" sz="1400" dirty="0"/>
              <a:t> </a:t>
            </a:r>
            <a:r>
              <a:rPr lang="es-MX" sz="1400" dirty="0" smtClean="0"/>
              <a:t>– Lavagem Manual </a:t>
            </a:r>
            <a:r>
              <a:rPr lang="es-MX" sz="1400" dirty="0"/>
              <a:t>Óculos </a:t>
            </a:r>
            <a:r>
              <a:rPr lang="es-MX" sz="1400" dirty="0" smtClean="0"/>
              <a:t>3D (Usando Cubas)</a:t>
            </a:r>
          </a:p>
          <a:p>
            <a:r>
              <a:rPr lang="es-MX" sz="1400" dirty="0" smtClean="0"/>
              <a:t>BRA-GR-LAV-ÓCULOS-00</a:t>
            </a:r>
            <a:endParaRPr lang="es-MX" sz="1400" dirty="0"/>
          </a:p>
          <a:p>
            <a:endParaRPr lang="es-MX" sz="1400" dirty="0"/>
          </a:p>
        </p:txBody>
      </p:sp>
      <p:pic>
        <p:nvPicPr>
          <p:cNvPr id="47" name="Picture 4" descr="Image result for cinepoli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42" name="Retângulo 41"/>
          <p:cNvSpPr/>
          <p:nvPr/>
        </p:nvSpPr>
        <p:spPr>
          <a:xfrm>
            <a:off x="10889079" y="46865"/>
            <a:ext cx="1192571" cy="584775"/>
          </a:xfrm>
          <a:prstGeom prst="rect">
            <a:avLst/>
          </a:prstGeom>
        </p:spPr>
        <p:txBody>
          <a:bodyPr wrap="none">
            <a:spAutoFit/>
          </a:bodyPr>
          <a:lstStyle/>
          <a:p>
            <a:pPr algn="ctr"/>
            <a:r>
              <a:rPr lang="en-US" sz="1600" b="1" dirty="0">
                <a:solidFill>
                  <a:srgbClr val="0070C0"/>
                </a:solidFill>
              </a:rPr>
              <a:t>Versão: </a:t>
            </a:r>
            <a:r>
              <a:rPr lang="en-US" sz="1600" b="1" dirty="0" smtClean="0">
                <a:solidFill>
                  <a:srgbClr val="0070C0"/>
                </a:solidFill>
              </a:rPr>
              <a:t>1.1 </a:t>
            </a:r>
            <a:endParaRPr lang="en-US" sz="1600" b="1" dirty="0">
              <a:solidFill>
                <a:srgbClr val="0070C0"/>
              </a:solidFill>
            </a:endParaRPr>
          </a:p>
          <a:p>
            <a:pPr algn="ctr"/>
            <a:r>
              <a:rPr lang="en-US" sz="1600" b="1" dirty="0" smtClean="0">
                <a:solidFill>
                  <a:srgbClr val="0070C0"/>
                </a:solidFill>
              </a:rPr>
              <a:t>Junho/2018</a:t>
            </a:r>
            <a:endParaRPr lang="pt-BR" sz="1600" b="1" dirty="0">
              <a:solidFill>
                <a:srgbClr val="0070C0"/>
              </a:solidFill>
            </a:endParaRPr>
          </a:p>
        </p:txBody>
      </p:sp>
      <p:sp>
        <p:nvSpPr>
          <p:cNvPr id="57" name="Retângulo 56"/>
          <p:cNvSpPr/>
          <p:nvPr/>
        </p:nvSpPr>
        <p:spPr>
          <a:xfrm>
            <a:off x="9997432" y="3423711"/>
            <a:ext cx="352989" cy="400110"/>
          </a:xfrm>
          <a:prstGeom prst="rect">
            <a:avLst/>
          </a:prstGeom>
        </p:spPr>
        <p:txBody>
          <a:bodyPr wrap="square">
            <a:spAutoFit/>
          </a:bodyPr>
          <a:lstStyle/>
          <a:p>
            <a:pPr algn="ctr"/>
            <a:r>
              <a:rPr lang="pt-BR" sz="2000" b="1" dirty="0" smtClean="0">
                <a:solidFill>
                  <a:srgbClr val="0070C0"/>
                </a:solidFill>
              </a:rPr>
              <a:t>=</a:t>
            </a:r>
            <a:endParaRPr lang="pt-BR" sz="2000" b="1" dirty="0">
              <a:solidFill>
                <a:srgbClr val="0070C0"/>
              </a:solidFill>
            </a:endParaRPr>
          </a:p>
        </p:txBody>
      </p:sp>
      <p:pic>
        <p:nvPicPr>
          <p:cNvPr id="1028" name="Picture 4" descr="Imagem relacionad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23220" y="6269374"/>
            <a:ext cx="560548" cy="59814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o 2"/>
          <p:cNvGrpSpPr/>
          <p:nvPr/>
        </p:nvGrpSpPr>
        <p:grpSpPr>
          <a:xfrm>
            <a:off x="155575" y="418997"/>
            <a:ext cx="12021729" cy="7059106"/>
            <a:chOff x="155575" y="418997"/>
            <a:chExt cx="12021729" cy="7059106"/>
          </a:xfrm>
        </p:grpSpPr>
        <p:pic>
          <p:nvPicPr>
            <p:cNvPr id="4100" name="Picture 4" descr="Imagem relacionad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932178"/>
              <a:ext cx="5823386" cy="654592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1654581" y="4158709"/>
              <a:ext cx="2875530" cy="707449"/>
              <a:chOff x="6011295" y="3633789"/>
              <a:chExt cx="2875530" cy="707449"/>
            </a:xfrm>
          </p:grpSpPr>
          <p:sp>
            <p:nvSpPr>
              <p:cNvPr id="5" name="Retângulo de cantos arredondados 4"/>
              <p:cNvSpPr/>
              <p:nvPr/>
            </p:nvSpPr>
            <p:spPr>
              <a:xfrm>
                <a:off x="6011295" y="3633789"/>
                <a:ext cx="2875530" cy="707449"/>
              </a:xfrm>
              <a:prstGeom prst="roundRect">
                <a:avLst>
                  <a:gd name="adj" fmla="val 86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a:off x="6061389" y="3687869"/>
                <a:ext cx="2771835" cy="607276"/>
              </a:xfrm>
              <a:prstGeom prst="roundRect">
                <a:avLst>
                  <a:gd name="adj" fmla="val 863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diversey logo"/>
              <p:cNvPicPr>
                <a:picLocks noChangeAspect="1" noChangeArrowheads="1"/>
              </p:cNvPicPr>
              <p:nvPr/>
            </p:nvPicPr>
            <p:blipFill rotWithShape="1">
              <a:blip r:embed="rId6"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l="4778" t="27499" r="56433" b="34443"/>
              <a:stretch/>
            </p:blipFill>
            <p:spPr bwMode="auto">
              <a:xfrm>
                <a:off x="8236325" y="3699031"/>
                <a:ext cx="576494" cy="23530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ctor reto 7"/>
              <p:cNvCxnSpPr/>
              <p:nvPr/>
            </p:nvCxnSpPr>
            <p:spPr>
              <a:xfrm>
                <a:off x="6061389" y="4009750"/>
                <a:ext cx="100556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Conector de seta reta 8"/>
              <p:cNvCxnSpPr/>
              <p:nvPr/>
            </p:nvCxnSpPr>
            <p:spPr>
              <a:xfrm flipV="1">
                <a:off x="6268880" y="4104400"/>
                <a:ext cx="0" cy="19074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de seta reta 9"/>
              <p:cNvCxnSpPr/>
              <p:nvPr/>
            </p:nvCxnSpPr>
            <p:spPr>
              <a:xfrm flipV="1">
                <a:off x="6564161" y="4104400"/>
                <a:ext cx="0" cy="19074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de seta reta 10"/>
              <p:cNvCxnSpPr/>
              <p:nvPr/>
            </p:nvCxnSpPr>
            <p:spPr>
              <a:xfrm flipV="1">
                <a:off x="6886474" y="4104399"/>
                <a:ext cx="0" cy="19074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6990125" y="3881793"/>
                <a:ext cx="1026323" cy="230832"/>
              </a:xfrm>
              <a:prstGeom prst="rect">
                <a:avLst/>
              </a:prstGeom>
              <a:noFill/>
            </p:spPr>
            <p:txBody>
              <a:bodyPr wrap="square" rtlCol="0">
                <a:spAutoFit/>
              </a:bodyPr>
              <a:lstStyle/>
              <a:p>
                <a:r>
                  <a:rPr lang="pt-BR" sz="900" dirty="0" smtClean="0">
                    <a:solidFill>
                      <a:srgbClr val="0070C0"/>
                    </a:solidFill>
                    <a:latin typeface="Arial" panose="020B0604020202020204" pitchFamily="34" charset="0"/>
                    <a:cs typeface="Arial" panose="020B0604020202020204" pitchFamily="34" charset="0"/>
                  </a:rPr>
                  <a:t>Nível de Água</a:t>
                </a:r>
                <a:endParaRPr lang="pt-BR" sz="900" dirty="0">
                  <a:solidFill>
                    <a:srgbClr val="0070C0"/>
                  </a:solidFill>
                  <a:latin typeface="Arial" panose="020B0604020202020204" pitchFamily="34" charset="0"/>
                  <a:cs typeface="Arial" panose="020B0604020202020204" pitchFamily="34" charset="0"/>
                </a:endParaRPr>
              </a:p>
            </p:txBody>
          </p:sp>
          <p:cxnSp>
            <p:nvCxnSpPr>
              <p:cNvPr id="13" name="Conector reto 12"/>
              <p:cNvCxnSpPr/>
              <p:nvPr/>
            </p:nvCxnSpPr>
            <p:spPr>
              <a:xfrm>
                <a:off x="7827657" y="4009750"/>
                <a:ext cx="100556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Conector de seta reta 13"/>
              <p:cNvCxnSpPr/>
              <p:nvPr/>
            </p:nvCxnSpPr>
            <p:spPr>
              <a:xfrm flipV="1">
                <a:off x="8026244" y="4110885"/>
                <a:ext cx="0" cy="19074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de seta reta 14"/>
              <p:cNvCxnSpPr/>
              <p:nvPr/>
            </p:nvCxnSpPr>
            <p:spPr>
              <a:xfrm flipV="1">
                <a:off x="8321525" y="4110885"/>
                <a:ext cx="0" cy="19074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de seta reta 15"/>
              <p:cNvCxnSpPr/>
              <p:nvPr/>
            </p:nvCxnSpPr>
            <p:spPr>
              <a:xfrm flipV="1">
                <a:off x="8643838" y="4110884"/>
                <a:ext cx="0" cy="19074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6" descr="Resultado de imagem para suma diversey"/>
              <p:cNvPicPr>
                <a:picLocks noChangeAspect="1" noChangeArrowheads="1"/>
              </p:cNvPicPr>
              <p:nvPr/>
            </p:nvPicPr>
            <p:blipFill>
              <a:blip r:embed="rId7"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7167" y="3721476"/>
                <a:ext cx="434970" cy="1766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upo 17"/>
            <p:cNvGrpSpPr/>
            <p:nvPr/>
          </p:nvGrpSpPr>
          <p:grpSpPr>
            <a:xfrm>
              <a:off x="1659277" y="5323264"/>
              <a:ext cx="2875530" cy="707449"/>
              <a:chOff x="6011295" y="3633789"/>
              <a:chExt cx="2875530" cy="707449"/>
            </a:xfrm>
          </p:grpSpPr>
          <p:sp>
            <p:nvSpPr>
              <p:cNvPr id="19" name="Retângulo de cantos arredondados 18"/>
              <p:cNvSpPr/>
              <p:nvPr/>
            </p:nvSpPr>
            <p:spPr>
              <a:xfrm>
                <a:off x="6011295" y="3633789"/>
                <a:ext cx="2875530" cy="707449"/>
              </a:xfrm>
              <a:prstGeom prst="roundRect">
                <a:avLst>
                  <a:gd name="adj" fmla="val 86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de cantos arredondados 19"/>
              <p:cNvSpPr/>
              <p:nvPr/>
            </p:nvSpPr>
            <p:spPr>
              <a:xfrm>
                <a:off x="6061389" y="3687869"/>
                <a:ext cx="2771835" cy="607276"/>
              </a:xfrm>
              <a:prstGeom prst="roundRect">
                <a:avLst>
                  <a:gd name="adj" fmla="val 863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1" name="Picture 2" descr="Resultado de imagem para diversey logo"/>
              <p:cNvPicPr>
                <a:picLocks noChangeAspect="1" noChangeArrowheads="1"/>
              </p:cNvPicPr>
              <p:nvPr/>
            </p:nvPicPr>
            <p:blipFill rotWithShape="1">
              <a:blip r:embed="rId6"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l="4778" t="27499" r="56433" b="34443"/>
              <a:stretch/>
            </p:blipFill>
            <p:spPr bwMode="auto">
              <a:xfrm>
                <a:off x="8236325" y="3699031"/>
                <a:ext cx="576494" cy="235305"/>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Conector reto 21"/>
              <p:cNvCxnSpPr/>
              <p:nvPr/>
            </p:nvCxnSpPr>
            <p:spPr>
              <a:xfrm>
                <a:off x="6061389" y="4009750"/>
                <a:ext cx="100556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Conector de seta reta 22"/>
              <p:cNvCxnSpPr/>
              <p:nvPr/>
            </p:nvCxnSpPr>
            <p:spPr>
              <a:xfrm flipV="1">
                <a:off x="6268880" y="4104400"/>
                <a:ext cx="0" cy="19074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de seta reta 23"/>
              <p:cNvCxnSpPr/>
              <p:nvPr/>
            </p:nvCxnSpPr>
            <p:spPr>
              <a:xfrm flipV="1">
                <a:off x="6564161" y="4104400"/>
                <a:ext cx="0" cy="19074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de seta reta 24"/>
              <p:cNvCxnSpPr/>
              <p:nvPr/>
            </p:nvCxnSpPr>
            <p:spPr>
              <a:xfrm flipV="1">
                <a:off x="6886474" y="4104399"/>
                <a:ext cx="0" cy="19074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6" name="CaixaDeTexto 25"/>
              <p:cNvSpPr txBox="1"/>
              <p:nvPr/>
            </p:nvSpPr>
            <p:spPr>
              <a:xfrm>
                <a:off x="6990125" y="3881793"/>
                <a:ext cx="1026323" cy="230832"/>
              </a:xfrm>
              <a:prstGeom prst="rect">
                <a:avLst/>
              </a:prstGeom>
              <a:noFill/>
            </p:spPr>
            <p:txBody>
              <a:bodyPr wrap="square" rtlCol="0">
                <a:spAutoFit/>
              </a:bodyPr>
              <a:lstStyle/>
              <a:p>
                <a:r>
                  <a:rPr lang="pt-BR" sz="900" dirty="0" smtClean="0">
                    <a:solidFill>
                      <a:srgbClr val="0070C0"/>
                    </a:solidFill>
                    <a:latin typeface="Arial" panose="020B0604020202020204" pitchFamily="34" charset="0"/>
                    <a:cs typeface="Arial" panose="020B0604020202020204" pitchFamily="34" charset="0"/>
                  </a:rPr>
                  <a:t>Nível de Água</a:t>
                </a:r>
                <a:endParaRPr lang="pt-BR" sz="900" dirty="0">
                  <a:solidFill>
                    <a:srgbClr val="0070C0"/>
                  </a:solidFill>
                  <a:latin typeface="Arial" panose="020B0604020202020204" pitchFamily="34" charset="0"/>
                  <a:cs typeface="Arial" panose="020B0604020202020204" pitchFamily="34" charset="0"/>
                </a:endParaRPr>
              </a:p>
            </p:txBody>
          </p:sp>
          <p:cxnSp>
            <p:nvCxnSpPr>
              <p:cNvPr id="27" name="Conector reto 26"/>
              <p:cNvCxnSpPr/>
              <p:nvPr/>
            </p:nvCxnSpPr>
            <p:spPr>
              <a:xfrm>
                <a:off x="7827657" y="4009750"/>
                <a:ext cx="100556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Conector de seta reta 27"/>
              <p:cNvCxnSpPr/>
              <p:nvPr/>
            </p:nvCxnSpPr>
            <p:spPr>
              <a:xfrm flipV="1">
                <a:off x="8026244" y="4110885"/>
                <a:ext cx="0" cy="19074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de seta reta 28"/>
              <p:cNvCxnSpPr/>
              <p:nvPr/>
            </p:nvCxnSpPr>
            <p:spPr>
              <a:xfrm flipV="1">
                <a:off x="8321525" y="4110885"/>
                <a:ext cx="0" cy="19074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de seta reta 29"/>
              <p:cNvCxnSpPr/>
              <p:nvPr/>
            </p:nvCxnSpPr>
            <p:spPr>
              <a:xfrm flipV="1">
                <a:off x="8643838" y="4110884"/>
                <a:ext cx="0" cy="19074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6" descr="Resultado de imagem para suma diversey"/>
              <p:cNvPicPr>
                <a:picLocks noChangeAspect="1" noChangeArrowheads="1"/>
              </p:cNvPicPr>
              <p:nvPr/>
            </p:nvPicPr>
            <p:blipFill>
              <a:blip r:embed="rId7"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7167" y="3721476"/>
                <a:ext cx="434970" cy="17668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2" name="Conector de seta reta 31"/>
            <p:cNvCxnSpPr/>
            <p:nvPr/>
          </p:nvCxnSpPr>
          <p:spPr>
            <a:xfrm>
              <a:off x="4530111" y="4534670"/>
              <a:ext cx="2154189"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de seta reta 38"/>
            <p:cNvCxnSpPr/>
            <p:nvPr/>
          </p:nvCxnSpPr>
          <p:spPr>
            <a:xfrm>
              <a:off x="4543363" y="5686684"/>
              <a:ext cx="2154189"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0" name="Retângulo 39"/>
            <p:cNvSpPr/>
            <p:nvPr/>
          </p:nvSpPr>
          <p:spPr>
            <a:xfrm>
              <a:off x="6849034" y="4506639"/>
              <a:ext cx="2610472" cy="430887"/>
            </a:xfrm>
            <a:prstGeom prst="rect">
              <a:avLst/>
            </a:prstGeom>
          </p:spPr>
          <p:txBody>
            <a:bodyPr wrap="square">
              <a:spAutoFit/>
            </a:bodyPr>
            <a:lstStyle/>
            <a:p>
              <a:pPr algn="ctr"/>
              <a:r>
                <a:rPr lang="pt-BR" sz="1100" dirty="0" smtClean="0">
                  <a:solidFill>
                    <a:srgbClr val="0070C0"/>
                  </a:solidFill>
                </a:rPr>
                <a:t>Nível de 35 litros de solução para limpeza de 300 óculos.</a:t>
              </a:r>
              <a:endParaRPr lang="pt-BR" sz="1100" dirty="0">
                <a:solidFill>
                  <a:srgbClr val="0070C0"/>
                </a:solidFill>
              </a:endParaRPr>
            </a:p>
          </p:txBody>
        </p:sp>
        <p:sp>
          <p:nvSpPr>
            <p:cNvPr id="41" name="Retângulo 40"/>
            <p:cNvSpPr/>
            <p:nvPr/>
          </p:nvSpPr>
          <p:spPr>
            <a:xfrm>
              <a:off x="6661072" y="5655835"/>
              <a:ext cx="2945113" cy="430887"/>
            </a:xfrm>
            <a:prstGeom prst="rect">
              <a:avLst/>
            </a:prstGeom>
          </p:spPr>
          <p:txBody>
            <a:bodyPr wrap="square">
              <a:spAutoFit/>
            </a:bodyPr>
            <a:lstStyle/>
            <a:p>
              <a:pPr algn="ctr"/>
              <a:r>
                <a:rPr lang="pt-BR" sz="1100" dirty="0" smtClean="0">
                  <a:solidFill>
                    <a:srgbClr val="0070C0"/>
                  </a:solidFill>
                </a:rPr>
                <a:t>Nível de 10 litros de solução para limpeza de 100 óculos. </a:t>
              </a:r>
              <a:endParaRPr lang="pt-BR" sz="1100" dirty="0">
                <a:solidFill>
                  <a:srgbClr val="0070C0"/>
                </a:solidFill>
              </a:endParaRPr>
            </a:p>
          </p:txBody>
        </p:sp>
        <p:sp>
          <p:nvSpPr>
            <p:cNvPr id="44" name="Retângulo 43"/>
            <p:cNvSpPr/>
            <p:nvPr/>
          </p:nvSpPr>
          <p:spPr>
            <a:xfrm>
              <a:off x="10066903" y="5068405"/>
              <a:ext cx="1644352" cy="430887"/>
            </a:xfrm>
            <a:prstGeom prst="rect">
              <a:avLst/>
            </a:prstGeom>
          </p:spPr>
          <p:txBody>
            <a:bodyPr wrap="square">
              <a:spAutoFit/>
            </a:bodyPr>
            <a:lstStyle/>
            <a:p>
              <a:pPr algn="ctr"/>
              <a:r>
                <a:rPr lang="pt-BR" sz="1100" dirty="0" smtClean="0">
                  <a:solidFill>
                    <a:srgbClr val="0070C0"/>
                  </a:solidFill>
                </a:rPr>
                <a:t>Reutilizado 3 vezes a mesma solução.</a:t>
              </a:r>
              <a:endParaRPr lang="pt-BR" sz="1100" dirty="0">
                <a:solidFill>
                  <a:srgbClr val="0070C0"/>
                </a:solidFill>
              </a:endParaRPr>
            </a:p>
          </p:txBody>
        </p:sp>
        <p:sp>
          <p:nvSpPr>
            <p:cNvPr id="45" name="Retângulo 44"/>
            <p:cNvSpPr/>
            <p:nvPr/>
          </p:nvSpPr>
          <p:spPr>
            <a:xfrm>
              <a:off x="6790435" y="5377344"/>
              <a:ext cx="2810339" cy="338554"/>
            </a:xfrm>
            <a:prstGeom prst="rect">
              <a:avLst/>
            </a:prstGeom>
          </p:spPr>
          <p:txBody>
            <a:bodyPr wrap="square">
              <a:spAutoFit/>
            </a:bodyPr>
            <a:lstStyle/>
            <a:p>
              <a:pPr algn="ctr"/>
              <a:r>
                <a:rPr lang="pt-BR" sz="1600" b="1" dirty="0" smtClean="0">
                  <a:solidFill>
                    <a:srgbClr val="0070C0"/>
                  </a:solidFill>
                </a:rPr>
                <a:t>Períodos</a:t>
              </a:r>
              <a:r>
                <a:rPr lang="pt-BR" sz="1600" b="1" dirty="0" smtClean="0">
                  <a:solidFill>
                    <a:srgbClr val="0070C0"/>
                  </a:solidFill>
                </a:rPr>
                <a:t> </a:t>
              </a:r>
              <a:r>
                <a:rPr lang="pt-BR" sz="1600" b="1" dirty="0" smtClean="0">
                  <a:solidFill>
                    <a:srgbClr val="0070C0"/>
                  </a:solidFill>
                </a:rPr>
                <a:t>de baixo movimento </a:t>
              </a:r>
              <a:endParaRPr lang="pt-BR" sz="1600" b="1" dirty="0">
                <a:solidFill>
                  <a:srgbClr val="0070C0"/>
                </a:solidFill>
              </a:endParaRPr>
            </a:p>
          </p:txBody>
        </p:sp>
        <p:sp>
          <p:nvSpPr>
            <p:cNvPr id="46" name="Retângulo 45"/>
            <p:cNvSpPr/>
            <p:nvPr/>
          </p:nvSpPr>
          <p:spPr>
            <a:xfrm>
              <a:off x="6812111" y="4229956"/>
              <a:ext cx="2709859" cy="338554"/>
            </a:xfrm>
            <a:prstGeom prst="rect">
              <a:avLst/>
            </a:prstGeom>
          </p:spPr>
          <p:txBody>
            <a:bodyPr wrap="square">
              <a:spAutoFit/>
            </a:bodyPr>
            <a:lstStyle/>
            <a:p>
              <a:pPr algn="ctr"/>
              <a:r>
                <a:rPr lang="pt-BR" sz="1600" b="1" dirty="0" smtClean="0">
                  <a:solidFill>
                    <a:srgbClr val="0070C0"/>
                  </a:solidFill>
                </a:rPr>
                <a:t>Períodos</a:t>
              </a:r>
              <a:r>
                <a:rPr lang="pt-BR" sz="1600" b="1" dirty="0" smtClean="0">
                  <a:solidFill>
                    <a:srgbClr val="0070C0"/>
                  </a:solidFill>
                </a:rPr>
                <a:t> </a:t>
              </a:r>
              <a:r>
                <a:rPr lang="pt-BR" sz="1600" b="1" dirty="0" smtClean="0">
                  <a:solidFill>
                    <a:srgbClr val="0070C0"/>
                  </a:solidFill>
                </a:rPr>
                <a:t>de alto movimento </a:t>
              </a:r>
              <a:endParaRPr lang="pt-BR" sz="1600" b="1" dirty="0">
                <a:solidFill>
                  <a:srgbClr val="0070C0"/>
                </a:solidFill>
              </a:endParaRPr>
            </a:p>
          </p:txBody>
        </p:sp>
        <p:sp>
          <p:nvSpPr>
            <p:cNvPr id="48" name="Retângulo 47"/>
            <p:cNvSpPr/>
            <p:nvPr/>
          </p:nvSpPr>
          <p:spPr>
            <a:xfrm>
              <a:off x="4385674" y="5374839"/>
              <a:ext cx="2610472" cy="307777"/>
            </a:xfrm>
            <a:prstGeom prst="rect">
              <a:avLst/>
            </a:prstGeom>
          </p:spPr>
          <p:txBody>
            <a:bodyPr wrap="square">
              <a:spAutoFit/>
            </a:bodyPr>
            <a:lstStyle/>
            <a:p>
              <a:pPr algn="ctr"/>
              <a:r>
                <a:rPr lang="pt-BR" sz="1400" b="1" dirty="0" smtClean="0">
                  <a:solidFill>
                    <a:srgbClr val="0070C0"/>
                  </a:solidFill>
                </a:rPr>
                <a:t>1º Nível </a:t>
              </a:r>
              <a:endParaRPr lang="pt-BR" sz="1400" b="1" dirty="0">
                <a:solidFill>
                  <a:srgbClr val="0070C0"/>
                </a:solidFill>
              </a:endParaRPr>
            </a:p>
          </p:txBody>
        </p:sp>
        <p:sp>
          <p:nvSpPr>
            <p:cNvPr id="49" name="Retângulo 48"/>
            <p:cNvSpPr/>
            <p:nvPr/>
          </p:nvSpPr>
          <p:spPr>
            <a:xfrm>
              <a:off x="8456077" y="1374473"/>
              <a:ext cx="2709859" cy="369332"/>
            </a:xfrm>
            <a:prstGeom prst="rect">
              <a:avLst/>
            </a:prstGeom>
          </p:spPr>
          <p:txBody>
            <a:bodyPr wrap="square">
              <a:spAutoFit/>
            </a:bodyPr>
            <a:lstStyle/>
            <a:p>
              <a:pPr algn="ctr"/>
              <a:r>
                <a:rPr lang="pt-BR" b="1" dirty="0" smtClean="0">
                  <a:solidFill>
                    <a:srgbClr val="0070C0"/>
                  </a:solidFill>
                </a:rPr>
                <a:t>Alpha HP </a:t>
              </a:r>
              <a:endParaRPr lang="pt-BR" b="1" dirty="0">
                <a:solidFill>
                  <a:srgbClr val="0070C0"/>
                </a:solidFill>
              </a:endParaRPr>
            </a:p>
          </p:txBody>
        </p:sp>
        <p:grpSp>
          <p:nvGrpSpPr>
            <p:cNvPr id="59" name="Grupo 58"/>
            <p:cNvGrpSpPr/>
            <p:nvPr/>
          </p:nvGrpSpPr>
          <p:grpSpPr>
            <a:xfrm>
              <a:off x="3633962" y="418997"/>
              <a:ext cx="4589501" cy="3655630"/>
              <a:chOff x="3633962" y="418997"/>
              <a:chExt cx="4589501" cy="3655630"/>
            </a:xfrm>
          </p:grpSpPr>
          <p:pic>
            <p:nvPicPr>
              <p:cNvPr id="43" name="Picture 2" descr="Resultado de imagem para Alpha Hp"/>
              <p:cNvPicPr>
                <a:picLocks noChangeAspect="1" noChangeArrowheads="1"/>
              </p:cNvPicPr>
              <p:nvPr/>
            </p:nvPicPr>
            <p:blipFill rotWithShape="1">
              <a:blip r:embed="rId8" cstate="print">
                <a:clrChange>
                  <a:clrFrom>
                    <a:srgbClr val="FFFFFD"/>
                  </a:clrFrom>
                  <a:clrTo>
                    <a:srgbClr val="FFFFFD">
                      <a:alpha val="0"/>
                    </a:srgbClr>
                  </a:clrTo>
                </a:clrChange>
                <a:extLst>
                  <a:ext uri="{28A0092B-C50C-407E-A947-70E740481C1C}">
                    <a14:useLocalDpi xmlns:a14="http://schemas.microsoft.com/office/drawing/2010/main" val="0"/>
                  </a:ext>
                </a:extLst>
              </a:blip>
              <a:srcRect l="17032" t="1645" r="16186" b="2248"/>
              <a:stretch/>
            </p:blipFill>
            <p:spPr bwMode="auto">
              <a:xfrm rot="932079" flipH="1">
                <a:off x="6569746" y="947890"/>
                <a:ext cx="1653717" cy="23703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mangueira de diluiÃ§Ã£o"/>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968676" flipV="1">
                <a:off x="3638806" y="414153"/>
                <a:ext cx="3655630" cy="366531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0" name="Conector de seta reta 49"/>
            <p:cNvCxnSpPr/>
            <p:nvPr/>
          </p:nvCxnSpPr>
          <p:spPr>
            <a:xfrm flipH="1" flipV="1">
              <a:off x="8134451" y="1272184"/>
              <a:ext cx="827883" cy="78137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1" name="Retângulo 50"/>
            <p:cNvSpPr/>
            <p:nvPr/>
          </p:nvSpPr>
          <p:spPr>
            <a:xfrm>
              <a:off x="7939990" y="2131517"/>
              <a:ext cx="3648589" cy="261610"/>
            </a:xfrm>
            <a:prstGeom prst="rect">
              <a:avLst/>
            </a:prstGeom>
          </p:spPr>
          <p:txBody>
            <a:bodyPr wrap="square">
              <a:spAutoFit/>
            </a:bodyPr>
            <a:lstStyle/>
            <a:p>
              <a:pPr algn="ctr"/>
              <a:r>
                <a:rPr lang="pt-BR" sz="1100" dirty="0" smtClean="0">
                  <a:solidFill>
                    <a:srgbClr val="0070C0"/>
                  </a:solidFill>
                </a:rPr>
                <a:t>Adicionar o produto Alpha HP na diluição  1:64.  </a:t>
              </a:r>
              <a:endParaRPr lang="pt-BR" sz="1100" dirty="0">
                <a:solidFill>
                  <a:srgbClr val="0070C0"/>
                </a:solidFill>
              </a:endParaRPr>
            </a:p>
          </p:txBody>
        </p:sp>
        <p:sp>
          <p:nvSpPr>
            <p:cNvPr id="53" name="Retângulo 52"/>
            <p:cNvSpPr/>
            <p:nvPr/>
          </p:nvSpPr>
          <p:spPr>
            <a:xfrm>
              <a:off x="4372552" y="4219359"/>
              <a:ext cx="2610472" cy="307777"/>
            </a:xfrm>
            <a:prstGeom prst="rect">
              <a:avLst/>
            </a:prstGeom>
          </p:spPr>
          <p:txBody>
            <a:bodyPr wrap="square">
              <a:spAutoFit/>
            </a:bodyPr>
            <a:lstStyle/>
            <a:p>
              <a:pPr algn="ctr"/>
              <a:r>
                <a:rPr lang="pt-BR" sz="1400" b="1" dirty="0">
                  <a:solidFill>
                    <a:srgbClr val="0070C0"/>
                  </a:solidFill>
                </a:rPr>
                <a:t>2</a:t>
              </a:r>
              <a:r>
                <a:rPr lang="pt-BR" sz="1400" b="1" dirty="0" smtClean="0">
                  <a:solidFill>
                    <a:srgbClr val="0070C0"/>
                  </a:solidFill>
                </a:rPr>
                <a:t>º Nível </a:t>
              </a:r>
              <a:endParaRPr lang="pt-BR" sz="1400" b="1" dirty="0">
                <a:solidFill>
                  <a:srgbClr val="0070C0"/>
                </a:solidFill>
              </a:endParaRPr>
            </a:p>
          </p:txBody>
        </p:sp>
        <p:sp>
          <p:nvSpPr>
            <p:cNvPr id="54" name="Retângulo 53"/>
            <p:cNvSpPr/>
            <p:nvPr/>
          </p:nvSpPr>
          <p:spPr>
            <a:xfrm>
              <a:off x="9925554" y="6280089"/>
              <a:ext cx="2251750" cy="600164"/>
            </a:xfrm>
            <a:prstGeom prst="rect">
              <a:avLst/>
            </a:prstGeom>
          </p:spPr>
          <p:txBody>
            <a:bodyPr wrap="square">
              <a:spAutoFit/>
            </a:bodyPr>
            <a:lstStyle/>
            <a:p>
              <a:pPr algn="just"/>
              <a:r>
                <a:rPr lang="pt-BR" sz="1100" dirty="0" smtClean="0">
                  <a:solidFill>
                    <a:srgbClr val="0070C0"/>
                  </a:solidFill>
                </a:rPr>
                <a:t>O tempo de imersão deve ser de 10 minutos para cada reutilização de solução.</a:t>
              </a:r>
              <a:endParaRPr lang="pt-BR" sz="1100" dirty="0">
                <a:solidFill>
                  <a:srgbClr val="0070C0"/>
                </a:solidFill>
              </a:endParaRPr>
            </a:p>
          </p:txBody>
        </p:sp>
        <p:sp>
          <p:nvSpPr>
            <p:cNvPr id="55" name="Retângulo 54"/>
            <p:cNvSpPr/>
            <p:nvPr/>
          </p:nvSpPr>
          <p:spPr>
            <a:xfrm>
              <a:off x="8079604" y="3368359"/>
              <a:ext cx="2132234" cy="600164"/>
            </a:xfrm>
            <a:prstGeom prst="rect">
              <a:avLst/>
            </a:prstGeom>
          </p:spPr>
          <p:txBody>
            <a:bodyPr wrap="square">
              <a:spAutoFit/>
            </a:bodyPr>
            <a:lstStyle/>
            <a:p>
              <a:r>
                <a:rPr lang="pt-BR" sz="1100" dirty="0" smtClean="0">
                  <a:solidFill>
                    <a:srgbClr val="0070C0"/>
                  </a:solidFill>
                </a:rPr>
                <a:t>Primeira reutilização: 300 óculos </a:t>
              </a:r>
            </a:p>
            <a:p>
              <a:r>
                <a:rPr lang="pt-BR" sz="1100" dirty="0" smtClean="0">
                  <a:solidFill>
                    <a:srgbClr val="0070C0"/>
                  </a:solidFill>
                </a:rPr>
                <a:t>Segunda reutilização: 300 óculos</a:t>
              </a:r>
            </a:p>
            <a:p>
              <a:r>
                <a:rPr lang="pt-BR" sz="1100" dirty="0" smtClean="0">
                  <a:solidFill>
                    <a:srgbClr val="0070C0"/>
                  </a:solidFill>
                </a:rPr>
                <a:t>Terceira reutilização: 300 óculos</a:t>
              </a:r>
              <a:endParaRPr lang="pt-BR" sz="1100" dirty="0">
                <a:solidFill>
                  <a:srgbClr val="0070C0"/>
                </a:solidFill>
              </a:endParaRPr>
            </a:p>
          </p:txBody>
        </p:sp>
        <p:sp>
          <p:nvSpPr>
            <p:cNvPr id="56" name="Chave direita 55"/>
            <p:cNvSpPr/>
            <p:nvPr/>
          </p:nvSpPr>
          <p:spPr>
            <a:xfrm>
              <a:off x="9496429" y="4419500"/>
              <a:ext cx="574190" cy="1446637"/>
            </a:xfrm>
            <a:prstGeom prst="rightBrace">
              <a:avLst>
                <a:gd name="adj1" fmla="val 23233"/>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58" name="Retângulo 57"/>
            <p:cNvSpPr/>
            <p:nvPr/>
          </p:nvSpPr>
          <p:spPr>
            <a:xfrm>
              <a:off x="10265673" y="3388880"/>
              <a:ext cx="1571512" cy="600164"/>
            </a:xfrm>
            <a:prstGeom prst="rect">
              <a:avLst/>
            </a:prstGeom>
          </p:spPr>
          <p:txBody>
            <a:bodyPr wrap="square">
              <a:spAutoFit/>
            </a:bodyPr>
            <a:lstStyle/>
            <a:p>
              <a:pPr algn="just"/>
              <a:r>
                <a:rPr lang="pt-BR" sz="1100" dirty="0" smtClean="0">
                  <a:solidFill>
                    <a:srgbClr val="0070C0"/>
                  </a:solidFill>
                </a:rPr>
                <a:t>Total  de 900 óculos lavados por reutilização de solução</a:t>
              </a:r>
              <a:endParaRPr lang="pt-BR" sz="1100" dirty="0">
                <a:solidFill>
                  <a:srgbClr val="0070C0"/>
                </a:solidFill>
              </a:endParaRPr>
            </a:p>
          </p:txBody>
        </p:sp>
        <p:sp>
          <p:nvSpPr>
            <p:cNvPr id="36" name="Retângulo 35"/>
            <p:cNvSpPr/>
            <p:nvPr/>
          </p:nvSpPr>
          <p:spPr>
            <a:xfrm>
              <a:off x="7989908" y="3033902"/>
              <a:ext cx="3950301" cy="102412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Retângulo 61"/>
            <p:cNvSpPr/>
            <p:nvPr/>
          </p:nvSpPr>
          <p:spPr>
            <a:xfrm>
              <a:off x="9087485" y="3059745"/>
              <a:ext cx="2543938" cy="261610"/>
            </a:xfrm>
            <a:prstGeom prst="rect">
              <a:avLst/>
            </a:prstGeom>
          </p:spPr>
          <p:txBody>
            <a:bodyPr wrap="square">
              <a:spAutoFit/>
            </a:bodyPr>
            <a:lstStyle/>
            <a:p>
              <a:r>
                <a:rPr lang="pt-BR" sz="1100" b="1" dirty="0" smtClean="0">
                  <a:solidFill>
                    <a:srgbClr val="0070C0"/>
                  </a:solidFill>
                </a:rPr>
                <a:t>Exemplo de alto movimento</a:t>
              </a:r>
              <a:endParaRPr lang="pt-BR" sz="1100" b="1" dirty="0">
                <a:solidFill>
                  <a:srgbClr val="0070C0"/>
                </a:solidFill>
              </a:endParaRPr>
            </a:p>
          </p:txBody>
        </p:sp>
        <p:pic>
          <p:nvPicPr>
            <p:cNvPr id="71" name="Picture 2" descr="Resultado de imagem para reutilizar"/>
            <p:cNvPicPr>
              <a:picLocks noChangeAspect="1" noChangeArrowheads="1"/>
            </p:cNvPicPr>
            <p:nvPr/>
          </p:nvPicPr>
          <p:blipFill rotWithShape="1">
            <a:blip r:embed="rId10"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r="62030" b="21241"/>
            <a:stretch/>
          </p:blipFill>
          <p:spPr bwMode="auto">
            <a:xfrm>
              <a:off x="10446187" y="4382475"/>
              <a:ext cx="690965" cy="634411"/>
            </a:xfrm>
            <a:prstGeom prst="rect">
              <a:avLst/>
            </a:prstGeom>
            <a:noFill/>
            <a:extLst>
              <a:ext uri="{909E8E84-426E-40DD-AFC4-6F175D3DCCD1}">
                <a14:hiddenFill xmlns:a14="http://schemas.microsoft.com/office/drawing/2010/main">
                  <a:solidFill>
                    <a:srgbClr val="FFFFFF"/>
                  </a:solidFill>
                </a14:hiddenFill>
              </a:ext>
            </a:extLst>
          </p:spPr>
        </p:pic>
      </p:grpSp>
      <p:sp>
        <p:nvSpPr>
          <p:cNvPr id="60" name="Retângulo 50"/>
          <p:cNvSpPr/>
          <p:nvPr/>
        </p:nvSpPr>
        <p:spPr>
          <a:xfrm>
            <a:off x="32033" y="6330252"/>
            <a:ext cx="9427473" cy="461665"/>
          </a:xfrm>
          <a:prstGeom prst="rect">
            <a:avLst/>
          </a:prstGeom>
        </p:spPr>
        <p:txBody>
          <a:bodyPr wrap="square">
            <a:spAutoFit/>
          </a:bodyPr>
          <a:lstStyle/>
          <a:p>
            <a:pPr algn="ctr"/>
            <a:r>
              <a:rPr lang="en-US" sz="1200" b="1" dirty="0" smtClean="0">
                <a:solidFill>
                  <a:srgbClr val="FF0000"/>
                </a:solidFill>
                <a:latin typeface="Lucida Bright" panose="02040602050505020304" pitchFamily="18" charset="0"/>
                <a:cs typeface="Lucida Sans" panose="020B0602040502020204" pitchFamily="34" charset="0"/>
              </a:rPr>
              <a:t>IMPORTANTE: </a:t>
            </a:r>
            <a:r>
              <a:rPr lang="en-US" sz="1200" dirty="0" smtClean="0">
                <a:solidFill>
                  <a:srgbClr val="0068AC"/>
                </a:solidFill>
                <a:latin typeface="Lucida Bright" panose="02040602050505020304" pitchFamily="18" charset="0"/>
                <a:cs typeface="Lucida Sans" panose="020B0602040502020204" pitchFamily="34" charset="0"/>
              </a:rPr>
              <a:t>A etiqueta adesiva </a:t>
            </a:r>
            <a:r>
              <a:rPr lang="en-US" sz="1200" b="1" dirty="0" smtClean="0">
                <a:solidFill>
                  <a:srgbClr val="0068AC"/>
                </a:solidFill>
                <a:latin typeface="Lucida Bright" panose="02040602050505020304" pitchFamily="18" charset="0"/>
                <a:cs typeface="Lucida Sans" panose="020B0602040502020204" pitchFamily="34" charset="0"/>
              </a:rPr>
              <a:t>NÍVEL DE ÁGUA </a:t>
            </a:r>
            <a:r>
              <a:rPr lang="en-US" sz="1200" dirty="0" smtClean="0">
                <a:solidFill>
                  <a:srgbClr val="0068AC"/>
                </a:solidFill>
                <a:latin typeface="Lucida Bright" panose="02040602050505020304" pitchFamily="18" charset="0"/>
                <a:cs typeface="Lucida Sans" panose="020B0602040502020204" pitchFamily="34" charset="0"/>
              </a:rPr>
              <a:t>deve ser fixada na parte interna da cuba</a:t>
            </a:r>
            <a:r>
              <a:rPr lang="en-US" sz="1200" dirty="0">
                <a:solidFill>
                  <a:srgbClr val="0068AC"/>
                </a:solidFill>
                <a:latin typeface="Lucida Bright" panose="02040602050505020304" pitchFamily="18" charset="0"/>
                <a:cs typeface="Lucida Sans" panose="020B0602040502020204" pitchFamily="34" charset="0"/>
              </a:rPr>
              <a:t> </a:t>
            </a:r>
            <a:r>
              <a:rPr lang="en-US" sz="1200" dirty="0" smtClean="0">
                <a:solidFill>
                  <a:srgbClr val="0068AC"/>
                </a:solidFill>
                <a:latin typeface="Lucida Bright" panose="02040602050505020304" pitchFamily="18" charset="0"/>
                <a:cs typeface="Lucida Sans" panose="020B0602040502020204" pitchFamily="34" charset="0"/>
              </a:rPr>
              <a:t>para medir a água e o produto com mais facilidade. </a:t>
            </a:r>
            <a:r>
              <a:rPr lang="en-US" sz="1200" dirty="0" smtClean="0">
                <a:solidFill>
                  <a:srgbClr val="0068AC"/>
                </a:solidFill>
                <a:latin typeface="Lucida Bright" panose="02040602050505020304" pitchFamily="18" charset="0"/>
              </a:rPr>
              <a:t>A imagem ilustra o adesivo na parte externa apenas para facilitar o entendimento do processo.</a:t>
            </a:r>
            <a:endParaRPr lang="pt-BR" sz="1200" dirty="0"/>
          </a:p>
        </p:txBody>
      </p:sp>
    </p:spTree>
    <p:extLst>
      <p:ext uri="{BB962C8B-B14F-4D97-AF65-F5344CB8AC3E}">
        <p14:creationId xmlns:p14="http://schemas.microsoft.com/office/powerpoint/2010/main" val="4043761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9E3935653EF34ABE8D81221B884175" ma:contentTypeVersion="10" ma:contentTypeDescription="Create a new document." ma:contentTypeScope="" ma:versionID="35121960675f33b78e28871947d22f45">
  <xsd:schema xmlns:xsd="http://www.w3.org/2001/XMLSchema" xmlns:xs="http://www.w3.org/2001/XMLSchema" xmlns:p="http://schemas.microsoft.com/office/2006/metadata/properties" xmlns:ns2="b434cdbb-54b5-49ea-a40b-8752fccc213c" xmlns:ns3="dd2f9859-fe61-414d-91be-415ae0412e18" targetNamespace="http://schemas.microsoft.com/office/2006/metadata/properties" ma:root="true" ma:fieldsID="de5e6a7c06425a00c84f4489a688f049" ns2:_="" ns3:_="">
    <xsd:import namespace="b434cdbb-54b5-49ea-a40b-8752fccc213c"/>
    <xsd:import namespace="dd2f9859-fe61-414d-91be-415ae0412e18"/>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34cdbb-54b5-49ea-a40b-8752fccc21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d2f9859-fe61-414d-91be-415ae0412e1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98A345-D67E-463F-9662-B833AB5CA074}">
  <ds:schemaRefs>
    <ds:schemaRef ds:uri="http://schemas.microsoft.com/sharepoint/v3/contenttype/forms"/>
  </ds:schemaRefs>
</ds:datastoreItem>
</file>

<file path=customXml/itemProps2.xml><?xml version="1.0" encoding="utf-8"?>
<ds:datastoreItem xmlns:ds="http://schemas.openxmlformats.org/officeDocument/2006/customXml" ds:itemID="{972267E3-7639-408B-B222-654D39AAFF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34cdbb-54b5-49ea-a40b-8752fccc213c"/>
    <ds:schemaRef ds:uri="dd2f9859-fe61-414d-91be-415ae0412e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448D81-7A0D-4B76-8BD0-E6C15972611C}">
  <ds:schemaRefs>
    <ds:schemaRef ds:uri="b434cdbb-54b5-49ea-a40b-8752fccc213c"/>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dd2f9859-fe61-414d-91be-415ae0412e1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3677</TotalTime>
  <Words>2500</Words>
  <Application>Microsoft Office PowerPoint</Application>
  <PresentationFormat>Widescreen</PresentationFormat>
  <Paragraphs>328</Paragraphs>
  <Slides>26</Slides>
  <Notes>3</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26</vt:i4>
      </vt:variant>
    </vt:vector>
  </HeadingPairs>
  <TitlesOfParts>
    <vt:vector size="35" baseType="lpstr">
      <vt:lpstr>Arial</vt:lpstr>
      <vt:lpstr>Calibri</vt:lpstr>
      <vt:lpstr>Calibri Light</vt:lpstr>
      <vt:lpstr>Clarendon BT</vt:lpstr>
      <vt:lpstr>Lucida Bright</vt:lpstr>
      <vt:lpstr>Lucida Sans</vt:lpstr>
      <vt:lpstr>Times New Roman</vt:lpstr>
      <vt:lpstr>Wingdings</vt:lpstr>
      <vt:lpstr>Tema do Office</vt:lpstr>
      <vt:lpstr>GUIA RÁPIDO LAVAGEM DE ÓCULOS 3D/IMAX</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GUIA RÁPIDO LIMPEZA FORNO DE PÃO DE QUEIJO</dc:title>
  <dc:creator>Rodrigo Fernandes (ext. Scanton)</dc:creator>
  <cp:lastModifiedBy>Rodrigo Fernandes (ext. Scanton)</cp:lastModifiedBy>
  <cp:revision>372</cp:revision>
  <cp:lastPrinted>2017-11-13T15:50:06Z</cp:lastPrinted>
  <dcterms:created xsi:type="dcterms:W3CDTF">2017-10-19T17:43:52Z</dcterms:created>
  <dcterms:modified xsi:type="dcterms:W3CDTF">2019-02-07T17:37:21Z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0x010100289E3935653EF34ABE8D81221B884175</vt:lpwstr>
  </property>
</Properties>
</file>