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1" r:id="rId5"/>
    <p:sldId id="257" r:id="rId6"/>
    <p:sldId id="258" r:id="rId7"/>
    <p:sldId id="259" r:id="rId8"/>
    <p:sldId id="265" r:id="rId9"/>
    <p:sldId id="266" r:id="rId10"/>
    <p:sldId id="267" r:id="rId11"/>
    <p:sldId id="268" r:id="rId12"/>
    <p:sldId id="269" r:id="rId13"/>
    <p:sldId id="272" r:id="rId14"/>
    <p:sldId id="271" r:id="rId15"/>
    <p:sldId id="274" r:id="rId16"/>
    <p:sldId id="275" r:id="rId17"/>
    <p:sldId id="276" r:id="rId18"/>
    <p:sldId id="277" r:id="rId19"/>
    <p:sldId id="278" r:id="rId20"/>
    <p:sldId id="280" r:id="rId21"/>
    <p:sldId id="279" r:id="rId22"/>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952584A1-B001-4A2B-A25C-6916AF246B34}" type="datetimeFigureOut">
              <a:rPr lang="pt-BR" smtClean="0"/>
              <a:t>10/01/2018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132424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52584A1-B001-4A2B-A25C-6916AF246B34}" type="datetimeFigureOut">
              <a:rPr lang="pt-BR" smtClean="0"/>
              <a:t>10/01/2018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108024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52584A1-B001-4A2B-A25C-6916AF246B34}" type="datetimeFigureOut">
              <a:rPr lang="pt-BR" smtClean="0"/>
              <a:t>10/01/2018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269251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7" name="Picture 7" descr="C:\Users\SAAGSC~1\AppData\Local\Temp\Rar$DI00.448\FONDOS_ok-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ctrTitle" hasCustomPrompt="1"/>
          </p:nvPr>
        </p:nvSpPr>
        <p:spPr>
          <a:xfrm>
            <a:off x="914400" y="2130426"/>
            <a:ext cx="10363200" cy="1470025"/>
          </a:xfrm>
        </p:spPr>
        <p:txBody>
          <a:bodyPr>
            <a:noAutofit/>
          </a:bodyPr>
          <a:lstStyle>
            <a:lvl1pPr>
              <a:defRPr sz="3200">
                <a:solidFill>
                  <a:schemeClr val="bg1"/>
                </a:solidFill>
                <a:latin typeface="Clarendon BT" panose="02040804050505030204" pitchFamily="18" charset="0"/>
              </a:defRPr>
            </a:lvl1pPr>
          </a:lstStyle>
          <a:p>
            <a:r>
              <a:rPr lang="es-ES" dirty="0" smtClean="0"/>
              <a:t>HAGA CLIC PARA MODIFICAR EL ESTILO DE TÍTULO DEL PATRÓN</a:t>
            </a:r>
            <a:endParaRPr lang="es-ES" dirty="0"/>
          </a:p>
        </p:txBody>
      </p:sp>
      <p:sp>
        <p:nvSpPr>
          <p:cNvPr id="9" name="2 Subtítulo"/>
          <p:cNvSpPr>
            <a:spLocks noGrp="1"/>
          </p:cNvSpPr>
          <p:nvPr>
            <p:ph type="subTitle" idx="1"/>
          </p:nvPr>
        </p:nvSpPr>
        <p:spPr>
          <a:xfrm>
            <a:off x="1828800" y="3886200"/>
            <a:ext cx="8534400" cy="1752600"/>
          </a:xfrm>
        </p:spPr>
        <p:txBody>
          <a:bodyPr>
            <a:normAutofit/>
          </a:bodyPr>
          <a:lstStyle>
            <a:lvl1pPr marL="0" indent="0" algn="ctr">
              <a:buNone/>
              <a:defRPr sz="2400">
                <a:solidFill>
                  <a:srgbClr val="FFC319"/>
                </a:solidFill>
                <a:latin typeface="Clarendon BT" panose="02040804050505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10" name="6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5614" t="20598" r="6070" b="18112"/>
          <a:stretch/>
        </p:blipFill>
        <p:spPr>
          <a:xfrm>
            <a:off x="3962399" y="5876365"/>
            <a:ext cx="4195484" cy="860612"/>
          </a:xfrm>
          <a:prstGeom prst="rect">
            <a:avLst/>
          </a:prstGeom>
        </p:spPr>
      </p:pic>
    </p:spTree>
    <p:extLst>
      <p:ext uri="{BB962C8B-B14F-4D97-AF65-F5344CB8AC3E}">
        <p14:creationId xmlns:p14="http://schemas.microsoft.com/office/powerpoint/2010/main" val="30389383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52584A1-B001-4A2B-A25C-6916AF246B34}" type="datetimeFigureOut">
              <a:rPr lang="pt-BR" smtClean="0"/>
              <a:t>10/01/2018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70877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952584A1-B001-4A2B-A25C-6916AF246B34}" type="datetimeFigureOut">
              <a:rPr lang="pt-BR" smtClean="0"/>
              <a:t>10/01/2018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36509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952584A1-B001-4A2B-A25C-6916AF246B34}" type="datetimeFigureOut">
              <a:rPr lang="pt-BR" smtClean="0"/>
              <a:t>10/01/2018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345600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952584A1-B001-4A2B-A25C-6916AF246B34}" type="datetimeFigureOut">
              <a:rPr lang="pt-BR" smtClean="0"/>
              <a:t>10/01/2018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402154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952584A1-B001-4A2B-A25C-6916AF246B34}" type="datetimeFigureOut">
              <a:rPr lang="pt-BR" smtClean="0"/>
              <a:t>10/01/2018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84210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52584A1-B001-4A2B-A25C-6916AF246B34}" type="datetimeFigureOut">
              <a:rPr lang="pt-BR" smtClean="0"/>
              <a:t>10/01/2018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717264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952584A1-B001-4A2B-A25C-6916AF246B34}" type="datetimeFigureOut">
              <a:rPr lang="pt-BR" smtClean="0"/>
              <a:t>10/01/2018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367376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952584A1-B001-4A2B-A25C-6916AF246B34}" type="datetimeFigureOut">
              <a:rPr lang="pt-BR" smtClean="0"/>
              <a:t>10/01/2018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F02029-5CF9-4436-AF7A-4E130572F3A1}" type="slidenum">
              <a:rPr lang="pt-BR" smtClean="0"/>
              <a:t>‹#›</a:t>
            </a:fld>
            <a:endParaRPr lang="pt-BR"/>
          </a:p>
        </p:txBody>
      </p:sp>
    </p:spTree>
    <p:extLst>
      <p:ext uri="{BB962C8B-B14F-4D97-AF65-F5344CB8AC3E}">
        <p14:creationId xmlns:p14="http://schemas.microsoft.com/office/powerpoint/2010/main" val="338553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584A1-B001-4A2B-A25C-6916AF246B34}" type="datetimeFigureOut">
              <a:rPr lang="pt-BR" smtClean="0"/>
              <a:t>10/01/2018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2029-5CF9-4436-AF7A-4E130572F3A1}" type="slidenum">
              <a:rPr lang="pt-BR" smtClean="0"/>
              <a:t>‹#›</a:t>
            </a:fld>
            <a:endParaRPr lang="pt-BR"/>
          </a:p>
        </p:txBody>
      </p:sp>
    </p:spTree>
    <p:extLst>
      <p:ext uri="{BB962C8B-B14F-4D97-AF65-F5344CB8AC3E}">
        <p14:creationId xmlns:p14="http://schemas.microsoft.com/office/powerpoint/2010/main" val="56928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4.jpeg"/><Relationship Id="rId7" Type="http://schemas.openxmlformats.org/officeDocument/2006/relationships/image" Target="../media/image55.png"/><Relationship Id="rId12" Type="http://schemas.openxmlformats.org/officeDocument/2006/relationships/image" Target="../media/image59.jpe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58.jpeg"/><Relationship Id="rId5" Type="http://schemas.openxmlformats.org/officeDocument/2006/relationships/image" Target="../media/image11.png"/><Relationship Id="rId10" Type="http://schemas.openxmlformats.org/officeDocument/2006/relationships/image" Target="../media/image57.jpg"/><Relationship Id="rId4" Type="http://schemas.openxmlformats.org/officeDocument/2006/relationships/image" Target="../media/image3.jpeg"/><Relationship Id="rId9" Type="http://schemas.openxmlformats.org/officeDocument/2006/relationships/image" Target="../media/image56.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60.jpeg"/><Relationship Id="rId7" Type="http://schemas.openxmlformats.org/officeDocument/2006/relationships/image" Target="../media/image63.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2.jpg"/><Relationship Id="rId11" Type="http://schemas.openxmlformats.org/officeDocument/2006/relationships/image" Target="../media/image66.jpeg"/><Relationship Id="rId5" Type="http://schemas.openxmlformats.org/officeDocument/2006/relationships/image" Target="../media/image61.jpeg"/><Relationship Id="rId10" Type="http://schemas.openxmlformats.org/officeDocument/2006/relationships/image" Target="../media/image65.jpeg"/><Relationship Id="rId4" Type="http://schemas.openxmlformats.org/officeDocument/2006/relationships/image" Target="../media/image54.jpeg"/><Relationship Id="rId9" Type="http://schemas.openxmlformats.org/officeDocument/2006/relationships/image" Target="../media/image64.jpe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jpeg"/><Relationship Id="rId7" Type="http://schemas.openxmlformats.org/officeDocument/2006/relationships/image" Target="../media/image7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53.png"/><Relationship Id="rId4" Type="http://schemas.openxmlformats.org/officeDocument/2006/relationships/image" Target="../media/image73.jpe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83.jpeg"/><Relationship Id="rId3" Type="http://schemas.openxmlformats.org/officeDocument/2006/relationships/image" Target="../media/image77.jpg"/><Relationship Id="rId7" Type="http://schemas.openxmlformats.org/officeDocument/2006/relationships/image" Target="../media/image56.jpeg"/><Relationship Id="rId12" Type="http://schemas.openxmlformats.org/officeDocument/2006/relationships/image" Target="../media/image57.jpg"/><Relationship Id="rId2" Type="http://schemas.openxmlformats.org/officeDocument/2006/relationships/image" Target="../media/image3.jpeg"/><Relationship Id="rId16"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78.jpeg"/><Relationship Id="rId11" Type="http://schemas.openxmlformats.org/officeDocument/2006/relationships/image" Target="../media/image82.jpeg"/><Relationship Id="rId5" Type="http://schemas.openxmlformats.org/officeDocument/2006/relationships/image" Target="../media/image59.jpeg"/><Relationship Id="rId15" Type="http://schemas.openxmlformats.org/officeDocument/2006/relationships/image" Target="../media/image11.png"/><Relationship Id="rId10" Type="http://schemas.openxmlformats.org/officeDocument/2006/relationships/image" Target="../media/image81.jpeg"/><Relationship Id="rId4" Type="http://schemas.openxmlformats.org/officeDocument/2006/relationships/image" Target="../media/image53.png"/><Relationship Id="rId9" Type="http://schemas.openxmlformats.org/officeDocument/2006/relationships/image" Target="../media/image80.jpeg"/><Relationship Id="rId14" Type="http://schemas.openxmlformats.org/officeDocument/2006/relationships/image" Target="../media/image54.jpeg"/></Relationships>
</file>

<file path=ppt/slides/_rels/slide17.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18.xml.rels><?xml version="1.0" encoding="UTF-8" standalone="yes"?>
<Relationships xmlns="http://schemas.openxmlformats.org/package/2006/relationships"><Relationship Id="rId8" Type="http://schemas.openxmlformats.org/officeDocument/2006/relationships/image" Target="../media/image63.jpg"/><Relationship Id="rId13" Type="http://schemas.openxmlformats.org/officeDocument/2006/relationships/image" Target="../media/image76.png"/><Relationship Id="rId3" Type="http://schemas.openxmlformats.org/officeDocument/2006/relationships/image" Target="../media/image59.jpeg"/><Relationship Id="rId7" Type="http://schemas.openxmlformats.org/officeDocument/2006/relationships/image" Target="../media/image62.jpg"/><Relationship Id="rId12" Type="http://schemas.openxmlformats.org/officeDocument/2006/relationships/image" Target="../media/image75.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90.jpeg"/><Relationship Id="rId11" Type="http://schemas.openxmlformats.org/officeDocument/2006/relationships/image" Target="../media/image77.jpg"/><Relationship Id="rId5" Type="http://schemas.openxmlformats.org/officeDocument/2006/relationships/image" Target="../media/image57.jpg"/><Relationship Id="rId10" Type="http://schemas.openxmlformats.org/officeDocument/2006/relationships/image" Target="../media/image91.jpeg"/><Relationship Id="rId4" Type="http://schemas.openxmlformats.org/officeDocument/2006/relationships/image" Target="../media/image54.jpe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3.jpe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8.jpeg"/><Relationship Id="rId7" Type="http://schemas.openxmlformats.org/officeDocument/2006/relationships/image" Target="../media/image41.jpeg"/><Relationship Id="rId12"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4.jpeg"/><Relationship Id="rId5" Type="http://schemas.openxmlformats.org/officeDocument/2006/relationships/image" Target="../media/image16.jpg"/><Relationship Id="rId10" Type="http://schemas.openxmlformats.org/officeDocument/2006/relationships/image" Target="../media/image43.png"/><Relationship Id="rId4" Type="http://schemas.openxmlformats.org/officeDocument/2006/relationships/image" Target="../media/image39.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2580" y="2117547"/>
            <a:ext cx="10363200" cy="1470025"/>
          </a:xfrm>
        </p:spPr>
        <p:txBody>
          <a:bodyPr/>
          <a:lstStyle/>
          <a:p>
            <a:pPr algn="ctr"/>
            <a:r>
              <a:rPr lang="es-MX" dirty="0" smtClean="0"/>
              <a:t>GUIA RÁPIDO</a:t>
            </a:r>
            <a:br>
              <a:rPr lang="es-MX" dirty="0" smtClean="0"/>
            </a:br>
            <a:r>
              <a:rPr lang="es-MX" dirty="0" smtClean="0"/>
              <a:t>LIMPEZA DE FORNO PÃO DE QUEIJO E MERRYCHEF</a:t>
            </a:r>
            <a:endParaRPr lang="es-MX" dirty="0"/>
          </a:p>
        </p:txBody>
      </p:sp>
      <p:sp>
        <p:nvSpPr>
          <p:cNvPr id="5" name="Subtítulo 4"/>
          <p:cNvSpPr>
            <a:spLocks noGrp="1"/>
          </p:cNvSpPr>
          <p:nvPr>
            <p:ph type="subTitle" idx="1"/>
          </p:nvPr>
        </p:nvSpPr>
        <p:spPr/>
        <p:txBody>
          <a:bodyPr/>
          <a:lstStyle/>
          <a:p>
            <a:r>
              <a:rPr lang="es-MX" dirty="0"/>
              <a:t>BRA-GR-LIMP-FORN-00</a:t>
            </a:r>
            <a:endParaRPr lang="es-MX" dirty="0"/>
          </a:p>
        </p:txBody>
      </p:sp>
    </p:spTree>
    <p:extLst>
      <p:ext uri="{BB962C8B-B14F-4D97-AF65-F5344CB8AC3E}">
        <p14:creationId xmlns:p14="http://schemas.microsoft.com/office/powerpoint/2010/main" val="2893480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m relacionad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9274" y="6182553"/>
            <a:ext cx="485694" cy="485694"/>
          </a:xfrm>
          <a:prstGeom prst="rect">
            <a:avLst/>
          </a:prstGeom>
          <a:noFill/>
          <a:extLst>
            <a:ext uri="{909E8E84-426E-40DD-AFC4-6F175D3DCCD1}">
              <a14:hiddenFill xmlns:a14="http://schemas.microsoft.com/office/drawing/2010/main">
                <a:solidFill>
                  <a:srgbClr val="FFFFFF"/>
                </a:solidFill>
              </a14:hiddenFill>
            </a:ext>
          </a:extLst>
        </p:spPr>
      </p:pic>
      <p:pic>
        <p:nvPicPr>
          <p:cNvPr id="1042" name="Imagem 1041"/>
          <p:cNvPicPr>
            <a:picLocks noChangeAspect="1"/>
          </p:cNvPicPr>
          <p:nvPr/>
        </p:nvPicPr>
        <p:blipFill rotWithShape="1">
          <a:blip r:embed="rId4">
            <a:clrChange>
              <a:clrFrom>
                <a:srgbClr val="FFFFFF"/>
              </a:clrFrom>
              <a:clrTo>
                <a:srgbClr val="FFFFFF">
                  <a:alpha val="0"/>
                </a:srgbClr>
              </a:clrTo>
            </a:clrChange>
          </a:blip>
          <a:srcRect l="43750" t="43145" r="21979" b="7201"/>
          <a:stretch/>
        </p:blipFill>
        <p:spPr>
          <a:xfrm>
            <a:off x="2667914" y="6079839"/>
            <a:ext cx="659974" cy="537608"/>
          </a:xfrm>
          <a:prstGeom prst="rect">
            <a:avLst/>
          </a:prstGeom>
        </p:spPr>
      </p:pic>
      <p:grpSp>
        <p:nvGrpSpPr>
          <p:cNvPr id="38" name="Grupo 37"/>
          <p:cNvGrpSpPr/>
          <p:nvPr/>
        </p:nvGrpSpPr>
        <p:grpSpPr>
          <a:xfrm>
            <a:off x="287944" y="1200594"/>
            <a:ext cx="3198668" cy="1857891"/>
            <a:chOff x="57510" y="876303"/>
            <a:chExt cx="3198668" cy="1857891"/>
          </a:xfrm>
        </p:grpSpPr>
        <p:sp>
          <p:nvSpPr>
            <p:cNvPr id="1046" name="Arredondar Retângulo no Mesmo Canto Lateral 1045"/>
            <p:cNvSpPr/>
            <p:nvPr/>
          </p:nvSpPr>
          <p:spPr>
            <a:xfrm>
              <a:off x="69215" y="876303"/>
              <a:ext cx="1081822" cy="24799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a:t>EPI”s</a:t>
              </a:r>
              <a:endParaRPr lang="pt-BR" b="1" dirty="0"/>
            </a:p>
          </p:txBody>
        </p:sp>
        <p:grpSp>
          <p:nvGrpSpPr>
            <p:cNvPr id="1051" name="Grupo 1050"/>
            <p:cNvGrpSpPr/>
            <p:nvPr/>
          </p:nvGrpSpPr>
          <p:grpSpPr>
            <a:xfrm>
              <a:off x="1691875" y="1214338"/>
              <a:ext cx="1564303" cy="713252"/>
              <a:chOff x="2599059" y="1318535"/>
              <a:chExt cx="1564303" cy="713252"/>
            </a:xfrm>
          </p:grpSpPr>
          <p:pic>
            <p:nvPicPr>
              <p:cNvPr id="1043" name="Picture 14" descr="Imagem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059" y="1318535"/>
                <a:ext cx="648411" cy="713252"/>
              </a:xfrm>
              <a:prstGeom prst="rect">
                <a:avLst/>
              </a:prstGeom>
              <a:noFill/>
              <a:extLst>
                <a:ext uri="{909E8E84-426E-40DD-AFC4-6F175D3DCCD1}">
                  <a14:hiddenFill xmlns:a14="http://schemas.microsoft.com/office/drawing/2010/main">
                    <a:solidFill>
                      <a:srgbClr val="FFFFFF"/>
                    </a:solidFill>
                  </a14:hiddenFill>
                </a:ext>
              </a:extLst>
            </p:spPr>
          </p:pic>
          <p:sp>
            <p:nvSpPr>
              <p:cNvPr id="1048" name="Retângulo 1047"/>
              <p:cNvSpPr/>
              <p:nvPr/>
            </p:nvSpPr>
            <p:spPr>
              <a:xfrm>
                <a:off x="3044226" y="1413551"/>
                <a:ext cx="1119136" cy="461665"/>
              </a:xfrm>
              <a:prstGeom prst="rect">
                <a:avLst/>
              </a:prstGeom>
            </p:spPr>
            <p:txBody>
              <a:bodyPr wrap="square">
                <a:spAutoFit/>
              </a:bodyPr>
              <a:lstStyle/>
              <a:p>
                <a:pPr algn="ctr"/>
                <a:r>
                  <a:rPr lang="pt-BR" sz="1100" dirty="0">
                    <a:solidFill>
                      <a:srgbClr val="0070C0"/>
                    </a:solidFill>
                  </a:rPr>
                  <a:t>Máscara</a:t>
                </a:r>
                <a:r>
                  <a:rPr lang="pt-BR" sz="1200" dirty="0">
                    <a:solidFill>
                      <a:srgbClr val="0070C0"/>
                    </a:solidFill>
                  </a:rPr>
                  <a:t> para boca e nariz</a:t>
                </a:r>
              </a:p>
            </p:txBody>
          </p:sp>
        </p:grpSp>
        <p:grpSp>
          <p:nvGrpSpPr>
            <p:cNvPr id="1053" name="Grupo 1052"/>
            <p:cNvGrpSpPr/>
            <p:nvPr/>
          </p:nvGrpSpPr>
          <p:grpSpPr>
            <a:xfrm>
              <a:off x="720587" y="1899169"/>
              <a:ext cx="1695726" cy="835025"/>
              <a:chOff x="86278" y="1350932"/>
              <a:chExt cx="1695726" cy="835025"/>
            </a:xfrm>
          </p:grpSpPr>
          <p:pic>
            <p:nvPicPr>
              <p:cNvPr id="1032" name="Picture 8" descr="Imagem relacionada"/>
              <p:cNvPicPr>
                <a:picLocks noChangeAspect="1" noChangeArrowheads="1"/>
              </p:cNvPicPr>
              <p:nvPr/>
            </p:nvPicPr>
            <p:blipFill>
              <a:blip r:embed="rId6"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86278" y="1350932"/>
                <a:ext cx="835025" cy="835025"/>
              </a:xfrm>
              <a:prstGeom prst="rect">
                <a:avLst/>
              </a:prstGeom>
              <a:noFill/>
              <a:extLst>
                <a:ext uri="{909E8E84-426E-40DD-AFC4-6F175D3DCCD1}">
                  <a14:hiddenFill xmlns:a14="http://schemas.microsoft.com/office/drawing/2010/main">
                    <a:solidFill>
                      <a:srgbClr val="FFFFFF"/>
                    </a:solidFill>
                  </a14:hiddenFill>
                </a:ext>
              </a:extLst>
            </p:spPr>
          </p:pic>
          <p:sp>
            <p:nvSpPr>
              <p:cNvPr id="1049" name="Retângulo 1048"/>
              <p:cNvSpPr/>
              <p:nvPr/>
            </p:nvSpPr>
            <p:spPr>
              <a:xfrm>
                <a:off x="849334" y="1513095"/>
                <a:ext cx="932670" cy="461665"/>
              </a:xfrm>
              <a:prstGeom prst="rect">
                <a:avLst/>
              </a:prstGeom>
            </p:spPr>
            <p:txBody>
              <a:bodyPr wrap="square">
                <a:spAutoFit/>
              </a:bodyPr>
              <a:lstStyle/>
              <a:p>
                <a:pPr algn="ctr"/>
                <a:r>
                  <a:rPr lang="en-US" sz="1200" dirty="0" err="1">
                    <a:solidFill>
                      <a:srgbClr val="0070C0"/>
                    </a:solidFill>
                  </a:rPr>
                  <a:t>Óculos</a:t>
                </a:r>
                <a:r>
                  <a:rPr lang="en-US" sz="1200" dirty="0">
                    <a:solidFill>
                      <a:srgbClr val="0070C0"/>
                    </a:solidFill>
                  </a:rPr>
                  <a:t> de </a:t>
                </a:r>
                <a:r>
                  <a:rPr lang="en-US" sz="1200" dirty="0" err="1">
                    <a:solidFill>
                      <a:srgbClr val="0070C0"/>
                    </a:solidFill>
                  </a:rPr>
                  <a:t>proteção</a:t>
                </a:r>
                <a:endParaRPr lang="pt-BR" sz="1200" dirty="0">
                  <a:solidFill>
                    <a:srgbClr val="0070C0"/>
                  </a:solidFill>
                </a:endParaRPr>
              </a:p>
            </p:txBody>
          </p:sp>
        </p:grpSp>
        <p:grpSp>
          <p:nvGrpSpPr>
            <p:cNvPr id="1052" name="Grupo 1051"/>
            <p:cNvGrpSpPr/>
            <p:nvPr/>
          </p:nvGrpSpPr>
          <p:grpSpPr>
            <a:xfrm>
              <a:off x="57510" y="1312138"/>
              <a:ext cx="1739540" cy="574008"/>
              <a:chOff x="948159" y="2660207"/>
              <a:chExt cx="1739540" cy="574008"/>
            </a:xfrm>
          </p:grpSpPr>
          <p:pic>
            <p:nvPicPr>
              <p:cNvPr id="1030" name="Picture 6" descr="Resultado de imagem para luva latex"/>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159" y="2660207"/>
                <a:ext cx="726593" cy="574008"/>
              </a:xfrm>
              <a:prstGeom prst="rect">
                <a:avLst/>
              </a:prstGeom>
              <a:noFill/>
              <a:extLst>
                <a:ext uri="{909E8E84-426E-40DD-AFC4-6F175D3DCCD1}">
                  <a14:hiddenFill xmlns:a14="http://schemas.microsoft.com/office/drawing/2010/main">
                    <a:solidFill>
                      <a:srgbClr val="FFFFFF"/>
                    </a:solidFill>
                  </a14:hiddenFill>
                </a:ext>
              </a:extLst>
            </p:spPr>
          </p:pic>
          <p:sp>
            <p:nvSpPr>
              <p:cNvPr id="1050" name="Retângulo 1049"/>
              <p:cNvSpPr/>
              <p:nvPr/>
            </p:nvSpPr>
            <p:spPr>
              <a:xfrm>
                <a:off x="1475394" y="2686027"/>
                <a:ext cx="1212305" cy="461665"/>
              </a:xfrm>
              <a:prstGeom prst="rect">
                <a:avLst/>
              </a:prstGeom>
            </p:spPr>
            <p:txBody>
              <a:bodyPr wrap="square">
                <a:spAutoFit/>
              </a:bodyPr>
              <a:lstStyle/>
              <a:p>
                <a:pPr algn="ctr"/>
                <a:r>
                  <a:rPr lang="en-US" sz="1200" dirty="0" err="1">
                    <a:solidFill>
                      <a:srgbClr val="0070C0"/>
                    </a:solidFill>
                  </a:rPr>
                  <a:t>Luva</a:t>
                </a:r>
                <a:r>
                  <a:rPr lang="en-US" sz="1200" dirty="0">
                    <a:solidFill>
                      <a:srgbClr val="0070C0"/>
                    </a:solidFill>
                  </a:rPr>
                  <a:t> </a:t>
                </a:r>
                <a:r>
                  <a:rPr lang="en-US" sz="1200" dirty="0" err="1">
                    <a:solidFill>
                      <a:srgbClr val="0070C0"/>
                    </a:solidFill>
                  </a:rPr>
                  <a:t>Nitrílica</a:t>
                </a:r>
                <a:r>
                  <a:rPr lang="en-US" sz="1200" dirty="0">
                    <a:solidFill>
                      <a:srgbClr val="0070C0"/>
                    </a:solidFill>
                  </a:rPr>
                  <a:t> longa</a:t>
                </a:r>
                <a:endParaRPr lang="pt-BR" sz="1600" dirty="0"/>
              </a:p>
            </p:txBody>
          </p:sp>
        </p:grpSp>
        <p:sp>
          <p:nvSpPr>
            <p:cNvPr id="32" name="Arredondar Retângulo no Mesmo Canto Lateral 31"/>
            <p:cNvSpPr/>
            <p:nvPr/>
          </p:nvSpPr>
          <p:spPr>
            <a:xfrm rot="10800000">
              <a:off x="90128" y="1124459"/>
              <a:ext cx="3153350" cy="1511696"/>
            </a:xfrm>
            <a:prstGeom prst="round2Same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72" name="Grupo 71"/>
          <p:cNvGrpSpPr/>
          <p:nvPr/>
        </p:nvGrpSpPr>
        <p:grpSpPr>
          <a:xfrm>
            <a:off x="332266" y="3249094"/>
            <a:ext cx="3154346" cy="3443804"/>
            <a:chOff x="69214" y="876302"/>
            <a:chExt cx="3154346" cy="3443804"/>
          </a:xfrm>
        </p:grpSpPr>
        <p:sp>
          <p:nvSpPr>
            <p:cNvPr id="73" name="Arredondar Retângulo no Mesmo Canto Lateral 72"/>
            <p:cNvSpPr/>
            <p:nvPr/>
          </p:nvSpPr>
          <p:spPr>
            <a:xfrm>
              <a:off x="69214" y="876302"/>
              <a:ext cx="2241042" cy="255094"/>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Produtos/Utensílios</a:t>
              </a:r>
            </a:p>
          </p:txBody>
        </p:sp>
        <p:sp>
          <p:nvSpPr>
            <p:cNvPr id="77" name="Arredondar Retângulo no Mesmo Canto Lateral 76"/>
            <p:cNvSpPr/>
            <p:nvPr/>
          </p:nvSpPr>
          <p:spPr>
            <a:xfrm rot="10800000">
              <a:off x="90128" y="1137157"/>
              <a:ext cx="3133432" cy="3182949"/>
            </a:xfrm>
            <a:prstGeom prst="round2SameRect">
              <a:avLst>
                <a:gd name="adj1" fmla="val 5894"/>
                <a:gd name="adj2" fmla="val 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99"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err="1"/>
              <a:t>Limpeza</a:t>
            </a:r>
            <a:r>
              <a:rPr lang="es-MX" sz="1400" dirty="0"/>
              <a:t> </a:t>
            </a:r>
            <a:r>
              <a:rPr lang="es-MX" sz="1400" dirty="0" err="1"/>
              <a:t>Forno</a:t>
            </a:r>
            <a:r>
              <a:rPr lang="es-MX" sz="1400" dirty="0"/>
              <a:t> </a:t>
            </a:r>
            <a:r>
              <a:rPr lang="es-MX" sz="1400" dirty="0" err="1"/>
              <a:t>MerryChef</a:t>
            </a:r>
            <a:endParaRPr lang="es-MX" sz="1400" dirty="0"/>
          </a:p>
          <a:p>
            <a:r>
              <a:rPr lang="es-MX" sz="1400" dirty="0"/>
              <a:t>BRA-GR-LIMP-FORN-00</a:t>
            </a:r>
            <a:endParaRPr lang="es-MX" sz="1400" dirty="0"/>
          </a:p>
        </p:txBody>
      </p:sp>
      <p:sp>
        <p:nvSpPr>
          <p:cNvPr id="62" name="Retângulo de cantos arredondados 61"/>
          <p:cNvSpPr/>
          <p:nvPr/>
        </p:nvSpPr>
        <p:spPr>
          <a:xfrm>
            <a:off x="9067477" y="4123701"/>
            <a:ext cx="1798371" cy="137538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Grupo 3"/>
          <p:cNvGrpSpPr/>
          <p:nvPr/>
        </p:nvGrpSpPr>
        <p:grpSpPr>
          <a:xfrm>
            <a:off x="4135900" y="5827353"/>
            <a:ext cx="7467599" cy="710400"/>
            <a:chOff x="4345784" y="5944882"/>
            <a:chExt cx="7467599" cy="710400"/>
          </a:xfrm>
        </p:grpSpPr>
        <p:sp>
          <p:nvSpPr>
            <p:cNvPr id="64" name="Retângulo de cantos arredondados 63"/>
            <p:cNvSpPr/>
            <p:nvPr/>
          </p:nvSpPr>
          <p:spPr>
            <a:xfrm>
              <a:off x="4345784" y="5969502"/>
              <a:ext cx="7467599" cy="685780"/>
            </a:xfrm>
            <a:prstGeom prst="roundRect">
              <a:avLst>
                <a:gd name="adj" fmla="val 20130"/>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osca 65"/>
            <p:cNvSpPr/>
            <p:nvPr/>
          </p:nvSpPr>
          <p:spPr>
            <a:xfrm>
              <a:off x="5481523" y="6232937"/>
              <a:ext cx="360249" cy="349899"/>
            </a:xfrm>
            <a:prstGeom prst="donut">
              <a:avLst>
                <a:gd name="adj" fmla="val 17367"/>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rgbClr val="00B0F0"/>
                  </a:solidFill>
                </a:rPr>
                <a:t>A</a:t>
              </a:r>
            </a:p>
          </p:txBody>
        </p:sp>
        <p:sp>
          <p:nvSpPr>
            <p:cNvPr id="68" name="Fluxograma: Decisão 67"/>
            <p:cNvSpPr/>
            <p:nvPr/>
          </p:nvSpPr>
          <p:spPr>
            <a:xfrm>
              <a:off x="11137425" y="6214569"/>
              <a:ext cx="511126" cy="380687"/>
            </a:xfrm>
            <a:prstGeom prst="flowChartDecision">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00B0F0"/>
                  </a:solidFill>
                </a:rPr>
                <a:t>X</a:t>
              </a:r>
            </a:p>
          </p:txBody>
        </p:sp>
        <p:sp>
          <p:nvSpPr>
            <p:cNvPr id="70" name="Elipse 69"/>
            <p:cNvSpPr/>
            <p:nvPr/>
          </p:nvSpPr>
          <p:spPr>
            <a:xfrm>
              <a:off x="4471931" y="6231112"/>
              <a:ext cx="356024" cy="34989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de cantos arredondados 70"/>
            <p:cNvSpPr/>
            <p:nvPr/>
          </p:nvSpPr>
          <p:spPr>
            <a:xfrm>
              <a:off x="7623719" y="6231112"/>
              <a:ext cx="518550" cy="33108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osca 73"/>
            <p:cNvSpPr/>
            <p:nvPr/>
          </p:nvSpPr>
          <p:spPr>
            <a:xfrm>
              <a:off x="6617880" y="6220653"/>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cxnSp>
          <p:nvCxnSpPr>
            <p:cNvPr id="75" name="Conector de seta reta 74"/>
            <p:cNvCxnSpPr/>
            <p:nvPr/>
          </p:nvCxnSpPr>
          <p:spPr>
            <a:xfrm flipV="1">
              <a:off x="10065377" y="6404911"/>
              <a:ext cx="60009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Retângulo de cantos arredondados 75"/>
            <p:cNvSpPr/>
            <p:nvPr/>
          </p:nvSpPr>
          <p:spPr>
            <a:xfrm>
              <a:off x="8851191" y="6243812"/>
              <a:ext cx="477934" cy="318386"/>
            </a:xfrm>
            <a:prstGeom prst="roundRect">
              <a:avLst>
                <a:gd name="adj" fmla="val 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4418826" y="5969502"/>
              <a:ext cx="490840" cy="261610"/>
            </a:xfrm>
            <a:prstGeom prst="rect">
              <a:avLst/>
            </a:prstGeom>
          </p:spPr>
          <p:txBody>
            <a:bodyPr wrap="none">
              <a:spAutoFit/>
            </a:bodyPr>
            <a:lstStyle/>
            <a:p>
              <a:r>
                <a:rPr lang="en-US" sz="1100" dirty="0" err="1">
                  <a:solidFill>
                    <a:srgbClr val="0070C0"/>
                  </a:solidFill>
                </a:rPr>
                <a:t>Início</a:t>
              </a:r>
              <a:endParaRPr lang="en-US" sz="1100" dirty="0">
                <a:solidFill>
                  <a:srgbClr val="0070C0"/>
                </a:solidFill>
              </a:endParaRPr>
            </a:p>
          </p:txBody>
        </p:sp>
        <p:sp>
          <p:nvSpPr>
            <p:cNvPr id="7" name="Retângulo 6"/>
            <p:cNvSpPr/>
            <p:nvPr/>
          </p:nvSpPr>
          <p:spPr>
            <a:xfrm>
              <a:off x="5206245" y="5959043"/>
              <a:ext cx="968535" cy="261610"/>
            </a:xfrm>
            <a:prstGeom prst="rect">
              <a:avLst/>
            </a:prstGeom>
          </p:spPr>
          <p:txBody>
            <a:bodyPr wrap="none">
              <a:spAutoFit/>
            </a:bodyPr>
            <a:lstStyle/>
            <a:p>
              <a:r>
                <a:rPr lang="pt-BR" sz="1100" dirty="0">
                  <a:solidFill>
                    <a:srgbClr val="0070C0"/>
                  </a:solidFill>
                </a:rPr>
                <a:t>Intermediário</a:t>
              </a:r>
            </a:p>
          </p:txBody>
        </p:sp>
        <p:sp>
          <p:nvSpPr>
            <p:cNvPr id="78" name="Retângulo 77"/>
            <p:cNvSpPr/>
            <p:nvPr/>
          </p:nvSpPr>
          <p:spPr>
            <a:xfrm>
              <a:off x="6597629" y="5959043"/>
              <a:ext cx="425116" cy="261610"/>
            </a:xfrm>
            <a:prstGeom prst="rect">
              <a:avLst/>
            </a:prstGeom>
          </p:spPr>
          <p:txBody>
            <a:bodyPr wrap="none">
              <a:spAutoFit/>
            </a:bodyPr>
            <a:lstStyle/>
            <a:p>
              <a:r>
                <a:rPr lang="en-US" sz="1100" dirty="0" err="1">
                  <a:solidFill>
                    <a:srgbClr val="0070C0"/>
                  </a:solidFill>
                </a:rPr>
                <a:t>Fim</a:t>
              </a:r>
              <a:r>
                <a:rPr lang="en-US" sz="1100" dirty="0">
                  <a:solidFill>
                    <a:srgbClr val="0070C0"/>
                  </a:solidFill>
                </a:rPr>
                <a:t> </a:t>
              </a:r>
            </a:p>
          </p:txBody>
        </p:sp>
        <p:sp>
          <p:nvSpPr>
            <p:cNvPr id="79" name="Retângulo 78"/>
            <p:cNvSpPr/>
            <p:nvPr/>
          </p:nvSpPr>
          <p:spPr>
            <a:xfrm>
              <a:off x="7525235" y="5959043"/>
              <a:ext cx="758541" cy="261610"/>
            </a:xfrm>
            <a:prstGeom prst="rect">
              <a:avLst/>
            </a:prstGeom>
          </p:spPr>
          <p:txBody>
            <a:bodyPr wrap="none">
              <a:spAutoFit/>
            </a:bodyPr>
            <a:lstStyle/>
            <a:p>
              <a:r>
                <a:rPr lang="en-US" sz="1100" dirty="0" err="1">
                  <a:solidFill>
                    <a:srgbClr val="0070C0"/>
                  </a:solidFill>
                </a:rPr>
                <a:t>Atividade</a:t>
              </a:r>
              <a:r>
                <a:rPr lang="en-US" sz="1100" dirty="0">
                  <a:solidFill>
                    <a:srgbClr val="0070C0"/>
                  </a:solidFill>
                </a:rPr>
                <a:t> </a:t>
              </a:r>
            </a:p>
          </p:txBody>
        </p:sp>
        <p:sp>
          <p:nvSpPr>
            <p:cNvPr id="80" name="Retângulo 79"/>
            <p:cNvSpPr/>
            <p:nvPr/>
          </p:nvSpPr>
          <p:spPr>
            <a:xfrm>
              <a:off x="8334576" y="5944882"/>
              <a:ext cx="1579278" cy="253916"/>
            </a:xfrm>
            <a:prstGeom prst="rect">
              <a:avLst/>
            </a:prstGeom>
          </p:spPr>
          <p:txBody>
            <a:bodyPr wrap="none">
              <a:spAutoFit/>
            </a:bodyPr>
            <a:lstStyle/>
            <a:p>
              <a:r>
                <a:rPr lang="en-US" sz="1050" dirty="0" err="1">
                  <a:solidFill>
                    <a:srgbClr val="0070C0"/>
                  </a:solidFill>
                </a:rPr>
                <a:t>Ativid</a:t>
              </a:r>
              <a:r>
                <a:rPr lang="en-US" sz="1050" dirty="0">
                  <a:solidFill>
                    <a:srgbClr val="0070C0"/>
                  </a:solidFill>
                </a:rPr>
                <a:t>. </a:t>
              </a:r>
              <a:r>
                <a:rPr lang="en-US" sz="1050" dirty="0" err="1">
                  <a:solidFill>
                    <a:srgbClr val="0070C0"/>
                  </a:solidFill>
                </a:rPr>
                <a:t>ponto</a:t>
              </a:r>
              <a:r>
                <a:rPr lang="en-US" sz="1050" dirty="0">
                  <a:solidFill>
                    <a:srgbClr val="0070C0"/>
                  </a:solidFill>
                </a:rPr>
                <a:t> de </a:t>
              </a:r>
              <a:r>
                <a:rPr lang="en-US" sz="1050" dirty="0" err="1">
                  <a:solidFill>
                    <a:srgbClr val="0070C0"/>
                  </a:solidFill>
                </a:rPr>
                <a:t>controle</a:t>
              </a:r>
              <a:r>
                <a:rPr lang="en-US" sz="1050" dirty="0">
                  <a:solidFill>
                    <a:srgbClr val="0070C0"/>
                  </a:solidFill>
                </a:rPr>
                <a:t> </a:t>
              </a:r>
            </a:p>
          </p:txBody>
        </p:sp>
        <p:sp>
          <p:nvSpPr>
            <p:cNvPr id="81" name="Retângulo 80"/>
            <p:cNvSpPr/>
            <p:nvPr/>
          </p:nvSpPr>
          <p:spPr>
            <a:xfrm>
              <a:off x="11081761" y="5959043"/>
              <a:ext cx="628698" cy="261610"/>
            </a:xfrm>
            <a:prstGeom prst="rect">
              <a:avLst/>
            </a:prstGeom>
          </p:spPr>
          <p:txBody>
            <a:bodyPr wrap="none">
              <a:spAutoFit/>
            </a:bodyPr>
            <a:lstStyle/>
            <a:p>
              <a:r>
                <a:rPr lang="en-US" sz="1100" dirty="0" err="1">
                  <a:solidFill>
                    <a:srgbClr val="0070C0"/>
                  </a:solidFill>
                </a:rPr>
                <a:t>Decisão</a:t>
              </a:r>
              <a:endParaRPr lang="en-US" sz="1100" dirty="0">
                <a:solidFill>
                  <a:srgbClr val="0070C0"/>
                </a:solidFill>
              </a:endParaRPr>
            </a:p>
          </p:txBody>
        </p:sp>
        <p:sp>
          <p:nvSpPr>
            <p:cNvPr id="82" name="Retângulo 81"/>
            <p:cNvSpPr/>
            <p:nvPr/>
          </p:nvSpPr>
          <p:spPr>
            <a:xfrm>
              <a:off x="10141171" y="5972827"/>
              <a:ext cx="521297" cy="261610"/>
            </a:xfrm>
            <a:prstGeom prst="rect">
              <a:avLst/>
            </a:prstGeom>
          </p:spPr>
          <p:txBody>
            <a:bodyPr wrap="none">
              <a:spAutoFit/>
            </a:bodyPr>
            <a:lstStyle/>
            <a:p>
              <a:r>
                <a:rPr lang="en-US" sz="1100" dirty="0" err="1">
                  <a:solidFill>
                    <a:srgbClr val="0070C0"/>
                  </a:solidFill>
                </a:rPr>
                <a:t>Fluxo</a:t>
              </a:r>
              <a:r>
                <a:rPr lang="en-US" sz="1100" dirty="0">
                  <a:solidFill>
                    <a:srgbClr val="0070C0"/>
                  </a:solidFill>
                </a:rPr>
                <a:t> </a:t>
              </a:r>
            </a:p>
          </p:txBody>
        </p:sp>
      </p:grpSp>
      <p:pic>
        <p:nvPicPr>
          <p:cNvPr id="5" name="Picture 2" descr="eikon e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5718" y="1117052"/>
            <a:ext cx="1696982" cy="1979813"/>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upo 54"/>
          <p:cNvGrpSpPr/>
          <p:nvPr/>
        </p:nvGrpSpPr>
        <p:grpSpPr>
          <a:xfrm>
            <a:off x="5192037" y="962492"/>
            <a:ext cx="5314196" cy="4523317"/>
            <a:chOff x="4967098" y="1945518"/>
            <a:chExt cx="5314196" cy="4523317"/>
          </a:xfrm>
        </p:grpSpPr>
        <p:cxnSp>
          <p:nvCxnSpPr>
            <p:cNvPr id="56" name="Conector reto 55"/>
            <p:cNvCxnSpPr/>
            <p:nvPr/>
          </p:nvCxnSpPr>
          <p:spPr>
            <a:xfrm>
              <a:off x="7805735" y="4570126"/>
              <a:ext cx="124" cy="5312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7" name="Grupo 56"/>
            <p:cNvGrpSpPr/>
            <p:nvPr/>
          </p:nvGrpSpPr>
          <p:grpSpPr>
            <a:xfrm>
              <a:off x="4967098" y="1945518"/>
              <a:ext cx="5314196" cy="4523317"/>
              <a:chOff x="4967098" y="1945518"/>
              <a:chExt cx="5314196" cy="4523317"/>
            </a:xfrm>
          </p:grpSpPr>
          <p:grpSp>
            <p:nvGrpSpPr>
              <p:cNvPr id="58" name="Grupo 57"/>
              <p:cNvGrpSpPr/>
              <p:nvPr/>
            </p:nvGrpSpPr>
            <p:grpSpPr>
              <a:xfrm>
                <a:off x="6482699" y="1945518"/>
                <a:ext cx="2676296" cy="2004806"/>
                <a:chOff x="6419199" y="1894718"/>
                <a:chExt cx="2676296" cy="2004806"/>
              </a:xfrm>
            </p:grpSpPr>
            <p:sp>
              <p:nvSpPr>
                <p:cNvPr id="90" name="Retângulo de cantos arredondados 89"/>
                <p:cNvSpPr/>
                <p:nvPr/>
              </p:nvSpPr>
              <p:spPr>
                <a:xfrm>
                  <a:off x="6419199" y="2143728"/>
                  <a:ext cx="2676296" cy="1755796"/>
                </a:xfrm>
                <a:prstGeom prst="roundRect">
                  <a:avLst>
                    <a:gd name="adj" fmla="val 10368"/>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Arredondar Retângulo no Mesmo Canto Lateral 90"/>
                <p:cNvSpPr/>
                <p:nvPr/>
              </p:nvSpPr>
              <p:spPr>
                <a:xfrm>
                  <a:off x="6987526" y="1894718"/>
                  <a:ext cx="1744574" cy="249009"/>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t> </a:t>
                  </a:r>
                  <a:r>
                    <a:rPr lang="pt-BR" sz="1400" b="1" dirty="0"/>
                    <a:t>Forno </a:t>
                  </a:r>
                  <a:r>
                    <a:rPr lang="pt-BR" sz="1400" b="1" dirty="0" err="1"/>
                    <a:t>MerryChef</a:t>
                  </a:r>
                  <a:endParaRPr lang="pt-BR" sz="1400" b="1" dirty="0"/>
                </a:p>
              </p:txBody>
            </p:sp>
          </p:grpSp>
          <p:cxnSp>
            <p:nvCxnSpPr>
              <p:cNvPr id="59" name="Conector reto 58"/>
              <p:cNvCxnSpPr/>
              <p:nvPr/>
            </p:nvCxnSpPr>
            <p:spPr>
              <a:xfrm>
                <a:off x="7813885" y="3943473"/>
                <a:ext cx="124" cy="5312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1" name="Retângulo de cantos arredondados 60"/>
              <p:cNvSpPr/>
              <p:nvPr/>
            </p:nvSpPr>
            <p:spPr>
              <a:xfrm>
                <a:off x="4967098" y="5093448"/>
                <a:ext cx="1798371" cy="137538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3" name="Conector reto 62"/>
              <p:cNvCxnSpPr/>
              <p:nvPr/>
            </p:nvCxnSpPr>
            <p:spPr>
              <a:xfrm flipH="1" flipV="1">
                <a:off x="5866284" y="4544497"/>
                <a:ext cx="3879151" cy="134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5866283" y="4544497"/>
                <a:ext cx="124" cy="5312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9745063" y="4570126"/>
                <a:ext cx="124" cy="5312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83" name="Retângulo 82"/>
              <p:cNvSpPr/>
              <p:nvPr/>
            </p:nvSpPr>
            <p:spPr>
              <a:xfrm>
                <a:off x="9202152" y="5726701"/>
                <a:ext cx="1079142" cy="276999"/>
              </a:xfrm>
              <a:prstGeom prst="rect">
                <a:avLst/>
              </a:prstGeom>
            </p:spPr>
            <p:txBody>
              <a:bodyPr wrap="none">
                <a:spAutoFit/>
              </a:bodyPr>
              <a:lstStyle/>
              <a:p>
                <a:r>
                  <a:rPr lang="en-US" sz="1200" b="1" dirty="0">
                    <a:solidFill>
                      <a:srgbClr val="0070C0"/>
                    </a:solidFill>
                  </a:rPr>
                  <a:t>HABILITAÇÃO </a:t>
                </a:r>
                <a:endParaRPr lang="pt-BR" sz="1200" b="1" dirty="0">
                  <a:solidFill>
                    <a:srgbClr val="0070C0"/>
                  </a:solidFill>
                </a:endParaRPr>
              </a:p>
            </p:txBody>
          </p:sp>
          <p:sp>
            <p:nvSpPr>
              <p:cNvPr id="84" name="Retângulo 83"/>
              <p:cNvSpPr/>
              <p:nvPr/>
            </p:nvSpPr>
            <p:spPr>
              <a:xfrm>
                <a:off x="7178143" y="5711405"/>
                <a:ext cx="1223284" cy="276999"/>
              </a:xfrm>
              <a:prstGeom prst="rect">
                <a:avLst/>
              </a:prstGeom>
            </p:spPr>
            <p:txBody>
              <a:bodyPr wrap="none">
                <a:spAutoFit/>
              </a:bodyPr>
              <a:lstStyle/>
              <a:p>
                <a:r>
                  <a:rPr lang="en-US" sz="1200" b="1" dirty="0">
                    <a:solidFill>
                      <a:srgbClr val="0070C0"/>
                    </a:solidFill>
                  </a:rPr>
                  <a:t>DESABILITAÇÃO </a:t>
                </a:r>
                <a:endParaRPr lang="pt-BR" sz="1200" b="1" dirty="0">
                  <a:solidFill>
                    <a:srgbClr val="0070C0"/>
                  </a:solidFill>
                </a:endParaRPr>
              </a:p>
            </p:txBody>
          </p:sp>
          <p:sp>
            <p:nvSpPr>
              <p:cNvPr id="86" name="Elipse 85"/>
              <p:cNvSpPr/>
              <p:nvPr/>
            </p:nvSpPr>
            <p:spPr>
              <a:xfrm>
                <a:off x="5689948" y="4409820"/>
                <a:ext cx="373085" cy="338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1</a:t>
                </a:r>
              </a:p>
            </p:txBody>
          </p:sp>
          <p:sp>
            <p:nvSpPr>
              <p:cNvPr id="87" name="Elipse 86"/>
              <p:cNvSpPr/>
              <p:nvPr/>
            </p:nvSpPr>
            <p:spPr>
              <a:xfrm>
                <a:off x="7619068" y="4409820"/>
                <a:ext cx="373085" cy="338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2</a:t>
                </a:r>
              </a:p>
            </p:txBody>
          </p:sp>
          <p:sp>
            <p:nvSpPr>
              <p:cNvPr id="88" name="Elipse 87"/>
              <p:cNvSpPr/>
              <p:nvPr/>
            </p:nvSpPr>
            <p:spPr>
              <a:xfrm>
                <a:off x="9548188" y="4409820"/>
                <a:ext cx="373085" cy="338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3</a:t>
                </a:r>
              </a:p>
            </p:txBody>
          </p:sp>
        </p:grpSp>
      </p:grpSp>
      <p:sp>
        <p:nvSpPr>
          <p:cNvPr id="92" name="Retângulo de cantos arredondados 91"/>
          <p:cNvSpPr/>
          <p:nvPr/>
        </p:nvSpPr>
        <p:spPr>
          <a:xfrm>
            <a:off x="7115539" y="4127576"/>
            <a:ext cx="1798371" cy="137538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4" name="Retângulo 93"/>
          <p:cNvSpPr/>
          <p:nvPr/>
        </p:nvSpPr>
        <p:spPr>
          <a:xfrm>
            <a:off x="5430530" y="4642074"/>
            <a:ext cx="1382332" cy="461665"/>
          </a:xfrm>
          <a:prstGeom prst="rect">
            <a:avLst/>
          </a:prstGeom>
        </p:spPr>
        <p:txBody>
          <a:bodyPr wrap="square">
            <a:spAutoFit/>
          </a:bodyPr>
          <a:lstStyle/>
          <a:p>
            <a:pPr algn="ctr"/>
            <a:r>
              <a:rPr lang="en-US" sz="1200" b="1" dirty="0">
                <a:solidFill>
                  <a:srgbClr val="0070C0"/>
                </a:solidFill>
              </a:rPr>
              <a:t>RESFRIAMENTO DO FORNO </a:t>
            </a:r>
            <a:endParaRPr lang="pt-BR" sz="1200" b="1" dirty="0">
              <a:solidFill>
                <a:srgbClr val="0070C0"/>
              </a:solidFill>
            </a:endParaRPr>
          </a:p>
        </p:txBody>
      </p:sp>
      <p:sp>
        <p:nvSpPr>
          <p:cNvPr id="60" name="Retângulo 59"/>
          <p:cNvSpPr/>
          <p:nvPr/>
        </p:nvSpPr>
        <p:spPr>
          <a:xfrm>
            <a:off x="424487" y="3621532"/>
            <a:ext cx="1776127" cy="3046988"/>
          </a:xfrm>
          <a:prstGeom prst="rect">
            <a:avLst/>
          </a:prstGeom>
        </p:spPr>
        <p:txBody>
          <a:bodyPr wrap="none">
            <a:spAutoFit/>
          </a:bodyPr>
          <a:lstStyle/>
          <a:p>
            <a:pPr marL="285750" indent="-285750">
              <a:lnSpc>
                <a:spcPct val="200000"/>
              </a:lnSpc>
              <a:buFont typeface="Arial" panose="020B0604020202020204" pitchFamily="34" charset="0"/>
              <a:buChar char="•"/>
            </a:pPr>
            <a:r>
              <a:rPr lang="en-US" sz="1200" dirty="0">
                <a:solidFill>
                  <a:srgbClr val="0070C0"/>
                </a:solidFill>
              </a:rPr>
              <a:t>Suma D27 </a:t>
            </a:r>
          </a:p>
          <a:p>
            <a:pPr marL="285750" indent="-285750">
              <a:lnSpc>
                <a:spcPct val="200000"/>
              </a:lnSpc>
              <a:buFont typeface="Arial" panose="020B0604020202020204" pitchFamily="34" charset="0"/>
              <a:buChar char="•"/>
            </a:pPr>
            <a:r>
              <a:rPr lang="en-US" sz="1200" dirty="0">
                <a:solidFill>
                  <a:srgbClr val="0070C0"/>
                </a:solidFill>
              </a:rPr>
              <a:t>Suma Break UP</a:t>
            </a:r>
          </a:p>
          <a:p>
            <a:pPr marL="285750" indent="-285750">
              <a:lnSpc>
                <a:spcPct val="200000"/>
              </a:lnSpc>
              <a:buFont typeface="Arial" panose="020B0604020202020204" pitchFamily="34" charset="0"/>
              <a:buChar char="•"/>
            </a:pPr>
            <a:r>
              <a:rPr lang="en-US" sz="1200" dirty="0">
                <a:solidFill>
                  <a:srgbClr val="0070C0"/>
                </a:solidFill>
              </a:rPr>
              <a:t>Suma Grill</a:t>
            </a:r>
          </a:p>
          <a:p>
            <a:pPr marL="285750" indent="-285750">
              <a:lnSpc>
                <a:spcPct val="200000"/>
              </a:lnSpc>
              <a:buFont typeface="Arial" panose="020B0604020202020204" pitchFamily="34" charset="0"/>
              <a:buChar char="•"/>
            </a:pPr>
            <a:r>
              <a:rPr lang="en-US" sz="1200" dirty="0" err="1">
                <a:solidFill>
                  <a:srgbClr val="0070C0"/>
                </a:solidFill>
              </a:rPr>
              <a:t>Balde</a:t>
            </a:r>
            <a:r>
              <a:rPr lang="en-US" sz="1200" dirty="0">
                <a:solidFill>
                  <a:srgbClr val="0070C0"/>
                </a:solidFill>
              </a:rPr>
              <a:t> para </a:t>
            </a:r>
            <a:r>
              <a:rPr lang="pt-BR" sz="1200" dirty="0">
                <a:solidFill>
                  <a:srgbClr val="0070C0"/>
                </a:solidFill>
              </a:rPr>
              <a:t>Diluição</a:t>
            </a:r>
          </a:p>
          <a:p>
            <a:pPr marL="285750" indent="-285750">
              <a:lnSpc>
                <a:spcPct val="200000"/>
              </a:lnSpc>
              <a:buFont typeface="Arial" panose="020B0604020202020204" pitchFamily="34" charset="0"/>
              <a:buChar char="•"/>
            </a:pPr>
            <a:r>
              <a:rPr lang="pt-BR" sz="1200" dirty="0">
                <a:solidFill>
                  <a:srgbClr val="0070C0"/>
                </a:solidFill>
              </a:rPr>
              <a:t>Esponja Multiuso </a:t>
            </a:r>
          </a:p>
          <a:p>
            <a:pPr marL="285750" indent="-285750">
              <a:lnSpc>
                <a:spcPct val="200000"/>
              </a:lnSpc>
              <a:buFont typeface="Arial" panose="020B0604020202020204" pitchFamily="34" charset="0"/>
              <a:buChar char="•"/>
            </a:pPr>
            <a:r>
              <a:rPr lang="pt-BR" sz="1200" dirty="0">
                <a:solidFill>
                  <a:srgbClr val="0070C0"/>
                </a:solidFill>
              </a:rPr>
              <a:t>Pano Multiuso Verde</a:t>
            </a:r>
          </a:p>
          <a:p>
            <a:pPr marL="285750" indent="-285750">
              <a:lnSpc>
                <a:spcPct val="200000"/>
              </a:lnSpc>
              <a:buFont typeface="Arial" panose="020B0604020202020204" pitchFamily="34" charset="0"/>
              <a:buChar char="•"/>
            </a:pPr>
            <a:r>
              <a:rPr lang="pt-BR" sz="1200" dirty="0">
                <a:solidFill>
                  <a:srgbClr val="0070C0"/>
                </a:solidFill>
              </a:rPr>
              <a:t>Luva Térmica  </a:t>
            </a:r>
          </a:p>
          <a:p>
            <a:pPr>
              <a:lnSpc>
                <a:spcPct val="200000"/>
              </a:lnSpc>
            </a:pPr>
            <a:endParaRPr lang="pt-BR" sz="1200" dirty="0">
              <a:solidFill>
                <a:srgbClr val="0070C0"/>
              </a:solidFill>
            </a:endParaRPr>
          </a:p>
        </p:txBody>
      </p:sp>
    </p:spTree>
    <p:extLst>
      <p:ext uri="{BB962C8B-B14F-4D97-AF65-F5344CB8AC3E}">
        <p14:creationId xmlns:p14="http://schemas.microsoft.com/office/powerpoint/2010/main" val="128381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err="1"/>
              <a:t>Guia</a:t>
            </a:r>
            <a:r>
              <a:rPr lang="es-MX" sz="1400" dirty="0"/>
              <a:t> Rápido </a:t>
            </a:r>
            <a:r>
              <a:rPr lang="es-MX" sz="1400" dirty="0" err="1"/>
              <a:t>Limpeza</a:t>
            </a:r>
            <a:r>
              <a:rPr lang="es-MX" sz="1400" dirty="0"/>
              <a:t> </a:t>
            </a:r>
            <a:r>
              <a:rPr lang="es-MX" sz="1400" dirty="0" err="1"/>
              <a:t>Forno</a:t>
            </a:r>
            <a:r>
              <a:rPr lang="es-MX" sz="1400" dirty="0"/>
              <a:t> </a:t>
            </a:r>
            <a:r>
              <a:rPr lang="es-MX" sz="1400" dirty="0" err="1"/>
              <a:t>MerryChef</a:t>
            </a:r>
            <a:endParaRPr lang="es-MX" sz="1400" dirty="0"/>
          </a:p>
          <a:p>
            <a:r>
              <a:rPr lang="es-MX" sz="1400" dirty="0" smtClean="0"/>
              <a:t>(</a:t>
            </a:r>
            <a:r>
              <a:rPr lang="es-MX" sz="1400" dirty="0" err="1"/>
              <a:t>Resfriamento</a:t>
            </a:r>
            <a:r>
              <a:rPr lang="es-MX" sz="1400" dirty="0"/>
              <a:t> do </a:t>
            </a:r>
            <a:r>
              <a:rPr lang="es-MX" sz="1400" dirty="0" err="1"/>
              <a:t>Forno</a:t>
            </a:r>
            <a:r>
              <a:rPr lang="es-MX" sz="1400" dirty="0"/>
              <a:t>)</a:t>
            </a:r>
          </a:p>
          <a:p>
            <a:r>
              <a:rPr lang="es-MX" sz="1400" dirty="0"/>
              <a:t>BRA-GR-LIMP-FORN-00</a:t>
            </a:r>
            <a:endParaRPr lang="es-MX" sz="1400" dirty="0"/>
          </a:p>
        </p:txBody>
      </p:sp>
      <p:sp>
        <p:nvSpPr>
          <p:cNvPr id="2" name="Retângulo de cantos arredondados 1"/>
          <p:cNvSpPr/>
          <p:nvPr/>
        </p:nvSpPr>
        <p:spPr>
          <a:xfrm>
            <a:off x="1669778"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41" name="Grupo 1040"/>
          <p:cNvGrpSpPr/>
          <p:nvPr/>
        </p:nvGrpSpPr>
        <p:grpSpPr>
          <a:xfrm>
            <a:off x="467539" y="2349401"/>
            <a:ext cx="1069161" cy="475284"/>
            <a:chOff x="734239" y="2336701"/>
            <a:chExt cx="1069161" cy="475284"/>
          </a:xfrm>
        </p:grpSpPr>
        <p:cxnSp>
          <p:nvCxnSpPr>
            <p:cNvPr id="18" name="Conector de seta reta 17"/>
            <p:cNvCxnSpPr/>
            <p:nvPr/>
          </p:nvCxnSpPr>
          <p:spPr>
            <a:xfrm flipV="1">
              <a:off x="1206500" y="25919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734239" y="233670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Retângulo 22"/>
          <p:cNvSpPr/>
          <p:nvPr/>
        </p:nvSpPr>
        <p:spPr>
          <a:xfrm>
            <a:off x="10778729" y="46865"/>
            <a:ext cx="1413271" cy="584775"/>
          </a:xfrm>
          <a:prstGeom prst="rect">
            <a:avLst/>
          </a:prstGeom>
        </p:spPr>
        <p:txBody>
          <a:bodyPr wrap="none">
            <a:spAutoFit/>
          </a:bodyPr>
          <a:lstStyle/>
          <a:p>
            <a:pPr algn="ctr"/>
            <a:r>
              <a:rPr lang="en-US" sz="1600" b="1" dirty="0" err="1">
                <a:solidFill>
                  <a:srgbClr val="0070C0"/>
                </a:solidFill>
              </a:rPr>
              <a:t>Versão</a:t>
            </a:r>
            <a:r>
              <a:rPr lang="en-US" sz="1600" b="1" dirty="0">
                <a:solidFill>
                  <a:srgbClr val="0070C0"/>
                </a:solidFill>
              </a:rPr>
              <a:t>: 1.0 </a:t>
            </a:r>
          </a:p>
          <a:p>
            <a:pPr algn="ctr"/>
            <a:r>
              <a:rPr lang="en-US" sz="1600" b="1" dirty="0" err="1">
                <a:solidFill>
                  <a:srgbClr val="0070C0"/>
                </a:solidFill>
              </a:rPr>
              <a:t>Outubro</a:t>
            </a:r>
            <a:r>
              <a:rPr lang="en-US" sz="1600" b="1" dirty="0">
                <a:solidFill>
                  <a:srgbClr val="0070C0"/>
                </a:solidFill>
              </a:rPr>
              <a:t>/2017</a:t>
            </a:r>
            <a:endParaRPr lang="pt-BR" sz="1600" b="1" dirty="0">
              <a:solidFill>
                <a:srgbClr val="0070C0"/>
              </a:solidFill>
            </a:endParaRPr>
          </a:p>
        </p:txBody>
      </p:sp>
      <p:sp>
        <p:nvSpPr>
          <p:cNvPr id="20" name="Retângulo 19"/>
          <p:cNvSpPr/>
          <p:nvPr/>
        </p:nvSpPr>
        <p:spPr>
          <a:xfrm>
            <a:off x="4977600" y="3178921"/>
            <a:ext cx="2804563" cy="430887"/>
          </a:xfrm>
          <a:prstGeom prst="rect">
            <a:avLst/>
          </a:prstGeom>
        </p:spPr>
        <p:txBody>
          <a:bodyPr wrap="square">
            <a:spAutoFit/>
          </a:bodyPr>
          <a:lstStyle/>
          <a:p>
            <a:pPr algn="ctr"/>
            <a:r>
              <a:rPr lang="pt-BR" sz="1100" dirty="0">
                <a:solidFill>
                  <a:srgbClr val="0070C0"/>
                </a:solidFill>
              </a:rPr>
              <a:t>Selecionar o ícone termômetro azul para ativar o aquecimento.</a:t>
            </a:r>
          </a:p>
        </p:txBody>
      </p:sp>
      <p:sp>
        <p:nvSpPr>
          <p:cNvPr id="24" name="Retângulo 23"/>
          <p:cNvSpPr/>
          <p:nvPr/>
        </p:nvSpPr>
        <p:spPr>
          <a:xfrm>
            <a:off x="8495596" y="3199682"/>
            <a:ext cx="2803973" cy="261610"/>
          </a:xfrm>
          <a:prstGeom prst="rect">
            <a:avLst/>
          </a:prstGeom>
        </p:spPr>
        <p:txBody>
          <a:bodyPr wrap="none">
            <a:spAutoFit/>
          </a:bodyPr>
          <a:lstStyle/>
          <a:p>
            <a:r>
              <a:rPr lang="pt-BR" sz="1100" dirty="0">
                <a:solidFill>
                  <a:srgbClr val="0070C0"/>
                </a:solidFill>
              </a:rPr>
              <a:t>Colocar uma cuba com gelo dentro do forno.  </a:t>
            </a:r>
          </a:p>
        </p:txBody>
      </p:sp>
      <p:cxnSp>
        <p:nvCxnSpPr>
          <p:cNvPr id="28" name="Conector de seta reta 27"/>
          <p:cNvCxnSpPr/>
          <p:nvPr/>
        </p:nvCxnSpPr>
        <p:spPr>
          <a:xfrm flipH="1">
            <a:off x="9793064" y="3550243"/>
            <a:ext cx="1" cy="4918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H="1">
            <a:off x="7867651"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a:off x="4459022"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80700" y="262809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5064363"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8469519" y="145247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7797800" y="26263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8470911"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5064363"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p:cNvSpPr/>
          <p:nvPr/>
        </p:nvSpPr>
        <p:spPr>
          <a:xfrm>
            <a:off x="8394700" y="6005201"/>
            <a:ext cx="2911007" cy="261610"/>
          </a:xfrm>
          <a:prstGeom prst="rect">
            <a:avLst/>
          </a:prstGeom>
        </p:spPr>
        <p:txBody>
          <a:bodyPr wrap="square">
            <a:spAutoFit/>
          </a:bodyPr>
          <a:lstStyle/>
          <a:p>
            <a:pPr algn="ctr"/>
            <a:r>
              <a:rPr lang="pt-BR" sz="1070" dirty="0">
                <a:solidFill>
                  <a:srgbClr val="0070C0"/>
                </a:solidFill>
              </a:rPr>
              <a:t>Selecionar o ícone ok </a:t>
            </a:r>
          </a:p>
        </p:txBody>
      </p: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32"/>
          <p:cNvSpPr/>
          <p:nvPr/>
        </p:nvSpPr>
        <p:spPr>
          <a:xfrm>
            <a:off x="965582" y="1014337"/>
            <a:ext cx="4126191" cy="338554"/>
          </a:xfrm>
          <a:prstGeom prst="rect">
            <a:avLst/>
          </a:prstGeom>
        </p:spPr>
        <p:txBody>
          <a:bodyPr wrap="square">
            <a:spAutoFit/>
          </a:bodyPr>
          <a:lstStyle/>
          <a:p>
            <a:r>
              <a:rPr lang="pt-BR" sz="1600" b="1" dirty="0">
                <a:solidFill>
                  <a:srgbClr val="FF0000"/>
                </a:solidFill>
              </a:rPr>
              <a:t>RESFRIAMENTO DO FORNO: DESABILITAÇÃO  </a:t>
            </a:r>
          </a:p>
        </p:txBody>
      </p:sp>
      <p:sp>
        <p:nvSpPr>
          <p:cNvPr id="47" name="Retângulo 46"/>
          <p:cNvSpPr/>
          <p:nvPr/>
        </p:nvSpPr>
        <p:spPr>
          <a:xfrm>
            <a:off x="5147136" y="5659723"/>
            <a:ext cx="2569091" cy="600164"/>
          </a:xfrm>
          <a:prstGeom prst="rect">
            <a:avLst/>
          </a:prstGeom>
        </p:spPr>
        <p:txBody>
          <a:bodyPr wrap="square">
            <a:spAutoFit/>
          </a:bodyPr>
          <a:lstStyle/>
          <a:p>
            <a:pPr algn="just"/>
            <a:r>
              <a:rPr lang="pt-BR" sz="1100" dirty="0">
                <a:solidFill>
                  <a:srgbClr val="0070C0"/>
                </a:solidFill>
              </a:rPr>
              <a:t>Acompanhar o processo de resfriamento que leva aproximadamente 30-40 minutos. Após apertar ok.</a:t>
            </a:r>
          </a:p>
        </p:txBody>
      </p:sp>
      <p:cxnSp>
        <p:nvCxnSpPr>
          <p:cNvPr id="50" name="Conector de seta reta 49"/>
          <p:cNvCxnSpPr/>
          <p:nvPr/>
        </p:nvCxnSpPr>
        <p:spPr>
          <a:xfrm>
            <a:off x="6046905" y="1949772"/>
            <a:ext cx="559842" cy="14269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Retângulo 39"/>
          <p:cNvSpPr/>
          <p:nvPr/>
        </p:nvSpPr>
        <p:spPr>
          <a:xfrm>
            <a:off x="6606747" y="6523663"/>
            <a:ext cx="6187518" cy="261610"/>
          </a:xfrm>
          <a:prstGeom prst="rect">
            <a:avLst/>
          </a:prstGeom>
        </p:spPr>
        <p:txBody>
          <a:bodyPr wrap="square">
            <a:spAutoFit/>
          </a:bodyPr>
          <a:lstStyle/>
          <a:p>
            <a:pPr algn="ctr"/>
            <a:r>
              <a:rPr lang="pt-BR" sz="1100" dirty="0">
                <a:solidFill>
                  <a:srgbClr val="0070C0"/>
                </a:solidFill>
              </a:rPr>
              <a:t>NOTA: Usar Luva térmica de proteção para colocar a cuba de gelo dentro do forno.</a:t>
            </a:r>
          </a:p>
        </p:txBody>
      </p:sp>
      <p:pic>
        <p:nvPicPr>
          <p:cNvPr id="15" name="Picture 4" descr="Imagem relacionad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287975">
            <a:off x="6992409" y="6300843"/>
            <a:ext cx="401801" cy="55582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rotWithShape="1">
          <a:blip r:embed="rId4"/>
          <a:srcRect l="36562" t="30259" r="53854" b="47508"/>
          <a:stretch/>
        </p:blipFill>
        <p:spPr>
          <a:xfrm>
            <a:off x="2352430" y="1668264"/>
            <a:ext cx="1213168" cy="1582393"/>
          </a:xfrm>
          <a:prstGeom prst="rect">
            <a:avLst/>
          </a:prstGeom>
        </p:spPr>
      </p:pic>
      <p:pic>
        <p:nvPicPr>
          <p:cNvPr id="9" name="Imagem 8"/>
          <p:cNvPicPr>
            <a:picLocks noChangeAspect="1"/>
          </p:cNvPicPr>
          <p:nvPr/>
        </p:nvPicPr>
        <p:blipFill rotWithShape="1">
          <a:blip r:embed="rId4"/>
          <a:srcRect l="49780" t="32249" r="40324" b="47674"/>
          <a:stretch/>
        </p:blipFill>
        <p:spPr>
          <a:xfrm>
            <a:off x="5705507" y="1604060"/>
            <a:ext cx="1377194" cy="1570940"/>
          </a:xfrm>
          <a:prstGeom prst="rect">
            <a:avLst/>
          </a:prstGeom>
        </p:spPr>
      </p:pic>
      <p:pic>
        <p:nvPicPr>
          <p:cNvPr id="48" name="Imagem 47"/>
          <p:cNvPicPr>
            <a:picLocks noChangeAspect="1"/>
          </p:cNvPicPr>
          <p:nvPr/>
        </p:nvPicPr>
        <p:blipFill rotWithShape="1">
          <a:blip r:embed="rId5"/>
          <a:srcRect l="38782" t="31029" r="16979" b="20363"/>
          <a:stretch/>
        </p:blipFill>
        <p:spPr>
          <a:xfrm>
            <a:off x="8610600" y="1673947"/>
            <a:ext cx="2406724" cy="1486746"/>
          </a:xfrm>
          <a:prstGeom prst="rect">
            <a:avLst/>
          </a:prstGeom>
        </p:spPr>
      </p:pic>
      <p:pic>
        <p:nvPicPr>
          <p:cNvPr id="1034" name="Picture 10" descr="Resultado de imagem para LUVAS DE FORN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08671">
            <a:off x="9249091" y="2225209"/>
            <a:ext cx="601173" cy="831625"/>
          </a:xfrm>
          <a:prstGeom prst="rect">
            <a:avLst/>
          </a:prstGeom>
          <a:noFill/>
          <a:extLst>
            <a:ext uri="{909E8E84-426E-40DD-AFC4-6F175D3DCCD1}">
              <a14:hiddenFill xmlns:a14="http://schemas.microsoft.com/office/drawing/2010/main">
                <a:solidFill>
                  <a:srgbClr val="FFFFFF"/>
                </a:solidFill>
              </a14:hiddenFill>
            </a:ext>
          </a:extLst>
        </p:spPr>
      </p:pic>
      <p:sp>
        <p:nvSpPr>
          <p:cNvPr id="51" name="Retângulo 50"/>
          <p:cNvSpPr/>
          <p:nvPr/>
        </p:nvSpPr>
        <p:spPr>
          <a:xfrm>
            <a:off x="1580202" y="3268232"/>
            <a:ext cx="2838611" cy="261610"/>
          </a:xfrm>
          <a:prstGeom prst="rect">
            <a:avLst/>
          </a:prstGeom>
        </p:spPr>
        <p:txBody>
          <a:bodyPr wrap="square">
            <a:spAutoFit/>
          </a:bodyPr>
          <a:lstStyle/>
          <a:p>
            <a:pPr algn="ctr"/>
            <a:r>
              <a:rPr lang="pt-BR" sz="1100" dirty="0">
                <a:solidFill>
                  <a:srgbClr val="0070C0"/>
                </a:solidFill>
              </a:rPr>
              <a:t>Apertar o ícone limpeza.</a:t>
            </a:r>
          </a:p>
        </p:txBody>
      </p:sp>
      <p:pic>
        <p:nvPicPr>
          <p:cNvPr id="10" name="Imagem 9"/>
          <p:cNvPicPr>
            <a:picLocks noChangeAspect="1"/>
          </p:cNvPicPr>
          <p:nvPr/>
        </p:nvPicPr>
        <p:blipFill rotWithShape="1">
          <a:blip r:embed="rId7"/>
          <a:srcRect l="49688" t="61846" r="40520" b="17762"/>
          <a:stretch/>
        </p:blipFill>
        <p:spPr>
          <a:xfrm>
            <a:off x="9076252" y="4339876"/>
            <a:ext cx="1442916" cy="1689458"/>
          </a:xfrm>
          <a:prstGeom prst="rect">
            <a:avLst/>
          </a:prstGeom>
        </p:spPr>
      </p:pic>
      <p:pic>
        <p:nvPicPr>
          <p:cNvPr id="16" name="Imagem 15"/>
          <p:cNvPicPr>
            <a:picLocks noChangeAspect="1"/>
          </p:cNvPicPr>
          <p:nvPr/>
        </p:nvPicPr>
        <p:blipFill rotWithShape="1">
          <a:blip r:embed="rId8"/>
          <a:srcRect l="63125" t="55188" r="27500" b="24247"/>
          <a:stretch/>
        </p:blipFill>
        <p:spPr>
          <a:xfrm>
            <a:off x="5846877" y="4289076"/>
            <a:ext cx="1054875" cy="1301013"/>
          </a:xfrm>
          <a:prstGeom prst="rect">
            <a:avLst/>
          </a:prstGeom>
        </p:spPr>
      </p:pic>
      <p:sp>
        <p:nvSpPr>
          <p:cNvPr id="55" name="Rosca 54"/>
          <p:cNvSpPr/>
          <p:nvPr/>
        </p:nvSpPr>
        <p:spPr>
          <a:xfrm>
            <a:off x="3995784" y="5099780"/>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sp>
        <p:nvSpPr>
          <p:cNvPr id="17" name="Retângulo 16"/>
          <p:cNvSpPr/>
          <p:nvPr/>
        </p:nvSpPr>
        <p:spPr>
          <a:xfrm>
            <a:off x="45683" y="6136006"/>
            <a:ext cx="4771917" cy="600164"/>
          </a:xfrm>
          <a:prstGeom prst="rect">
            <a:avLst/>
          </a:prstGeom>
        </p:spPr>
        <p:txBody>
          <a:bodyPr wrap="square">
            <a:spAutoFit/>
          </a:bodyPr>
          <a:lstStyle/>
          <a:p>
            <a:pPr algn="just"/>
            <a:r>
              <a:rPr lang="pt-BR" sz="1100" dirty="0">
                <a:solidFill>
                  <a:srgbClr val="0070C0"/>
                </a:solidFill>
              </a:rPr>
              <a:t>NOTA: O forno continuará o processo de resfriamento caso a porta seja aberta. </a:t>
            </a:r>
          </a:p>
          <a:p>
            <a:pPr algn="just"/>
            <a:r>
              <a:rPr lang="pt-BR" sz="1100" dirty="0">
                <a:solidFill>
                  <a:srgbClr val="0070C0"/>
                </a:solidFill>
              </a:rPr>
              <a:t>Após a realização de cada etapa, é possível garantir segurança durante a limpeza e vida útil do equipamento. </a:t>
            </a:r>
          </a:p>
        </p:txBody>
      </p:sp>
      <p:sp>
        <p:nvSpPr>
          <p:cNvPr id="35" name="Elipse 34"/>
          <p:cNvSpPr/>
          <p:nvPr/>
        </p:nvSpPr>
        <p:spPr>
          <a:xfrm>
            <a:off x="2767114" y="1329570"/>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1</a:t>
            </a:r>
          </a:p>
        </p:txBody>
      </p:sp>
      <p:sp>
        <p:nvSpPr>
          <p:cNvPr id="36" name="Elipse 35"/>
          <p:cNvSpPr/>
          <p:nvPr/>
        </p:nvSpPr>
        <p:spPr>
          <a:xfrm>
            <a:off x="6189109" y="133168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2</a:t>
            </a:r>
          </a:p>
        </p:txBody>
      </p:sp>
      <p:sp>
        <p:nvSpPr>
          <p:cNvPr id="37" name="Elipse 36"/>
          <p:cNvSpPr/>
          <p:nvPr/>
        </p:nvSpPr>
        <p:spPr>
          <a:xfrm>
            <a:off x="9639928" y="1329570"/>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3</a:t>
            </a:r>
          </a:p>
        </p:txBody>
      </p:sp>
      <p:sp>
        <p:nvSpPr>
          <p:cNvPr id="38" name="Elipse 37"/>
          <p:cNvSpPr/>
          <p:nvPr/>
        </p:nvSpPr>
        <p:spPr>
          <a:xfrm>
            <a:off x="9639927" y="4086058"/>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4</a:t>
            </a:r>
          </a:p>
        </p:txBody>
      </p:sp>
      <p:sp>
        <p:nvSpPr>
          <p:cNvPr id="41" name="Elipse 40"/>
          <p:cNvSpPr/>
          <p:nvPr/>
        </p:nvSpPr>
        <p:spPr>
          <a:xfrm>
            <a:off x="6200323" y="4079631"/>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5</a:t>
            </a:r>
          </a:p>
        </p:txBody>
      </p:sp>
    </p:spTree>
    <p:extLst>
      <p:ext uri="{BB962C8B-B14F-4D97-AF65-F5344CB8AC3E}">
        <p14:creationId xmlns:p14="http://schemas.microsoft.com/office/powerpoint/2010/main" val="48554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m 54"/>
          <p:cNvPicPr>
            <a:picLocks noChangeAspect="1"/>
          </p:cNvPicPr>
          <p:nvPr/>
        </p:nvPicPr>
        <p:blipFill rotWithShape="1">
          <a:blip r:embed="rId2"/>
          <a:srcRect l="26157" t="17904" r="27961" b="33325"/>
          <a:stretch/>
        </p:blipFill>
        <p:spPr>
          <a:xfrm>
            <a:off x="1683671" y="4429775"/>
            <a:ext cx="2478932" cy="1481474"/>
          </a:xfrm>
          <a:prstGeom prst="rect">
            <a:avLst/>
          </a:prstGeom>
        </p:spPr>
      </p:pic>
      <p:pic>
        <p:nvPicPr>
          <p:cNvPr id="43" name="Picture 2" descr="eikon e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916" b="12983"/>
          <a:stretch/>
        </p:blipFill>
        <p:spPr bwMode="auto">
          <a:xfrm>
            <a:off x="2008961" y="1466952"/>
            <a:ext cx="2238661" cy="1909251"/>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err="1"/>
              <a:t>Guia</a:t>
            </a:r>
            <a:r>
              <a:rPr lang="es-MX" sz="1400" dirty="0"/>
              <a:t> Rápido </a:t>
            </a:r>
            <a:r>
              <a:rPr lang="es-MX" sz="1400" dirty="0" err="1"/>
              <a:t>Limpeza</a:t>
            </a:r>
            <a:r>
              <a:rPr lang="es-MX" sz="1400" dirty="0"/>
              <a:t> </a:t>
            </a:r>
            <a:r>
              <a:rPr lang="es-MX" sz="1400" dirty="0" err="1"/>
              <a:t>Forno</a:t>
            </a:r>
            <a:r>
              <a:rPr lang="es-MX" sz="1400" dirty="0"/>
              <a:t> </a:t>
            </a:r>
            <a:r>
              <a:rPr lang="es-MX" sz="1400" dirty="0" err="1"/>
              <a:t>MerryChef</a:t>
            </a:r>
            <a:endParaRPr lang="es-MX" sz="1400" dirty="0"/>
          </a:p>
          <a:p>
            <a:r>
              <a:rPr lang="es-MX" sz="1400" dirty="0" smtClean="0"/>
              <a:t>(</a:t>
            </a:r>
            <a:r>
              <a:rPr lang="es-MX" sz="1400" dirty="0" err="1"/>
              <a:t>Desabilitação</a:t>
            </a:r>
            <a:r>
              <a:rPr lang="es-MX" sz="1400" dirty="0"/>
              <a:t>)</a:t>
            </a:r>
          </a:p>
          <a:p>
            <a:r>
              <a:rPr lang="es-MX" sz="1400" dirty="0"/>
              <a:t>BRA-GR-LIMP-FORN-00</a:t>
            </a:r>
            <a:endParaRPr lang="es-MX" sz="1400" dirty="0"/>
          </a:p>
        </p:txBody>
      </p:sp>
      <p:sp>
        <p:nvSpPr>
          <p:cNvPr id="2" name="Retângulo de cantos arredondados 1"/>
          <p:cNvSpPr/>
          <p:nvPr/>
        </p:nvSpPr>
        <p:spPr>
          <a:xfrm>
            <a:off x="1669778"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2152637" y="3298709"/>
            <a:ext cx="1853392" cy="261610"/>
          </a:xfrm>
          <a:prstGeom prst="rect">
            <a:avLst/>
          </a:prstGeom>
        </p:spPr>
        <p:txBody>
          <a:bodyPr wrap="none">
            <a:spAutoFit/>
          </a:bodyPr>
          <a:lstStyle/>
          <a:p>
            <a:r>
              <a:rPr lang="pt-BR" sz="1100" dirty="0">
                <a:solidFill>
                  <a:srgbClr val="0070C0"/>
                </a:solidFill>
              </a:rPr>
              <a:t>Desligar o botão de energia. </a:t>
            </a:r>
          </a:p>
        </p:txBody>
      </p:sp>
      <p:sp>
        <p:nvSpPr>
          <p:cNvPr id="11" name="Elipse 10"/>
          <p:cNvSpPr/>
          <p:nvPr/>
        </p:nvSpPr>
        <p:spPr>
          <a:xfrm>
            <a:off x="2273790" y="1669712"/>
            <a:ext cx="411144" cy="248524"/>
          </a:xfrm>
          <a:prstGeom prst="ellipse">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41" name="Grupo 1040"/>
          <p:cNvGrpSpPr/>
          <p:nvPr/>
        </p:nvGrpSpPr>
        <p:grpSpPr>
          <a:xfrm>
            <a:off x="467539" y="2349401"/>
            <a:ext cx="1069161" cy="475284"/>
            <a:chOff x="734239" y="2336701"/>
            <a:chExt cx="1069161" cy="475284"/>
          </a:xfrm>
        </p:grpSpPr>
        <p:cxnSp>
          <p:nvCxnSpPr>
            <p:cNvPr id="18" name="Conector de seta reta 17"/>
            <p:cNvCxnSpPr/>
            <p:nvPr/>
          </p:nvCxnSpPr>
          <p:spPr>
            <a:xfrm flipV="1">
              <a:off x="1206500" y="25919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734239" y="233670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Retângulo 22"/>
          <p:cNvSpPr/>
          <p:nvPr/>
        </p:nvSpPr>
        <p:spPr>
          <a:xfrm>
            <a:off x="10778729" y="46865"/>
            <a:ext cx="1413271" cy="584775"/>
          </a:xfrm>
          <a:prstGeom prst="rect">
            <a:avLst/>
          </a:prstGeom>
        </p:spPr>
        <p:txBody>
          <a:bodyPr wrap="none">
            <a:spAutoFit/>
          </a:bodyPr>
          <a:lstStyle/>
          <a:p>
            <a:pPr algn="ctr"/>
            <a:r>
              <a:rPr lang="en-US" sz="1600" b="1" dirty="0" err="1">
                <a:solidFill>
                  <a:srgbClr val="0070C0"/>
                </a:solidFill>
              </a:rPr>
              <a:t>Versão</a:t>
            </a:r>
            <a:r>
              <a:rPr lang="en-US" sz="1600" b="1" dirty="0">
                <a:solidFill>
                  <a:srgbClr val="0070C0"/>
                </a:solidFill>
              </a:rPr>
              <a:t>: 1.0 </a:t>
            </a:r>
          </a:p>
          <a:p>
            <a:pPr algn="ctr"/>
            <a:r>
              <a:rPr lang="en-US" sz="1600" b="1" dirty="0" err="1">
                <a:solidFill>
                  <a:srgbClr val="0070C0"/>
                </a:solidFill>
              </a:rPr>
              <a:t>Outubro</a:t>
            </a:r>
            <a:r>
              <a:rPr lang="en-US" sz="1600" b="1" dirty="0">
                <a:solidFill>
                  <a:srgbClr val="0070C0"/>
                </a:solidFill>
              </a:rPr>
              <a:t>/2017</a:t>
            </a:r>
            <a:endParaRPr lang="pt-BR" sz="1600" b="1" dirty="0">
              <a:solidFill>
                <a:srgbClr val="0070C0"/>
              </a:solidFill>
            </a:endParaRPr>
          </a:p>
        </p:txBody>
      </p:sp>
      <p:sp>
        <p:nvSpPr>
          <p:cNvPr id="20" name="Retângulo 19"/>
          <p:cNvSpPr/>
          <p:nvPr/>
        </p:nvSpPr>
        <p:spPr>
          <a:xfrm>
            <a:off x="4990300" y="3228739"/>
            <a:ext cx="2838611" cy="261610"/>
          </a:xfrm>
          <a:prstGeom prst="rect">
            <a:avLst/>
          </a:prstGeom>
        </p:spPr>
        <p:txBody>
          <a:bodyPr wrap="square">
            <a:spAutoFit/>
          </a:bodyPr>
          <a:lstStyle/>
          <a:p>
            <a:pPr algn="ctr"/>
            <a:r>
              <a:rPr lang="pt-BR" sz="1100" dirty="0">
                <a:solidFill>
                  <a:srgbClr val="0070C0"/>
                </a:solidFill>
              </a:rPr>
              <a:t>Retirar o cabo de energia da tomada. </a:t>
            </a:r>
          </a:p>
        </p:txBody>
      </p:sp>
      <p:sp>
        <p:nvSpPr>
          <p:cNvPr id="24" name="Retângulo 23"/>
          <p:cNvSpPr/>
          <p:nvPr/>
        </p:nvSpPr>
        <p:spPr>
          <a:xfrm>
            <a:off x="8609475" y="3139827"/>
            <a:ext cx="2576779" cy="430887"/>
          </a:xfrm>
          <a:prstGeom prst="rect">
            <a:avLst/>
          </a:prstGeom>
        </p:spPr>
        <p:txBody>
          <a:bodyPr wrap="square">
            <a:spAutoFit/>
          </a:bodyPr>
          <a:lstStyle/>
          <a:p>
            <a:r>
              <a:rPr lang="pt-BR" sz="1100" dirty="0">
                <a:solidFill>
                  <a:srgbClr val="0070C0"/>
                </a:solidFill>
              </a:rPr>
              <a:t>Abrir a porta do forno e retirar a cuba e descartar toda a água na pia.</a:t>
            </a:r>
          </a:p>
        </p:txBody>
      </p:sp>
      <p:cxnSp>
        <p:nvCxnSpPr>
          <p:cNvPr id="28" name="Conector de seta reta 27"/>
          <p:cNvCxnSpPr>
            <a:stCxn id="59" idx="2"/>
          </p:cNvCxnSpPr>
          <p:nvPr/>
        </p:nvCxnSpPr>
        <p:spPr>
          <a:xfrm flipH="1">
            <a:off x="9828418" y="3550243"/>
            <a:ext cx="1" cy="4837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28" name="Retângulo 1027"/>
          <p:cNvSpPr/>
          <p:nvPr/>
        </p:nvSpPr>
        <p:spPr>
          <a:xfrm>
            <a:off x="9184075" y="5969378"/>
            <a:ext cx="2641238" cy="261610"/>
          </a:xfrm>
          <a:prstGeom prst="rect">
            <a:avLst/>
          </a:prstGeom>
        </p:spPr>
        <p:txBody>
          <a:bodyPr wrap="square">
            <a:spAutoFit/>
          </a:bodyPr>
          <a:lstStyle/>
          <a:p>
            <a:r>
              <a:rPr lang="pt-BR" sz="1100" dirty="0">
                <a:solidFill>
                  <a:srgbClr val="0070C0"/>
                </a:solidFill>
              </a:rPr>
              <a:t>Retirar grade do forno. </a:t>
            </a:r>
          </a:p>
        </p:txBody>
      </p:sp>
      <p:cxnSp>
        <p:nvCxnSpPr>
          <p:cNvPr id="42" name="Conector de seta reta 41"/>
          <p:cNvCxnSpPr/>
          <p:nvPr/>
        </p:nvCxnSpPr>
        <p:spPr>
          <a:xfrm flipH="1">
            <a:off x="7867651"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a:off x="4459022"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80700" y="262809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5064363"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8469519" y="145247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7797800" y="26263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8470911"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5064363"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de cantos arredondados 66"/>
          <p:cNvSpPr/>
          <p:nvPr/>
        </p:nvSpPr>
        <p:spPr>
          <a:xfrm>
            <a:off x="1536700" y="4172205"/>
            <a:ext cx="2836359"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6" name="Rosca 1045"/>
          <p:cNvSpPr/>
          <p:nvPr/>
        </p:nvSpPr>
        <p:spPr>
          <a:xfrm>
            <a:off x="458222" y="5050625"/>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cxnSp>
        <p:nvCxnSpPr>
          <p:cNvPr id="71" name="Conector de seta reta 70"/>
          <p:cNvCxnSpPr/>
          <p:nvPr/>
        </p:nvCxnSpPr>
        <p:spPr>
          <a:xfrm flipH="1">
            <a:off x="933999" y="5270552"/>
            <a:ext cx="577323" cy="28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3" name="Retângulo 72"/>
          <p:cNvSpPr/>
          <p:nvPr/>
        </p:nvSpPr>
        <p:spPr>
          <a:xfrm>
            <a:off x="1507806" y="5938385"/>
            <a:ext cx="2911007" cy="261610"/>
          </a:xfrm>
          <a:prstGeom prst="rect">
            <a:avLst/>
          </a:prstGeom>
        </p:spPr>
        <p:txBody>
          <a:bodyPr wrap="square">
            <a:spAutoFit/>
          </a:bodyPr>
          <a:lstStyle/>
          <a:p>
            <a:pPr algn="ctr"/>
            <a:r>
              <a:rPr lang="pt-BR" sz="1070" dirty="0">
                <a:solidFill>
                  <a:srgbClr val="0070C0"/>
                </a:solidFill>
              </a:rPr>
              <a:t>Retirar o filtro interno do forno.</a:t>
            </a:r>
          </a:p>
        </p:txBody>
      </p:sp>
      <p:pic>
        <p:nvPicPr>
          <p:cNvPr id="31" name="Picture 4" descr="Image result for cinepoli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32"/>
          <p:cNvSpPr/>
          <p:nvPr/>
        </p:nvSpPr>
        <p:spPr>
          <a:xfrm>
            <a:off x="965582" y="1014337"/>
            <a:ext cx="4126191" cy="338554"/>
          </a:xfrm>
          <a:prstGeom prst="rect">
            <a:avLst/>
          </a:prstGeom>
        </p:spPr>
        <p:txBody>
          <a:bodyPr wrap="square">
            <a:spAutoFit/>
          </a:bodyPr>
          <a:lstStyle/>
          <a:p>
            <a:r>
              <a:rPr lang="pt-BR" sz="1600" b="1" dirty="0">
                <a:solidFill>
                  <a:srgbClr val="FF0000"/>
                </a:solidFill>
              </a:rPr>
              <a:t>DESABILITAÇÃO: LIMPEZA DE UTENSÍLIOS  </a:t>
            </a:r>
          </a:p>
        </p:txBody>
      </p:sp>
      <p:sp>
        <p:nvSpPr>
          <p:cNvPr id="40" name="Retângulo 39"/>
          <p:cNvSpPr/>
          <p:nvPr/>
        </p:nvSpPr>
        <p:spPr>
          <a:xfrm>
            <a:off x="-66118" y="6511702"/>
            <a:ext cx="6187518" cy="261610"/>
          </a:xfrm>
          <a:prstGeom prst="rect">
            <a:avLst/>
          </a:prstGeom>
        </p:spPr>
        <p:txBody>
          <a:bodyPr wrap="square">
            <a:spAutoFit/>
          </a:bodyPr>
          <a:lstStyle/>
          <a:p>
            <a:pPr algn="ctr"/>
            <a:r>
              <a:rPr lang="pt-BR" sz="1100" dirty="0">
                <a:solidFill>
                  <a:srgbClr val="0070C0"/>
                </a:solidFill>
              </a:rPr>
              <a:t>NOTA: O forno poderá estar quente, usar a luva térmica para retirar os utensílios.</a:t>
            </a:r>
          </a:p>
        </p:txBody>
      </p:sp>
      <p:pic>
        <p:nvPicPr>
          <p:cNvPr id="1026" name="Picture 2" descr="Resultado de imagem para mã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673660" y="1517828"/>
            <a:ext cx="872415" cy="6543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Resultado de imagem para puxar fio da tomada"/>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0368" t="12476" r="7962" b="23786"/>
          <a:stretch/>
        </p:blipFill>
        <p:spPr bwMode="auto">
          <a:xfrm>
            <a:off x="5117556" y="1598665"/>
            <a:ext cx="2654991" cy="137160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Conector de seta reta 48"/>
          <p:cNvCxnSpPr/>
          <p:nvPr/>
        </p:nvCxnSpPr>
        <p:spPr>
          <a:xfrm>
            <a:off x="5932605" y="1785720"/>
            <a:ext cx="559842" cy="14269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m 6"/>
          <p:cNvPicPr>
            <a:picLocks noChangeAspect="1"/>
          </p:cNvPicPr>
          <p:nvPr/>
        </p:nvPicPr>
        <p:blipFill rotWithShape="1">
          <a:blip r:embed="rId7"/>
          <a:srcRect l="31522" t="23551" r="21248" b="22948"/>
          <a:stretch/>
        </p:blipFill>
        <p:spPr>
          <a:xfrm>
            <a:off x="8635683" y="1620532"/>
            <a:ext cx="2385471" cy="1519295"/>
          </a:xfrm>
          <a:prstGeom prst="rect">
            <a:avLst/>
          </a:prstGeom>
        </p:spPr>
      </p:pic>
      <p:pic>
        <p:nvPicPr>
          <p:cNvPr id="53" name="Picture 4" descr="Imagem relacionad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713760">
            <a:off x="9641544" y="2353480"/>
            <a:ext cx="543515" cy="751863"/>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upo 26"/>
          <p:cNvGrpSpPr/>
          <p:nvPr/>
        </p:nvGrpSpPr>
        <p:grpSpPr>
          <a:xfrm>
            <a:off x="8522414" y="4274187"/>
            <a:ext cx="2565139" cy="1828941"/>
            <a:chOff x="8522414" y="4274187"/>
            <a:chExt cx="2565139" cy="1828941"/>
          </a:xfrm>
        </p:grpSpPr>
        <p:pic>
          <p:nvPicPr>
            <p:cNvPr id="17" name="Picture 2" descr="Imagem relacionada"/>
            <p:cNvPicPr>
              <a:picLocks noChangeAspect="1" noChangeArrowheads="1"/>
            </p:cNvPicPr>
            <p:nvPr/>
          </p:nvPicPr>
          <p:blipFill rotWithShape="1">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l="24666" t="20486" r="17654" b="42702"/>
            <a:stretch/>
          </p:blipFill>
          <p:spPr bwMode="auto">
            <a:xfrm>
              <a:off x="9161740" y="4274187"/>
              <a:ext cx="1925813" cy="1231935"/>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524112">
              <a:off x="9003204" y="5394527"/>
              <a:ext cx="1063664" cy="581470"/>
            </a:xfrm>
            <a:prstGeom prst="rect">
              <a:avLst/>
            </a:prstGeom>
          </p:spPr>
        </p:pic>
        <p:pic>
          <p:nvPicPr>
            <p:cNvPr id="58" name="Picture 4" descr="Imagem relacionad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931216" flipH="1">
              <a:off x="8627436" y="5471168"/>
              <a:ext cx="526938" cy="7369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upo 28"/>
          <p:cNvGrpSpPr/>
          <p:nvPr/>
        </p:nvGrpSpPr>
        <p:grpSpPr>
          <a:xfrm>
            <a:off x="5079967" y="4262350"/>
            <a:ext cx="2600402" cy="1964817"/>
            <a:chOff x="5079967" y="4262350"/>
            <a:chExt cx="2600402" cy="1964817"/>
          </a:xfrm>
        </p:grpSpPr>
        <p:pic>
          <p:nvPicPr>
            <p:cNvPr id="61" name="Picture 2" descr="Imagem relacionada"/>
            <p:cNvPicPr>
              <a:picLocks noChangeAspect="1" noChangeArrowheads="1"/>
            </p:cNvPicPr>
            <p:nvPr/>
          </p:nvPicPr>
          <p:blipFill rotWithShape="1">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l="24666" t="20486" r="17654" b="42702"/>
            <a:stretch/>
          </p:blipFill>
          <p:spPr bwMode="auto">
            <a:xfrm>
              <a:off x="5138841" y="4262350"/>
              <a:ext cx="2541528" cy="1625805"/>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34023" flipH="1">
              <a:off x="5405495" y="5061773"/>
              <a:ext cx="1453333" cy="1165394"/>
            </a:xfrm>
            <a:prstGeom prst="rect">
              <a:avLst/>
            </a:prstGeom>
          </p:spPr>
        </p:pic>
        <p:pic>
          <p:nvPicPr>
            <p:cNvPr id="65" name="Picture 4" descr="Imagem relacionad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25182" flipH="1">
              <a:off x="5188610" y="5539316"/>
              <a:ext cx="545108" cy="7623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upo 29"/>
          <p:cNvGrpSpPr/>
          <p:nvPr/>
        </p:nvGrpSpPr>
        <p:grpSpPr>
          <a:xfrm>
            <a:off x="1621283" y="4824318"/>
            <a:ext cx="1766739" cy="1174504"/>
            <a:chOff x="1725853" y="4842670"/>
            <a:chExt cx="1766739" cy="1174504"/>
          </a:xfrm>
        </p:grpSpPr>
        <p:pic>
          <p:nvPicPr>
            <p:cNvPr id="26" name="Imagem 25"/>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318088" y="4842670"/>
              <a:ext cx="1174504" cy="1174504"/>
            </a:xfrm>
            <a:prstGeom prst="rect">
              <a:avLst/>
            </a:prstGeom>
          </p:spPr>
        </p:pic>
        <p:pic>
          <p:nvPicPr>
            <p:cNvPr id="68" name="Picture 4" descr="Imagem relacionad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25182" flipH="1">
              <a:off x="1834496" y="5180597"/>
              <a:ext cx="545108" cy="762394"/>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Retângulo 47"/>
          <p:cNvSpPr/>
          <p:nvPr/>
        </p:nvSpPr>
        <p:spPr>
          <a:xfrm>
            <a:off x="5563612" y="5984861"/>
            <a:ext cx="2641238" cy="261610"/>
          </a:xfrm>
          <a:prstGeom prst="rect">
            <a:avLst/>
          </a:prstGeom>
        </p:spPr>
        <p:txBody>
          <a:bodyPr wrap="square">
            <a:spAutoFit/>
          </a:bodyPr>
          <a:lstStyle/>
          <a:p>
            <a:r>
              <a:rPr lang="pt-BR" sz="1100" dirty="0">
                <a:solidFill>
                  <a:srgbClr val="0070C0"/>
                </a:solidFill>
              </a:rPr>
              <a:t>Retirar a bandeja de resíduos. </a:t>
            </a:r>
          </a:p>
        </p:txBody>
      </p:sp>
      <p:cxnSp>
        <p:nvCxnSpPr>
          <p:cNvPr id="50" name="Conector de seta reta 49"/>
          <p:cNvCxnSpPr/>
          <p:nvPr/>
        </p:nvCxnSpPr>
        <p:spPr>
          <a:xfrm flipH="1">
            <a:off x="10182681" y="5287558"/>
            <a:ext cx="228114" cy="15870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de seta reta 51"/>
          <p:cNvCxnSpPr/>
          <p:nvPr/>
        </p:nvCxnSpPr>
        <p:spPr>
          <a:xfrm flipH="1">
            <a:off x="9741719" y="5245958"/>
            <a:ext cx="228114" cy="15870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de seta reta 63"/>
          <p:cNvCxnSpPr/>
          <p:nvPr/>
        </p:nvCxnSpPr>
        <p:spPr>
          <a:xfrm>
            <a:off x="3201384" y="4779548"/>
            <a:ext cx="105296" cy="26036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de seta reta 68"/>
          <p:cNvCxnSpPr/>
          <p:nvPr/>
        </p:nvCxnSpPr>
        <p:spPr>
          <a:xfrm flipH="1">
            <a:off x="2479362" y="4779548"/>
            <a:ext cx="66787" cy="26036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0" name="Elipse 69"/>
          <p:cNvSpPr/>
          <p:nvPr/>
        </p:nvSpPr>
        <p:spPr>
          <a:xfrm>
            <a:off x="2843314" y="1291470"/>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1</a:t>
            </a:r>
          </a:p>
        </p:txBody>
      </p:sp>
      <p:sp>
        <p:nvSpPr>
          <p:cNvPr id="72" name="Elipse 71"/>
          <p:cNvSpPr/>
          <p:nvPr/>
        </p:nvSpPr>
        <p:spPr>
          <a:xfrm>
            <a:off x="6278509" y="1277144"/>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2</a:t>
            </a:r>
          </a:p>
        </p:txBody>
      </p:sp>
      <p:sp>
        <p:nvSpPr>
          <p:cNvPr id="74" name="Elipse 73"/>
          <p:cNvSpPr/>
          <p:nvPr/>
        </p:nvSpPr>
        <p:spPr>
          <a:xfrm>
            <a:off x="9586518" y="1277144"/>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3</a:t>
            </a:r>
          </a:p>
        </p:txBody>
      </p:sp>
      <p:sp>
        <p:nvSpPr>
          <p:cNvPr id="75" name="Elipse 74"/>
          <p:cNvSpPr/>
          <p:nvPr/>
        </p:nvSpPr>
        <p:spPr>
          <a:xfrm>
            <a:off x="9675281" y="4063897"/>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4</a:t>
            </a:r>
          </a:p>
        </p:txBody>
      </p:sp>
      <p:sp>
        <p:nvSpPr>
          <p:cNvPr id="76" name="Elipse 75"/>
          <p:cNvSpPr/>
          <p:nvPr/>
        </p:nvSpPr>
        <p:spPr>
          <a:xfrm>
            <a:off x="6186174" y="3995416"/>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5</a:t>
            </a:r>
          </a:p>
        </p:txBody>
      </p:sp>
      <p:sp>
        <p:nvSpPr>
          <p:cNvPr id="77" name="Elipse 76"/>
          <p:cNvSpPr/>
          <p:nvPr/>
        </p:nvSpPr>
        <p:spPr>
          <a:xfrm>
            <a:off x="2721368" y="4004792"/>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6</a:t>
            </a:r>
          </a:p>
        </p:txBody>
      </p:sp>
    </p:spTree>
    <p:extLst>
      <p:ext uri="{BB962C8B-B14F-4D97-AF65-F5344CB8AC3E}">
        <p14:creationId xmlns:p14="http://schemas.microsoft.com/office/powerpoint/2010/main" val="124746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err="1"/>
              <a:t>Guia</a:t>
            </a:r>
            <a:r>
              <a:rPr lang="es-MX" sz="1400" dirty="0"/>
              <a:t> Rápido </a:t>
            </a:r>
            <a:r>
              <a:rPr lang="es-MX" sz="1400" dirty="0" err="1"/>
              <a:t>Limpeza</a:t>
            </a:r>
            <a:r>
              <a:rPr lang="es-MX" sz="1400" dirty="0"/>
              <a:t> </a:t>
            </a:r>
            <a:r>
              <a:rPr lang="es-MX" sz="1400" dirty="0" err="1"/>
              <a:t>Forno</a:t>
            </a:r>
            <a:r>
              <a:rPr lang="es-MX" sz="1400" dirty="0"/>
              <a:t> </a:t>
            </a:r>
            <a:r>
              <a:rPr lang="es-MX" sz="1400" dirty="0" err="1"/>
              <a:t>MerryChef</a:t>
            </a:r>
            <a:endParaRPr lang="es-MX" sz="1400" dirty="0"/>
          </a:p>
          <a:p>
            <a:r>
              <a:rPr lang="es-MX" sz="1400" dirty="0" smtClean="0"/>
              <a:t>(</a:t>
            </a:r>
            <a:r>
              <a:rPr lang="es-MX" sz="1400" dirty="0" err="1"/>
              <a:t>Desabilitação</a:t>
            </a:r>
            <a:r>
              <a:rPr lang="es-MX" sz="1400" dirty="0"/>
              <a:t>)</a:t>
            </a:r>
          </a:p>
          <a:p>
            <a:r>
              <a:rPr lang="es-MX" sz="1400" dirty="0"/>
              <a:t>BRA-GR-LIMP-FORN-00</a:t>
            </a:r>
            <a:endParaRPr lang="es-MX" sz="1400" dirty="0"/>
          </a:p>
        </p:txBody>
      </p:sp>
      <p:sp>
        <p:nvSpPr>
          <p:cNvPr id="2" name="Retângulo de cantos arredondados 1"/>
          <p:cNvSpPr/>
          <p:nvPr/>
        </p:nvSpPr>
        <p:spPr>
          <a:xfrm>
            <a:off x="1669778"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2120417" y="3288217"/>
            <a:ext cx="1569660" cy="261610"/>
          </a:xfrm>
          <a:prstGeom prst="rect">
            <a:avLst/>
          </a:prstGeom>
        </p:spPr>
        <p:txBody>
          <a:bodyPr wrap="none">
            <a:spAutoFit/>
          </a:bodyPr>
          <a:lstStyle/>
          <a:p>
            <a:r>
              <a:rPr lang="pt-BR" sz="1100" dirty="0">
                <a:solidFill>
                  <a:srgbClr val="0070C0"/>
                </a:solidFill>
              </a:rPr>
              <a:t>Retirar o filtro externo . </a:t>
            </a:r>
          </a:p>
        </p:txBody>
      </p:sp>
      <p:cxnSp>
        <p:nvCxnSpPr>
          <p:cNvPr id="18" name="Conector de seta reta 17"/>
          <p:cNvCxnSpPr/>
          <p:nvPr/>
        </p:nvCxnSpPr>
        <p:spPr>
          <a:xfrm flipV="1">
            <a:off x="939800" y="26046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10778729" y="46865"/>
            <a:ext cx="1413271" cy="584775"/>
          </a:xfrm>
          <a:prstGeom prst="rect">
            <a:avLst/>
          </a:prstGeom>
        </p:spPr>
        <p:txBody>
          <a:bodyPr wrap="none">
            <a:spAutoFit/>
          </a:bodyPr>
          <a:lstStyle/>
          <a:p>
            <a:pPr algn="ctr"/>
            <a:r>
              <a:rPr lang="en-US" sz="1600" b="1" dirty="0" err="1">
                <a:solidFill>
                  <a:srgbClr val="0070C0"/>
                </a:solidFill>
              </a:rPr>
              <a:t>Versão</a:t>
            </a:r>
            <a:r>
              <a:rPr lang="en-US" sz="1600" b="1" dirty="0">
                <a:solidFill>
                  <a:srgbClr val="0070C0"/>
                </a:solidFill>
              </a:rPr>
              <a:t>: 1.0 </a:t>
            </a:r>
          </a:p>
          <a:p>
            <a:pPr algn="ctr"/>
            <a:r>
              <a:rPr lang="en-US" sz="1600" b="1" dirty="0" err="1">
                <a:solidFill>
                  <a:srgbClr val="0070C0"/>
                </a:solidFill>
              </a:rPr>
              <a:t>Outubro</a:t>
            </a:r>
            <a:r>
              <a:rPr lang="en-US" sz="1600" b="1" dirty="0">
                <a:solidFill>
                  <a:srgbClr val="0070C0"/>
                </a:solidFill>
              </a:rPr>
              <a:t>/2017</a:t>
            </a:r>
            <a:endParaRPr lang="pt-BR" sz="1600" b="1" dirty="0">
              <a:solidFill>
                <a:srgbClr val="0070C0"/>
              </a:solidFill>
            </a:endParaRPr>
          </a:p>
        </p:txBody>
      </p:sp>
      <p:sp>
        <p:nvSpPr>
          <p:cNvPr id="20" name="Retângulo 19"/>
          <p:cNvSpPr/>
          <p:nvPr/>
        </p:nvSpPr>
        <p:spPr>
          <a:xfrm>
            <a:off x="5113598" y="3141628"/>
            <a:ext cx="2679326" cy="430887"/>
          </a:xfrm>
          <a:prstGeom prst="rect">
            <a:avLst/>
          </a:prstGeom>
        </p:spPr>
        <p:txBody>
          <a:bodyPr wrap="square">
            <a:spAutoFit/>
          </a:bodyPr>
          <a:lstStyle/>
          <a:p>
            <a:pPr algn="ctr"/>
            <a:r>
              <a:rPr lang="pt-BR" sz="1100" dirty="0">
                <a:solidFill>
                  <a:srgbClr val="0070C0"/>
                </a:solidFill>
              </a:rPr>
              <a:t>Imergir os utensílios na solução Suma break-</a:t>
            </a:r>
            <a:r>
              <a:rPr lang="pt-BR" sz="1100" dirty="0" err="1">
                <a:solidFill>
                  <a:srgbClr val="0070C0"/>
                </a:solidFill>
              </a:rPr>
              <a:t>up</a:t>
            </a:r>
            <a:r>
              <a:rPr lang="pt-BR" sz="1100" dirty="0">
                <a:solidFill>
                  <a:srgbClr val="0070C0"/>
                </a:solidFill>
              </a:rPr>
              <a:t> ( já diluído) de 40-50 minutos.  </a:t>
            </a:r>
          </a:p>
        </p:txBody>
      </p:sp>
      <p:cxnSp>
        <p:nvCxnSpPr>
          <p:cNvPr id="28" name="Conector de seta reta 27"/>
          <p:cNvCxnSpPr/>
          <p:nvPr/>
        </p:nvCxnSpPr>
        <p:spPr>
          <a:xfrm>
            <a:off x="9793065" y="3550243"/>
            <a:ext cx="12699" cy="453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H="1">
            <a:off x="7867651"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a:off x="4459022"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80700" y="262809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5064363"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8469519" y="145247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7797800" y="26263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8470911"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5064363"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de cantos arredondados 66"/>
          <p:cNvSpPr/>
          <p:nvPr/>
        </p:nvSpPr>
        <p:spPr>
          <a:xfrm>
            <a:off x="1536700" y="4172205"/>
            <a:ext cx="2836359"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6" name="Rosca 1045"/>
          <p:cNvSpPr/>
          <p:nvPr/>
        </p:nvSpPr>
        <p:spPr>
          <a:xfrm>
            <a:off x="501502" y="2380179"/>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cxnSp>
        <p:nvCxnSpPr>
          <p:cNvPr id="71" name="Conector de seta reta 70"/>
          <p:cNvCxnSpPr/>
          <p:nvPr/>
        </p:nvCxnSpPr>
        <p:spPr>
          <a:xfrm flipH="1">
            <a:off x="933999" y="5270552"/>
            <a:ext cx="577323" cy="28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32"/>
          <p:cNvSpPr/>
          <p:nvPr/>
        </p:nvSpPr>
        <p:spPr>
          <a:xfrm>
            <a:off x="965582" y="1014337"/>
            <a:ext cx="4126191" cy="338554"/>
          </a:xfrm>
          <a:prstGeom prst="rect">
            <a:avLst/>
          </a:prstGeom>
        </p:spPr>
        <p:txBody>
          <a:bodyPr wrap="square">
            <a:spAutoFit/>
          </a:bodyPr>
          <a:lstStyle/>
          <a:p>
            <a:r>
              <a:rPr lang="pt-BR" sz="1600" b="1" dirty="0">
                <a:solidFill>
                  <a:srgbClr val="FF0000"/>
                </a:solidFill>
              </a:rPr>
              <a:t>DESABILITAÇÃO: LIMPEZA DE UTENSÍLIOS  </a:t>
            </a:r>
          </a:p>
        </p:txBody>
      </p:sp>
      <p:pic>
        <p:nvPicPr>
          <p:cNvPr id="4" name="Imagem 3"/>
          <p:cNvPicPr>
            <a:picLocks noChangeAspect="1"/>
          </p:cNvPicPr>
          <p:nvPr/>
        </p:nvPicPr>
        <p:blipFill rotWithShape="1">
          <a:blip r:embed="rId3" cstate="print">
            <a:extLst>
              <a:ext uri="{28A0092B-C50C-407E-A947-70E740481C1C}">
                <a14:useLocalDpi xmlns:a14="http://schemas.microsoft.com/office/drawing/2010/main" val="0"/>
              </a:ext>
            </a:extLst>
          </a:blip>
          <a:srcRect t="16577" r="2790" b="4904"/>
          <a:stretch/>
        </p:blipFill>
        <p:spPr>
          <a:xfrm>
            <a:off x="5214890" y="1686178"/>
            <a:ext cx="2451033" cy="1484813"/>
          </a:xfrm>
          <a:prstGeom prst="rect">
            <a:avLst/>
          </a:prstGeom>
        </p:spPr>
      </p:pic>
      <p:pic>
        <p:nvPicPr>
          <p:cNvPr id="50" name="Picture 2" descr="eikon e4"/>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916" b="12983"/>
          <a:stretch/>
        </p:blipFill>
        <p:spPr bwMode="auto">
          <a:xfrm>
            <a:off x="1814155" y="1447035"/>
            <a:ext cx="2238661" cy="1909251"/>
          </a:xfrm>
          <a:prstGeom prst="rect">
            <a:avLst/>
          </a:prstGeom>
          <a:noFill/>
          <a:extLst>
            <a:ext uri="{909E8E84-426E-40DD-AFC4-6F175D3DCCD1}">
              <a14:hiddenFill xmlns:a14="http://schemas.microsoft.com/office/drawing/2010/main">
                <a:solidFill>
                  <a:srgbClr val="FFFFFF"/>
                </a:solidFill>
              </a14:hiddenFill>
            </a:ext>
          </a:extLst>
        </p:spPr>
      </p:pic>
      <p:sp>
        <p:nvSpPr>
          <p:cNvPr id="30" name="Elipse 29"/>
          <p:cNvSpPr/>
          <p:nvPr/>
        </p:nvSpPr>
        <p:spPr>
          <a:xfrm rot="486284">
            <a:off x="2080802" y="2881664"/>
            <a:ext cx="1340819" cy="350012"/>
          </a:xfrm>
          <a:prstGeom prst="ellipse">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 name="Picture 4" descr="Imagem relacionada"/>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857121" flipH="1">
            <a:off x="1755375" y="2709124"/>
            <a:ext cx="436895" cy="6110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ikon e4"/>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916" b="42644"/>
          <a:stretch/>
        </p:blipFill>
        <p:spPr bwMode="auto">
          <a:xfrm>
            <a:off x="8804281" y="2091132"/>
            <a:ext cx="2111916" cy="1070342"/>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upo 36"/>
          <p:cNvGrpSpPr/>
          <p:nvPr/>
        </p:nvGrpSpPr>
        <p:grpSpPr>
          <a:xfrm>
            <a:off x="8901950" y="1537200"/>
            <a:ext cx="1294383" cy="677902"/>
            <a:chOff x="1960417" y="4199811"/>
            <a:chExt cx="1294383" cy="677902"/>
          </a:xfrm>
        </p:grpSpPr>
        <p:pic>
          <p:nvPicPr>
            <p:cNvPr id="38" name="Imagem 37"/>
            <p:cNvPicPr>
              <a:picLocks noChangeAspect="1"/>
            </p:cNvPicPr>
            <p:nvPr/>
          </p:nvPicPr>
          <p:blipFill rotWithShape="1">
            <a:blip r:embed="rId6">
              <a:extLst>
                <a:ext uri="{28A0092B-C50C-407E-A947-70E740481C1C}">
                  <a14:useLocalDpi xmlns:a14="http://schemas.microsoft.com/office/drawing/2010/main" val="0"/>
                </a:ext>
              </a:extLst>
            </a:blip>
            <a:srcRect t="11810" r="6585" b="3477"/>
            <a:stretch/>
          </p:blipFill>
          <p:spPr>
            <a:xfrm>
              <a:off x="1960417" y="4216467"/>
              <a:ext cx="1294383" cy="661245"/>
            </a:xfrm>
            <a:prstGeom prst="rect">
              <a:avLst/>
            </a:prstGeom>
          </p:spPr>
        </p:pic>
        <p:pic>
          <p:nvPicPr>
            <p:cNvPr id="39" name="Imagem 3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8767" y="4199811"/>
              <a:ext cx="1217789" cy="677902"/>
            </a:xfrm>
            <a:prstGeom prst="rect">
              <a:avLst/>
            </a:prstGeom>
          </p:spPr>
        </p:pic>
      </p:grpSp>
      <p:pic>
        <p:nvPicPr>
          <p:cNvPr id="41" name="Picture 4" descr="Imagem relacionad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999334">
            <a:off x="10116495" y="1444042"/>
            <a:ext cx="480535" cy="664741"/>
          </a:xfrm>
          <a:prstGeom prst="rect">
            <a:avLst/>
          </a:prstGeom>
          <a:noFill/>
          <a:extLst>
            <a:ext uri="{909E8E84-426E-40DD-AFC4-6F175D3DCCD1}">
              <a14:hiddenFill xmlns:a14="http://schemas.microsoft.com/office/drawing/2010/main">
                <a:solidFill>
                  <a:srgbClr val="FFFFFF"/>
                </a:solidFill>
              </a14:hiddenFill>
            </a:ext>
          </a:extLst>
        </p:spPr>
      </p:pic>
      <p:sp>
        <p:nvSpPr>
          <p:cNvPr id="43" name="Retângulo 42"/>
          <p:cNvSpPr/>
          <p:nvPr/>
        </p:nvSpPr>
        <p:spPr>
          <a:xfrm>
            <a:off x="8912854" y="3134043"/>
            <a:ext cx="1785821" cy="430887"/>
          </a:xfrm>
          <a:prstGeom prst="rect">
            <a:avLst/>
          </a:prstGeom>
        </p:spPr>
        <p:txBody>
          <a:bodyPr wrap="square">
            <a:spAutoFit/>
          </a:bodyPr>
          <a:lstStyle/>
          <a:p>
            <a:pPr algn="ctr"/>
            <a:r>
              <a:rPr lang="pt-BR" sz="1100" dirty="0">
                <a:solidFill>
                  <a:srgbClr val="0070C0"/>
                </a:solidFill>
              </a:rPr>
              <a:t>Levar a forma e o suporte de alimentos até a pia.  </a:t>
            </a:r>
          </a:p>
        </p:txBody>
      </p:sp>
      <p:cxnSp>
        <p:nvCxnSpPr>
          <p:cNvPr id="9" name="Conector de seta reta 8"/>
          <p:cNvCxnSpPr/>
          <p:nvPr/>
        </p:nvCxnSpPr>
        <p:spPr>
          <a:xfrm>
            <a:off x="8952750" y="1884479"/>
            <a:ext cx="320111" cy="1941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5" name="Retângulo 44"/>
          <p:cNvSpPr/>
          <p:nvPr/>
        </p:nvSpPr>
        <p:spPr>
          <a:xfrm rot="339471">
            <a:off x="7845913" y="1715063"/>
            <a:ext cx="1785821" cy="261610"/>
          </a:xfrm>
          <a:prstGeom prst="rect">
            <a:avLst/>
          </a:prstGeom>
        </p:spPr>
        <p:txBody>
          <a:bodyPr wrap="square">
            <a:spAutoFit/>
          </a:bodyPr>
          <a:lstStyle/>
          <a:p>
            <a:pPr algn="ctr"/>
            <a:r>
              <a:rPr lang="pt-BR" sz="1100" dirty="0">
                <a:solidFill>
                  <a:srgbClr val="0070C0"/>
                </a:solidFill>
              </a:rPr>
              <a:t>Forma </a:t>
            </a:r>
          </a:p>
        </p:txBody>
      </p:sp>
      <p:sp>
        <p:nvSpPr>
          <p:cNvPr id="46" name="Retângulo 45"/>
          <p:cNvSpPr/>
          <p:nvPr/>
        </p:nvSpPr>
        <p:spPr>
          <a:xfrm>
            <a:off x="10133712" y="1953570"/>
            <a:ext cx="766579" cy="261610"/>
          </a:xfrm>
          <a:prstGeom prst="rect">
            <a:avLst/>
          </a:prstGeom>
        </p:spPr>
        <p:txBody>
          <a:bodyPr wrap="square">
            <a:spAutoFit/>
          </a:bodyPr>
          <a:lstStyle/>
          <a:p>
            <a:pPr algn="ctr"/>
            <a:r>
              <a:rPr lang="pt-BR" sz="1100" dirty="0">
                <a:solidFill>
                  <a:srgbClr val="0070C0"/>
                </a:solidFill>
              </a:rPr>
              <a:t>Suporte  </a:t>
            </a:r>
          </a:p>
        </p:txBody>
      </p:sp>
      <p:cxnSp>
        <p:nvCxnSpPr>
          <p:cNvPr id="47" name="Conector de seta reta 46"/>
          <p:cNvCxnSpPr/>
          <p:nvPr/>
        </p:nvCxnSpPr>
        <p:spPr>
          <a:xfrm flipH="1" flipV="1">
            <a:off x="9960217" y="1790332"/>
            <a:ext cx="396545" cy="12246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2" name="Retângulo 51"/>
          <p:cNvSpPr/>
          <p:nvPr/>
        </p:nvSpPr>
        <p:spPr>
          <a:xfrm>
            <a:off x="1595979" y="5809190"/>
            <a:ext cx="2717800" cy="430887"/>
          </a:xfrm>
          <a:prstGeom prst="rect">
            <a:avLst/>
          </a:prstGeom>
        </p:spPr>
        <p:txBody>
          <a:bodyPr wrap="square">
            <a:spAutoFit/>
          </a:bodyPr>
          <a:lstStyle/>
          <a:p>
            <a:pPr algn="just"/>
            <a:r>
              <a:rPr lang="pt-BR" sz="1100" dirty="0">
                <a:solidFill>
                  <a:srgbClr val="0070C0"/>
                </a:solidFill>
              </a:rPr>
              <a:t>Lavar a forma, aplicando o Suma D27 (já diluído) com o auxílio da esponja multiuso. </a:t>
            </a:r>
          </a:p>
        </p:txBody>
      </p:sp>
      <p:sp>
        <p:nvSpPr>
          <p:cNvPr id="53" name="Retângulo 52"/>
          <p:cNvSpPr/>
          <p:nvPr/>
        </p:nvSpPr>
        <p:spPr>
          <a:xfrm>
            <a:off x="5201747" y="5970267"/>
            <a:ext cx="2478816" cy="261610"/>
          </a:xfrm>
          <a:prstGeom prst="rect">
            <a:avLst/>
          </a:prstGeom>
        </p:spPr>
        <p:txBody>
          <a:bodyPr wrap="square">
            <a:spAutoFit/>
          </a:bodyPr>
          <a:lstStyle/>
          <a:p>
            <a:pPr algn="ctr"/>
            <a:r>
              <a:rPr lang="pt-BR" sz="1100" dirty="0">
                <a:solidFill>
                  <a:srgbClr val="0070C0"/>
                </a:solidFill>
              </a:rPr>
              <a:t>Enxaguar e deixar secando no balcão.</a:t>
            </a:r>
          </a:p>
        </p:txBody>
      </p:sp>
      <p:sp>
        <p:nvSpPr>
          <p:cNvPr id="55" name="Retângulo 54"/>
          <p:cNvSpPr/>
          <p:nvPr/>
        </p:nvSpPr>
        <p:spPr>
          <a:xfrm>
            <a:off x="8501339" y="5809190"/>
            <a:ext cx="2717800" cy="430887"/>
          </a:xfrm>
          <a:prstGeom prst="rect">
            <a:avLst/>
          </a:prstGeom>
        </p:spPr>
        <p:txBody>
          <a:bodyPr wrap="square">
            <a:spAutoFit/>
          </a:bodyPr>
          <a:lstStyle/>
          <a:p>
            <a:pPr algn="just"/>
            <a:r>
              <a:rPr lang="pt-BR" sz="1100" dirty="0">
                <a:solidFill>
                  <a:srgbClr val="0070C0"/>
                </a:solidFill>
              </a:rPr>
              <a:t>Lavar o suporte, aplicando o Suma D27 (já diluído) com o auxílio da esponja multiuso. </a:t>
            </a:r>
          </a:p>
        </p:txBody>
      </p:sp>
      <p:sp>
        <p:nvSpPr>
          <p:cNvPr id="58" name="Rosca 57"/>
          <p:cNvSpPr/>
          <p:nvPr/>
        </p:nvSpPr>
        <p:spPr>
          <a:xfrm>
            <a:off x="429873" y="5047211"/>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B</a:t>
            </a:r>
          </a:p>
        </p:txBody>
      </p:sp>
      <p:pic>
        <p:nvPicPr>
          <p:cNvPr id="19" name="Imagem 18"/>
          <p:cNvPicPr>
            <a:picLocks noChangeAspect="1"/>
          </p:cNvPicPr>
          <p:nvPr/>
        </p:nvPicPr>
        <p:blipFill rotWithShape="1">
          <a:blip r:embed="rId9" cstate="print">
            <a:extLst>
              <a:ext uri="{28A0092B-C50C-407E-A947-70E740481C1C}">
                <a14:useLocalDpi xmlns:a14="http://schemas.microsoft.com/office/drawing/2010/main" val="0"/>
              </a:ext>
            </a:extLst>
          </a:blip>
          <a:srcRect t="9389" b="9259"/>
          <a:stretch/>
        </p:blipFill>
        <p:spPr>
          <a:xfrm>
            <a:off x="8627168" y="4330176"/>
            <a:ext cx="2407993" cy="1469224"/>
          </a:xfrm>
          <a:prstGeom prst="rect">
            <a:avLst/>
          </a:prstGeom>
        </p:spPr>
      </p:pic>
      <p:pic>
        <p:nvPicPr>
          <p:cNvPr id="61" name="Imagem 60"/>
          <p:cNvPicPr>
            <a:picLocks noChangeAspect="1"/>
          </p:cNvPicPr>
          <p:nvPr/>
        </p:nvPicPr>
        <p:blipFill rotWithShape="1">
          <a:blip r:embed="rId10" cstate="print">
            <a:extLst>
              <a:ext uri="{28A0092B-C50C-407E-A947-70E740481C1C}">
                <a14:useLocalDpi xmlns:a14="http://schemas.microsoft.com/office/drawing/2010/main" val="0"/>
              </a:ext>
            </a:extLst>
          </a:blip>
          <a:srcRect t="19057"/>
          <a:stretch/>
        </p:blipFill>
        <p:spPr>
          <a:xfrm>
            <a:off x="5192338" y="4409244"/>
            <a:ext cx="2454860" cy="1490265"/>
          </a:xfrm>
          <a:prstGeom prst="rect">
            <a:avLst/>
          </a:prstGeom>
        </p:spPr>
      </p:pic>
      <p:pic>
        <p:nvPicPr>
          <p:cNvPr id="64" name="Imagem 63"/>
          <p:cNvPicPr>
            <a:picLocks noChangeAspect="1"/>
          </p:cNvPicPr>
          <p:nvPr/>
        </p:nvPicPr>
        <p:blipFill rotWithShape="1">
          <a:blip r:embed="rId11" cstate="print">
            <a:extLst>
              <a:ext uri="{28A0092B-C50C-407E-A947-70E740481C1C}">
                <a14:useLocalDpi xmlns:a14="http://schemas.microsoft.com/office/drawing/2010/main" val="0"/>
              </a:ext>
            </a:extLst>
          </a:blip>
          <a:srcRect l="3178" t="2235" b="19422"/>
          <a:stretch/>
        </p:blipFill>
        <p:spPr>
          <a:xfrm>
            <a:off x="1753174" y="4306312"/>
            <a:ext cx="2424823" cy="1471546"/>
          </a:xfrm>
          <a:prstGeom prst="rect">
            <a:avLst/>
          </a:prstGeom>
        </p:spPr>
      </p:pic>
      <p:sp>
        <p:nvSpPr>
          <p:cNvPr id="44" name="Elipse 43"/>
          <p:cNvSpPr/>
          <p:nvPr/>
        </p:nvSpPr>
        <p:spPr>
          <a:xfrm>
            <a:off x="2812448" y="1314586"/>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7</a:t>
            </a:r>
          </a:p>
        </p:txBody>
      </p:sp>
      <p:sp>
        <p:nvSpPr>
          <p:cNvPr id="48" name="Elipse 47"/>
          <p:cNvSpPr/>
          <p:nvPr/>
        </p:nvSpPr>
        <p:spPr>
          <a:xfrm>
            <a:off x="6167166" y="1314586"/>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8</a:t>
            </a:r>
          </a:p>
        </p:txBody>
      </p:sp>
      <p:sp>
        <p:nvSpPr>
          <p:cNvPr id="49" name="Elipse 48"/>
          <p:cNvSpPr/>
          <p:nvPr/>
        </p:nvSpPr>
        <p:spPr>
          <a:xfrm>
            <a:off x="9628067" y="1255707"/>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9</a:t>
            </a:r>
          </a:p>
        </p:txBody>
      </p:sp>
      <p:grpSp>
        <p:nvGrpSpPr>
          <p:cNvPr id="65" name="Grupo 64"/>
          <p:cNvGrpSpPr/>
          <p:nvPr/>
        </p:nvGrpSpPr>
        <p:grpSpPr>
          <a:xfrm>
            <a:off x="9640280" y="4034966"/>
            <a:ext cx="341760" cy="283541"/>
            <a:chOff x="8545250" y="3792755"/>
            <a:chExt cx="341760" cy="283541"/>
          </a:xfrm>
        </p:grpSpPr>
        <p:sp>
          <p:nvSpPr>
            <p:cNvPr id="66" name="Elipse 65"/>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68" name="Retângulo 67"/>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10</a:t>
              </a:r>
              <a:endParaRPr lang="pt-BR" b="1" dirty="0">
                <a:solidFill>
                  <a:srgbClr val="0070C0"/>
                </a:solidFill>
              </a:endParaRPr>
            </a:p>
          </p:txBody>
        </p:sp>
      </p:grpSp>
      <p:grpSp>
        <p:nvGrpSpPr>
          <p:cNvPr id="69" name="Grupo 68"/>
          <p:cNvGrpSpPr/>
          <p:nvPr/>
        </p:nvGrpSpPr>
        <p:grpSpPr>
          <a:xfrm>
            <a:off x="6269526" y="4033111"/>
            <a:ext cx="341760" cy="283541"/>
            <a:chOff x="8545250" y="3792755"/>
            <a:chExt cx="341760" cy="283541"/>
          </a:xfrm>
        </p:grpSpPr>
        <p:sp>
          <p:nvSpPr>
            <p:cNvPr id="70" name="Elipse 69"/>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72" name="Retângulo 71"/>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11</a:t>
              </a:r>
              <a:endParaRPr lang="pt-BR" b="1" dirty="0">
                <a:solidFill>
                  <a:srgbClr val="0070C0"/>
                </a:solidFill>
              </a:endParaRPr>
            </a:p>
          </p:txBody>
        </p:sp>
      </p:grpSp>
      <p:grpSp>
        <p:nvGrpSpPr>
          <p:cNvPr id="73" name="Grupo 72"/>
          <p:cNvGrpSpPr/>
          <p:nvPr/>
        </p:nvGrpSpPr>
        <p:grpSpPr>
          <a:xfrm>
            <a:off x="2708967" y="4007128"/>
            <a:ext cx="341760" cy="283541"/>
            <a:chOff x="8545250" y="3792755"/>
            <a:chExt cx="341760" cy="283541"/>
          </a:xfrm>
        </p:grpSpPr>
        <p:sp>
          <p:nvSpPr>
            <p:cNvPr id="74" name="Elipse 73"/>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75" name="Retângulo 74"/>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12</a:t>
              </a:r>
              <a:endParaRPr lang="pt-BR" b="1" dirty="0">
                <a:solidFill>
                  <a:srgbClr val="0070C0"/>
                </a:solidFill>
              </a:endParaRPr>
            </a:p>
          </p:txBody>
        </p:sp>
      </p:grpSp>
    </p:spTree>
    <p:extLst>
      <p:ext uri="{BB962C8B-B14F-4D97-AF65-F5344CB8AC3E}">
        <p14:creationId xmlns:p14="http://schemas.microsoft.com/office/powerpoint/2010/main" val="159695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err="1"/>
              <a:t>Guia</a:t>
            </a:r>
            <a:r>
              <a:rPr lang="es-MX" sz="1400" dirty="0"/>
              <a:t> Rápido </a:t>
            </a:r>
            <a:r>
              <a:rPr lang="es-MX" sz="1400" dirty="0" err="1"/>
              <a:t>Limpeza</a:t>
            </a:r>
            <a:r>
              <a:rPr lang="es-MX" sz="1400" dirty="0"/>
              <a:t> </a:t>
            </a:r>
            <a:r>
              <a:rPr lang="es-MX" sz="1400" dirty="0" err="1"/>
              <a:t>Forno</a:t>
            </a:r>
            <a:r>
              <a:rPr lang="es-MX" sz="1400" dirty="0"/>
              <a:t> </a:t>
            </a:r>
            <a:r>
              <a:rPr lang="es-MX" sz="1400" dirty="0" err="1"/>
              <a:t>MerryChef</a:t>
            </a:r>
            <a:endParaRPr lang="es-MX" sz="1400" dirty="0"/>
          </a:p>
          <a:p>
            <a:r>
              <a:rPr lang="es-MX" sz="1400" dirty="0" smtClean="0"/>
              <a:t>(</a:t>
            </a:r>
            <a:r>
              <a:rPr lang="es-MX" sz="1400" dirty="0" err="1"/>
              <a:t>Desabilitação</a:t>
            </a:r>
            <a:r>
              <a:rPr lang="es-MX" sz="1400" dirty="0"/>
              <a:t>)</a:t>
            </a:r>
          </a:p>
          <a:p>
            <a:r>
              <a:rPr lang="es-MX" sz="1400" dirty="0"/>
              <a:t>BRA-GR-LIMP-FORN-00</a:t>
            </a:r>
            <a:endParaRPr lang="es-MX" sz="1400" dirty="0"/>
          </a:p>
        </p:txBody>
      </p:sp>
      <p:sp>
        <p:nvSpPr>
          <p:cNvPr id="2" name="Retângulo de cantos arredondados 1"/>
          <p:cNvSpPr/>
          <p:nvPr/>
        </p:nvSpPr>
        <p:spPr>
          <a:xfrm>
            <a:off x="1669778"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p:cNvCxnSpPr/>
          <p:nvPr/>
        </p:nvCxnSpPr>
        <p:spPr>
          <a:xfrm flipV="1">
            <a:off x="939800" y="26046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10778729" y="46865"/>
            <a:ext cx="1413271" cy="584775"/>
          </a:xfrm>
          <a:prstGeom prst="rect">
            <a:avLst/>
          </a:prstGeom>
        </p:spPr>
        <p:txBody>
          <a:bodyPr wrap="none">
            <a:spAutoFit/>
          </a:bodyPr>
          <a:lstStyle/>
          <a:p>
            <a:pPr algn="ctr"/>
            <a:r>
              <a:rPr lang="en-US" sz="1600" b="1" dirty="0" err="1">
                <a:solidFill>
                  <a:srgbClr val="0070C0"/>
                </a:solidFill>
              </a:rPr>
              <a:t>Versão</a:t>
            </a:r>
            <a:r>
              <a:rPr lang="en-US" sz="1600" b="1" dirty="0">
                <a:solidFill>
                  <a:srgbClr val="0070C0"/>
                </a:solidFill>
              </a:rPr>
              <a:t>: 1.0 </a:t>
            </a:r>
          </a:p>
          <a:p>
            <a:pPr algn="ctr"/>
            <a:r>
              <a:rPr lang="en-US" sz="1600" b="1" dirty="0" err="1">
                <a:solidFill>
                  <a:srgbClr val="0070C0"/>
                </a:solidFill>
              </a:rPr>
              <a:t>Outubro</a:t>
            </a:r>
            <a:r>
              <a:rPr lang="en-US" sz="1600" b="1" dirty="0">
                <a:solidFill>
                  <a:srgbClr val="0070C0"/>
                </a:solidFill>
              </a:rPr>
              <a:t>/2017</a:t>
            </a:r>
            <a:endParaRPr lang="pt-BR" sz="1600" b="1" dirty="0">
              <a:solidFill>
                <a:srgbClr val="0070C0"/>
              </a:solidFill>
            </a:endParaRPr>
          </a:p>
        </p:txBody>
      </p:sp>
      <p:cxnSp>
        <p:nvCxnSpPr>
          <p:cNvPr id="28" name="Conector de seta reta 27"/>
          <p:cNvCxnSpPr/>
          <p:nvPr/>
        </p:nvCxnSpPr>
        <p:spPr>
          <a:xfrm flipH="1">
            <a:off x="9778855" y="3550243"/>
            <a:ext cx="11464" cy="4204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flipH="1">
            <a:off x="7867651"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a:off x="4459022"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80700" y="262809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5064363"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8469519" y="145247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7797800" y="26263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8470911"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5064363"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32"/>
          <p:cNvSpPr/>
          <p:nvPr/>
        </p:nvSpPr>
        <p:spPr>
          <a:xfrm>
            <a:off x="965582" y="1014337"/>
            <a:ext cx="4126191" cy="338554"/>
          </a:xfrm>
          <a:prstGeom prst="rect">
            <a:avLst/>
          </a:prstGeom>
        </p:spPr>
        <p:txBody>
          <a:bodyPr wrap="square">
            <a:spAutoFit/>
          </a:bodyPr>
          <a:lstStyle/>
          <a:p>
            <a:r>
              <a:rPr lang="pt-BR" sz="1600" b="1" dirty="0">
                <a:solidFill>
                  <a:srgbClr val="FF0000"/>
                </a:solidFill>
              </a:rPr>
              <a:t>DESABILITAÇÃO: LIMPEZA DE UTENSÍLIOS  </a:t>
            </a:r>
          </a:p>
        </p:txBody>
      </p:sp>
      <p:pic>
        <p:nvPicPr>
          <p:cNvPr id="16" name="Imagem 15"/>
          <p:cNvPicPr>
            <a:picLocks noChangeAspect="1"/>
          </p:cNvPicPr>
          <p:nvPr/>
        </p:nvPicPr>
        <p:blipFill rotWithShape="1">
          <a:blip r:embed="rId3" cstate="print">
            <a:extLst>
              <a:ext uri="{28A0092B-C50C-407E-A947-70E740481C1C}">
                <a14:useLocalDpi xmlns:a14="http://schemas.microsoft.com/office/drawing/2010/main" val="0"/>
              </a:ext>
            </a:extLst>
          </a:blip>
          <a:srcRect t="3506" b="16853"/>
          <a:stretch/>
        </p:blipFill>
        <p:spPr>
          <a:xfrm>
            <a:off x="2155678" y="1546873"/>
            <a:ext cx="1618381" cy="1718531"/>
          </a:xfrm>
          <a:prstGeom prst="rect">
            <a:avLst/>
          </a:prstGeom>
        </p:spPr>
      </p:pic>
      <p:sp>
        <p:nvSpPr>
          <p:cNvPr id="58" name="Rosca 57"/>
          <p:cNvSpPr/>
          <p:nvPr/>
        </p:nvSpPr>
        <p:spPr>
          <a:xfrm>
            <a:off x="480303" y="2391271"/>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B</a:t>
            </a:r>
          </a:p>
        </p:txBody>
      </p:sp>
      <p:sp>
        <p:nvSpPr>
          <p:cNvPr id="44" name="Retângulo 43"/>
          <p:cNvSpPr/>
          <p:nvPr/>
        </p:nvSpPr>
        <p:spPr>
          <a:xfrm>
            <a:off x="1528791" y="3285612"/>
            <a:ext cx="3046928" cy="261610"/>
          </a:xfrm>
          <a:prstGeom prst="rect">
            <a:avLst/>
          </a:prstGeom>
        </p:spPr>
        <p:txBody>
          <a:bodyPr wrap="square">
            <a:spAutoFit/>
          </a:bodyPr>
          <a:lstStyle/>
          <a:p>
            <a:pPr algn="ctr"/>
            <a:r>
              <a:rPr lang="pt-BR" sz="1100" dirty="0">
                <a:solidFill>
                  <a:srgbClr val="0070C0"/>
                </a:solidFill>
              </a:rPr>
              <a:t>Enxaguar e deixar secando no balcão.</a:t>
            </a:r>
          </a:p>
        </p:txBody>
      </p:sp>
      <p:pic>
        <p:nvPicPr>
          <p:cNvPr id="6" name="Imagem 5"/>
          <p:cNvPicPr>
            <a:picLocks noChangeAspect="1"/>
          </p:cNvPicPr>
          <p:nvPr/>
        </p:nvPicPr>
        <p:blipFill rotWithShape="1">
          <a:blip r:embed="rId4" cstate="print">
            <a:extLst>
              <a:ext uri="{28A0092B-C50C-407E-A947-70E740481C1C}">
                <a14:useLocalDpi xmlns:a14="http://schemas.microsoft.com/office/drawing/2010/main" val="0"/>
              </a:ext>
            </a:extLst>
          </a:blip>
          <a:srcRect l="1901" t="35488" r="-1901" b="17668"/>
          <a:stretch/>
        </p:blipFill>
        <p:spPr>
          <a:xfrm>
            <a:off x="8733615" y="1591591"/>
            <a:ext cx="2176945" cy="1359698"/>
          </a:xfrm>
          <a:prstGeom prst="rect">
            <a:avLst/>
          </a:prstGeom>
        </p:spPr>
      </p:pic>
      <p:pic>
        <p:nvPicPr>
          <p:cNvPr id="10" name="Imagem 9"/>
          <p:cNvPicPr>
            <a:picLocks noChangeAspect="1"/>
          </p:cNvPicPr>
          <p:nvPr/>
        </p:nvPicPr>
        <p:blipFill rotWithShape="1">
          <a:blip r:embed="rId5" cstate="print">
            <a:extLst>
              <a:ext uri="{28A0092B-C50C-407E-A947-70E740481C1C}">
                <a14:useLocalDpi xmlns:a14="http://schemas.microsoft.com/office/drawing/2010/main" val="0"/>
              </a:ext>
            </a:extLst>
          </a:blip>
          <a:srcRect l="5107" r="19877"/>
          <a:stretch/>
        </p:blipFill>
        <p:spPr>
          <a:xfrm rot="5400000">
            <a:off x="5736865" y="3785966"/>
            <a:ext cx="1348766" cy="2397292"/>
          </a:xfrm>
          <a:prstGeom prst="rect">
            <a:avLst/>
          </a:prstGeom>
        </p:spPr>
      </p:pic>
      <p:sp>
        <p:nvSpPr>
          <p:cNvPr id="49" name="Retângulo 48"/>
          <p:cNvSpPr/>
          <p:nvPr/>
        </p:nvSpPr>
        <p:spPr>
          <a:xfrm>
            <a:off x="5096533" y="2990757"/>
            <a:ext cx="2720544" cy="600164"/>
          </a:xfrm>
          <a:prstGeom prst="rect">
            <a:avLst/>
          </a:prstGeom>
        </p:spPr>
        <p:txBody>
          <a:bodyPr wrap="square">
            <a:spAutoFit/>
          </a:bodyPr>
          <a:lstStyle/>
          <a:p>
            <a:pPr algn="just"/>
            <a:r>
              <a:rPr lang="pt-BR" sz="1100" dirty="0">
                <a:solidFill>
                  <a:srgbClr val="0070C0"/>
                </a:solidFill>
              </a:rPr>
              <a:t>Após o tempo de imersão, usar a esponja multiuso para auxiliar na limpeza da grade, enxaguar e deixar secando no balcão.</a:t>
            </a:r>
          </a:p>
        </p:txBody>
      </p:sp>
      <p:pic>
        <p:nvPicPr>
          <p:cNvPr id="11" name="Imagem 10"/>
          <p:cNvPicPr>
            <a:picLocks noChangeAspect="1"/>
          </p:cNvPicPr>
          <p:nvPr/>
        </p:nvPicPr>
        <p:blipFill rotWithShape="1">
          <a:blip r:embed="rId6" cstate="print">
            <a:extLst>
              <a:ext uri="{28A0092B-C50C-407E-A947-70E740481C1C}">
                <a14:useLocalDpi xmlns:a14="http://schemas.microsoft.com/office/drawing/2010/main" val="0"/>
              </a:ext>
            </a:extLst>
          </a:blip>
          <a:srcRect l="35926" t="11454" b="5911"/>
          <a:stretch/>
        </p:blipFill>
        <p:spPr>
          <a:xfrm rot="5400000">
            <a:off x="5775111" y="1144641"/>
            <a:ext cx="1332087" cy="2290647"/>
          </a:xfrm>
          <a:prstGeom prst="rect">
            <a:avLst/>
          </a:prstGeom>
        </p:spPr>
      </p:pic>
      <p:pic>
        <p:nvPicPr>
          <p:cNvPr id="12" name="Imagem 11"/>
          <p:cNvPicPr>
            <a:picLocks noChangeAspect="1"/>
          </p:cNvPicPr>
          <p:nvPr/>
        </p:nvPicPr>
        <p:blipFill rotWithShape="1">
          <a:blip r:embed="rId7" cstate="print">
            <a:extLst>
              <a:ext uri="{28A0092B-C50C-407E-A947-70E740481C1C}">
                <a14:useLocalDpi xmlns:a14="http://schemas.microsoft.com/office/drawing/2010/main" val="0"/>
              </a:ext>
            </a:extLst>
          </a:blip>
          <a:srcRect l="33032" t="8712"/>
          <a:stretch/>
        </p:blipFill>
        <p:spPr>
          <a:xfrm rot="5400000">
            <a:off x="9167522" y="3770109"/>
            <a:ext cx="1336425" cy="2429007"/>
          </a:xfrm>
          <a:prstGeom prst="rect">
            <a:avLst/>
          </a:prstGeom>
        </p:spPr>
      </p:pic>
      <p:sp>
        <p:nvSpPr>
          <p:cNvPr id="61" name="Rosca 60"/>
          <p:cNvSpPr/>
          <p:nvPr/>
        </p:nvSpPr>
        <p:spPr>
          <a:xfrm>
            <a:off x="3995784" y="5099780"/>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sp>
        <p:nvSpPr>
          <p:cNvPr id="64" name="Retângulo 63"/>
          <p:cNvSpPr/>
          <p:nvPr/>
        </p:nvSpPr>
        <p:spPr>
          <a:xfrm>
            <a:off x="8521017" y="2960978"/>
            <a:ext cx="2707246" cy="600164"/>
          </a:xfrm>
          <a:prstGeom prst="rect">
            <a:avLst/>
          </a:prstGeom>
        </p:spPr>
        <p:txBody>
          <a:bodyPr wrap="square">
            <a:spAutoFit/>
          </a:bodyPr>
          <a:lstStyle/>
          <a:p>
            <a:pPr algn="just"/>
            <a:r>
              <a:rPr lang="pt-BR" sz="1100" dirty="0">
                <a:solidFill>
                  <a:srgbClr val="0070C0"/>
                </a:solidFill>
              </a:rPr>
              <a:t>Após imersão, usar a esponja multiuso para auxiliar a limpeza </a:t>
            </a:r>
            <a:r>
              <a:rPr lang="pt-BR" sz="1100" dirty="0" err="1">
                <a:solidFill>
                  <a:srgbClr val="0070C0"/>
                </a:solidFill>
              </a:rPr>
              <a:t>da.bandeja</a:t>
            </a:r>
            <a:r>
              <a:rPr lang="pt-BR" sz="1100" dirty="0">
                <a:solidFill>
                  <a:srgbClr val="0070C0"/>
                </a:solidFill>
              </a:rPr>
              <a:t> de resíduos, enxaguar e deixar secando no balcão </a:t>
            </a:r>
          </a:p>
        </p:txBody>
      </p:sp>
      <p:sp>
        <p:nvSpPr>
          <p:cNvPr id="65" name="Retângulo 64"/>
          <p:cNvSpPr/>
          <p:nvPr/>
        </p:nvSpPr>
        <p:spPr>
          <a:xfrm>
            <a:off x="8521017" y="5676398"/>
            <a:ext cx="2707246" cy="600164"/>
          </a:xfrm>
          <a:prstGeom prst="rect">
            <a:avLst/>
          </a:prstGeom>
        </p:spPr>
        <p:txBody>
          <a:bodyPr wrap="square">
            <a:spAutoFit/>
          </a:bodyPr>
          <a:lstStyle/>
          <a:p>
            <a:pPr algn="just"/>
            <a:r>
              <a:rPr lang="pt-BR" sz="1100" dirty="0">
                <a:solidFill>
                  <a:srgbClr val="0070C0"/>
                </a:solidFill>
              </a:rPr>
              <a:t>Após imersão, usar a esponja multiuso para auxiliar a limpeza do filtro interno, enxaguar e deixar secando no balcão.</a:t>
            </a:r>
          </a:p>
        </p:txBody>
      </p:sp>
      <p:sp>
        <p:nvSpPr>
          <p:cNvPr id="66" name="Retângulo 65"/>
          <p:cNvSpPr/>
          <p:nvPr/>
        </p:nvSpPr>
        <p:spPr>
          <a:xfrm>
            <a:off x="5091659" y="5654963"/>
            <a:ext cx="2707246" cy="600164"/>
          </a:xfrm>
          <a:prstGeom prst="rect">
            <a:avLst/>
          </a:prstGeom>
        </p:spPr>
        <p:txBody>
          <a:bodyPr wrap="square">
            <a:spAutoFit/>
          </a:bodyPr>
          <a:lstStyle/>
          <a:p>
            <a:pPr algn="just"/>
            <a:r>
              <a:rPr lang="pt-BR" sz="1100" dirty="0">
                <a:solidFill>
                  <a:srgbClr val="0070C0"/>
                </a:solidFill>
              </a:rPr>
              <a:t>Após imersão, usar a esponja multiuso para auxiliar a limpeza do filtro externo, enxaguar e deixar secando no balcão.</a:t>
            </a:r>
          </a:p>
        </p:txBody>
      </p:sp>
      <p:grpSp>
        <p:nvGrpSpPr>
          <p:cNvPr id="29" name="Grupo 28"/>
          <p:cNvGrpSpPr/>
          <p:nvPr/>
        </p:nvGrpSpPr>
        <p:grpSpPr>
          <a:xfrm>
            <a:off x="662518" y="4273761"/>
            <a:ext cx="2586044" cy="1781720"/>
            <a:chOff x="9786011" y="577403"/>
            <a:chExt cx="2586044" cy="1781720"/>
          </a:xfrm>
        </p:grpSpPr>
        <p:pic>
          <p:nvPicPr>
            <p:cNvPr id="30" name="Picture 16" descr="Imagem relacionada"/>
            <p:cNvPicPr>
              <a:picLocks noChangeAspect="1" noChangeArrowheads="1"/>
            </p:cNvPicPr>
            <p:nvPr/>
          </p:nvPicPr>
          <p:blipFill>
            <a:blip r:embed="rId8"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57555" y="947810"/>
              <a:ext cx="904642" cy="825155"/>
            </a:xfrm>
            <a:prstGeom prst="rect">
              <a:avLst/>
            </a:prstGeom>
            <a:noFill/>
            <a:extLst>
              <a:ext uri="{909E8E84-426E-40DD-AFC4-6F175D3DCCD1}">
                <a14:hiddenFill xmlns:a14="http://schemas.microsoft.com/office/drawing/2010/main">
                  <a:solidFill>
                    <a:srgbClr val="FFFFFF"/>
                  </a:solidFill>
                </a14:hiddenFill>
              </a:ext>
            </a:extLst>
          </p:spPr>
        </p:pic>
        <p:sp>
          <p:nvSpPr>
            <p:cNvPr id="32" name="Retângulo 31"/>
            <p:cNvSpPr/>
            <p:nvPr/>
          </p:nvSpPr>
          <p:spPr>
            <a:xfrm>
              <a:off x="9786011" y="1835903"/>
              <a:ext cx="2586044" cy="523220"/>
            </a:xfrm>
            <a:prstGeom prst="rect">
              <a:avLst/>
            </a:prstGeom>
          </p:spPr>
          <p:txBody>
            <a:bodyPr wrap="square">
              <a:spAutoFit/>
            </a:bodyPr>
            <a:lstStyle/>
            <a:p>
              <a:pPr algn="ctr"/>
              <a:r>
                <a:rPr lang="pt-BR" sz="1400" dirty="0">
                  <a:solidFill>
                    <a:srgbClr val="0070C0"/>
                  </a:solidFill>
                </a:rPr>
                <a:t>A limpeza do forno e utensílios deve ser feita diariamente.</a:t>
              </a:r>
            </a:p>
          </p:txBody>
        </p:sp>
        <p:sp>
          <p:nvSpPr>
            <p:cNvPr id="34" name="Retângulo 33"/>
            <p:cNvSpPr/>
            <p:nvPr/>
          </p:nvSpPr>
          <p:spPr>
            <a:xfrm>
              <a:off x="10174542" y="577403"/>
              <a:ext cx="1853864" cy="338554"/>
            </a:xfrm>
            <a:prstGeom prst="rect">
              <a:avLst/>
            </a:prstGeom>
          </p:spPr>
          <p:txBody>
            <a:bodyPr wrap="square">
              <a:spAutoFit/>
            </a:bodyPr>
            <a:lstStyle/>
            <a:p>
              <a:pPr algn="ctr"/>
              <a:r>
                <a:rPr lang="pt-BR" sz="1600" b="1" dirty="0">
                  <a:solidFill>
                    <a:srgbClr val="0070C0"/>
                  </a:solidFill>
                </a:rPr>
                <a:t>Frequência</a:t>
              </a:r>
              <a:endParaRPr lang="pt-BR" b="1" dirty="0">
                <a:solidFill>
                  <a:srgbClr val="0070C0"/>
                </a:solidFill>
              </a:endParaRPr>
            </a:p>
          </p:txBody>
        </p:sp>
      </p:grpSp>
      <p:sp>
        <p:nvSpPr>
          <p:cNvPr id="3" name="CaixaDeTexto 2"/>
          <p:cNvSpPr txBox="1"/>
          <p:nvPr/>
        </p:nvSpPr>
        <p:spPr>
          <a:xfrm>
            <a:off x="0" y="6534672"/>
            <a:ext cx="11531860" cy="276999"/>
          </a:xfrm>
          <a:prstGeom prst="rect">
            <a:avLst/>
          </a:prstGeom>
          <a:noFill/>
        </p:spPr>
        <p:txBody>
          <a:bodyPr wrap="square" rtlCol="0">
            <a:spAutoFit/>
          </a:bodyPr>
          <a:lstStyle/>
          <a:p>
            <a:r>
              <a:rPr lang="pt-BR" sz="1200" dirty="0">
                <a:solidFill>
                  <a:srgbClr val="0070C0"/>
                </a:solidFill>
              </a:rPr>
              <a:t>Nota: Trocar os equipamentos de segurança quando perder a funcionalidade. </a:t>
            </a:r>
          </a:p>
        </p:txBody>
      </p:sp>
      <p:grpSp>
        <p:nvGrpSpPr>
          <p:cNvPr id="35" name="Grupo 34"/>
          <p:cNvGrpSpPr/>
          <p:nvPr/>
        </p:nvGrpSpPr>
        <p:grpSpPr>
          <a:xfrm>
            <a:off x="2734033" y="1301458"/>
            <a:ext cx="341760" cy="283541"/>
            <a:chOff x="8545250" y="3792755"/>
            <a:chExt cx="341760" cy="283541"/>
          </a:xfrm>
        </p:grpSpPr>
        <p:sp>
          <p:nvSpPr>
            <p:cNvPr id="36" name="Elipse 35"/>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37" name="Retângulo 36"/>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13</a:t>
              </a:r>
              <a:endParaRPr lang="pt-BR" b="1" dirty="0">
                <a:solidFill>
                  <a:srgbClr val="0070C0"/>
                </a:solidFill>
              </a:endParaRPr>
            </a:p>
          </p:txBody>
        </p:sp>
      </p:grpSp>
      <p:grpSp>
        <p:nvGrpSpPr>
          <p:cNvPr id="41" name="Grupo 40"/>
          <p:cNvGrpSpPr/>
          <p:nvPr/>
        </p:nvGrpSpPr>
        <p:grpSpPr>
          <a:xfrm>
            <a:off x="6270274" y="1340380"/>
            <a:ext cx="341760" cy="283541"/>
            <a:chOff x="8545250" y="3792755"/>
            <a:chExt cx="341760" cy="283541"/>
          </a:xfrm>
        </p:grpSpPr>
        <p:sp>
          <p:nvSpPr>
            <p:cNvPr id="43" name="Elipse 42"/>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45" name="Retângulo 44"/>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14</a:t>
              </a:r>
              <a:endParaRPr lang="pt-BR" b="1" dirty="0">
                <a:solidFill>
                  <a:srgbClr val="0070C0"/>
                </a:solidFill>
              </a:endParaRPr>
            </a:p>
          </p:txBody>
        </p:sp>
      </p:grpSp>
      <p:grpSp>
        <p:nvGrpSpPr>
          <p:cNvPr id="46" name="Grupo 45"/>
          <p:cNvGrpSpPr/>
          <p:nvPr/>
        </p:nvGrpSpPr>
        <p:grpSpPr>
          <a:xfrm>
            <a:off x="9658931" y="1317473"/>
            <a:ext cx="341760" cy="283541"/>
            <a:chOff x="8545250" y="3792755"/>
            <a:chExt cx="341760" cy="283541"/>
          </a:xfrm>
        </p:grpSpPr>
        <p:sp>
          <p:nvSpPr>
            <p:cNvPr id="47" name="Elipse 46"/>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48" name="Retângulo 47"/>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15</a:t>
              </a:r>
              <a:endParaRPr lang="pt-BR" b="1" dirty="0">
                <a:solidFill>
                  <a:srgbClr val="0070C0"/>
                </a:solidFill>
              </a:endParaRPr>
            </a:p>
          </p:txBody>
        </p:sp>
      </p:grpSp>
      <p:grpSp>
        <p:nvGrpSpPr>
          <p:cNvPr id="50" name="Grupo 49"/>
          <p:cNvGrpSpPr/>
          <p:nvPr/>
        </p:nvGrpSpPr>
        <p:grpSpPr>
          <a:xfrm>
            <a:off x="9619439" y="4032859"/>
            <a:ext cx="341760" cy="283541"/>
            <a:chOff x="8545250" y="3792755"/>
            <a:chExt cx="341760" cy="283541"/>
          </a:xfrm>
        </p:grpSpPr>
        <p:sp>
          <p:nvSpPr>
            <p:cNvPr id="51" name="Elipse 50"/>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52" name="Retângulo 51"/>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15</a:t>
              </a:r>
              <a:endParaRPr lang="pt-BR" b="1" dirty="0">
                <a:solidFill>
                  <a:srgbClr val="0070C0"/>
                </a:solidFill>
              </a:endParaRPr>
            </a:p>
          </p:txBody>
        </p:sp>
      </p:grpSp>
      <p:grpSp>
        <p:nvGrpSpPr>
          <p:cNvPr id="53" name="Grupo 52"/>
          <p:cNvGrpSpPr/>
          <p:nvPr/>
        </p:nvGrpSpPr>
        <p:grpSpPr>
          <a:xfrm>
            <a:off x="6270274" y="4032914"/>
            <a:ext cx="341760" cy="283541"/>
            <a:chOff x="8545250" y="3792755"/>
            <a:chExt cx="341760" cy="283541"/>
          </a:xfrm>
        </p:grpSpPr>
        <p:sp>
          <p:nvSpPr>
            <p:cNvPr id="55" name="Elipse 54"/>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67" name="Retângulo 66"/>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16</a:t>
              </a:r>
              <a:endParaRPr lang="pt-BR" b="1" dirty="0">
                <a:solidFill>
                  <a:srgbClr val="0070C0"/>
                </a:solidFill>
              </a:endParaRPr>
            </a:p>
          </p:txBody>
        </p:sp>
      </p:grpSp>
    </p:spTree>
    <p:extLst>
      <p:ext uri="{BB962C8B-B14F-4D97-AF65-F5344CB8AC3E}">
        <p14:creationId xmlns:p14="http://schemas.microsoft.com/office/powerpoint/2010/main" val="44666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err="1"/>
              <a:t>Guia</a:t>
            </a:r>
            <a:r>
              <a:rPr lang="es-MX" sz="1400" dirty="0"/>
              <a:t> Rápido </a:t>
            </a:r>
            <a:r>
              <a:rPr lang="es-MX" sz="1400" dirty="0" err="1"/>
              <a:t>Limpeza</a:t>
            </a:r>
            <a:r>
              <a:rPr lang="es-MX" sz="1400" dirty="0"/>
              <a:t> </a:t>
            </a:r>
            <a:r>
              <a:rPr lang="es-MX" sz="1400" dirty="0" err="1"/>
              <a:t>Forno</a:t>
            </a:r>
            <a:r>
              <a:rPr lang="es-MX" sz="1400" dirty="0"/>
              <a:t> </a:t>
            </a:r>
            <a:r>
              <a:rPr lang="es-MX" sz="1400" dirty="0" err="1"/>
              <a:t>MerryChef</a:t>
            </a:r>
            <a:endParaRPr lang="es-MX" sz="1400" dirty="0"/>
          </a:p>
          <a:p>
            <a:r>
              <a:rPr lang="es-MX" sz="1400" dirty="0" smtClean="0"/>
              <a:t>(</a:t>
            </a:r>
            <a:r>
              <a:rPr lang="es-MX" sz="1400" dirty="0" err="1"/>
              <a:t>Habilitação</a:t>
            </a:r>
            <a:r>
              <a:rPr lang="es-MX" sz="1400" dirty="0"/>
              <a:t>)</a:t>
            </a:r>
          </a:p>
          <a:p>
            <a:r>
              <a:rPr lang="es-MX" sz="1400" dirty="0"/>
              <a:t>BRA-GR-LIMP-FORN-00</a:t>
            </a:r>
            <a:endParaRPr lang="es-MX" sz="1400" dirty="0"/>
          </a:p>
        </p:txBody>
      </p:sp>
      <p:sp>
        <p:nvSpPr>
          <p:cNvPr id="2" name="Retângulo de cantos arredondados 1"/>
          <p:cNvSpPr/>
          <p:nvPr/>
        </p:nvSpPr>
        <p:spPr>
          <a:xfrm>
            <a:off x="1188504"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p:cNvCxnSpPr/>
          <p:nvPr/>
        </p:nvCxnSpPr>
        <p:spPr>
          <a:xfrm flipV="1">
            <a:off x="542748" y="26046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10778729" y="46865"/>
            <a:ext cx="1413271" cy="584775"/>
          </a:xfrm>
          <a:prstGeom prst="rect">
            <a:avLst/>
          </a:prstGeom>
        </p:spPr>
        <p:txBody>
          <a:bodyPr wrap="none">
            <a:spAutoFit/>
          </a:bodyPr>
          <a:lstStyle/>
          <a:p>
            <a:pPr algn="ctr"/>
            <a:r>
              <a:rPr lang="en-US" sz="1600" b="1" dirty="0" err="1">
                <a:solidFill>
                  <a:srgbClr val="0070C0"/>
                </a:solidFill>
              </a:rPr>
              <a:t>Versão</a:t>
            </a:r>
            <a:r>
              <a:rPr lang="en-US" sz="1600" b="1" dirty="0">
                <a:solidFill>
                  <a:srgbClr val="0070C0"/>
                </a:solidFill>
              </a:rPr>
              <a:t>: 1.0 </a:t>
            </a:r>
          </a:p>
          <a:p>
            <a:pPr algn="ctr"/>
            <a:r>
              <a:rPr lang="en-US" sz="1600" b="1" dirty="0" err="1">
                <a:solidFill>
                  <a:srgbClr val="0070C0"/>
                </a:solidFill>
              </a:rPr>
              <a:t>Outubro</a:t>
            </a:r>
            <a:r>
              <a:rPr lang="en-US" sz="1600" b="1" dirty="0">
                <a:solidFill>
                  <a:srgbClr val="0070C0"/>
                </a:solidFill>
              </a:rPr>
              <a:t>/2017</a:t>
            </a:r>
            <a:endParaRPr lang="pt-BR" sz="1600" b="1" dirty="0">
              <a:solidFill>
                <a:srgbClr val="0070C0"/>
              </a:solidFill>
            </a:endParaRPr>
          </a:p>
        </p:txBody>
      </p:sp>
      <p:cxnSp>
        <p:nvCxnSpPr>
          <p:cNvPr id="28" name="Conector de seta reta 27"/>
          <p:cNvCxnSpPr/>
          <p:nvPr/>
        </p:nvCxnSpPr>
        <p:spPr>
          <a:xfrm flipH="1">
            <a:off x="10833811" y="3569530"/>
            <a:ext cx="27077" cy="7724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p:cNvCxnSpPr/>
          <p:nvPr/>
        </p:nvCxnSpPr>
        <p:spPr>
          <a:xfrm>
            <a:off x="9948010" y="3890293"/>
            <a:ext cx="0" cy="4516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a:off x="8778392" y="5609476"/>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3911456" y="262809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9383733" y="448404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5943255" y="1473534"/>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5284145" y="26263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9383733" y="147175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6011004" y="445698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32"/>
          <p:cNvSpPr/>
          <p:nvPr/>
        </p:nvSpPr>
        <p:spPr>
          <a:xfrm>
            <a:off x="965582" y="1014337"/>
            <a:ext cx="4126191" cy="338554"/>
          </a:xfrm>
          <a:prstGeom prst="rect">
            <a:avLst/>
          </a:prstGeom>
        </p:spPr>
        <p:txBody>
          <a:bodyPr wrap="square">
            <a:spAutoFit/>
          </a:bodyPr>
          <a:lstStyle/>
          <a:p>
            <a:r>
              <a:rPr lang="pt-BR" sz="1600" b="1" dirty="0">
                <a:solidFill>
                  <a:srgbClr val="FF0000"/>
                </a:solidFill>
              </a:rPr>
              <a:t>HABILITAÇÃO: LIMPEZA DO FORNO </a:t>
            </a:r>
          </a:p>
        </p:txBody>
      </p:sp>
      <p:sp>
        <p:nvSpPr>
          <p:cNvPr id="49" name="Retângulo 48"/>
          <p:cNvSpPr/>
          <p:nvPr/>
        </p:nvSpPr>
        <p:spPr>
          <a:xfrm>
            <a:off x="4148712" y="1801946"/>
            <a:ext cx="1728847" cy="261610"/>
          </a:xfrm>
          <a:prstGeom prst="rect">
            <a:avLst/>
          </a:prstGeom>
        </p:spPr>
        <p:txBody>
          <a:bodyPr wrap="square">
            <a:spAutoFit/>
          </a:bodyPr>
          <a:lstStyle/>
          <a:p>
            <a:pPr algn="just"/>
            <a:r>
              <a:rPr lang="pt-BR" sz="1100" dirty="0">
                <a:solidFill>
                  <a:srgbClr val="0070C0"/>
                </a:solidFill>
              </a:rPr>
              <a:t>Há gordura carbonizada?</a:t>
            </a:r>
          </a:p>
        </p:txBody>
      </p:sp>
      <p:sp>
        <p:nvSpPr>
          <p:cNvPr id="64" name="Retângulo 63"/>
          <p:cNvSpPr/>
          <p:nvPr/>
        </p:nvSpPr>
        <p:spPr>
          <a:xfrm>
            <a:off x="6003415" y="2969366"/>
            <a:ext cx="2553337" cy="600164"/>
          </a:xfrm>
          <a:prstGeom prst="rect">
            <a:avLst/>
          </a:prstGeom>
        </p:spPr>
        <p:txBody>
          <a:bodyPr wrap="square">
            <a:spAutoFit/>
          </a:bodyPr>
          <a:lstStyle/>
          <a:p>
            <a:pPr algn="just"/>
            <a:r>
              <a:rPr lang="pt-BR" sz="1100" dirty="0">
                <a:solidFill>
                  <a:srgbClr val="0070C0"/>
                </a:solidFill>
              </a:rPr>
              <a:t>Borrifar o Suma Grill no local onde concentra maior gordura carbonizada  e deixar agir  de 10-20 minutos.</a:t>
            </a:r>
          </a:p>
        </p:txBody>
      </p:sp>
      <p:sp>
        <p:nvSpPr>
          <p:cNvPr id="29" name="Elipse 28"/>
          <p:cNvSpPr/>
          <p:nvPr/>
        </p:nvSpPr>
        <p:spPr>
          <a:xfrm>
            <a:off x="70487" y="234940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p:nvPicPr>
        <p:blipFill rotWithShape="1">
          <a:blip r:embed="rId3" cstate="print">
            <a:clrChange>
              <a:clrFrom>
                <a:srgbClr val="EEECEF"/>
              </a:clrFrom>
              <a:clrTo>
                <a:srgbClr val="EEECEF">
                  <a:alpha val="0"/>
                </a:srgbClr>
              </a:clrTo>
            </a:clrChange>
            <a:extLst>
              <a:ext uri="{28A0092B-C50C-407E-A947-70E740481C1C}">
                <a14:useLocalDpi xmlns:a14="http://schemas.microsoft.com/office/drawing/2010/main" val="0"/>
              </a:ext>
            </a:extLst>
          </a:blip>
          <a:srcRect l="16326" t="26092" b="15175"/>
          <a:stretch/>
        </p:blipFill>
        <p:spPr>
          <a:xfrm>
            <a:off x="6104973" y="1675151"/>
            <a:ext cx="2391619" cy="1259048"/>
          </a:xfrm>
          <a:prstGeom prst="rect">
            <a:avLst/>
          </a:prstGeom>
        </p:spPr>
      </p:pic>
      <p:sp>
        <p:nvSpPr>
          <p:cNvPr id="32" name="Retângulo 31"/>
          <p:cNvSpPr/>
          <p:nvPr/>
        </p:nvSpPr>
        <p:spPr>
          <a:xfrm>
            <a:off x="1151156" y="2971142"/>
            <a:ext cx="2791244" cy="600164"/>
          </a:xfrm>
          <a:prstGeom prst="rect">
            <a:avLst/>
          </a:prstGeom>
        </p:spPr>
        <p:txBody>
          <a:bodyPr wrap="square">
            <a:spAutoFit/>
          </a:bodyPr>
          <a:lstStyle/>
          <a:p>
            <a:pPr algn="ctr"/>
            <a:r>
              <a:rPr lang="pt-BR" sz="1100" dirty="0">
                <a:solidFill>
                  <a:srgbClr val="0070C0"/>
                </a:solidFill>
              </a:rPr>
              <a:t>Limpar a parte interna do forno usando o produto Suma break-</a:t>
            </a:r>
            <a:r>
              <a:rPr lang="pt-BR" sz="1100" dirty="0" err="1">
                <a:solidFill>
                  <a:srgbClr val="0070C0"/>
                </a:solidFill>
              </a:rPr>
              <a:t>up</a:t>
            </a:r>
            <a:r>
              <a:rPr lang="pt-BR" sz="1100" dirty="0">
                <a:solidFill>
                  <a:srgbClr val="0070C0"/>
                </a:solidFill>
              </a:rPr>
              <a:t> com a ajuda da esponja multiuso. </a:t>
            </a:r>
          </a:p>
        </p:txBody>
      </p:sp>
      <p:sp>
        <p:nvSpPr>
          <p:cNvPr id="35" name="Fluxograma: Decisão 34"/>
          <p:cNvSpPr/>
          <p:nvPr/>
        </p:nvSpPr>
        <p:spPr>
          <a:xfrm>
            <a:off x="4546995" y="2366994"/>
            <a:ext cx="737150" cy="518618"/>
          </a:xfrm>
          <a:prstGeom prst="flowChartDecision">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00B0F0"/>
                </a:solidFill>
              </a:rPr>
              <a:t>X</a:t>
            </a:r>
          </a:p>
        </p:txBody>
      </p:sp>
      <p:cxnSp>
        <p:nvCxnSpPr>
          <p:cNvPr id="39" name="Conector de seta reta 38"/>
          <p:cNvCxnSpPr/>
          <p:nvPr/>
        </p:nvCxnSpPr>
        <p:spPr>
          <a:xfrm flipV="1">
            <a:off x="8690305" y="258330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Elipse 39"/>
          <p:cNvSpPr/>
          <p:nvPr/>
        </p:nvSpPr>
        <p:spPr>
          <a:xfrm rot="486284">
            <a:off x="6283474" y="2215632"/>
            <a:ext cx="757244" cy="533876"/>
          </a:xfrm>
          <a:prstGeom prst="ellipse">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 name="Conector reto 8"/>
          <p:cNvCxnSpPr/>
          <p:nvPr/>
        </p:nvCxnSpPr>
        <p:spPr>
          <a:xfrm flipH="1">
            <a:off x="6758710" y="1954798"/>
            <a:ext cx="741117" cy="208344"/>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flipH="1">
            <a:off x="7136781" y="2051572"/>
            <a:ext cx="471736" cy="394672"/>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21" name="Imagem 20"/>
          <p:cNvPicPr>
            <a:picLocks noChangeAspect="1"/>
          </p:cNvPicPr>
          <p:nvPr/>
        </p:nvPicPr>
        <p:blipFill rotWithShape="1">
          <a:blip r:embed="rId4" cstate="print">
            <a:extLst>
              <a:ext uri="{28A0092B-C50C-407E-A947-70E740481C1C}">
                <a14:useLocalDpi xmlns:a14="http://schemas.microsoft.com/office/drawing/2010/main" val="0"/>
              </a:ext>
            </a:extLst>
          </a:blip>
          <a:srcRect t="26568" r="6170"/>
          <a:stretch/>
        </p:blipFill>
        <p:spPr>
          <a:xfrm>
            <a:off x="9509735" y="1649816"/>
            <a:ext cx="2449656" cy="1437847"/>
          </a:xfrm>
          <a:prstGeom prst="rect">
            <a:avLst/>
          </a:prstGeom>
        </p:spPr>
      </p:pic>
      <p:sp>
        <p:nvSpPr>
          <p:cNvPr id="51" name="Retângulo 50"/>
          <p:cNvSpPr/>
          <p:nvPr/>
        </p:nvSpPr>
        <p:spPr>
          <a:xfrm>
            <a:off x="9401042" y="3108423"/>
            <a:ext cx="2707246" cy="430887"/>
          </a:xfrm>
          <a:prstGeom prst="rect">
            <a:avLst/>
          </a:prstGeom>
        </p:spPr>
        <p:txBody>
          <a:bodyPr wrap="square">
            <a:spAutoFit/>
          </a:bodyPr>
          <a:lstStyle/>
          <a:p>
            <a:pPr algn="just"/>
            <a:r>
              <a:rPr lang="pt-BR" sz="1100" dirty="0">
                <a:solidFill>
                  <a:srgbClr val="0070C0"/>
                </a:solidFill>
              </a:rPr>
              <a:t>Após agir, usar a esponja multiuso para auxiliar na limpeza.</a:t>
            </a:r>
          </a:p>
        </p:txBody>
      </p:sp>
      <p:grpSp>
        <p:nvGrpSpPr>
          <p:cNvPr id="4" name="Grupo 3"/>
          <p:cNvGrpSpPr/>
          <p:nvPr/>
        </p:nvGrpSpPr>
        <p:grpSpPr>
          <a:xfrm>
            <a:off x="1392518" y="1600419"/>
            <a:ext cx="2346158" cy="1309820"/>
            <a:chOff x="1392518" y="1600419"/>
            <a:chExt cx="2346158" cy="1309820"/>
          </a:xfrm>
        </p:grpSpPr>
        <p:pic>
          <p:nvPicPr>
            <p:cNvPr id="34" name="Imagem 33"/>
            <p:cNvPicPr>
              <a:picLocks noChangeAspect="1"/>
            </p:cNvPicPr>
            <p:nvPr/>
          </p:nvPicPr>
          <p:blipFill rotWithShape="1">
            <a:blip r:embed="rId5"/>
            <a:srcRect l="24462" t="17904" r="26422" b="33325"/>
            <a:stretch/>
          </p:blipFill>
          <p:spPr>
            <a:xfrm>
              <a:off x="1392518" y="1600419"/>
              <a:ext cx="2346158" cy="1309820"/>
            </a:xfrm>
            <a:prstGeom prst="rect">
              <a:avLst/>
            </a:prstGeom>
          </p:spPr>
        </p:pic>
        <p:cxnSp>
          <p:nvCxnSpPr>
            <p:cNvPr id="52" name="Conector reto 51"/>
            <p:cNvCxnSpPr/>
            <p:nvPr/>
          </p:nvCxnSpPr>
          <p:spPr>
            <a:xfrm flipH="1">
              <a:off x="1677609" y="2033204"/>
              <a:ext cx="15995" cy="41304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flipH="1">
              <a:off x="3400535" y="1943668"/>
              <a:ext cx="15995" cy="41304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flipH="1" flipV="1">
              <a:off x="2264972" y="1729258"/>
              <a:ext cx="601249" cy="13828"/>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flipH="1">
              <a:off x="2014610" y="2187385"/>
              <a:ext cx="1014571" cy="9549"/>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cxnSp>
        <p:nvCxnSpPr>
          <p:cNvPr id="68" name="Conector reto 67"/>
          <p:cNvCxnSpPr/>
          <p:nvPr/>
        </p:nvCxnSpPr>
        <p:spPr>
          <a:xfrm flipH="1" flipV="1">
            <a:off x="2237397" y="2809723"/>
            <a:ext cx="601249" cy="13828"/>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0" name="Conector angulado 49"/>
          <p:cNvCxnSpPr/>
          <p:nvPr/>
        </p:nvCxnSpPr>
        <p:spPr>
          <a:xfrm rot="16200000" flipH="1">
            <a:off x="6948546" y="869898"/>
            <a:ext cx="1016713" cy="5044472"/>
          </a:xfrm>
          <a:prstGeom prst="bentConnector2">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3" name="AutoShape 10" descr="Resultado de imagem para mã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 name="Imagem 101"/>
          <p:cNvPicPr>
            <a:picLocks noChangeAspect="1"/>
          </p:cNvPicPr>
          <p:nvPr/>
        </p:nvPicPr>
        <p:blipFill rotWithShape="1">
          <a:blip r:embed="rId6" cstate="print">
            <a:extLst>
              <a:ext uri="{28A0092B-C50C-407E-A947-70E740481C1C}">
                <a14:useLocalDpi xmlns:a14="http://schemas.microsoft.com/office/drawing/2010/main" val="0"/>
              </a:ext>
            </a:extLst>
          </a:blip>
          <a:srcRect l="11661" t="31173" r="1" b="1862"/>
          <a:stretch/>
        </p:blipFill>
        <p:spPr>
          <a:xfrm>
            <a:off x="6107914" y="4543978"/>
            <a:ext cx="2394635" cy="1361498"/>
          </a:xfrm>
          <a:prstGeom prst="rect">
            <a:avLst/>
          </a:prstGeom>
        </p:spPr>
      </p:pic>
      <p:sp>
        <p:nvSpPr>
          <p:cNvPr id="103" name="Retângulo 102"/>
          <p:cNvSpPr/>
          <p:nvPr/>
        </p:nvSpPr>
        <p:spPr>
          <a:xfrm>
            <a:off x="6104973" y="5954593"/>
            <a:ext cx="2553337" cy="600164"/>
          </a:xfrm>
          <a:prstGeom prst="rect">
            <a:avLst/>
          </a:prstGeom>
        </p:spPr>
        <p:txBody>
          <a:bodyPr wrap="square">
            <a:spAutoFit/>
          </a:bodyPr>
          <a:lstStyle/>
          <a:p>
            <a:pPr algn="just"/>
            <a:r>
              <a:rPr lang="pt-BR" sz="1100" dirty="0">
                <a:solidFill>
                  <a:srgbClr val="0070C0"/>
                </a:solidFill>
              </a:rPr>
              <a:t>Passar o pano multiuso verde por toda a parte interna úmido com água para tirar excesso do produto, depois o pano seco.</a:t>
            </a:r>
          </a:p>
        </p:txBody>
      </p:sp>
      <p:sp>
        <p:nvSpPr>
          <p:cNvPr id="110" name="Retângulo 109"/>
          <p:cNvSpPr/>
          <p:nvPr/>
        </p:nvSpPr>
        <p:spPr>
          <a:xfrm>
            <a:off x="5325373" y="2313262"/>
            <a:ext cx="1728847" cy="261610"/>
          </a:xfrm>
          <a:prstGeom prst="rect">
            <a:avLst/>
          </a:prstGeom>
        </p:spPr>
        <p:txBody>
          <a:bodyPr wrap="square">
            <a:spAutoFit/>
          </a:bodyPr>
          <a:lstStyle/>
          <a:p>
            <a:pPr algn="just"/>
            <a:r>
              <a:rPr lang="pt-BR" sz="1100" dirty="0">
                <a:solidFill>
                  <a:srgbClr val="0070C0"/>
                </a:solidFill>
              </a:rPr>
              <a:t>Sim</a:t>
            </a:r>
          </a:p>
        </p:txBody>
      </p:sp>
      <p:sp>
        <p:nvSpPr>
          <p:cNvPr id="111" name="Retângulo 110"/>
          <p:cNvSpPr/>
          <p:nvPr/>
        </p:nvSpPr>
        <p:spPr>
          <a:xfrm>
            <a:off x="4508356" y="3441505"/>
            <a:ext cx="1728847" cy="261610"/>
          </a:xfrm>
          <a:prstGeom prst="rect">
            <a:avLst/>
          </a:prstGeom>
        </p:spPr>
        <p:txBody>
          <a:bodyPr wrap="square">
            <a:spAutoFit/>
          </a:bodyPr>
          <a:lstStyle/>
          <a:p>
            <a:pPr algn="just"/>
            <a:r>
              <a:rPr lang="pt-BR" sz="1100" dirty="0">
                <a:solidFill>
                  <a:srgbClr val="0070C0"/>
                </a:solidFill>
              </a:rPr>
              <a:t>Não</a:t>
            </a:r>
          </a:p>
        </p:txBody>
      </p:sp>
      <p:sp>
        <p:nvSpPr>
          <p:cNvPr id="112" name="Retângulo 111"/>
          <p:cNvSpPr/>
          <p:nvPr/>
        </p:nvSpPr>
        <p:spPr>
          <a:xfrm>
            <a:off x="9547454" y="5996219"/>
            <a:ext cx="2462550" cy="600164"/>
          </a:xfrm>
          <a:prstGeom prst="rect">
            <a:avLst/>
          </a:prstGeom>
        </p:spPr>
        <p:txBody>
          <a:bodyPr wrap="square">
            <a:spAutoFit/>
          </a:bodyPr>
          <a:lstStyle/>
          <a:p>
            <a:pPr algn="just"/>
            <a:r>
              <a:rPr lang="pt-BR" sz="1100" dirty="0">
                <a:solidFill>
                  <a:srgbClr val="0070C0"/>
                </a:solidFill>
              </a:rPr>
              <a:t>Limpar a porta interna e laterais do forno usando o Suma break-</a:t>
            </a:r>
            <a:r>
              <a:rPr lang="pt-BR" sz="1100" dirty="0" err="1">
                <a:solidFill>
                  <a:srgbClr val="0070C0"/>
                </a:solidFill>
              </a:rPr>
              <a:t>up</a:t>
            </a:r>
            <a:r>
              <a:rPr lang="pt-BR" sz="1100" dirty="0">
                <a:solidFill>
                  <a:srgbClr val="0070C0"/>
                </a:solidFill>
              </a:rPr>
              <a:t> com o auxílio da esponja multiuso, </a:t>
            </a:r>
          </a:p>
        </p:txBody>
      </p:sp>
      <p:grpSp>
        <p:nvGrpSpPr>
          <p:cNvPr id="120" name="Grupo 119"/>
          <p:cNvGrpSpPr/>
          <p:nvPr/>
        </p:nvGrpSpPr>
        <p:grpSpPr>
          <a:xfrm>
            <a:off x="9455925" y="4170383"/>
            <a:ext cx="2458620" cy="1825836"/>
            <a:chOff x="6037972" y="4215366"/>
            <a:chExt cx="2458620" cy="1825836"/>
          </a:xfrm>
        </p:grpSpPr>
        <p:pic>
          <p:nvPicPr>
            <p:cNvPr id="107" name="Picture 2" descr="Imagem relacionada"/>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8955" r="11316" b="30920"/>
            <a:stretch/>
          </p:blipFill>
          <p:spPr bwMode="auto">
            <a:xfrm>
              <a:off x="6389279" y="4215366"/>
              <a:ext cx="2107313" cy="182583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 t="34640" r="20395" b="8363"/>
            <a:stretch/>
          </p:blipFill>
          <p:spPr>
            <a:xfrm flipH="1">
              <a:off x="6037972" y="5234050"/>
              <a:ext cx="854687" cy="432181"/>
            </a:xfrm>
            <a:prstGeom prst="rect">
              <a:avLst/>
            </a:prstGeom>
          </p:spPr>
        </p:pic>
        <p:cxnSp>
          <p:nvCxnSpPr>
            <p:cNvPr id="113" name="Conector reto 112"/>
            <p:cNvCxnSpPr/>
            <p:nvPr/>
          </p:nvCxnSpPr>
          <p:spPr>
            <a:xfrm flipH="1" flipV="1">
              <a:off x="6778341" y="5783130"/>
              <a:ext cx="591563" cy="7653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5" name="Conector reto 114"/>
            <p:cNvCxnSpPr/>
            <p:nvPr/>
          </p:nvCxnSpPr>
          <p:spPr>
            <a:xfrm flipH="1" flipV="1">
              <a:off x="7046283" y="5706019"/>
              <a:ext cx="539824" cy="65144"/>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flipH="1">
              <a:off x="7595084" y="5859660"/>
              <a:ext cx="368129" cy="140399"/>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cxnSp>
        <p:nvCxnSpPr>
          <p:cNvPr id="126" name="Conector de seta reta 125"/>
          <p:cNvCxnSpPr/>
          <p:nvPr/>
        </p:nvCxnSpPr>
        <p:spPr>
          <a:xfrm flipH="1">
            <a:off x="5405663" y="5601466"/>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7" name="Imagem 126"/>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 t="34640" r="20395" b="8363"/>
          <a:stretch/>
        </p:blipFill>
        <p:spPr>
          <a:xfrm>
            <a:off x="2780430" y="2452729"/>
            <a:ext cx="960822" cy="432181"/>
          </a:xfrm>
          <a:prstGeom prst="rect">
            <a:avLst/>
          </a:prstGeom>
        </p:spPr>
      </p:pic>
      <p:sp>
        <p:nvSpPr>
          <p:cNvPr id="53" name="Retângulo de cantos arredondados 52"/>
          <p:cNvSpPr/>
          <p:nvPr/>
        </p:nvSpPr>
        <p:spPr>
          <a:xfrm>
            <a:off x="2600870" y="447169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tângulo 54"/>
          <p:cNvSpPr/>
          <p:nvPr/>
        </p:nvSpPr>
        <p:spPr>
          <a:xfrm>
            <a:off x="2667617" y="5892389"/>
            <a:ext cx="2659079" cy="769441"/>
          </a:xfrm>
          <a:prstGeom prst="rect">
            <a:avLst/>
          </a:prstGeom>
        </p:spPr>
        <p:txBody>
          <a:bodyPr wrap="square">
            <a:spAutoFit/>
          </a:bodyPr>
          <a:lstStyle/>
          <a:p>
            <a:pPr algn="just"/>
            <a:r>
              <a:rPr lang="pt-BR" sz="1100" dirty="0">
                <a:solidFill>
                  <a:srgbClr val="0070C0"/>
                </a:solidFill>
              </a:rPr>
              <a:t>Limpar  a parte externa do forno usando o produto  Suma D27 com ajuda do pano multiuso verde. Após passar o pano seco. </a:t>
            </a:r>
          </a:p>
          <a:p>
            <a:pPr algn="just"/>
            <a:r>
              <a:rPr lang="pt-BR" sz="1100" dirty="0">
                <a:solidFill>
                  <a:srgbClr val="0070C0"/>
                </a:solidFill>
              </a:rPr>
              <a:t> </a:t>
            </a:r>
          </a:p>
        </p:txBody>
      </p:sp>
      <p:pic>
        <p:nvPicPr>
          <p:cNvPr id="58" name="Imagem 57"/>
          <p:cNvPicPr>
            <a:picLocks noChangeAspect="1"/>
          </p:cNvPicPr>
          <p:nvPr/>
        </p:nvPicPr>
        <p:blipFill rotWithShape="1">
          <a:blip r:embed="rId9" cstate="print">
            <a:extLst>
              <a:ext uri="{28A0092B-C50C-407E-A947-70E740481C1C}">
                <a14:useLocalDpi xmlns:a14="http://schemas.microsoft.com/office/drawing/2010/main" val="0"/>
              </a:ext>
            </a:extLst>
          </a:blip>
          <a:srcRect b="31205"/>
          <a:stretch/>
        </p:blipFill>
        <p:spPr>
          <a:xfrm>
            <a:off x="2790617" y="4624663"/>
            <a:ext cx="2405158" cy="1240963"/>
          </a:xfrm>
          <a:prstGeom prst="rect">
            <a:avLst/>
          </a:prstGeom>
        </p:spPr>
      </p:pic>
      <p:cxnSp>
        <p:nvCxnSpPr>
          <p:cNvPr id="61" name="Conector de seta reta 60"/>
          <p:cNvCxnSpPr/>
          <p:nvPr/>
        </p:nvCxnSpPr>
        <p:spPr>
          <a:xfrm flipH="1">
            <a:off x="1981035" y="5571214"/>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0" name="Rosca 69"/>
          <p:cNvSpPr/>
          <p:nvPr/>
        </p:nvSpPr>
        <p:spPr>
          <a:xfrm>
            <a:off x="1474182" y="5352736"/>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sp>
        <p:nvSpPr>
          <p:cNvPr id="69" name="Elipse 68"/>
          <p:cNvSpPr/>
          <p:nvPr/>
        </p:nvSpPr>
        <p:spPr>
          <a:xfrm>
            <a:off x="2361344" y="1317101"/>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1</a:t>
            </a:r>
          </a:p>
        </p:txBody>
      </p:sp>
      <p:sp>
        <p:nvSpPr>
          <p:cNvPr id="71" name="Elipse 70"/>
          <p:cNvSpPr/>
          <p:nvPr/>
        </p:nvSpPr>
        <p:spPr>
          <a:xfrm>
            <a:off x="7091444" y="1300640"/>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2</a:t>
            </a:r>
          </a:p>
        </p:txBody>
      </p:sp>
      <p:sp>
        <p:nvSpPr>
          <p:cNvPr id="72" name="Elipse 71"/>
          <p:cNvSpPr/>
          <p:nvPr/>
        </p:nvSpPr>
        <p:spPr>
          <a:xfrm>
            <a:off x="10527538" y="1306072"/>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3</a:t>
            </a:r>
          </a:p>
        </p:txBody>
      </p:sp>
      <p:sp>
        <p:nvSpPr>
          <p:cNvPr id="73" name="Elipse 72"/>
          <p:cNvSpPr/>
          <p:nvPr/>
        </p:nvSpPr>
        <p:spPr>
          <a:xfrm>
            <a:off x="10667974" y="4402499"/>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4</a:t>
            </a:r>
          </a:p>
        </p:txBody>
      </p:sp>
      <p:sp>
        <p:nvSpPr>
          <p:cNvPr id="74" name="Elipse 73"/>
          <p:cNvSpPr/>
          <p:nvPr/>
        </p:nvSpPr>
        <p:spPr>
          <a:xfrm>
            <a:off x="7186699" y="4262927"/>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5</a:t>
            </a:r>
          </a:p>
        </p:txBody>
      </p:sp>
      <p:sp>
        <p:nvSpPr>
          <p:cNvPr id="75" name="Elipse 74"/>
          <p:cNvSpPr/>
          <p:nvPr/>
        </p:nvSpPr>
        <p:spPr>
          <a:xfrm>
            <a:off x="3793654" y="4303319"/>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6</a:t>
            </a:r>
          </a:p>
        </p:txBody>
      </p:sp>
    </p:spTree>
    <p:extLst>
      <p:ext uri="{BB962C8B-B14F-4D97-AF65-F5344CB8AC3E}">
        <p14:creationId xmlns:p14="http://schemas.microsoft.com/office/powerpoint/2010/main" val="402437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ector de seta reta 17"/>
          <p:cNvCxnSpPr/>
          <p:nvPr/>
        </p:nvCxnSpPr>
        <p:spPr>
          <a:xfrm flipV="1">
            <a:off x="1473200" y="2303809"/>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10778729" y="46865"/>
            <a:ext cx="1413271" cy="584775"/>
          </a:xfrm>
          <a:prstGeom prst="rect">
            <a:avLst/>
          </a:prstGeom>
        </p:spPr>
        <p:txBody>
          <a:bodyPr wrap="none">
            <a:spAutoFit/>
          </a:bodyPr>
          <a:lstStyle/>
          <a:p>
            <a:pPr algn="ctr"/>
            <a:r>
              <a:rPr lang="en-US" sz="1600" b="1" dirty="0" err="1">
                <a:solidFill>
                  <a:srgbClr val="0070C0"/>
                </a:solidFill>
              </a:rPr>
              <a:t>Versão</a:t>
            </a:r>
            <a:r>
              <a:rPr lang="en-US" sz="1600" b="1" dirty="0">
                <a:solidFill>
                  <a:srgbClr val="0070C0"/>
                </a:solidFill>
              </a:rPr>
              <a:t>: 1.0 </a:t>
            </a:r>
          </a:p>
          <a:p>
            <a:pPr algn="ctr"/>
            <a:r>
              <a:rPr lang="en-US" sz="1600" b="1" dirty="0" err="1">
                <a:solidFill>
                  <a:srgbClr val="0070C0"/>
                </a:solidFill>
              </a:rPr>
              <a:t>Outubro</a:t>
            </a:r>
            <a:r>
              <a:rPr lang="en-US" sz="1600" b="1" dirty="0">
                <a:solidFill>
                  <a:srgbClr val="0070C0"/>
                </a:solidFill>
              </a:rPr>
              <a:t>/2017</a:t>
            </a:r>
            <a:endParaRPr lang="pt-BR" sz="1600" b="1" dirty="0">
              <a:solidFill>
                <a:srgbClr val="0070C0"/>
              </a:solidFill>
            </a:endParaRPr>
          </a:p>
        </p:txBody>
      </p:sp>
      <p:cxnSp>
        <p:nvCxnSpPr>
          <p:cNvPr id="54" name="Conector de seta reta 53"/>
          <p:cNvCxnSpPr/>
          <p:nvPr/>
        </p:nvCxnSpPr>
        <p:spPr>
          <a:xfrm flipH="1">
            <a:off x="9067800" y="5020167"/>
            <a:ext cx="378602" cy="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888700" y="2327278"/>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2118392" y="12766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5563884" y="12766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8318500" y="26390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9092728" y="128966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9455272" y="3879154"/>
            <a:ext cx="2646913"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6" name="Rosca 1045"/>
          <p:cNvSpPr/>
          <p:nvPr/>
        </p:nvSpPr>
        <p:spPr>
          <a:xfrm>
            <a:off x="1034902" y="2079367"/>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pic>
        <p:nvPicPr>
          <p:cNvPr id="31"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72" name="Retângulo 71"/>
          <p:cNvSpPr/>
          <p:nvPr/>
        </p:nvSpPr>
        <p:spPr>
          <a:xfrm>
            <a:off x="2160918" y="2562581"/>
            <a:ext cx="2625758" cy="938719"/>
          </a:xfrm>
          <a:prstGeom prst="rect">
            <a:avLst/>
          </a:prstGeom>
        </p:spPr>
        <p:txBody>
          <a:bodyPr wrap="square">
            <a:spAutoFit/>
          </a:bodyPr>
          <a:lstStyle/>
          <a:p>
            <a:pPr algn="just"/>
            <a:r>
              <a:rPr lang="pt-BR" sz="1100" dirty="0">
                <a:solidFill>
                  <a:srgbClr val="0070C0"/>
                </a:solidFill>
              </a:rPr>
              <a:t>Limpar  o menu de funções do forno usando o produto  Suma D27 com ajuda do pano multiuso verde. Após passar o pano seco. </a:t>
            </a:r>
          </a:p>
          <a:p>
            <a:pPr algn="just"/>
            <a:r>
              <a:rPr lang="pt-BR" sz="1100" dirty="0">
                <a:solidFill>
                  <a:srgbClr val="0070C0"/>
                </a:solidFill>
              </a:rPr>
              <a:t> </a:t>
            </a:r>
          </a:p>
        </p:txBody>
      </p:sp>
      <p:pic>
        <p:nvPicPr>
          <p:cNvPr id="13" name="Imagem 1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3862" b="25633"/>
          <a:stretch/>
        </p:blipFill>
        <p:spPr>
          <a:xfrm>
            <a:off x="2356686" y="1403312"/>
            <a:ext cx="2215743" cy="1119065"/>
          </a:xfrm>
          <a:prstGeom prst="rect">
            <a:avLst/>
          </a:prstGeom>
        </p:spPr>
      </p:pic>
      <p:sp>
        <p:nvSpPr>
          <p:cNvPr id="14" name="AutoShape 2" descr="Resultado de imagem para mão luva amarela de limpez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pSp>
        <p:nvGrpSpPr>
          <p:cNvPr id="9" name="Grupo 8"/>
          <p:cNvGrpSpPr/>
          <p:nvPr/>
        </p:nvGrpSpPr>
        <p:grpSpPr>
          <a:xfrm>
            <a:off x="5647964" y="1495033"/>
            <a:ext cx="2478932" cy="1488743"/>
            <a:chOff x="8675612" y="1821337"/>
            <a:chExt cx="2478932" cy="1488743"/>
          </a:xfrm>
        </p:grpSpPr>
        <p:pic>
          <p:nvPicPr>
            <p:cNvPr id="27" name="Imagem 26"/>
            <p:cNvPicPr>
              <a:picLocks noChangeAspect="1"/>
            </p:cNvPicPr>
            <p:nvPr/>
          </p:nvPicPr>
          <p:blipFill rotWithShape="1">
            <a:blip r:embed="rId4"/>
            <a:srcRect l="26157" t="17904" r="27961" b="33325"/>
            <a:stretch/>
          </p:blipFill>
          <p:spPr>
            <a:xfrm>
              <a:off x="8675612" y="1821337"/>
              <a:ext cx="2478932" cy="1481474"/>
            </a:xfrm>
            <a:prstGeom prst="rect">
              <a:avLst/>
            </a:prstGeom>
          </p:spPr>
        </p:pic>
        <p:pic>
          <p:nvPicPr>
            <p:cNvPr id="30" name="Imagem 2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151116" y="2094831"/>
              <a:ext cx="1174504" cy="1174504"/>
            </a:xfrm>
            <a:prstGeom prst="rect">
              <a:avLst/>
            </a:prstGeom>
          </p:spPr>
        </p:pic>
        <p:cxnSp>
          <p:nvCxnSpPr>
            <p:cNvPr id="35" name="Conector de seta reta 34"/>
            <p:cNvCxnSpPr/>
            <p:nvPr/>
          </p:nvCxnSpPr>
          <p:spPr>
            <a:xfrm flipV="1">
              <a:off x="9419098" y="2200250"/>
              <a:ext cx="103409" cy="28899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Imagem relacionada"/>
            <p:cNvPicPr>
              <a:picLocks noChangeAspect="1" noChangeArrowheads="1"/>
            </p:cNvPicPr>
            <p:nvPr/>
          </p:nvPicPr>
          <p:blipFill>
            <a:blip r:embed="rId6" cstate="print">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8960167" y="2559928"/>
              <a:ext cx="1124679" cy="750152"/>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ector de seta reta 35"/>
            <p:cNvCxnSpPr/>
            <p:nvPr/>
          </p:nvCxnSpPr>
          <p:spPr>
            <a:xfrm flipH="1" flipV="1">
              <a:off x="10193373" y="2225652"/>
              <a:ext cx="132247" cy="28899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tângulo 40"/>
          <p:cNvSpPr/>
          <p:nvPr/>
        </p:nvSpPr>
        <p:spPr>
          <a:xfrm>
            <a:off x="5991466" y="3026773"/>
            <a:ext cx="2625758" cy="261610"/>
          </a:xfrm>
          <a:prstGeom prst="rect">
            <a:avLst/>
          </a:prstGeom>
        </p:spPr>
        <p:txBody>
          <a:bodyPr wrap="square">
            <a:spAutoFit/>
          </a:bodyPr>
          <a:lstStyle/>
          <a:p>
            <a:pPr algn="just"/>
            <a:r>
              <a:rPr lang="pt-BR" sz="1100" dirty="0">
                <a:solidFill>
                  <a:srgbClr val="0070C0"/>
                </a:solidFill>
              </a:rPr>
              <a:t>Fixar o filtro interno do forno.</a:t>
            </a:r>
          </a:p>
        </p:txBody>
      </p:sp>
      <p:grpSp>
        <p:nvGrpSpPr>
          <p:cNvPr id="3" name="Grupo 2"/>
          <p:cNvGrpSpPr/>
          <p:nvPr/>
        </p:nvGrpSpPr>
        <p:grpSpPr>
          <a:xfrm>
            <a:off x="9023618" y="1391533"/>
            <a:ext cx="2630730" cy="2322597"/>
            <a:chOff x="8490218" y="1692345"/>
            <a:chExt cx="2630730" cy="2322597"/>
          </a:xfrm>
        </p:grpSpPr>
        <p:cxnSp>
          <p:nvCxnSpPr>
            <p:cNvPr id="28" name="Conector de seta reta 27"/>
            <p:cNvCxnSpPr/>
            <p:nvPr/>
          </p:nvCxnSpPr>
          <p:spPr>
            <a:xfrm>
              <a:off x="10242074" y="3675189"/>
              <a:ext cx="3254" cy="339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3" name="Picture 2" descr="Imagem relacionada"/>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24666" t="20486" r="17654" b="42702"/>
            <a:stretch/>
          </p:blipFill>
          <p:spPr bwMode="auto">
            <a:xfrm>
              <a:off x="8579420" y="1692345"/>
              <a:ext cx="2541528" cy="1625805"/>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m 4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34023" flipH="1">
              <a:off x="8903326" y="2454761"/>
              <a:ext cx="1327372" cy="1064389"/>
            </a:xfrm>
            <a:prstGeom prst="rect">
              <a:avLst/>
            </a:prstGeom>
          </p:spPr>
        </p:pic>
        <p:pic>
          <p:nvPicPr>
            <p:cNvPr id="45" name="Picture 4" descr="Imagem relacionada"/>
            <p:cNvPicPr>
              <a:picLocks noChangeAspect="1" noChangeArrowheads="1"/>
            </p:cNvPicPr>
            <p:nvPr/>
          </p:nvPicPr>
          <p:blipFill>
            <a:blip r:embed="rId9" cstate="print">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8490218" y="2918876"/>
              <a:ext cx="1076794" cy="718213"/>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tângulo 45"/>
          <p:cNvSpPr/>
          <p:nvPr/>
        </p:nvSpPr>
        <p:spPr>
          <a:xfrm>
            <a:off x="9642591" y="3074667"/>
            <a:ext cx="2625758" cy="261610"/>
          </a:xfrm>
          <a:prstGeom prst="rect">
            <a:avLst/>
          </a:prstGeom>
        </p:spPr>
        <p:txBody>
          <a:bodyPr wrap="square">
            <a:spAutoFit/>
          </a:bodyPr>
          <a:lstStyle/>
          <a:p>
            <a:pPr algn="just"/>
            <a:r>
              <a:rPr lang="pt-BR" sz="1100" dirty="0">
                <a:solidFill>
                  <a:srgbClr val="0070C0"/>
                </a:solidFill>
              </a:rPr>
              <a:t>Colocar a bandeja de resíduos.</a:t>
            </a:r>
          </a:p>
        </p:txBody>
      </p:sp>
      <p:pic>
        <p:nvPicPr>
          <p:cNvPr id="51" name="Picture 2" descr="eikon e4"/>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3916" b="12983"/>
          <a:stretch/>
        </p:blipFill>
        <p:spPr bwMode="auto">
          <a:xfrm>
            <a:off x="6690580" y="3863953"/>
            <a:ext cx="1999583" cy="17053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Imagem relacionada"/>
          <p:cNvPicPr>
            <a:picLocks noChangeAspect="1" noChangeArrowheads="1"/>
          </p:cNvPicPr>
          <p:nvPr/>
        </p:nvPicPr>
        <p:blipFill>
          <a:blip r:embed="rId11" cstate="print">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6352553" y="4996854"/>
            <a:ext cx="1393557" cy="929490"/>
          </a:xfrm>
          <a:prstGeom prst="rect">
            <a:avLst/>
          </a:prstGeom>
          <a:noFill/>
          <a:extLst>
            <a:ext uri="{909E8E84-426E-40DD-AFC4-6F175D3DCCD1}">
              <a14:hiddenFill xmlns:a14="http://schemas.microsoft.com/office/drawing/2010/main">
                <a:solidFill>
                  <a:srgbClr val="FFFFFF"/>
                </a:solidFill>
              </a14:hiddenFill>
            </a:ext>
          </a:extLst>
        </p:spPr>
      </p:pic>
      <p:sp>
        <p:nvSpPr>
          <p:cNvPr id="55" name="Retângulo 54"/>
          <p:cNvSpPr/>
          <p:nvPr/>
        </p:nvSpPr>
        <p:spPr>
          <a:xfrm>
            <a:off x="7253826" y="5519520"/>
            <a:ext cx="1376714" cy="430887"/>
          </a:xfrm>
          <a:prstGeom prst="rect">
            <a:avLst/>
          </a:prstGeom>
        </p:spPr>
        <p:txBody>
          <a:bodyPr wrap="square">
            <a:spAutoFit/>
          </a:bodyPr>
          <a:lstStyle/>
          <a:p>
            <a:pPr algn="just"/>
            <a:r>
              <a:rPr lang="pt-BR" sz="1100" dirty="0">
                <a:solidFill>
                  <a:srgbClr val="0070C0"/>
                </a:solidFill>
              </a:rPr>
              <a:t>Encaixar o filtro externo do forno. </a:t>
            </a:r>
          </a:p>
        </p:txBody>
      </p:sp>
      <p:sp>
        <p:nvSpPr>
          <p:cNvPr id="61" name="Retângulo 60"/>
          <p:cNvSpPr/>
          <p:nvPr/>
        </p:nvSpPr>
        <p:spPr>
          <a:xfrm>
            <a:off x="518028" y="777852"/>
            <a:ext cx="4126191" cy="338554"/>
          </a:xfrm>
          <a:prstGeom prst="rect">
            <a:avLst/>
          </a:prstGeom>
        </p:spPr>
        <p:txBody>
          <a:bodyPr wrap="square">
            <a:spAutoFit/>
          </a:bodyPr>
          <a:lstStyle/>
          <a:p>
            <a:r>
              <a:rPr lang="pt-BR" sz="1600" b="1" dirty="0">
                <a:solidFill>
                  <a:srgbClr val="FF0000"/>
                </a:solidFill>
              </a:rPr>
              <a:t>HABILITAÇÃO: HABILITAR FORNO </a:t>
            </a:r>
          </a:p>
        </p:txBody>
      </p:sp>
      <p:sp>
        <p:nvSpPr>
          <p:cNvPr id="64"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err="1"/>
              <a:t>Guia</a:t>
            </a:r>
            <a:r>
              <a:rPr lang="es-MX" sz="1400" dirty="0"/>
              <a:t> Rápido </a:t>
            </a:r>
            <a:r>
              <a:rPr lang="es-MX" sz="1400" dirty="0" err="1"/>
              <a:t>Limpeza</a:t>
            </a:r>
            <a:r>
              <a:rPr lang="es-MX" sz="1400" dirty="0"/>
              <a:t> </a:t>
            </a:r>
            <a:r>
              <a:rPr lang="es-MX" sz="1400" dirty="0" err="1"/>
              <a:t>Forno</a:t>
            </a:r>
            <a:r>
              <a:rPr lang="es-MX" sz="1400" dirty="0"/>
              <a:t> </a:t>
            </a:r>
            <a:r>
              <a:rPr lang="es-MX" sz="1400" dirty="0" err="1"/>
              <a:t>MerryChef</a:t>
            </a:r>
            <a:endParaRPr lang="es-MX" sz="1400" dirty="0"/>
          </a:p>
          <a:p>
            <a:r>
              <a:rPr lang="es-MX" sz="1400" dirty="0" smtClean="0"/>
              <a:t>(</a:t>
            </a:r>
            <a:r>
              <a:rPr lang="es-MX" sz="1400" dirty="0" err="1"/>
              <a:t>Habilitação</a:t>
            </a:r>
            <a:r>
              <a:rPr lang="es-MX" sz="1400" dirty="0"/>
              <a:t>)</a:t>
            </a:r>
          </a:p>
          <a:p>
            <a:r>
              <a:rPr lang="es-MX" sz="1400" dirty="0"/>
              <a:t>BRA-GR-LIMP-FORN-00</a:t>
            </a:r>
            <a:endParaRPr lang="es-MX" sz="1400" dirty="0"/>
          </a:p>
        </p:txBody>
      </p:sp>
      <p:grpSp>
        <p:nvGrpSpPr>
          <p:cNvPr id="4" name="Grupo 3"/>
          <p:cNvGrpSpPr/>
          <p:nvPr/>
        </p:nvGrpSpPr>
        <p:grpSpPr>
          <a:xfrm>
            <a:off x="9653302" y="3972028"/>
            <a:ext cx="3102455" cy="1875849"/>
            <a:chOff x="5299346" y="4282434"/>
            <a:chExt cx="3102455" cy="1875849"/>
          </a:xfrm>
        </p:grpSpPr>
        <p:pic>
          <p:nvPicPr>
            <p:cNvPr id="47" name="Picture 2" descr="Imagem relacionada"/>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24666" t="20486" r="17654" b="42702"/>
            <a:stretch/>
          </p:blipFill>
          <p:spPr bwMode="auto">
            <a:xfrm>
              <a:off x="5393407" y="4282434"/>
              <a:ext cx="2197711" cy="1405867"/>
            </a:xfrm>
            <a:prstGeom prst="rect">
              <a:avLst/>
            </a:prstGeom>
            <a:noFill/>
            <a:extLst>
              <a:ext uri="{909E8E84-426E-40DD-AFC4-6F175D3DCCD1}">
                <a14:hiddenFill xmlns:a14="http://schemas.microsoft.com/office/drawing/2010/main">
                  <a:solidFill>
                    <a:srgbClr val="FFFFFF"/>
                  </a:solidFill>
                </a14:hiddenFill>
              </a:ext>
            </a:extLst>
          </p:spPr>
        </p:pic>
        <p:pic>
          <p:nvPicPr>
            <p:cNvPr id="48" name="Imagem 47"/>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16053">
              <a:off x="5299346" y="5270313"/>
              <a:ext cx="1161055" cy="634710"/>
            </a:xfrm>
            <a:prstGeom prst="rect">
              <a:avLst/>
            </a:prstGeom>
          </p:spPr>
        </p:pic>
        <p:sp>
          <p:nvSpPr>
            <p:cNvPr id="50" name="Retângulo 49"/>
            <p:cNvSpPr/>
            <p:nvPr/>
          </p:nvSpPr>
          <p:spPr>
            <a:xfrm>
              <a:off x="5776043" y="5896673"/>
              <a:ext cx="2625758" cy="261610"/>
            </a:xfrm>
            <a:prstGeom prst="rect">
              <a:avLst/>
            </a:prstGeom>
          </p:spPr>
          <p:txBody>
            <a:bodyPr wrap="square">
              <a:spAutoFit/>
            </a:bodyPr>
            <a:lstStyle/>
            <a:p>
              <a:pPr algn="just"/>
              <a:r>
                <a:rPr lang="pt-BR" sz="1100" dirty="0">
                  <a:solidFill>
                    <a:srgbClr val="0070C0"/>
                  </a:solidFill>
                </a:rPr>
                <a:t>Acomodar a grade do forno.</a:t>
              </a:r>
            </a:p>
          </p:txBody>
        </p:sp>
      </p:grpSp>
      <p:pic>
        <p:nvPicPr>
          <p:cNvPr id="49" name="Picture 4" descr="Imagem relacionada"/>
          <p:cNvPicPr>
            <a:picLocks noChangeAspect="1" noChangeArrowheads="1"/>
          </p:cNvPicPr>
          <p:nvPr/>
        </p:nvPicPr>
        <p:blipFill>
          <a:blip r:embed="rId13" cstate="print">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9465115" y="5326371"/>
            <a:ext cx="947744" cy="632138"/>
          </a:xfrm>
          <a:prstGeom prst="rect">
            <a:avLst/>
          </a:prstGeom>
          <a:noFill/>
          <a:extLst>
            <a:ext uri="{909E8E84-426E-40DD-AFC4-6F175D3DCCD1}">
              <a14:hiddenFill xmlns:a14="http://schemas.microsoft.com/office/drawing/2010/main">
                <a:solidFill>
                  <a:srgbClr val="FFFFFF"/>
                </a:solidFill>
              </a14:hiddenFill>
            </a:ext>
          </a:extLst>
        </p:spPr>
      </p:pic>
      <p:sp>
        <p:nvSpPr>
          <p:cNvPr id="69" name="Retângulo de cantos arredondados 68"/>
          <p:cNvSpPr/>
          <p:nvPr/>
        </p:nvSpPr>
        <p:spPr>
          <a:xfrm>
            <a:off x="6343757" y="3837483"/>
            <a:ext cx="2646913"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2" name="Grupo 111"/>
          <p:cNvGrpSpPr/>
          <p:nvPr/>
        </p:nvGrpSpPr>
        <p:grpSpPr>
          <a:xfrm>
            <a:off x="202579" y="3789675"/>
            <a:ext cx="2577906" cy="2072888"/>
            <a:chOff x="6283563" y="2683459"/>
            <a:chExt cx="2577906" cy="2072888"/>
          </a:xfrm>
        </p:grpSpPr>
        <p:pic>
          <p:nvPicPr>
            <p:cNvPr id="113" name="Picture 2" descr="eikon e4"/>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916" b="12983"/>
            <a:stretch/>
          </p:blipFill>
          <p:spPr bwMode="auto">
            <a:xfrm>
              <a:off x="6622808" y="2683459"/>
              <a:ext cx="2238661" cy="1909251"/>
            </a:xfrm>
            <a:prstGeom prst="rect">
              <a:avLst/>
            </a:prstGeom>
            <a:noFill/>
            <a:extLst>
              <a:ext uri="{909E8E84-426E-40DD-AFC4-6F175D3DCCD1}">
                <a14:hiddenFill xmlns:a14="http://schemas.microsoft.com/office/drawing/2010/main">
                  <a:solidFill>
                    <a:srgbClr val="FFFFFF"/>
                  </a:solidFill>
                </a14:hiddenFill>
              </a:ext>
            </a:extLst>
          </p:spPr>
        </p:pic>
        <p:sp>
          <p:nvSpPr>
            <p:cNvPr id="114" name="Retângulo 113"/>
            <p:cNvSpPr/>
            <p:nvPr/>
          </p:nvSpPr>
          <p:spPr>
            <a:xfrm>
              <a:off x="6784911" y="4494737"/>
              <a:ext cx="1636987" cy="261610"/>
            </a:xfrm>
            <a:prstGeom prst="rect">
              <a:avLst/>
            </a:prstGeom>
          </p:spPr>
          <p:txBody>
            <a:bodyPr wrap="none">
              <a:spAutoFit/>
            </a:bodyPr>
            <a:lstStyle/>
            <a:p>
              <a:r>
                <a:rPr lang="pt-BR" sz="1100" dirty="0">
                  <a:solidFill>
                    <a:srgbClr val="0070C0"/>
                  </a:solidFill>
                </a:rPr>
                <a:t>Ligar o botão de energia. </a:t>
              </a:r>
            </a:p>
          </p:txBody>
        </p:sp>
        <p:sp>
          <p:nvSpPr>
            <p:cNvPr id="115" name="Elipse 114"/>
            <p:cNvSpPr/>
            <p:nvPr/>
          </p:nvSpPr>
          <p:spPr>
            <a:xfrm>
              <a:off x="6887637" y="2886219"/>
              <a:ext cx="411144" cy="248524"/>
            </a:xfrm>
            <a:prstGeom prst="ellipse">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7" name="Picture 2" descr="Resultado de imagem para mã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6283563" y="2693897"/>
              <a:ext cx="872415" cy="6543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Grupo 117"/>
          <p:cNvGrpSpPr/>
          <p:nvPr/>
        </p:nvGrpSpPr>
        <p:grpSpPr>
          <a:xfrm>
            <a:off x="3188628" y="4005877"/>
            <a:ext cx="2838611" cy="1810881"/>
            <a:chOff x="2827955" y="2884519"/>
            <a:chExt cx="2838611" cy="1810881"/>
          </a:xfrm>
        </p:grpSpPr>
        <p:sp>
          <p:nvSpPr>
            <p:cNvPr id="120" name="Retângulo 119"/>
            <p:cNvSpPr/>
            <p:nvPr/>
          </p:nvSpPr>
          <p:spPr>
            <a:xfrm>
              <a:off x="2827955" y="4433790"/>
              <a:ext cx="2838611" cy="261610"/>
            </a:xfrm>
            <a:prstGeom prst="rect">
              <a:avLst/>
            </a:prstGeom>
          </p:spPr>
          <p:txBody>
            <a:bodyPr wrap="square">
              <a:spAutoFit/>
            </a:bodyPr>
            <a:lstStyle/>
            <a:p>
              <a:pPr algn="ctr"/>
              <a:r>
                <a:rPr lang="pt-BR" sz="1100" dirty="0">
                  <a:solidFill>
                    <a:srgbClr val="0070C0"/>
                  </a:solidFill>
                </a:rPr>
                <a:t>Colocar o cabo de energia da tomada. </a:t>
              </a:r>
            </a:p>
          </p:txBody>
        </p:sp>
        <p:pic>
          <p:nvPicPr>
            <p:cNvPr id="121" name="Picture 2" descr="Resultado de imagem para puxar fio da tomada"/>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10368" t="12476" r="7962" b="23786"/>
            <a:stretch/>
          </p:blipFill>
          <p:spPr bwMode="auto">
            <a:xfrm>
              <a:off x="2889697" y="2884519"/>
              <a:ext cx="2654991" cy="1371600"/>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Conector de seta reta 121"/>
            <p:cNvCxnSpPr/>
            <p:nvPr/>
          </p:nvCxnSpPr>
          <p:spPr>
            <a:xfrm flipH="1" flipV="1">
              <a:off x="3905475" y="3139609"/>
              <a:ext cx="560990" cy="14767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25" name="Retângulo de cantos arredondados 124"/>
          <p:cNvSpPr/>
          <p:nvPr/>
        </p:nvSpPr>
        <p:spPr>
          <a:xfrm>
            <a:off x="3284476" y="3797300"/>
            <a:ext cx="2646913"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6" name="Conector de seta reta 125"/>
          <p:cNvCxnSpPr/>
          <p:nvPr/>
        </p:nvCxnSpPr>
        <p:spPr>
          <a:xfrm flipH="1">
            <a:off x="5971866" y="4928040"/>
            <a:ext cx="378602" cy="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8" name="Retângulo de cantos arredondados 127"/>
          <p:cNvSpPr/>
          <p:nvPr/>
        </p:nvSpPr>
        <p:spPr>
          <a:xfrm>
            <a:off x="211890" y="3801307"/>
            <a:ext cx="2646913"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9" name="Conector de seta reta 128"/>
          <p:cNvCxnSpPr/>
          <p:nvPr/>
        </p:nvCxnSpPr>
        <p:spPr>
          <a:xfrm flipH="1">
            <a:off x="2884831" y="5013947"/>
            <a:ext cx="378602" cy="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0" name="Conector de seta reta 129"/>
          <p:cNvCxnSpPr/>
          <p:nvPr/>
        </p:nvCxnSpPr>
        <p:spPr>
          <a:xfrm flipH="1">
            <a:off x="1484319" y="5887925"/>
            <a:ext cx="1" cy="393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1" name="Rosca 130"/>
          <p:cNvSpPr/>
          <p:nvPr/>
        </p:nvSpPr>
        <p:spPr>
          <a:xfrm>
            <a:off x="1304562" y="6389456"/>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sp>
        <p:nvSpPr>
          <p:cNvPr id="58" name="Elipse 57"/>
          <p:cNvSpPr/>
          <p:nvPr/>
        </p:nvSpPr>
        <p:spPr>
          <a:xfrm>
            <a:off x="3295180" y="1115810"/>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7</a:t>
            </a:r>
          </a:p>
        </p:txBody>
      </p:sp>
      <p:sp>
        <p:nvSpPr>
          <p:cNvPr id="65" name="Elipse 64"/>
          <p:cNvSpPr/>
          <p:nvPr/>
        </p:nvSpPr>
        <p:spPr>
          <a:xfrm>
            <a:off x="6750925" y="1141674"/>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8</a:t>
            </a:r>
          </a:p>
        </p:txBody>
      </p:sp>
      <p:sp>
        <p:nvSpPr>
          <p:cNvPr id="66" name="Elipse 65"/>
          <p:cNvSpPr/>
          <p:nvPr/>
        </p:nvSpPr>
        <p:spPr>
          <a:xfrm>
            <a:off x="10359154" y="113370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9</a:t>
            </a:r>
          </a:p>
        </p:txBody>
      </p:sp>
      <p:grpSp>
        <p:nvGrpSpPr>
          <p:cNvPr id="67" name="Grupo 66"/>
          <p:cNvGrpSpPr/>
          <p:nvPr/>
        </p:nvGrpSpPr>
        <p:grpSpPr>
          <a:xfrm>
            <a:off x="10619946" y="3749227"/>
            <a:ext cx="341760" cy="283541"/>
            <a:chOff x="8545250" y="3792755"/>
            <a:chExt cx="341760" cy="283541"/>
          </a:xfrm>
        </p:grpSpPr>
        <p:sp>
          <p:nvSpPr>
            <p:cNvPr id="68" name="Elipse 67"/>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70" name="Retângulo 69"/>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10</a:t>
              </a:r>
              <a:endParaRPr lang="pt-BR" b="1" dirty="0">
                <a:solidFill>
                  <a:srgbClr val="0070C0"/>
                </a:solidFill>
              </a:endParaRPr>
            </a:p>
          </p:txBody>
        </p:sp>
      </p:grpSp>
      <p:grpSp>
        <p:nvGrpSpPr>
          <p:cNvPr id="71" name="Grupo 70"/>
          <p:cNvGrpSpPr/>
          <p:nvPr/>
        </p:nvGrpSpPr>
        <p:grpSpPr>
          <a:xfrm>
            <a:off x="7469042" y="3680560"/>
            <a:ext cx="341760" cy="283541"/>
            <a:chOff x="8545250" y="3792755"/>
            <a:chExt cx="341760" cy="283541"/>
          </a:xfrm>
        </p:grpSpPr>
        <p:sp>
          <p:nvSpPr>
            <p:cNvPr id="73" name="Elipse 72"/>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74" name="Retângulo 73"/>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11</a:t>
              </a:r>
              <a:endParaRPr lang="pt-BR" b="1" dirty="0">
                <a:solidFill>
                  <a:srgbClr val="0070C0"/>
                </a:solidFill>
              </a:endParaRPr>
            </a:p>
          </p:txBody>
        </p:sp>
      </p:grpSp>
      <p:grpSp>
        <p:nvGrpSpPr>
          <p:cNvPr id="75" name="Grupo 74"/>
          <p:cNvGrpSpPr/>
          <p:nvPr/>
        </p:nvGrpSpPr>
        <p:grpSpPr>
          <a:xfrm>
            <a:off x="4431636" y="3654577"/>
            <a:ext cx="341760" cy="283541"/>
            <a:chOff x="8545250" y="3792755"/>
            <a:chExt cx="341760" cy="283541"/>
          </a:xfrm>
        </p:grpSpPr>
        <p:sp>
          <p:nvSpPr>
            <p:cNvPr id="76" name="Elipse 75"/>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77" name="Retângulo 76"/>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12</a:t>
              </a:r>
              <a:endParaRPr lang="pt-BR" b="1" dirty="0">
                <a:solidFill>
                  <a:srgbClr val="0070C0"/>
                </a:solidFill>
              </a:endParaRPr>
            </a:p>
          </p:txBody>
        </p:sp>
      </p:grpSp>
      <p:grpSp>
        <p:nvGrpSpPr>
          <p:cNvPr id="78" name="Grupo 77"/>
          <p:cNvGrpSpPr/>
          <p:nvPr/>
        </p:nvGrpSpPr>
        <p:grpSpPr>
          <a:xfrm>
            <a:off x="1347718" y="3641241"/>
            <a:ext cx="341760" cy="283541"/>
            <a:chOff x="8545250" y="3792755"/>
            <a:chExt cx="341760" cy="283541"/>
          </a:xfrm>
        </p:grpSpPr>
        <p:sp>
          <p:nvSpPr>
            <p:cNvPr id="79" name="Elipse 78"/>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80" name="Retângulo 79"/>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13</a:t>
              </a:r>
              <a:endParaRPr lang="pt-BR" b="1" dirty="0">
                <a:solidFill>
                  <a:srgbClr val="0070C0"/>
                </a:solidFill>
              </a:endParaRPr>
            </a:p>
          </p:txBody>
        </p:sp>
      </p:grpSp>
    </p:spTree>
    <p:extLst>
      <p:ext uri="{BB962C8B-B14F-4D97-AF65-F5344CB8AC3E}">
        <p14:creationId xmlns:p14="http://schemas.microsoft.com/office/powerpoint/2010/main" val="128990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690234" y="4317069"/>
            <a:ext cx="2159000" cy="276999"/>
          </a:xfrm>
          <a:prstGeom prst="rect">
            <a:avLst/>
          </a:prstGeom>
        </p:spPr>
        <p:txBody>
          <a:bodyPr wrap="square">
            <a:spAutoFit/>
          </a:bodyPr>
          <a:lstStyle/>
          <a:p>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Bandeja de resíduos </a:t>
            </a:r>
            <a:endParaRPr lang="pt-BR" sz="1200" dirty="0"/>
          </a:p>
        </p:txBody>
      </p:sp>
      <p:sp>
        <p:nvSpPr>
          <p:cNvPr id="5" name="Retângulo 4"/>
          <p:cNvSpPr/>
          <p:nvPr/>
        </p:nvSpPr>
        <p:spPr>
          <a:xfrm>
            <a:off x="3300982" y="4291432"/>
            <a:ext cx="655436" cy="276999"/>
          </a:xfrm>
          <a:prstGeom prst="rect">
            <a:avLst/>
          </a:prstGeom>
        </p:spPr>
        <p:txBody>
          <a:bodyPr wrap="none">
            <a:spAutoFit/>
          </a:bodyPr>
          <a:lstStyle/>
          <a:p>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Forma </a:t>
            </a:r>
            <a:endParaRPr lang="pt-BR" sz="1200" dirty="0"/>
          </a:p>
        </p:txBody>
      </p:sp>
      <p:sp>
        <p:nvSpPr>
          <p:cNvPr id="7" name="Retângulo 6"/>
          <p:cNvSpPr/>
          <p:nvPr/>
        </p:nvSpPr>
        <p:spPr>
          <a:xfrm>
            <a:off x="241870" y="87249"/>
            <a:ext cx="2350195" cy="400110"/>
          </a:xfrm>
          <a:prstGeom prst="rect">
            <a:avLst/>
          </a:prstGeom>
        </p:spPr>
        <p:txBody>
          <a:bodyPr wrap="none">
            <a:spAutoFit/>
          </a:bodyPr>
          <a:lstStyle/>
          <a:p>
            <a:pPr algn="ctr">
              <a:spcAft>
                <a:spcPts val="0"/>
              </a:spcAft>
            </a:pPr>
            <a:r>
              <a:rPr lang="pt-BR" sz="2000" b="1" dirty="0">
                <a:solidFill>
                  <a:srgbClr val="1F497D"/>
                </a:solidFill>
                <a:latin typeface="Calibri" panose="020F0502020204030204" pitchFamily="34" charset="0"/>
                <a:ea typeface="Calibri" panose="020F0502020204030204" pitchFamily="34" charset="0"/>
                <a:cs typeface="Calibri" panose="020F0502020204030204" pitchFamily="34" charset="0"/>
              </a:rPr>
              <a:t>Forno Pão de Queijo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ângulo 7"/>
          <p:cNvSpPr/>
          <p:nvPr/>
        </p:nvSpPr>
        <p:spPr>
          <a:xfrm>
            <a:off x="5370705" y="2541027"/>
            <a:ext cx="1126014" cy="369332"/>
          </a:xfrm>
          <a:prstGeom prst="rect">
            <a:avLst/>
          </a:prstGeom>
        </p:spPr>
        <p:txBody>
          <a:bodyPr wrap="none">
            <a:spAutoFit/>
          </a:bodyPr>
          <a:lstStyle/>
          <a:p>
            <a:pPr algn="ctr">
              <a:spcAft>
                <a:spcPts val="0"/>
              </a:spcAft>
            </a:pPr>
            <a:r>
              <a:rPr lang="pt-BR" b="1" dirty="0">
                <a:solidFill>
                  <a:srgbClr val="1F497D"/>
                </a:solidFill>
                <a:latin typeface="Calibri" panose="020F0502020204030204" pitchFamily="34" charset="0"/>
                <a:ea typeface="Calibri" panose="020F0502020204030204" pitchFamily="34" charset="0"/>
                <a:cs typeface="Calibri" panose="020F0502020204030204" pitchFamily="34" charset="0"/>
              </a:rPr>
              <a:t>Utensílios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to 9"/>
          <p:cNvCxnSpPr/>
          <p:nvPr/>
        </p:nvCxnSpPr>
        <p:spPr>
          <a:xfrm>
            <a:off x="439513" y="2567305"/>
            <a:ext cx="11269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337913" y="4650349"/>
            <a:ext cx="11269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5143782" y="4674967"/>
            <a:ext cx="1861343" cy="400110"/>
          </a:xfrm>
          <a:prstGeom prst="rect">
            <a:avLst/>
          </a:prstGeom>
        </p:spPr>
        <p:txBody>
          <a:bodyPr wrap="none">
            <a:spAutoFit/>
          </a:bodyPr>
          <a:lstStyle/>
          <a:p>
            <a:pPr algn="ctr">
              <a:spcAft>
                <a:spcPts val="0"/>
              </a:spcAft>
            </a:pPr>
            <a:r>
              <a:rPr lang="pt-BR" sz="2000" b="1" dirty="0">
                <a:solidFill>
                  <a:srgbClr val="1F497D"/>
                </a:solidFill>
                <a:latin typeface="Calibri" panose="020F0502020204030204" pitchFamily="34" charset="0"/>
                <a:ea typeface="Calibri" panose="020F0502020204030204" pitchFamily="34" charset="0"/>
                <a:cs typeface="Calibri" panose="020F0502020204030204" pitchFamily="34" charset="0"/>
              </a:rPr>
              <a:t>Partes do Forno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tângulo 18"/>
          <p:cNvSpPr/>
          <p:nvPr/>
        </p:nvSpPr>
        <p:spPr>
          <a:xfrm>
            <a:off x="7572416" y="4317069"/>
            <a:ext cx="2159000" cy="276999"/>
          </a:xfrm>
          <a:prstGeom prst="rect">
            <a:avLst/>
          </a:prstGeom>
        </p:spPr>
        <p:txBody>
          <a:bodyPr wrap="square">
            <a:spAutoFit/>
          </a:bodyPr>
          <a:lstStyle/>
          <a:p>
            <a:pPr algn="ct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Grade Giratória</a:t>
            </a:r>
            <a:endParaRPr lang="pt-BR" sz="1200" dirty="0"/>
          </a:p>
        </p:txBody>
      </p:sp>
      <p:sp>
        <p:nvSpPr>
          <p:cNvPr id="50" name="Elipse 49"/>
          <p:cNvSpPr/>
          <p:nvPr/>
        </p:nvSpPr>
        <p:spPr>
          <a:xfrm>
            <a:off x="3567042" y="297618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1</a:t>
            </a:r>
          </a:p>
        </p:txBody>
      </p:sp>
      <p:sp>
        <p:nvSpPr>
          <p:cNvPr id="51" name="Elipse 50"/>
          <p:cNvSpPr/>
          <p:nvPr/>
        </p:nvSpPr>
        <p:spPr>
          <a:xfrm>
            <a:off x="6046474" y="297618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2</a:t>
            </a:r>
          </a:p>
        </p:txBody>
      </p:sp>
      <p:sp>
        <p:nvSpPr>
          <p:cNvPr id="52" name="Elipse 51"/>
          <p:cNvSpPr/>
          <p:nvPr/>
        </p:nvSpPr>
        <p:spPr>
          <a:xfrm>
            <a:off x="8445777" y="297618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3</a:t>
            </a:r>
          </a:p>
        </p:txBody>
      </p:sp>
      <p:sp>
        <p:nvSpPr>
          <p:cNvPr id="57" name="Retângulo 56"/>
          <p:cNvSpPr/>
          <p:nvPr/>
        </p:nvSpPr>
        <p:spPr>
          <a:xfrm>
            <a:off x="4170520" y="440481"/>
            <a:ext cx="1126014" cy="369332"/>
          </a:xfrm>
          <a:prstGeom prst="rect">
            <a:avLst/>
          </a:prstGeom>
        </p:spPr>
        <p:txBody>
          <a:bodyPr wrap="none">
            <a:spAutoFit/>
          </a:bodyPr>
          <a:lstStyle/>
          <a:p>
            <a:pPr algn="ctr">
              <a:spcAft>
                <a:spcPts val="0"/>
              </a:spcAft>
            </a:pPr>
            <a:r>
              <a:rPr lang="pt-BR" b="1" dirty="0">
                <a:solidFill>
                  <a:srgbClr val="1F497D"/>
                </a:solidFill>
                <a:latin typeface="Calibri" panose="020F0502020204030204" pitchFamily="34" charset="0"/>
                <a:ea typeface="Calibri" panose="020F0502020204030204" pitchFamily="34" charset="0"/>
                <a:cs typeface="Calibri" panose="020F0502020204030204" pitchFamily="34" charset="0"/>
              </a:rPr>
              <a:t>Utensílios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tângulo 57"/>
          <p:cNvSpPr/>
          <p:nvPr/>
        </p:nvSpPr>
        <p:spPr>
          <a:xfrm>
            <a:off x="3326171" y="893515"/>
            <a:ext cx="3940726" cy="923330"/>
          </a:xfrm>
          <a:prstGeom prst="rect">
            <a:avLst/>
          </a:prstGeom>
        </p:spPr>
        <p:txBody>
          <a:bodyPr wrap="square">
            <a:spAutoFit/>
          </a:bodyPr>
          <a:lstStyle/>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1- Suma D27</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2-Suma D27</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3- Produto break-</a:t>
            </a:r>
            <a:r>
              <a:rPr lang="pt-BR" sz="1200" dirty="0" err="1">
                <a:solidFill>
                  <a:srgbClr val="1F497D"/>
                </a:solidFill>
                <a:latin typeface="Calibri" panose="020F0502020204030204" pitchFamily="34" charset="0"/>
                <a:ea typeface="Calibri" panose="020F0502020204030204" pitchFamily="34" charset="0"/>
                <a:cs typeface="Calibri" panose="020F0502020204030204" pitchFamily="34" charset="0"/>
              </a:rPr>
              <a:t>up</a:t>
            </a: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emergindo durante 10 minutos.</a:t>
            </a:r>
          </a:p>
        </p:txBody>
      </p:sp>
      <p:cxnSp>
        <p:nvCxnSpPr>
          <p:cNvPr id="59" name="Conector reto 58"/>
          <p:cNvCxnSpPr/>
          <p:nvPr/>
        </p:nvCxnSpPr>
        <p:spPr>
          <a:xfrm flipH="1" flipV="1">
            <a:off x="2750994" y="196683"/>
            <a:ext cx="31400" cy="211166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Elipse 61"/>
          <p:cNvSpPr/>
          <p:nvPr/>
        </p:nvSpPr>
        <p:spPr>
          <a:xfrm>
            <a:off x="1149513" y="513464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1</a:t>
            </a:r>
          </a:p>
        </p:txBody>
      </p:sp>
      <p:sp>
        <p:nvSpPr>
          <p:cNvPr id="63" name="Elipse 62"/>
          <p:cNvSpPr/>
          <p:nvPr/>
        </p:nvSpPr>
        <p:spPr>
          <a:xfrm>
            <a:off x="6775782" y="513464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3</a:t>
            </a:r>
          </a:p>
        </p:txBody>
      </p:sp>
      <p:sp>
        <p:nvSpPr>
          <p:cNvPr id="64" name="Elipse 63"/>
          <p:cNvSpPr/>
          <p:nvPr/>
        </p:nvSpPr>
        <p:spPr>
          <a:xfrm>
            <a:off x="3925604" y="513464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2</a:t>
            </a:r>
          </a:p>
        </p:txBody>
      </p:sp>
      <p:sp>
        <p:nvSpPr>
          <p:cNvPr id="65" name="Elipse 64"/>
          <p:cNvSpPr/>
          <p:nvPr/>
        </p:nvSpPr>
        <p:spPr>
          <a:xfrm>
            <a:off x="9835658" y="513464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4</a:t>
            </a:r>
          </a:p>
        </p:txBody>
      </p:sp>
      <p:sp>
        <p:nvSpPr>
          <p:cNvPr id="66" name="Retângulo 65"/>
          <p:cNvSpPr/>
          <p:nvPr/>
        </p:nvSpPr>
        <p:spPr>
          <a:xfrm>
            <a:off x="9040333" y="425284"/>
            <a:ext cx="1690976" cy="369332"/>
          </a:xfrm>
          <a:prstGeom prst="rect">
            <a:avLst/>
          </a:prstGeom>
        </p:spPr>
        <p:txBody>
          <a:bodyPr wrap="none">
            <a:spAutoFit/>
          </a:bodyPr>
          <a:lstStyle/>
          <a:p>
            <a:pPr algn="ctr">
              <a:spcAft>
                <a:spcPts val="0"/>
              </a:spcAft>
            </a:pPr>
            <a:r>
              <a:rPr lang="pt-BR" b="1" dirty="0">
                <a:solidFill>
                  <a:srgbClr val="1F497D"/>
                </a:solidFill>
                <a:latin typeface="Calibri" panose="020F0502020204030204" pitchFamily="34" charset="0"/>
                <a:ea typeface="Calibri" panose="020F0502020204030204" pitchFamily="34" charset="0"/>
                <a:cs typeface="Calibri" panose="020F0502020204030204" pitchFamily="34" charset="0"/>
              </a:rPr>
              <a:t>Partes do Forno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Retângulo 66"/>
          <p:cNvSpPr/>
          <p:nvPr/>
        </p:nvSpPr>
        <p:spPr>
          <a:xfrm>
            <a:off x="8851822" y="893515"/>
            <a:ext cx="3908495" cy="1200329"/>
          </a:xfrm>
          <a:prstGeom prst="rect">
            <a:avLst/>
          </a:prstGeom>
        </p:spPr>
        <p:txBody>
          <a:bodyPr wrap="square">
            <a:spAutoFit/>
          </a:bodyPr>
          <a:lstStyle/>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1- Suma D27</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2- Suma D27 </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3-Suma D27</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4- Produto break-</a:t>
            </a:r>
            <a:r>
              <a:rPr lang="pt-BR" sz="1200" dirty="0" err="1">
                <a:solidFill>
                  <a:srgbClr val="1F497D"/>
                </a:solidFill>
                <a:latin typeface="Calibri" panose="020F0502020204030204" pitchFamily="34" charset="0"/>
                <a:ea typeface="Calibri" panose="020F0502020204030204" pitchFamily="34" charset="0"/>
                <a:cs typeface="Calibri" panose="020F0502020204030204" pitchFamily="34" charset="0"/>
              </a:rPr>
              <a:t>up</a:t>
            </a: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a:t>
            </a:r>
          </a:p>
        </p:txBody>
      </p:sp>
      <p:sp>
        <p:nvSpPr>
          <p:cNvPr id="84" name="Retângulo 83"/>
          <p:cNvSpPr/>
          <p:nvPr/>
        </p:nvSpPr>
        <p:spPr>
          <a:xfrm>
            <a:off x="5334547" y="33591"/>
            <a:ext cx="3682098" cy="307777"/>
          </a:xfrm>
          <a:prstGeom prst="rect">
            <a:avLst/>
          </a:prstGeom>
        </p:spPr>
        <p:txBody>
          <a:bodyPr wrap="none">
            <a:spAutoFit/>
          </a:bodyPr>
          <a:lstStyle/>
          <a:p>
            <a:pPr algn="ctr">
              <a:spcAft>
                <a:spcPts val="0"/>
              </a:spcAft>
            </a:pPr>
            <a:r>
              <a:rPr lang="en-US" sz="1400" b="1" dirty="0">
                <a:solidFill>
                  <a:srgbClr val="1F497D"/>
                </a:solidFill>
                <a:latin typeface="Calibri" panose="020F0502020204030204" pitchFamily="34" charset="0"/>
                <a:ea typeface="Calibri" panose="020F0502020204030204" pitchFamily="34" charset="0"/>
                <a:cs typeface="Calibri" panose="020F0502020204030204" pitchFamily="34" charset="0"/>
              </a:rPr>
              <a:t>PRODUTOS PARA LIMPEZA E ÁREAS DO FORNO</a:t>
            </a:r>
          </a:p>
        </p:txBody>
      </p:sp>
      <p:pic>
        <p:nvPicPr>
          <p:cNvPr id="60" name="Picture 2" descr="Resultado de imagem para forno giratorio titan 3 bandeja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059" y="600605"/>
            <a:ext cx="1767498" cy="176749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Resultado de imagem para forno giratorio titan 3 bandeja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756" y="5541382"/>
            <a:ext cx="1277385" cy="1277385"/>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Conector reto 79"/>
          <p:cNvCxnSpPr/>
          <p:nvPr/>
        </p:nvCxnSpPr>
        <p:spPr>
          <a:xfrm flipH="1" flipV="1">
            <a:off x="754966" y="5874398"/>
            <a:ext cx="5365" cy="374502"/>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flipV="1">
            <a:off x="900042" y="5578188"/>
            <a:ext cx="630471" cy="254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69" name="Imagem 68"/>
          <p:cNvPicPr>
            <a:picLocks noChangeAspect="1"/>
          </p:cNvPicPr>
          <p:nvPr/>
        </p:nvPicPr>
        <p:blipFill rotWithShape="1">
          <a:blip r:embed="rId3" cstate="print">
            <a:extLst>
              <a:ext uri="{28A0092B-C50C-407E-A947-70E740481C1C}">
                <a14:useLocalDpi xmlns:a14="http://schemas.microsoft.com/office/drawing/2010/main" val="0"/>
              </a:ext>
            </a:extLst>
          </a:blip>
          <a:srcRect l="-388" t="7573" r="26867" b="9398"/>
          <a:stretch/>
        </p:blipFill>
        <p:spPr>
          <a:xfrm>
            <a:off x="3371075" y="5603588"/>
            <a:ext cx="1389183" cy="1176633"/>
          </a:xfrm>
          <a:prstGeom prst="rect">
            <a:avLst/>
          </a:prstGeom>
        </p:spPr>
      </p:pic>
      <p:cxnSp>
        <p:nvCxnSpPr>
          <p:cNvPr id="70" name="Conector reto 69"/>
          <p:cNvCxnSpPr/>
          <p:nvPr/>
        </p:nvCxnSpPr>
        <p:spPr>
          <a:xfrm flipV="1">
            <a:off x="3814218" y="5885761"/>
            <a:ext cx="630471" cy="254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flipV="1">
            <a:off x="3854552" y="6320291"/>
            <a:ext cx="630471" cy="254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72" name="Imagem 71"/>
          <p:cNvPicPr>
            <a:picLocks noChangeAspect="1"/>
          </p:cNvPicPr>
          <p:nvPr/>
        </p:nvPicPr>
        <p:blipFill rotWithShape="1">
          <a:blip r:embed="rId4" cstate="print">
            <a:extLst>
              <a:ext uri="{28A0092B-C50C-407E-A947-70E740481C1C}">
                <a14:useLocalDpi xmlns:a14="http://schemas.microsoft.com/office/drawing/2010/main" val="0"/>
              </a:ext>
            </a:extLst>
          </a:blip>
          <a:srcRect t="10926" b="21852"/>
          <a:stretch/>
        </p:blipFill>
        <p:spPr>
          <a:xfrm>
            <a:off x="5933712" y="5680534"/>
            <a:ext cx="1853479" cy="934462"/>
          </a:xfrm>
          <a:prstGeom prst="rect">
            <a:avLst/>
          </a:prstGeom>
        </p:spPr>
      </p:pic>
      <p:pic>
        <p:nvPicPr>
          <p:cNvPr id="73" name="Imagem 72"/>
          <p:cNvPicPr>
            <a:picLocks noChangeAspect="1"/>
          </p:cNvPicPr>
          <p:nvPr/>
        </p:nvPicPr>
        <p:blipFill rotWithShape="1">
          <a:blip r:embed="rId5" cstate="print">
            <a:extLst>
              <a:ext uri="{28A0092B-C50C-407E-A947-70E740481C1C}">
                <a14:useLocalDpi xmlns:a14="http://schemas.microsoft.com/office/drawing/2010/main" val="0"/>
              </a:ext>
            </a:extLst>
          </a:blip>
          <a:srcRect t="18702" r="11368" b="14236"/>
          <a:stretch/>
        </p:blipFill>
        <p:spPr>
          <a:xfrm>
            <a:off x="8929889" y="5579835"/>
            <a:ext cx="2192537" cy="1244205"/>
          </a:xfrm>
          <a:prstGeom prst="rect">
            <a:avLst/>
          </a:prstGeom>
        </p:spPr>
      </p:pic>
      <p:cxnSp>
        <p:nvCxnSpPr>
          <p:cNvPr id="81" name="Conector reto 80"/>
          <p:cNvCxnSpPr/>
          <p:nvPr/>
        </p:nvCxnSpPr>
        <p:spPr>
          <a:xfrm flipV="1">
            <a:off x="9885821" y="5848998"/>
            <a:ext cx="630471" cy="254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82" name="Conector reto 81"/>
          <p:cNvCxnSpPr/>
          <p:nvPr/>
        </p:nvCxnSpPr>
        <p:spPr>
          <a:xfrm flipV="1">
            <a:off x="9878978" y="6294891"/>
            <a:ext cx="630471" cy="254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a:off x="9399285" y="5810775"/>
            <a:ext cx="141656" cy="555229"/>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flipV="1">
            <a:off x="10901944" y="5726502"/>
            <a:ext cx="88376" cy="522398"/>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56" name="Imagem 55"/>
          <p:cNvPicPr>
            <a:picLocks noChangeAspect="1"/>
          </p:cNvPicPr>
          <p:nvPr/>
        </p:nvPicPr>
        <p:blipFill rotWithShape="1">
          <a:blip r:embed="rId6" cstate="print">
            <a:extLst>
              <a:ext uri="{28A0092B-C50C-407E-A947-70E740481C1C}">
                <a14:useLocalDpi xmlns:a14="http://schemas.microsoft.com/office/drawing/2010/main" val="0"/>
              </a:ext>
            </a:extLst>
          </a:blip>
          <a:srcRect l="21334" t="17457" r="5425" b="38562"/>
          <a:stretch/>
        </p:blipFill>
        <p:spPr>
          <a:xfrm>
            <a:off x="2997770" y="3427831"/>
            <a:ext cx="1806019" cy="813387"/>
          </a:xfrm>
          <a:prstGeom prst="rect">
            <a:avLst/>
          </a:prstGeom>
        </p:spPr>
      </p:pic>
      <p:pic>
        <p:nvPicPr>
          <p:cNvPr id="74" name="Imagem 73"/>
          <p:cNvPicPr>
            <a:picLocks noChangeAspect="1"/>
          </p:cNvPicPr>
          <p:nvPr/>
        </p:nvPicPr>
        <p:blipFill rotWithShape="1">
          <a:blip r:embed="rId7" cstate="print">
            <a:extLst>
              <a:ext uri="{28A0092B-C50C-407E-A947-70E740481C1C}">
                <a14:useLocalDpi xmlns:a14="http://schemas.microsoft.com/office/drawing/2010/main" val="0"/>
              </a:ext>
            </a:extLst>
          </a:blip>
          <a:srcRect t="18366" b="17762"/>
          <a:stretch/>
        </p:blipFill>
        <p:spPr>
          <a:xfrm>
            <a:off x="5484915" y="3407296"/>
            <a:ext cx="1740814" cy="833922"/>
          </a:xfrm>
          <a:prstGeom prst="rect">
            <a:avLst/>
          </a:prstGeom>
        </p:spPr>
      </p:pic>
      <p:pic>
        <p:nvPicPr>
          <p:cNvPr id="75" name="Imagem 74"/>
          <p:cNvPicPr>
            <a:picLocks noChangeAspect="1"/>
          </p:cNvPicPr>
          <p:nvPr/>
        </p:nvPicPr>
        <p:blipFill rotWithShape="1">
          <a:blip r:embed="rId8" cstate="print">
            <a:extLst>
              <a:ext uri="{28A0092B-C50C-407E-A947-70E740481C1C}">
                <a14:useLocalDpi xmlns:a14="http://schemas.microsoft.com/office/drawing/2010/main" val="0"/>
              </a:ext>
            </a:extLst>
          </a:blip>
          <a:srcRect l="3888" t="4357" r="13845" b="35537"/>
          <a:stretch/>
        </p:blipFill>
        <p:spPr>
          <a:xfrm>
            <a:off x="7852237" y="3403144"/>
            <a:ext cx="1568079" cy="859257"/>
          </a:xfrm>
          <a:prstGeom prst="rect">
            <a:avLst/>
          </a:prstGeom>
        </p:spPr>
      </p:pic>
      <p:cxnSp>
        <p:nvCxnSpPr>
          <p:cNvPr id="91" name="Conector reto 90"/>
          <p:cNvCxnSpPr/>
          <p:nvPr/>
        </p:nvCxnSpPr>
        <p:spPr>
          <a:xfrm flipV="1">
            <a:off x="5964171" y="6079861"/>
            <a:ext cx="630471" cy="254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a:off x="7348404" y="6105261"/>
            <a:ext cx="426675" cy="17104"/>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93" name="Conector reto 92"/>
          <p:cNvCxnSpPr/>
          <p:nvPr/>
        </p:nvCxnSpPr>
        <p:spPr>
          <a:xfrm>
            <a:off x="6691693" y="6066976"/>
            <a:ext cx="426675" cy="17104"/>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0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34023" flipH="1">
            <a:off x="2543946" y="3140555"/>
            <a:ext cx="1476459" cy="1183938"/>
          </a:xfrm>
          <a:prstGeom prst="rect">
            <a:avLst/>
          </a:prstGeom>
        </p:spPr>
      </p:pic>
      <p:pic>
        <p:nvPicPr>
          <p:cNvPr id="3" name="Imagem 2"/>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3334" b="32738"/>
          <a:stretch/>
        </p:blipFill>
        <p:spPr bwMode="auto">
          <a:xfrm>
            <a:off x="299656" y="3303862"/>
            <a:ext cx="1550919" cy="762954"/>
          </a:xfrm>
          <a:prstGeom prst="rect">
            <a:avLst/>
          </a:prstGeom>
          <a:ln>
            <a:noFill/>
          </a:ln>
          <a:extLst>
            <a:ext uri="{53640926-AAD7-44D8-BBD7-CCE9431645EC}">
              <a14:shadowObscured xmlns:a14="http://schemas.microsoft.com/office/drawing/2010/main"/>
            </a:ext>
          </a:extLst>
        </p:spPr>
      </p:pic>
      <p:sp>
        <p:nvSpPr>
          <p:cNvPr id="4" name="Retângulo 3"/>
          <p:cNvSpPr/>
          <p:nvPr/>
        </p:nvSpPr>
        <p:spPr>
          <a:xfrm>
            <a:off x="2490474" y="3861361"/>
            <a:ext cx="2159000" cy="646331"/>
          </a:xfrm>
          <a:prstGeom prst="rect">
            <a:avLst/>
          </a:prstGeom>
        </p:spPr>
        <p:txBody>
          <a:bodyPr wrap="square">
            <a:spAutoFit/>
          </a:bodyPr>
          <a:lstStyle/>
          <a:p>
            <a:r>
              <a:rPr lang="pt-BR" dirty="0">
                <a:solidFill>
                  <a:srgbClr val="1F497D"/>
                </a:solidFill>
                <a:latin typeface="Calibri" panose="020F0502020204030204" pitchFamily="34" charset="0"/>
                <a:ea typeface="Calibri" panose="020F0502020204030204" pitchFamily="34" charset="0"/>
                <a:cs typeface="Calibri" panose="020F0502020204030204" pitchFamily="34" charset="0"/>
              </a:rPr>
              <a:t>	              Bandeja de resíduos </a:t>
            </a:r>
            <a:endParaRPr lang="pt-BR" dirty="0"/>
          </a:p>
        </p:txBody>
      </p:sp>
      <p:sp>
        <p:nvSpPr>
          <p:cNvPr id="5" name="Retângulo 4"/>
          <p:cNvSpPr/>
          <p:nvPr/>
        </p:nvSpPr>
        <p:spPr>
          <a:xfrm>
            <a:off x="299656" y="4150632"/>
            <a:ext cx="1463542" cy="369332"/>
          </a:xfrm>
          <a:prstGeom prst="rect">
            <a:avLst/>
          </a:prstGeom>
        </p:spPr>
        <p:txBody>
          <a:bodyPr wrap="none">
            <a:spAutoFit/>
          </a:bodyPr>
          <a:lstStyle/>
          <a:p>
            <a:r>
              <a:rPr lang="pt-BR" dirty="0">
                <a:solidFill>
                  <a:srgbClr val="1F497D"/>
                </a:solidFill>
                <a:latin typeface="Calibri" panose="020F0502020204030204" pitchFamily="34" charset="0"/>
                <a:ea typeface="Calibri" panose="020F0502020204030204" pitchFamily="34" charset="0"/>
                <a:cs typeface="Calibri" panose="020F0502020204030204" pitchFamily="34" charset="0"/>
              </a:rPr>
              <a:t> Filtro interno</a:t>
            </a:r>
            <a:endParaRPr lang="pt-BR" dirty="0"/>
          </a:p>
        </p:txBody>
      </p:sp>
      <p:pic>
        <p:nvPicPr>
          <p:cNvPr id="6" name="Picture 2" descr="eikon e4"/>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916" b="12983"/>
          <a:stretch/>
        </p:blipFill>
        <p:spPr bwMode="auto">
          <a:xfrm>
            <a:off x="395922" y="620368"/>
            <a:ext cx="2175746" cy="1873917"/>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414449" y="87249"/>
            <a:ext cx="2005036" cy="400110"/>
          </a:xfrm>
          <a:prstGeom prst="rect">
            <a:avLst/>
          </a:prstGeom>
        </p:spPr>
        <p:txBody>
          <a:bodyPr wrap="none">
            <a:spAutoFit/>
          </a:bodyPr>
          <a:lstStyle/>
          <a:p>
            <a:pPr algn="ctr">
              <a:spcAft>
                <a:spcPts val="0"/>
              </a:spcAft>
            </a:pPr>
            <a:r>
              <a:rPr lang="pt-BR" sz="2000" b="1" dirty="0">
                <a:solidFill>
                  <a:srgbClr val="1F497D"/>
                </a:solidFill>
                <a:latin typeface="Calibri" panose="020F0502020204030204" pitchFamily="34" charset="0"/>
                <a:ea typeface="Calibri" panose="020F0502020204030204" pitchFamily="34" charset="0"/>
                <a:cs typeface="Calibri" panose="020F0502020204030204" pitchFamily="34" charset="0"/>
              </a:rPr>
              <a:t>Forno </a:t>
            </a:r>
            <a:r>
              <a:rPr lang="pt-BR" sz="2000" b="1" dirty="0" err="1">
                <a:solidFill>
                  <a:srgbClr val="1F497D"/>
                </a:solidFill>
                <a:latin typeface="Calibri" panose="020F0502020204030204" pitchFamily="34" charset="0"/>
                <a:ea typeface="Calibri" panose="020F0502020204030204" pitchFamily="34" charset="0"/>
                <a:cs typeface="Calibri" panose="020F0502020204030204" pitchFamily="34" charset="0"/>
              </a:rPr>
              <a:t>MerryChef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ângulo 7"/>
          <p:cNvSpPr/>
          <p:nvPr/>
        </p:nvSpPr>
        <p:spPr>
          <a:xfrm>
            <a:off x="5370705" y="2541027"/>
            <a:ext cx="1126014" cy="369332"/>
          </a:xfrm>
          <a:prstGeom prst="rect">
            <a:avLst/>
          </a:prstGeom>
        </p:spPr>
        <p:txBody>
          <a:bodyPr wrap="none">
            <a:spAutoFit/>
          </a:bodyPr>
          <a:lstStyle/>
          <a:p>
            <a:pPr algn="ctr">
              <a:spcAft>
                <a:spcPts val="0"/>
              </a:spcAft>
            </a:pPr>
            <a:r>
              <a:rPr lang="pt-BR" b="1" dirty="0">
                <a:solidFill>
                  <a:srgbClr val="1F497D"/>
                </a:solidFill>
                <a:latin typeface="Calibri" panose="020F0502020204030204" pitchFamily="34" charset="0"/>
                <a:ea typeface="Calibri" panose="020F0502020204030204" pitchFamily="34" charset="0"/>
                <a:cs typeface="Calibri" panose="020F0502020204030204" pitchFamily="34" charset="0"/>
              </a:rPr>
              <a:t>Utensílios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to 9"/>
          <p:cNvCxnSpPr/>
          <p:nvPr/>
        </p:nvCxnSpPr>
        <p:spPr>
          <a:xfrm>
            <a:off x="439513" y="2567305"/>
            <a:ext cx="11269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439513" y="4650349"/>
            <a:ext cx="11269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5143782" y="4674967"/>
            <a:ext cx="1861343" cy="400110"/>
          </a:xfrm>
          <a:prstGeom prst="rect">
            <a:avLst/>
          </a:prstGeom>
        </p:spPr>
        <p:txBody>
          <a:bodyPr wrap="none">
            <a:spAutoFit/>
          </a:bodyPr>
          <a:lstStyle/>
          <a:p>
            <a:pPr algn="ctr">
              <a:spcAft>
                <a:spcPts val="0"/>
              </a:spcAft>
            </a:pPr>
            <a:r>
              <a:rPr lang="pt-BR" sz="2000" b="1" dirty="0">
                <a:solidFill>
                  <a:srgbClr val="1F497D"/>
                </a:solidFill>
                <a:latin typeface="Calibri" panose="020F0502020204030204" pitchFamily="34" charset="0"/>
                <a:ea typeface="Calibri" panose="020F0502020204030204" pitchFamily="34" charset="0"/>
                <a:cs typeface="Calibri" panose="020F0502020204030204" pitchFamily="34" charset="0"/>
              </a:rPr>
              <a:t>Partes do Forno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524112">
            <a:off x="4821535" y="3282674"/>
            <a:ext cx="1470063" cy="803635"/>
          </a:xfrm>
          <a:prstGeom prst="rect">
            <a:avLst/>
          </a:prstGeom>
        </p:spPr>
      </p:pic>
      <p:pic>
        <p:nvPicPr>
          <p:cNvPr id="15" name="Imagem 1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28312">
            <a:off x="6556796" y="2920945"/>
            <a:ext cx="1553212" cy="1553212"/>
          </a:xfrm>
          <a:prstGeom prst="rect">
            <a:avLst/>
          </a:prstGeom>
        </p:spPr>
      </p:pic>
      <p:pic>
        <p:nvPicPr>
          <p:cNvPr id="17" name="Imagem 16"/>
          <p:cNvPicPr>
            <a:picLocks noChangeAspect="1"/>
          </p:cNvPicPr>
          <p:nvPr/>
        </p:nvPicPr>
        <p:blipFill rotWithShape="1">
          <a:blip r:embed="rId7">
            <a:extLst>
              <a:ext uri="{28A0092B-C50C-407E-A947-70E740481C1C}">
                <a14:useLocalDpi xmlns:a14="http://schemas.microsoft.com/office/drawing/2010/main" val="0"/>
              </a:ext>
            </a:extLst>
          </a:blip>
          <a:srcRect t="11810" r="6585" b="3477"/>
          <a:stretch/>
        </p:blipFill>
        <p:spPr>
          <a:xfrm rot="452261">
            <a:off x="8494737" y="3421296"/>
            <a:ext cx="1500533" cy="766558"/>
          </a:xfrm>
          <a:prstGeom prst="rect">
            <a:avLst/>
          </a:prstGeom>
        </p:spPr>
      </p:pic>
      <p:pic>
        <p:nvPicPr>
          <p:cNvPr id="18" name="Imagem 1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42198" y="3326189"/>
            <a:ext cx="1615234" cy="899146"/>
          </a:xfrm>
          <a:prstGeom prst="rect">
            <a:avLst/>
          </a:prstGeom>
        </p:spPr>
      </p:pic>
      <p:sp>
        <p:nvSpPr>
          <p:cNvPr id="19" name="Retângulo 18"/>
          <p:cNvSpPr/>
          <p:nvPr/>
        </p:nvSpPr>
        <p:spPr>
          <a:xfrm>
            <a:off x="4994956" y="3861361"/>
            <a:ext cx="2159000" cy="646331"/>
          </a:xfrm>
          <a:prstGeom prst="rect">
            <a:avLst/>
          </a:prstGeom>
        </p:spPr>
        <p:txBody>
          <a:bodyPr wrap="square">
            <a:spAutoFit/>
          </a:bodyPr>
          <a:lstStyle/>
          <a:p>
            <a:r>
              <a:rPr lang="pt-BR" dirty="0">
                <a:solidFill>
                  <a:srgbClr val="1F497D"/>
                </a:solidFill>
                <a:latin typeface="Calibri" panose="020F0502020204030204" pitchFamily="34" charset="0"/>
                <a:ea typeface="Calibri" panose="020F0502020204030204" pitchFamily="34" charset="0"/>
                <a:cs typeface="Calibri" panose="020F0502020204030204" pitchFamily="34" charset="0"/>
              </a:rPr>
              <a:t>	              Grade </a:t>
            </a:r>
            <a:endParaRPr lang="pt-BR" dirty="0"/>
          </a:p>
        </p:txBody>
      </p:sp>
      <p:grpSp>
        <p:nvGrpSpPr>
          <p:cNvPr id="29" name="Grupo 28"/>
          <p:cNvGrpSpPr/>
          <p:nvPr/>
        </p:nvGrpSpPr>
        <p:grpSpPr>
          <a:xfrm>
            <a:off x="2987575" y="5578188"/>
            <a:ext cx="2112119" cy="1161610"/>
            <a:chOff x="1392518" y="1600419"/>
            <a:chExt cx="2346158" cy="1309820"/>
          </a:xfrm>
        </p:grpSpPr>
        <p:pic>
          <p:nvPicPr>
            <p:cNvPr id="30" name="Imagem 29"/>
            <p:cNvPicPr>
              <a:picLocks noChangeAspect="1"/>
            </p:cNvPicPr>
            <p:nvPr/>
          </p:nvPicPr>
          <p:blipFill rotWithShape="1">
            <a:blip r:embed="rId9"/>
            <a:srcRect l="24462" t="17904" r="26422" b="33325"/>
            <a:stretch/>
          </p:blipFill>
          <p:spPr>
            <a:xfrm>
              <a:off x="1392518" y="1600419"/>
              <a:ext cx="2346158" cy="1309820"/>
            </a:xfrm>
            <a:prstGeom prst="rect">
              <a:avLst/>
            </a:prstGeom>
          </p:spPr>
        </p:pic>
        <p:cxnSp>
          <p:nvCxnSpPr>
            <p:cNvPr id="31" name="Conector reto 30"/>
            <p:cNvCxnSpPr/>
            <p:nvPr/>
          </p:nvCxnSpPr>
          <p:spPr>
            <a:xfrm flipH="1">
              <a:off x="1677609" y="2033204"/>
              <a:ext cx="15995" cy="41304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flipH="1">
              <a:off x="3400535" y="1943668"/>
              <a:ext cx="15995" cy="41304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flipH="1" flipV="1">
              <a:off x="2264972" y="1729258"/>
              <a:ext cx="601249" cy="13828"/>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flipH="1">
              <a:off x="2014610" y="2187385"/>
              <a:ext cx="1014571" cy="9549"/>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Grupo 45"/>
          <p:cNvGrpSpPr/>
          <p:nvPr/>
        </p:nvGrpSpPr>
        <p:grpSpPr>
          <a:xfrm>
            <a:off x="560513" y="5477130"/>
            <a:ext cx="1497461" cy="1336045"/>
            <a:chOff x="560513" y="5477130"/>
            <a:chExt cx="1497461" cy="1336045"/>
          </a:xfrm>
        </p:grpSpPr>
        <p:pic>
          <p:nvPicPr>
            <p:cNvPr id="21" name="Picture 2" descr="eikon e4"/>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13916" b="12983"/>
            <a:stretch/>
          </p:blipFill>
          <p:spPr bwMode="auto">
            <a:xfrm>
              <a:off x="560513" y="5477130"/>
              <a:ext cx="1497461" cy="1336045"/>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onector reto 34"/>
            <p:cNvCxnSpPr/>
            <p:nvPr/>
          </p:nvCxnSpPr>
          <p:spPr>
            <a:xfrm flipH="1">
              <a:off x="918813" y="6107206"/>
              <a:ext cx="598164" cy="8469"/>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H="1">
              <a:off x="1843375" y="5879002"/>
              <a:ext cx="14399" cy="366303"/>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flipH="1" flipV="1">
              <a:off x="861176" y="6520680"/>
              <a:ext cx="572346" cy="99323"/>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Grupo 44"/>
          <p:cNvGrpSpPr/>
          <p:nvPr/>
        </p:nvGrpSpPr>
        <p:grpSpPr>
          <a:xfrm>
            <a:off x="8934072" y="5540882"/>
            <a:ext cx="2215743" cy="1119065"/>
            <a:chOff x="7412571" y="5385605"/>
            <a:chExt cx="2215743" cy="1119065"/>
          </a:xfrm>
        </p:grpSpPr>
        <p:pic>
          <p:nvPicPr>
            <p:cNvPr id="42" name="Imagem 41"/>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23862" b="25633"/>
            <a:stretch/>
          </p:blipFill>
          <p:spPr>
            <a:xfrm>
              <a:off x="7412571" y="5385605"/>
              <a:ext cx="2215743" cy="1119065"/>
            </a:xfrm>
            <a:prstGeom prst="rect">
              <a:avLst/>
            </a:prstGeom>
          </p:spPr>
        </p:pic>
        <p:cxnSp>
          <p:nvCxnSpPr>
            <p:cNvPr id="43" name="Conector reto 42"/>
            <p:cNvCxnSpPr/>
            <p:nvPr/>
          </p:nvCxnSpPr>
          <p:spPr>
            <a:xfrm flipH="1">
              <a:off x="7691128" y="5795497"/>
              <a:ext cx="1719572" cy="196991"/>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sp>
        <p:nvSpPr>
          <p:cNvPr id="47" name="Retângulo 46"/>
          <p:cNvSpPr/>
          <p:nvPr/>
        </p:nvSpPr>
        <p:spPr>
          <a:xfrm>
            <a:off x="6637185" y="3821329"/>
            <a:ext cx="2159000" cy="646331"/>
          </a:xfrm>
          <a:prstGeom prst="rect">
            <a:avLst/>
          </a:prstGeom>
        </p:spPr>
        <p:txBody>
          <a:bodyPr wrap="square">
            <a:spAutoFit/>
          </a:bodyPr>
          <a:lstStyle/>
          <a:p>
            <a:r>
              <a:rPr lang="pt-BR" dirty="0">
                <a:solidFill>
                  <a:srgbClr val="1F497D"/>
                </a:solidFill>
                <a:latin typeface="Calibri" panose="020F0502020204030204" pitchFamily="34" charset="0"/>
                <a:ea typeface="Calibri" panose="020F0502020204030204" pitchFamily="34" charset="0"/>
                <a:cs typeface="Calibri" panose="020F0502020204030204" pitchFamily="34" charset="0"/>
              </a:rPr>
              <a:t>	              Filtro externo  </a:t>
            </a:r>
            <a:endParaRPr lang="pt-BR" dirty="0"/>
          </a:p>
        </p:txBody>
      </p:sp>
      <p:sp>
        <p:nvSpPr>
          <p:cNvPr id="48" name="Retângulo 47"/>
          <p:cNvSpPr/>
          <p:nvPr/>
        </p:nvSpPr>
        <p:spPr>
          <a:xfrm>
            <a:off x="10744606" y="3866334"/>
            <a:ext cx="2159000" cy="646331"/>
          </a:xfrm>
          <a:prstGeom prst="rect">
            <a:avLst/>
          </a:prstGeom>
        </p:spPr>
        <p:txBody>
          <a:bodyPr wrap="square">
            <a:spAutoFit/>
          </a:bodyPr>
          <a:lstStyle/>
          <a:p>
            <a:r>
              <a:rPr lang="pt-BR" dirty="0">
                <a:solidFill>
                  <a:srgbClr val="1F497D"/>
                </a:solidFill>
                <a:latin typeface="Calibri" panose="020F0502020204030204" pitchFamily="34" charset="0"/>
                <a:ea typeface="Calibri" panose="020F0502020204030204" pitchFamily="34" charset="0"/>
                <a:cs typeface="Calibri" panose="020F0502020204030204" pitchFamily="34" charset="0"/>
              </a:rPr>
              <a:t>	             Forma </a:t>
            </a:r>
            <a:endParaRPr lang="pt-BR" dirty="0"/>
          </a:p>
        </p:txBody>
      </p:sp>
      <p:sp>
        <p:nvSpPr>
          <p:cNvPr id="49" name="Retângulo 48"/>
          <p:cNvSpPr/>
          <p:nvPr/>
        </p:nvSpPr>
        <p:spPr>
          <a:xfrm>
            <a:off x="8748733" y="3823738"/>
            <a:ext cx="2159000" cy="646331"/>
          </a:xfrm>
          <a:prstGeom prst="rect">
            <a:avLst/>
          </a:prstGeom>
        </p:spPr>
        <p:txBody>
          <a:bodyPr wrap="square">
            <a:spAutoFit/>
          </a:bodyPr>
          <a:lstStyle/>
          <a:p>
            <a:r>
              <a:rPr lang="pt-BR" dirty="0">
                <a:solidFill>
                  <a:srgbClr val="1F497D"/>
                </a:solidFill>
                <a:latin typeface="Calibri" panose="020F0502020204030204" pitchFamily="34" charset="0"/>
                <a:ea typeface="Calibri" panose="020F0502020204030204" pitchFamily="34" charset="0"/>
                <a:cs typeface="Calibri" panose="020F0502020204030204" pitchFamily="34" charset="0"/>
              </a:rPr>
              <a:t>	             Suporte  </a:t>
            </a:r>
            <a:endParaRPr lang="pt-BR" dirty="0"/>
          </a:p>
        </p:txBody>
      </p:sp>
      <p:sp>
        <p:nvSpPr>
          <p:cNvPr id="50" name="Elipse 49"/>
          <p:cNvSpPr/>
          <p:nvPr/>
        </p:nvSpPr>
        <p:spPr>
          <a:xfrm>
            <a:off x="709542" y="297618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1</a:t>
            </a:r>
          </a:p>
        </p:txBody>
      </p:sp>
      <p:sp>
        <p:nvSpPr>
          <p:cNvPr id="51" name="Elipse 50"/>
          <p:cNvSpPr/>
          <p:nvPr/>
        </p:nvSpPr>
        <p:spPr>
          <a:xfrm>
            <a:off x="3188974" y="297618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2</a:t>
            </a:r>
          </a:p>
        </p:txBody>
      </p:sp>
      <p:sp>
        <p:nvSpPr>
          <p:cNvPr id="52" name="Elipse 51"/>
          <p:cNvSpPr/>
          <p:nvPr/>
        </p:nvSpPr>
        <p:spPr>
          <a:xfrm>
            <a:off x="5588277" y="297618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3</a:t>
            </a:r>
          </a:p>
        </p:txBody>
      </p:sp>
      <p:sp>
        <p:nvSpPr>
          <p:cNvPr id="53" name="Elipse 52"/>
          <p:cNvSpPr/>
          <p:nvPr/>
        </p:nvSpPr>
        <p:spPr>
          <a:xfrm>
            <a:off x="7201238" y="297618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4</a:t>
            </a:r>
          </a:p>
        </p:txBody>
      </p:sp>
      <p:sp>
        <p:nvSpPr>
          <p:cNvPr id="54" name="Elipse 53"/>
          <p:cNvSpPr/>
          <p:nvPr/>
        </p:nvSpPr>
        <p:spPr>
          <a:xfrm>
            <a:off x="9159941" y="297618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5</a:t>
            </a:r>
          </a:p>
        </p:txBody>
      </p:sp>
      <p:sp>
        <p:nvSpPr>
          <p:cNvPr id="55" name="Elipse 54"/>
          <p:cNvSpPr/>
          <p:nvPr/>
        </p:nvSpPr>
        <p:spPr>
          <a:xfrm>
            <a:off x="11089959" y="297618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6</a:t>
            </a:r>
          </a:p>
        </p:txBody>
      </p:sp>
      <p:sp>
        <p:nvSpPr>
          <p:cNvPr id="57" name="Retângulo 56"/>
          <p:cNvSpPr/>
          <p:nvPr/>
        </p:nvSpPr>
        <p:spPr>
          <a:xfrm>
            <a:off x="4170520" y="440481"/>
            <a:ext cx="1126014" cy="369332"/>
          </a:xfrm>
          <a:prstGeom prst="rect">
            <a:avLst/>
          </a:prstGeom>
        </p:spPr>
        <p:txBody>
          <a:bodyPr wrap="none">
            <a:spAutoFit/>
          </a:bodyPr>
          <a:lstStyle/>
          <a:p>
            <a:pPr algn="ctr">
              <a:spcAft>
                <a:spcPts val="0"/>
              </a:spcAft>
            </a:pPr>
            <a:r>
              <a:rPr lang="pt-BR" b="1" dirty="0">
                <a:solidFill>
                  <a:srgbClr val="1F497D"/>
                </a:solidFill>
                <a:latin typeface="Calibri" panose="020F0502020204030204" pitchFamily="34" charset="0"/>
                <a:ea typeface="Calibri" panose="020F0502020204030204" pitchFamily="34" charset="0"/>
                <a:cs typeface="Calibri" panose="020F0502020204030204" pitchFamily="34" charset="0"/>
              </a:rPr>
              <a:t>Utensílios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tângulo 57"/>
          <p:cNvSpPr/>
          <p:nvPr/>
        </p:nvSpPr>
        <p:spPr>
          <a:xfrm>
            <a:off x="2972315" y="699733"/>
            <a:ext cx="3940726" cy="1754326"/>
          </a:xfrm>
          <a:prstGeom prst="rect">
            <a:avLst/>
          </a:prstGeom>
        </p:spPr>
        <p:txBody>
          <a:bodyPr wrap="square">
            <a:spAutoFit/>
          </a:bodyPr>
          <a:lstStyle/>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1- Produto break-</a:t>
            </a:r>
            <a:r>
              <a:rPr lang="pt-BR" sz="1200" dirty="0" err="1">
                <a:solidFill>
                  <a:srgbClr val="1F497D"/>
                </a:solidFill>
                <a:latin typeface="Calibri" panose="020F0502020204030204" pitchFamily="34" charset="0"/>
                <a:ea typeface="Calibri" panose="020F0502020204030204" pitchFamily="34" charset="0"/>
                <a:cs typeface="Calibri" panose="020F0502020204030204" pitchFamily="34" charset="0"/>
              </a:rPr>
              <a:t>up</a:t>
            </a: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emergindo durante 40 a 50 minutos.  </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2- Produto break-</a:t>
            </a:r>
            <a:r>
              <a:rPr lang="pt-BR" sz="1200" dirty="0" err="1">
                <a:solidFill>
                  <a:srgbClr val="1F497D"/>
                </a:solidFill>
                <a:latin typeface="Calibri" panose="020F0502020204030204" pitchFamily="34" charset="0"/>
                <a:ea typeface="Calibri" panose="020F0502020204030204" pitchFamily="34" charset="0"/>
                <a:cs typeface="Calibri" panose="020F0502020204030204" pitchFamily="34" charset="0"/>
              </a:rPr>
              <a:t>up</a:t>
            </a: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emergindo durante 40 a 50 minutos.</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3- Produto break-</a:t>
            </a:r>
            <a:r>
              <a:rPr lang="pt-BR" sz="1200" dirty="0" err="1">
                <a:solidFill>
                  <a:srgbClr val="1F497D"/>
                </a:solidFill>
                <a:latin typeface="Calibri" panose="020F0502020204030204" pitchFamily="34" charset="0"/>
                <a:ea typeface="Calibri" panose="020F0502020204030204" pitchFamily="34" charset="0"/>
                <a:cs typeface="Calibri" panose="020F0502020204030204" pitchFamily="34" charset="0"/>
              </a:rPr>
              <a:t>up</a:t>
            </a: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emergindo durante 40 a 50 minutos.</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4- Produto break-</a:t>
            </a:r>
            <a:r>
              <a:rPr lang="pt-BR" sz="1200" dirty="0" err="1">
                <a:solidFill>
                  <a:srgbClr val="1F497D"/>
                </a:solidFill>
                <a:latin typeface="Calibri" panose="020F0502020204030204" pitchFamily="34" charset="0"/>
                <a:ea typeface="Calibri" panose="020F0502020204030204" pitchFamily="34" charset="0"/>
                <a:cs typeface="Calibri" panose="020F0502020204030204" pitchFamily="34" charset="0"/>
              </a:rPr>
              <a:t>up</a:t>
            </a: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emergindo durante 40 a 50 minutos.</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5- Suma D27 </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6- Suma D27 </a:t>
            </a:r>
            <a:endParaRPr lang="pt-BR" sz="1200" dirty="0"/>
          </a:p>
        </p:txBody>
      </p:sp>
      <p:cxnSp>
        <p:nvCxnSpPr>
          <p:cNvPr id="59" name="Conector reto 58"/>
          <p:cNvCxnSpPr/>
          <p:nvPr/>
        </p:nvCxnSpPr>
        <p:spPr>
          <a:xfrm flipH="1" flipV="1">
            <a:off x="2750994" y="196683"/>
            <a:ext cx="31400" cy="211166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Elipse 61"/>
          <p:cNvSpPr/>
          <p:nvPr/>
        </p:nvSpPr>
        <p:spPr>
          <a:xfrm>
            <a:off x="1149513" y="513464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1</a:t>
            </a:r>
          </a:p>
        </p:txBody>
      </p:sp>
      <p:sp>
        <p:nvSpPr>
          <p:cNvPr id="63" name="Elipse 62"/>
          <p:cNvSpPr/>
          <p:nvPr/>
        </p:nvSpPr>
        <p:spPr>
          <a:xfrm>
            <a:off x="6775782" y="513464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3</a:t>
            </a:r>
          </a:p>
        </p:txBody>
      </p:sp>
      <p:sp>
        <p:nvSpPr>
          <p:cNvPr id="64" name="Elipse 63"/>
          <p:cNvSpPr/>
          <p:nvPr/>
        </p:nvSpPr>
        <p:spPr>
          <a:xfrm>
            <a:off x="3925604" y="513464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2</a:t>
            </a:r>
          </a:p>
        </p:txBody>
      </p:sp>
      <p:sp>
        <p:nvSpPr>
          <p:cNvPr id="65" name="Elipse 64"/>
          <p:cNvSpPr/>
          <p:nvPr/>
        </p:nvSpPr>
        <p:spPr>
          <a:xfrm>
            <a:off x="9835658" y="5134646"/>
            <a:ext cx="381000" cy="27996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4</a:t>
            </a:r>
          </a:p>
        </p:txBody>
      </p:sp>
      <p:sp>
        <p:nvSpPr>
          <p:cNvPr id="66" name="Retângulo 65"/>
          <p:cNvSpPr/>
          <p:nvPr/>
        </p:nvSpPr>
        <p:spPr>
          <a:xfrm>
            <a:off x="9040333" y="425284"/>
            <a:ext cx="1690976" cy="369332"/>
          </a:xfrm>
          <a:prstGeom prst="rect">
            <a:avLst/>
          </a:prstGeom>
        </p:spPr>
        <p:txBody>
          <a:bodyPr wrap="none">
            <a:spAutoFit/>
          </a:bodyPr>
          <a:lstStyle/>
          <a:p>
            <a:pPr algn="ctr">
              <a:spcAft>
                <a:spcPts val="0"/>
              </a:spcAft>
            </a:pPr>
            <a:r>
              <a:rPr lang="pt-BR" b="1" dirty="0">
                <a:solidFill>
                  <a:srgbClr val="1F497D"/>
                </a:solidFill>
                <a:latin typeface="Calibri" panose="020F0502020204030204" pitchFamily="34" charset="0"/>
                <a:ea typeface="Calibri" panose="020F0502020204030204" pitchFamily="34" charset="0"/>
                <a:cs typeface="Calibri" panose="020F0502020204030204" pitchFamily="34" charset="0"/>
              </a:rPr>
              <a:t>Partes do Forno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Retângulo 66"/>
          <p:cNvSpPr/>
          <p:nvPr/>
        </p:nvSpPr>
        <p:spPr>
          <a:xfrm>
            <a:off x="8262410" y="699733"/>
            <a:ext cx="3908495" cy="1477328"/>
          </a:xfrm>
          <a:prstGeom prst="rect">
            <a:avLst/>
          </a:prstGeom>
        </p:spPr>
        <p:txBody>
          <a:bodyPr wrap="square">
            <a:spAutoFit/>
          </a:bodyPr>
          <a:lstStyle/>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1- Suma D27</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2- Produto break-</a:t>
            </a:r>
            <a:r>
              <a:rPr lang="pt-BR" sz="1200" dirty="0" err="1">
                <a:solidFill>
                  <a:srgbClr val="1F497D"/>
                </a:solidFill>
                <a:latin typeface="Calibri" panose="020F0502020204030204" pitchFamily="34" charset="0"/>
                <a:ea typeface="Calibri" panose="020F0502020204030204" pitchFamily="34" charset="0"/>
                <a:cs typeface="Calibri" panose="020F0502020204030204" pitchFamily="34" charset="0"/>
              </a:rPr>
              <a:t>up</a:t>
            </a: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se houver gordura carbonizada borrifar produto no local</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3- Produto break-</a:t>
            </a:r>
            <a:r>
              <a:rPr lang="pt-BR" sz="1200" dirty="0" err="1">
                <a:solidFill>
                  <a:srgbClr val="1F497D"/>
                </a:solidFill>
                <a:latin typeface="Calibri" panose="020F0502020204030204" pitchFamily="34" charset="0"/>
                <a:ea typeface="Calibri" panose="020F0502020204030204" pitchFamily="34" charset="0"/>
                <a:cs typeface="Calibri" panose="020F0502020204030204" pitchFamily="34" charset="0"/>
              </a:rPr>
              <a:t>up</a:t>
            </a: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 </a:t>
            </a:r>
          </a:p>
          <a:p>
            <a:pPr>
              <a:lnSpc>
                <a:spcPct val="150000"/>
              </a:lnSpc>
            </a:pPr>
            <a:r>
              <a:rPr lang="pt-BR" sz="1200" dirty="0">
                <a:solidFill>
                  <a:srgbClr val="1F497D"/>
                </a:solidFill>
                <a:latin typeface="Calibri" panose="020F0502020204030204" pitchFamily="34" charset="0"/>
                <a:ea typeface="Calibri" panose="020F0502020204030204" pitchFamily="34" charset="0"/>
                <a:cs typeface="Calibri" panose="020F0502020204030204" pitchFamily="34" charset="0"/>
              </a:rPr>
              <a:t>4- Suma D27</a:t>
            </a:r>
          </a:p>
        </p:txBody>
      </p:sp>
      <p:grpSp>
        <p:nvGrpSpPr>
          <p:cNvPr id="74" name="Grupo 73"/>
          <p:cNvGrpSpPr/>
          <p:nvPr/>
        </p:nvGrpSpPr>
        <p:grpSpPr>
          <a:xfrm>
            <a:off x="5645247" y="5082524"/>
            <a:ext cx="2340228" cy="1657274"/>
            <a:chOff x="6037972" y="4215366"/>
            <a:chExt cx="2458620" cy="1825836"/>
          </a:xfrm>
        </p:grpSpPr>
        <p:pic>
          <p:nvPicPr>
            <p:cNvPr id="75" name="Picture 2" descr="Imagem relacionada"/>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8955" r="11316" b="30920"/>
            <a:stretch/>
          </p:blipFill>
          <p:spPr bwMode="auto">
            <a:xfrm>
              <a:off x="6389279" y="4215366"/>
              <a:ext cx="2107313" cy="1825836"/>
            </a:xfrm>
            <a:prstGeom prst="rect">
              <a:avLst/>
            </a:prstGeom>
            <a:noFill/>
            <a:extLst>
              <a:ext uri="{909E8E84-426E-40DD-AFC4-6F175D3DCCD1}">
                <a14:hiddenFill xmlns:a14="http://schemas.microsoft.com/office/drawing/2010/main">
                  <a:solidFill>
                    <a:srgbClr val="FFFFFF"/>
                  </a:solidFill>
                </a14:hiddenFill>
              </a:ext>
            </a:extLst>
          </p:spPr>
        </p:pic>
        <p:pic>
          <p:nvPicPr>
            <p:cNvPr id="76" name="Imagem 75"/>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 t="34640" r="20395" b="8363"/>
            <a:stretch/>
          </p:blipFill>
          <p:spPr>
            <a:xfrm flipH="1">
              <a:off x="6037972" y="5234050"/>
              <a:ext cx="854687" cy="432181"/>
            </a:xfrm>
            <a:prstGeom prst="rect">
              <a:avLst/>
            </a:prstGeom>
          </p:spPr>
        </p:pic>
        <p:cxnSp>
          <p:nvCxnSpPr>
            <p:cNvPr id="77" name="Conector reto 76"/>
            <p:cNvCxnSpPr/>
            <p:nvPr/>
          </p:nvCxnSpPr>
          <p:spPr>
            <a:xfrm flipH="1" flipV="1">
              <a:off x="6778341" y="5783130"/>
              <a:ext cx="591563" cy="7653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flipH="1" flipV="1">
              <a:off x="7046283" y="5706019"/>
              <a:ext cx="539824" cy="65144"/>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79" name="Conector reto 78"/>
            <p:cNvCxnSpPr/>
            <p:nvPr/>
          </p:nvCxnSpPr>
          <p:spPr>
            <a:xfrm flipH="1">
              <a:off x="7595084" y="5859660"/>
              <a:ext cx="368129" cy="140399"/>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cxnSp>
        <p:nvCxnSpPr>
          <p:cNvPr id="80" name="Conector reto 79"/>
          <p:cNvCxnSpPr/>
          <p:nvPr/>
        </p:nvCxnSpPr>
        <p:spPr>
          <a:xfrm flipH="1" flipV="1">
            <a:off x="1031428" y="5535771"/>
            <a:ext cx="632272" cy="42417"/>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84" name="Retângulo 83"/>
          <p:cNvSpPr/>
          <p:nvPr/>
        </p:nvSpPr>
        <p:spPr>
          <a:xfrm>
            <a:off x="5334547" y="33591"/>
            <a:ext cx="3682098" cy="307777"/>
          </a:xfrm>
          <a:prstGeom prst="rect">
            <a:avLst/>
          </a:prstGeom>
        </p:spPr>
        <p:txBody>
          <a:bodyPr wrap="none">
            <a:spAutoFit/>
          </a:bodyPr>
          <a:lstStyle/>
          <a:p>
            <a:pPr algn="ctr">
              <a:spcAft>
                <a:spcPts val="0"/>
              </a:spcAft>
            </a:pPr>
            <a:r>
              <a:rPr lang="en-US" sz="1400" b="1" dirty="0">
                <a:solidFill>
                  <a:srgbClr val="1F497D"/>
                </a:solidFill>
                <a:latin typeface="Calibri" panose="020F0502020204030204" pitchFamily="34" charset="0"/>
                <a:ea typeface="Calibri" panose="020F0502020204030204" pitchFamily="34" charset="0"/>
                <a:cs typeface="Calibri" panose="020F0502020204030204" pitchFamily="34" charset="0"/>
              </a:rPr>
              <a:t>PRODUTOS PARA LIMPEZA E ÁREAS DO FORNO</a:t>
            </a:r>
          </a:p>
        </p:txBody>
      </p:sp>
    </p:spTree>
    <p:extLst>
      <p:ext uri="{BB962C8B-B14F-4D97-AF65-F5344CB8AC3E}">
        <p14:creationId xmlns:p14="http://schemas.microsoft.com/office/powerpoint/2010/main" val="298608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p:nvPr/>
        </p:nvSpPr>
        <p:spPr>
          <a:xfrm>
            <a:off x="2102599" y="152869"/>
            <a:ext cx="8673921" cy="7032694"/>
          </a:xfrm>
          <a:prstGeom prst="rect">
            <a:avLst/>
          </a:prstGeom>
        </p:spPr>
        <p:txBody>
          <a:bodyPr wrap="square">
            <a:spAutoFit/>
          </a:bodyPr>
          <a:lstStyle/>
          <a:p>
            <a:pPr algn="just">
              <a:spcAft>
                <a:spcPts val="1000"/>
              </a:spcAft>
            </a:pPr>
            <a:r>
              <a:rPr lang="es-ES" sz="1700" b="1" dirty="0">
                <a:latin typeface="Times New Roman" panose="02020603050405020304" pitchFamily="18" charset="0"/>
                <a:ea typeface="Calibri" panose="020F0502020204030204" pitchFamily="34" charset="0"/>
                <a:cs typeface="Times New Roman" panose="02020603050405020304" pitchFamily="18" charset="0"/>
              </a:rPr>
              <a:t>Cláusula de Confidencialidad</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Este documento y sus anexos contienen información estratégica de negocio, secretos comerciales y en general el </a:t>
            </a:r>
            <a:r>
              <a:rPr lang="es-ES" sz="1700" i="1" dirty="0">
                <a:latin typeface="Times New Roman" panose="02020603050405020304" pitchFamily="18" charset="0"/>
                <a:ea typeface="Calibri" panose="020F0502020204030204" pitchFamily="34" charset="0"/>
                <a:cs typeface="Times New Roman" panose="02020603050405020304" pitchFamily="18" charset="0"/>
              </a:rPr>
              <a:t>know-how</a:t>
            </a:r>
            <a:r>
              <a:rPr lang="es-ES" sz="1700" dirty="0">
                <a:latin typeface="Times New Roman" panose="02020603050405020304" pitchFamily="18" charset="0"/>
                <a:ea typeface="Calibri" panose="020F0502020204030204" pitchFamily="34" charset="0"/>
                <a:cs typeface="Times New Roman" panose="02020603050405020304" pitchFamily="18" charset="0"/>
              </a:rPr>
              <a:t> de Yelmo Films, S.L. Co. (“Scanton US” o “Yelmo Films”), y su grupo, derivados de experiencias comerciales y programas de investigación y desarrollo, y que han sido compilados para uso exclusivo de las filiales del grupo (y, en particular, de algunos de sus empleados y directivos), con el objetivo de asegurar e incrementar la rentabilidad y beneficio del grupo a largo plazo. El contenido de este documento y sus anexos es, por consiguiente,  estrictamente confidencial y para el uso exclusivo de sus destinatarios.</a:t>
            </a:r>
          </a:p>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En este documento y sus anexos tendrá la consideración de “</a:t>
            </a:r>
            <a:r>
              <a:rPr lang="es-ES" sz="1700" b="1" dirty="0">
                <a:latin typeface="Times New Roman" panose="02020603050405020304" pitchFamily="18" charset="0"/>
                <a:ea typeface="Calibri" panose="020F0502020204030204" pitchFamily="34" charset="0"/>
                <a:cs typeface="Times New Roman" panose="02020603050405020304" pitchFamily="18" charset="0"/>
              </a:rPr>
              <a:t>Información Confidencial</a:t>
            </a:r>
            <a:r>
              <a:rPr lang="es-ES" sz="1700" dirty="0">
                <a:latin typeface="Times New Roman" panose="02020603050405020304" pitchFamily="18" charset="0"/>
                <a:ea typeface="Calibri" panose="020F0502020204030204" pitchFamily="34" charset="0"/>
                <a:cs typeface="Times New Roman" panose="02020603050405020304" pitchFamily="18" charset="0"/>
              </a:rPr>
              <a:t>” toda documentación e información (de tipo económico, financiero, técnico, comercial, estratégico o de otro tipo), proporcionada de cualquier forma (oral, escrita o en cualquier soporte) y en cualquier momento, ya sea con anterioridad o posterioridad a la fecha de este documento o sus anexos, que no esté disponible públicamente, relativa a Yelmo Films, a cualquier sociedad de su grupo, o a cualquier persona relacionada con las mismas, incluyendo, sin limitación: información científica, técnica o arquitectónica; información relativa al negocio actual o futuro, experiencia comercial y planes de comercialización, incluyendo, pero no limitada a, información financiera, términos contractuales o información y datos de clientes; diseños, dibujos, muestras, programas de computadora y software; costos e información de precios; y identificación de personal u otros recursos para su posible uso comercial.  En particular, será Información Confidencial toda documentación e información: (i) marcada como tal; (ii) identificada por Yelmo Films o su personal, bien de forma escrita o bien de forma verbal, como Información Confidencial; (iii) que tenga valor comercial; (iv) que no sea conocida a nivel general en el mercado o la industria; o (v) que por su naturaleza o por las circunstancias en que se produzca la revelación, deba de buena fe estimarse como tal.</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943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2352881" y="256590"/>
            <a:ext cx="8513649" cy="2585323"/>
          </a:xfrm>
          <a:prstGeom prst="rect">
            <a:avLst/>
          </a:prstGeom>
        </p:spPr>
        <p:txBody>
          <a:bodyPr wrap="square">
            <a:spAutoFit/>
          </a:bodyPr>
          <a:lstStyle/>
          <a:p>
            <a:pPr algn="just">
              <a:spcAft>
                <a:spcPts val="1000"/>
              </a:spcAft>
            </a:pPr>
            <a:r>
              <a:rPr lang="es-ES" dirty="0">
                <a:latin typeface="Times New Roman" panose="02020603050405020304" pitchFamily="18" charset="0"/>
                <a:ea typeface="Calibri" panose="020F0502020204030204" pitchFamily="34" charset="0"/>
                <a:cs typeface="Times New Roman" panose="02020603050405020304" pitchFamily="18" charset="0"/>
              </a:rPr>
              <a:t>Los destinatarios de este documento y sus anexos se comprometen a tratar y conservar en todo momento la Información Confidencial como secreta y confidencial y a no la comunicarla ni revelarla directa ni indirectamente (tanto en forma oral o escrita) a ninguna otra persona física o jurídica (con la única excepción de aquellos miembros del personal de Yelmo Films que tengan la necesidad de conocer dicha información para la prestación de sus servicios) sin que medie previa aprobación por escrito de Yelmo Films  La revelación, distribución, transmisión electrónica o copia de la Información Confidencial queda estrictamente prohibida. Los destinatarios de este documento y sus anexos acuerdan no duplicar, distribuir o revelar su contenido a través de ningún medio.</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899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m relacionad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7374" y="6182553"/>
            <a:ext cx="485694" cy="485694"/>
          </a:xfrm>
          <a:prstGeom prst="rect">
            <a:avLst/>
          </a:prstGeom>
          <a:noFill/>
          <a:extLst>
            <a:ext uri="{909E8E84-426E-40DD-AFC4-6F175D3DCCD1}">
              <a14:hiddenFill xmlns:a14="http://schemas.microsoft.com/office/drawing/2010/main">
                <a:solidFill>
                  <a:srgbClr val="FFFFFF"/>
                </a:solidFill>
              </a14:hiddenFill>
            </a:ext>
          </a:extLst>
        </p:spPr>
      </p:pic>
      <p:pic>
        <p:nvPicPr>
          <p:cNvPr id="1042" name="Imagem 1041"/>
          <p:cNvPicPr>
            <a:picLocks noChangeAspect="1"/>
          </p:cNvPicPr>
          <p:nvPr/>
        </p:nvPicPr>
        <p:blipFill rotWithShape="1">
          <a:blip r:embed="rId4">
            <a:clrChange>
              <a:clrFrom>
                <a:srgbClr val="FFFFFF"/>
              </a:clrFrom>
              <a:clrTo>
                <a:srgbClr val="FFFFFF">
                  <a:alpha val="0"/>
                </a:srgbClr>
              </a:clrTo>
            </a:clrChange>
          </a:blip>
          <a:srcRect l="43750" t="43145" r="21979" b="7201"/>
          <a:stretch/>
        </p:blipFill>
        <p:spPr>
          <a:xfrm>
            <a:off x="2667914" y="6079839"/>
            <a:ext cx="659974" cy="537608"/>
          </a:xfrm>
          <a:prstGeom prst="rect">
            <a:avLst/>
          </a:prstGeom>
        </p:spPr>
      </p:pic>
      <p:grpSp>
        <p:nvGrpSpPr>
          <p:cNvPr id="38" name="Grupo 37"/>
          <p:cNvGrpSpPr/>
          <p:nvPr/>
        </p:nvGrpSpPr>
        <p:grpSpPr>
          <a:xfrm>
            <a:off x="287944" y="1200594"/>
            <a:ext cx="3198668" cy="1857891"/>
            <a:chOff x="57510" y="876303"/>
            <a:chExt cx="3198668" cy="1857891"/>
          </a:xfrm>
        </p:grpSpPr>
        <p:sp>
          <p:nvSpPr>
            <p:cNvPr id="1046" name="Arredondar Retângulo no Mesmo Canto Lateral 1045"/>
            <p:cNvSpPr/>
            <p:nvPr/>
          </p:nvSpPr>
          <p:spPr>
            <a:xfrm>
              <a:off x="69215" y="876303"/>
              <a:ext cx="1081822" cy="24799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err="1"/>
                <a:t>EPI”s</a:t>
              </a:r>
              <a:endParaRPr lang="pt-BR" b="1" dirty="0"/>
            </a:p>
          </p:txBody>
        </p:sp>
        <p:grpSp>
          <p:nvGrpSpPr>
            <p:cNvPr id="1051" name="Grupo 1050"/>
            <p:cNvGrpSpPr/>
            <p:nvPr/>
          </p:nvGrpSpPr>
          <p:grpSpPr>
            <a:xfrm>
              <a:off x="1691875" y="1214338"/>
              <a:ext cx="1564303" cy="713252"/>
              <a:chOff x="2599059" y="1318535"/>
              <a:chExt cx="1564303" cy="713252"/>
            </a:xfrm>
          </p:grpSpPr>
          <p:pic>
            <p:nvPicPr>
              <p:cNvPr id="1043" name="Picture 14" descr="Imagem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059" y="1318535"/>
                <a:ext cx="648411" cy="713252"/>
              </a:xfrm>
              <a:prstGeom prst="rect">
                <a:avLst/>
              </a:prstGeom>
              <a:noFill/>
              <a:extLst>
                <a:ext uri="{909E8E84-426E-40DD-AFC4-6F175D3DCCD1}">
                  <a14:hiddenFill xmlns:a14="http://schemas.microsoft.com/office/drawing/2010/main">
                    <a:solidFill>
                      <a:srgbClr val="FFFFFF"/>
                    </a:solidFill>
                  </a14:hiddenFill>
                </a:ext>
              </a:extLst>
            </p:spPr>
          </p:pic>
          <p:sp>
            <p:nvSpPr>
              <p:cNvPr id="1048" name="Retângulo 1047"/>
              <p:cNvSpPr/>
              <p:nvPr/>
            </p:nvSpPr>
            <p:spPr>
              <a:xfrm>
                <a:off x="3044226" y="1413551"/>
                <a:ext cx="1119136" cy="461665"/>
              </a:xfrm>
              <a:prstGeom prst="rect">
                <a:avLst/>
              </a:prstGeom>
            </p:spPr>
            <p:txBody>
              <a:bodyPr wrap="square">
                <a:spAutoFit/>
              </a:bodyPr>
              <a:lstStyle/>
              <a:p>
                <a:pPr algn="ctr"/>
                <a:r>
                  <a:rPr lang="pt-BR" sz="1100" dirty="0">
                    <a:solidFill>
                      <a:srgbClr val="0070C0"/>
                    </a:solidFill>
                  </a:rPr>
                  <a:t>Máscara</a:t>
                </a:r>
                <a:r>
                  <a:rPr lang="pt-BR" sz="1200" dirty="0">
                    <a:solidFill>
                      <a:srgbClr val="0070C0"/>
                    </a:solidFill>
                  </a:rPr>
                  <a:t> para boca e nariz</a:t>
                </a:r>
              </a:p>
            </p:txBody>
          </p:sp>
        </p:grpSp>
        <p:grpSp>
          <p:nvGrpSpPr>
            <p:cNvPr id="1053" name="Grupo 1052"/>
            <p:cNvGrpSpPr/>
            <p:nvPr/>
          </p:nvGrpSpPr>
          <p:grpSpPr>
            <a:xfrm>
              <a:off x="720587" y="1899169"/>
              <a:ext cx="1695726" cy="835025"/>
              <a:chOff x="86278" y="1350932"/>
              <a:chExt cx="1695726" cy="835025"/>
            </a:xfrm>
          </p:grpSpPr>
          <p:pic>
            <p:nvPicPr>
              <p:cNvPr id="1032" name="Picture 8" descr="Imagem relacionada"/>
              <p:cNvPicPr>
                <a:picLocks noChangeAspect="1" noChangeArrowheads="1"/>
              </p:cNvPicPr>
              <p:nvPr/>
            </p:nvPicPr>
            <p:blipFill>
              <a:blip r:embed="rId6"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86278" y="1350932"/>
                <a:ext cx="835025" cy="835025"/>
              </a:xfrm>
              <a:prstGeom prst="rect">
                <a:avLst/>
              </a:prstGeom>
              <a:noFill/>
              <a:extLst>
                <a:ext uri="{909E8E84-426E-40DD-AFC4-6F175D3DCCD1}">
                  <a14:hiddenFill xmlns:a14="http://schemas.microsoft.com/office/drawing/2010/main">
                    <a:solidFill>
                      <a:srgbClr val="FFFFFF"/>
                    </a:solidFill>
                  </a14:hiddenFill>
                </a:ext>
              </a:extLst>
            </p:spPr>
          </p:pic>
          <p:sp>
            <p:nvSpPr>
              <p:cNvPr id="1049" name="Retângulo 1048"/>
              <p:cNvSpPr/>
              <p:nvPr/>
            </p:nvSpPr>
            <p:spPr>
              <a:xfrm>
                <a:off x="849334" y="1513095"/>
                <a:ext cx="932670" cy="461665"/>
              </a:xfrm>
              <a:prstGeom prst="rect">
                <a:avLst/>
              </a:prstGeom>
            </p:spPr>
            <p:txBody>
              <a:bodyPr wrap="square">
                <a:spAutoFit/>
              </a:bodyPr>
              <a:lstStyle/>
              <a:p>
                <a:pPr algn="ctr"/>
                <a:r>
                  <a:rPr lang="en-US" sz="1200" dirty="0" err="1">
                    <a:solidFill>
                      <a:srgbClr val="0070C0"/>
                    </a:solidFill>
                  </a:rPr>
                  <a:t>Óculos</a:t>
                </a:r>
                <a:r>
                  <a:rPr lang="en-US" sz="1200" dirty="0">
                    <a:solidFill>
                      <a:srgbClr val="0070C0"/>
                    </a:solidFill>
                  </a:rPr>
                  <a:t> de </a:t>
                </a:r>
                <a:r>
                  <a:rPr lang="en-US" sz="1200" dirty="0" err="1">
                    <a:solidFill>
                      <a:srgbClr val="0070C0"/>
                    </a:solidFill>
                  </a:rPr>
                  <a:t>proteção</a:t>
                </a:r>
                <a:endParaRPr lang="pt-BR" sz="1200" dirty="0">
                  <a:solidFill>
                    <a:srgbClr val="0070C0"/>
                  </a:solidFill>
                </a:endParaRPr>
              </a:p>
            </p:txBody>
          </p:sp>
        </p:grpSp>
        <p:grpSp>
          <p:nvGrpSpPr>
            <p:cNvPr id="1052" name="Grupo 1051"/>
            <p:cNvGrpSpPr/>
            <p:nvPr/>
          </p:nvGrpSpPr>
          <p:grpSpPr>
            <a:xfrm>
              <a:off x="57510" y="1312138"/>
              <a:ext cx="1739540" cy="574008"/>
              <a:chOff x="948159" y="2660207"/>
              <a:chExt cx="1739540" cy="574008"/>
            </a:xfrm>
          </p:grpSpPr>
          <p:pic>
            <p:nvPicPr>
              <p:cNvPr id="1030" name="Picture 6" descr="Resultado de imagem para luva latex"/>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159" y="2660207"/>
                <a:ext cx="726593" cy="574008"/>
              </a:xfrm>
              <a:prstGeom prst="rect">
                <a:avLst/>
              </a:prstGeom>
              <a:noFill/>
              <a:extLst>
                <a:ext uri="{909E8E84-426E-40DD-AFC4-6F175D3DCCD1}">
                  <a14:hiddenFill xmlns:a14="http://schemas.microsoft.com/office/drawing/2010/main">
                    <a:solidFill>
                      <a:srgbClr val="FFFFFF"/>
                    </a:solidFill>
                  </a14:hiddenFill>
                </a:ext>
              </a:extLst>
            </p:spPr>
          </p:pic>
          <p:sp>
            <p:nvSpPr>
              <p:cNvPr id="1050" name="Retângulo 1049"/>
              <p:cNvSpPr/>
              <p:nvPr/>
            </p:nvSpPr>
            <p:spPr>
              <a:xfrm>
                <a:off x="1475394" y="2686027"/>
                <a:ext cx="1212305" cy="461665"/>
              </a:xfrm>
              <a:prstGeom prst="rect">
                <a:avLst/>
              </a:prstGeom>
            </p:spPr>
            <p:txBody>
              <a:bodyPr wrap="square">
                <a:spAutoFit/>
              </a:bodyPr>
              <a:lstStyle/>
              <a:p>
                <a:pPr algn="ctr"/>
                <a:r>
                  <a:rPr lang="en-US" sz="1200" dirty="0" err="1">
                    <a:solidFill>
                      <a:srgbClr val="0070C0"/>
                    </a:solidFill>
                  </a:rPr>
                  <a:t>Luva</a:t>
                </a:r>
                <a:r>
                  <a:rPr lang="en-US" sz="1200" dirty="0">
                    <a:solidFill>
                      <a:srgbClr val="0070C0"/>
                    </a:solidFill>
                  </a:rPr>
                  <a:t> </a:t>
                </a:r>
                <a:r>
                  <a:rPr lang="en-US" sz="1200" dirty="0" err="1">
                    <a:solidFill>
                      <a:srgbClr val="0070C0"/>
                    </a:solidFill>
                  </a:rPr>
                  <a:t>Nitrílica</a:t>
                </a:r>
                <a:r>
                  <a:rPr lang="en-US" sz="1200" dirty="0">
                    <a:solidFill>
                      <a:srgbClr val="0070C0"/>
                    </a:solidFill>
                  </a:rPr>
                  <a:t> longa</a:t>
                </a:r>
                <a:endParaRPr lang="pt-BR" sz="1600" dirty="0"/>
              </a:p>
            </p:txBody>
          </p:sp>
        </p:grpSp>
        <p:sp>
          <p:nvSpPr>
            <p:cNvPr id="32" name="Arredondar Retângulo no Mesmo Canto Lateral 31"/>
            <p:cNvSpPr/>
            <p:nvPr/>
          </p:nvSpPr>
          <p:spPr>
            <a:xfrm rot="10800000">
              <a:off x="90128" y="1124459"/>
              <a:ext cx="3153350" cy="1511696"/>
            </a:xfrm>
            <a:prstGeom prst="round2Same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72" name="Grupo 71"/>
          <p:cNvGrpSpPr/>
          <p:nvPr/>
        </p:nvGrpSpPr>
        <p:grpSpPr>
          <a:xfrm>
            <a:off x="332266" y="3249094"/>
            <a:ext cx="3154346" cy="3443804"/>
            <a:chOff x="69214" y="876302"/>
            <a:chExt cx="3154346" cy="3443804"/>
          </a:xfrm>
        </p:grpSpPr>
        <p:sp>
          <p:nvSpPr>
            <p:cNvPr id="73" name="Arredondar Retângulo no Mesmo Canto Lateral 72"/>
            <p:cNvSpPr/>
            <p:nvPr/>
          </p:nvSpPr>
          <p:spPr>
            <a:xfrm>
              <a:off x="69214" y="876302"/>
              <a:ext cx="2241042" cy="255094"/>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Produtos/Utensílios</a:t>
              </a:r>
            </a:p>
          </p:txBody>
        </p:sp>
        <p:sp>
          <p:nvSpPr>
            <p:cNvPr id="77" name="Arredondar Retângulo no Mesmo Canto Lateral 76"/>
            <p:cNvSpPr/>
            <p:nvPr/>
          </p:nvSpPr>
          <p:spPr>
            <a:xfrm rot="10800000">
              <a:off x="90128" y="1137157"/>
              <a:ext cx="3133432" cy="3182949"/>
            </a:xfrm>
            <a:prstGeom prst="round2SameRect">
              <a:avLst>
                <a:gd name="adj1" fmla="val 5894"/>
                <a:gd name="adj2" fmla="val 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4" name="Retângulo 43"/>
          <p:cNvSpPr/>
          <p:nvPr/>
        </p:nvSpPr>
        <p:spPr>
          <a:xfrm>
            <a:off x="551780" y="3699216"/>
            <a:ext cx="1776127" cy="2677656"/>
          </a:xfrm>
          <a:prstGeom prst="rect">
            <a:avLst/>
          </a:prstGeom>
        </p:spPr>
        <p:txBody>
          <a:bodyPr wrap="none">
            <a:spAutoFit/>
          </a:bodyPr>
          <a:lstStyle/>
          <a:p>
            <a:pPr marL="285750" indent="-285750">
              <a:lnSpc>
                <a:spcPct val="200000"/>
              </a:lnSpc>
              <a:buFont typeface="Arial" panose="020B0604020202020204" pitchFamily="34" charset="0"/>
              <a:buChar char="•"/>
            </a:pPr>
            <a:r>
              <a:rPr lang="en-US" sz="1200" dirty="0">
                <a:solidFill>
                  <a:srgbClr val="0070C0"/>
                </a:solidFill>
              </a:rPr>
              <a:t>Suma D27 </a:t>
            </a:r>
          </a:p>
          <a:p>
            <a:pPr marL="285750" indent="-285750">
              <a:lnSpc>
                <a:spcPct val="200000"/>
              </a:lnSpc>
              <a:buFont typeface="Arial" panose="020B0604020202020204" pitchFamily="34" charset="0"/>
              <a:buChar char="•"/>
            </a:pPr>
            <a:r>
              <a:rPr lang="en-US" sz="1200" dirty="0">
                <a:solidFill>
                  <a:srgbClr val="0070C0"/>
                </a:solidFill>
              </a:rPr>
              <a:t>Suma Break UP</a:t>
            </a:r>
          </a:p>
          <a:p>
            <a:pPr marL="285750" indent="-285750">
              <a:lnSpc>
                <a:spcPct val="200000"/>
              </a:lnSpc>
              <a:buFont typeface="Arial" panose="020B0604020202020204" pitchFamily="34" charset="0"/>
              <a:buChar char="•"/>
            </a:pPr>
            <a:r>
              <a:rPr lang="en-US" sz="1200" dirty="0" err="1">
                <a:solidFill>
                  <a:srgbClr val="0070C0"/>
                </a:solidFill>
              </a:rPr>
              <a:t>Balde</a:t>
            </a:r>
            <a:r>
              <a:rPr lang="en-US" sz="1200" dirty="0">
                <a:solidFill>
                  <a:srgbClr val="0070C0"/>
                </a:solidFill>
              </a:rPr>
              <a:t> para </a:t>
            </a:r>
            <a:r>
              <a:rPr lang="pt-BR" sz="1200" dirty="0">
                <a:solidFill>
                  <a:srgbClr val="0070C0"/>
                </a:solidFill>
              </a:rPr>
              <a:t>Diluição</a:t>
            </a:r>
          </a:p>
          <a:p>
            <a:pPr marL="285750" indent="-285750">
              <a:lnSpc>
                <a:spcPct val="200000"/>
              </a:lnSpc>
              <a:buFont typeface="Arial" panose="020B0604020202020204" pitchFamily="34" charset="0"/>
              <a:buChar char="•"/>
            </a:pPr>
            <a:r>
              <a:rPr lang="pt-BR" sz="1200" dirty="0">
                <a:solidFill>
                  <a:srgbClr val="0070C0"/>
                </a:solidFill>
              </a:rPr>
              <a:t>Esponja Multiuso </a:t>
            </a:r>
          </a:p>
          <a:p>
            <a:pPr marL="285750" indent="-285750">
              <a:lnSpc>
                <a:spcPct val="200000"/>
              </a:lnSpc>
              <a:buFont typeface="Arial" panose="020B0604020202020204" pitchFamily="34" charset="0"/>
              <a:buChar char="•"/>
            </a:pPr>
            <a:r>
              <a:rPr lang="pt-BR" sz="1200" dirty="0">
                <a:solidFill>
                  <a:srgbClr val="0070C0"/>
                </a:solidFill>
              </a:rPr>
              <a:t>Pano Multiuso Verde</a:t>
            </a:r>
          </a:p>
          <a:p>
            <a:pPr marL="285750" indent="-285750">
              <a:lnSpc>
                <a:spcPct val="200000"/>
              </a:lnSpc>
              <a:buFont typeface="Arial" panose="020B0604020202020204" pitchFamily="34" charset="0"/>
              <a:buChar char="•"/>
            </a:pPr>
            <a:r>
              <a:rPr lang="pt-BR" sz="1200" dirty="0">
                <a:solidFill>
                  <a:srgbClr val="0070C0"/>
                </a:solidFill>
              </a:rPr>
              <a:t>Luva Térmica  </a:t>
            </a:r>
          </a:p>
          <a:p>
            <a:pPr>
              <a:lnSpc>
                <a:spcPct val="200000"/>
              </a:lnSpc>
            </a:pPr>
            <a:endParaRPr lang="pt-BR" sz="1200" dirty="0">
              <a:solidFill>
                <a:srgbClr val="0070C0"/>
              </a:solidFill>
            </a:endParaRPr>
          </a:p>
        </p:txBody>
      </p:sp>
      <p:sp>
        <p:nvSpPr>
          <p:cNvPr id="99"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err="1"/>
              <a:t>Limpeza</a:t>
            </a:r>
            <a:r>
              <a:rPr lang="es-MX" sz="1400" dirty="0"/>
              <a:t> </a:t>
            </a:r>
            <a:r>
              <a:rPr lang="es-MX" sz="1400" dirty="0" err="1"/>
              <a:t>Forno</a:t>
            </a:r>
            <a:r>
              <a:rPr lang="es-MX" sz="1400" dirty="0"/>
              <a:t> </a:t>
            </a:r>
            <a:r>
              <a:rPr lang="es-MX" sz="1400" dirty="0" err="1"/>
              <a:t>Pão</a:t>
            </a:r>
            <a:r>
              <a:rPr lang="es-MX" sz="1400" dirty="0"/>
              <a:t> de </a:t>
            </a:r>
            <a:r>
              <a:rPr lang="es-MX" sz="1400" dirty="0" err="1"/>
              <a:t>Queijo</a:t>
            </a:r>
            <a:endParaRPr lang="es-MX" sz="1400" dirty="0"/>
          </a:p>
          <a:p>
            <a:r>
              <a:rPr lang="es-MX" sz="1400" dirty="0" smtClean="0"/>
              <a:t>BRA-GR-LIMP-FORN-00</a:t>
            </a:r>
            <a:endParaRPr lang="es-MX" sz="1400" dirty="0"/>
          </a:p>
        </p:txBody>
      </p:sp>
      <p:grpSp>
        <p:nvGrpSpPr>
          <p:cNvPr id="3" name="Grupo 2"/>
          <p:cNvGrpSpPr/>
          <p:nvPr/>
        </p:nvGrpSpPr>
        <p:grpSpPr>
          <a:xfrm>
            <a:off x="5192037" y="962492"/>
            <a:ext cx="5573210" cy="4523317"/>
            <a:chOff x="4967098" y="1945518"/>
            <a:chExt cx="5573210" cy="4523317"/>
          </a:xfrm>
        </p:grpSpPr>
        <p:cxnSp>
          <p:nvCxnSpPr>
            <p:cNvPr id="121" name="Conector reto 120"/>
            <p:cNvCxnSpPr/>
            <p:nvPr/>
          </p:nvCxnSpPr>
          <p:spPr>
            <a:xfrm>
              <a:off x="7805735" y="4570126"/>
              <a:ext cx="124" cy="5312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4967098" y="1945518"/>
              <a:ext cx="5573210" cy="4523317"/>
              <a:chOff x="4967098" y="1945518"/>
              <a:chExt cx="5573210" cy="4523317"/>
            </a:xfrm>
          </p:grpSpPr>
          <p:grpSp>
            <p:nvGrpSpPr>
              <p:cNvPr id="60" name="Grupo 59"/>
              <p:cNvGrpSpPr/>
              <p:nvPr/>
            </p:nvGrpSpPr>
            <p:grpSpPr>
              <a:xfrm>
                <a:off x="6482699" y="1945518"/>
                <a:ext cx="2676296" cy="2004806"/>
                <a:chOff x="6419199" y="1894718"/>
                <a:chExt cx="2676296" cy="2004806"/>
              </a:xfrm>
            </p:grpSpPr>
            <p:pic>
              <p:nvPicPr>
                <p:cNvPr id="1026" name="Picture 2" descr="Resultado de imagem para forno giratorio titan 3 bandejas"/>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5864" y="2323298"/>
                  <a:ext cx="1408475" cy="1408475"/>
                </a:xfrm>
                <a:prstGeom prst="rect">
                  <a:avLst/>
                </a:prstGeom>
                <a:noFill/>
                <a:extLst>
                  <a:ext uri="{909E8E84-426E-40DD-AFC4-6F175D3DCCD1}">
                    <a14:hiddenFill xmlns:a14="http://schemas.microsoft.com/office/drawing/2010/main">
                      <a:solidFill>
                        <a:srgbClr val="FFFFFF"/>
                      </a:solidFill>
                    </a14:hiddenFill>
                  </a:ext>
                </a:extLst>
              </p:spPr>
            </p:pic>
            <p:sp>
              <p:nvSpPr>
                <p:cNvPr id="45" name="Retângulo de cantos arredondados 44"/>
                <p:cNvSpPr/>
                <p:nvPr/>
              </p:nvSpPr>
              <p:spPr>
                <a:xfrm>
                  <a:off x="6419199" y="2143728"/>
                  <a:ext cx="2676296" cy="1755796"/>
                </a:xfrm>
                <a:prstGeom prst="roundRect">
                  <a:avLst>
                    <a:gd name="adj" fmla="val 10368"/>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3" name="Arredondar Retângulo no Mesmo Canto Lateral 92"/>
                <p:cNvSpPr/>
                <p:nvPr/>
              </p:nvSpPr>
              <p:spPr>
                <a:xfrm>
                  <a:off x="6987526" y="1894718"/>
                  <a:ext cx="1744574" cy="249009"/>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t>Forno Pão de Queijo </a:t>
                  </a:r>
                </a:p>
              </p:txBody>
            </p:sp>
          </p:grpSp>
          <p:cxnSp>
            <p:nvCxnSpPr>
              <p:cNvPr id="47" name="Conector reto 46"/>
              <p:cNvCxnSpPr/>
              <p:nvPr/>
            </p:nvCxnSpPr>
            <p:spPr>
              <a:xfrm>
                <a:off x="7813885" y="3943473"/>
                <a:ext cx="124" cy="5312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Retângulo de cantos arredondados 51"/>
              <p:cNvSpPr/>
              <p:nvPr/>
            </p:nvSpPr>
            <p:spPr>
              <a:xfrm>
                <a:off x="4967098" y="5093448"/>
                <a:ext cx="1798371" cy="137538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2" name="Conector reto 101"/>
              <p:cNvCxnSpPr/>
              <p:nvPr/>
            </p:nvCxnSpPr>
            <p:spPr>
              <a:xfrm flipH="1" flipV="1">
                <a:off x="5866284" y="4544497"/>
                <a:ext cx="3879151" cy="134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5866283" y="4544497"/>
                <a:ext cx="124" cy="5312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Conector reto 121"/>
              <p:cNvCxnSpPr/>
              <p:nvPr/>
            </p:nvCxnSpPr>
            <p:spPr>
              <a:xfrm>
                <a:off x="9745063" y="4570126"/>
                <a:ext cx="124" cy="5312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4" name="Retângulo 123"/>
              <p:cNvSpPr/>
              <p:nvPr/>
            </p:nvSpPr>
            <p:spPr>
              <a:xfrm>
                <a:off x="7368697" y="5674975"/>
                <a:ext cx="1079142" cy="276999"/>
              </a:xfrm>
              <a:prstGeom prst="rect">
                <a:avLst/>
              </a:prstGeom>
            </p:spPr>
            <p:txBody>
              <a:bodyPr wrap="none">
                <a:spAutoFit/>
              </a:bodyPr>
              <a:lstStyle/>
              <a:p>
                <a:r>
                  <a:rPr lang="en-US" sz="1200" b="1" dirty="0">
                    <a:solidFill>
                      <a:srgbClr val="0070C0"/>
                    </a:solidFill>
                  </a:rPr>
                  <a:t>HABILITAÇÃO </a:t>
                </a:r>
                <a:endParaRPr lang="pt-BR" sz="1200" b="1" dirty="0">
                  <a:solidFill>
                    <a:srgbClr val="0070C0"/>
                  </a:solidFill>
                </a:endParaRPr>
              </a:p>
            </p:txBody>
          </p:sp>
          <p:sp>
            <p:nvSpPr>
              <p:cNvPr id="125" name="Retângulo 124"/>
              <p:cNvSpPr/>
              <p:nvPr/>
            </p:nvSpPr>
            <p:spPr>
              <a:xfrm>
                <a:off x="5259415" y="5672497"/>
                <a:ext cx="1223284" cy="276999"/>
              </a:xfrm>
              <a:prstGeom prst="rect">
                <a:avLst/>
              </a:prstGeom>
            </p:spPr>
            <p:txBody>
              <a:bodyPr wrap="none">
                <a:spAutoFit/>
              </a:bodyPr>
              <a:lstStyle/>
              <a:p>
                <a:r>
                  <a:rPr lang="en-US" sz="1200" b="1" dirty="0">
                    <a:solidFill>
                      <a:srgbClr val="0070C0"/>
                    </a:solidFill>
                  </a:rPr>
                  <a:t>DESABILITAÇÃO </a:t>
                </a:r>
                <a:endParaRPr lang="pt-BR" sz="1200" b="1" dirty="0">
                  <a:solidFill>
                    <a:srgbClr val="0070C0"/>
                  </a:solidFill>
                </a:endParaRPr>
              </a:p>
            </p:txBody>
          </p:sp>
          <p:sp>
            <p:nvSpPr>
              <p:cNvPr id="126" name="Retângulo 125"/>
              <p:cNvSpPr/>
              <p:nvPr/>
            </p:nvSpPr>
            <p:spPr>
              <a:xfrm>
                <a:off x="9078621" y="5635186"/>
                <a:ext cx="1461687" cy="461665"/>
              </a:xfrm>
              <a:prstGeom prst="rect">
                <a:avLst/>
              </a:prstGeom>
            </p:spPr>
            <p:txBody>
              <a:bodyPr wrap="square">
                <a:spAutoFit/>
              </a:bodyPr>
              <a:lstStyle/>
              <a:p>
                <a:pPr algn="ctr"/>
                <a:r>
                  <a:rPr lang="en-US" sz="1200" b="1" dirty="0">
                    <a:solidFill>
                      <a:srgbClr val="0070C0"/>
                    </a:solidFill>
                  </a:rPr>
                  <a:t>LIMPEZA ENTRE FORNADA </a:t>
                </a:r>
                <a:endParaRPr lang="pt-BR" sz="1200" b="1" dirty="0">
                  <a:solidFill>
                    <a:srgbClr val="0070C0"/>
                  </a:solidFill>
                </a:endParaRPr>
              </a:p>
            </p:txBody>
          </p:sp>
          <p:sp>
            <p:nvSpPr>
              <p:cNvPr id="69" name="Elipse 68"/>
              <p:cNvSpPr/>
              <p:nvPr/>
            </p:nvSpPr>
            <p:spPr>
              <a:xfrm>
                <a:off x="5689948" y="4409820"/>
                <a:ext cx="373085" cy="338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1</a:t>
                </a:r>
              </a:p>
            </p:txBody>
          </p:sp>
          <p:sp>
            <p:nvSpPr>
              <p:cNvPr id="128" name="Elipse 127"/>
              <p:cNvSpPr/>
              <p:nvPr/>
            </p:nvSpPr>
            <p:spPr>
              <a:xfrm>
                <a:off x="7619068" y="4409820"/>
                <a:ext cx="373085" cy="338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2</a:t>
                </a:r>
              </a:p>
            </p:txBody>
          </p:sp>
          <p:sp>
            <p:nvSpPr>
              <p:cNvPr id="129" name="Elipse 128"/>
              <p:cNvSpPr/>
              <p:nvPr/>
            </p:nvSpPr>
            <p:spPr>
              <a:xfrm>
                <a:off x="9548188" y="4409820"/>
                <a:ext cx="373085" cy="338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3</a:t>
                </a:r>
              </a:p>
            </p:txBody>
          </p:sp>
        </p:grpSp>
      </p:grpSp>
      <p:sp>
        <p:nvSpPr>
          <p:cNvPr id="62" name="Retângulo de cantos arredondados 61"/>
          <p:cNvSpPr/>
          <p:nvPr/>
        </p:nvSpPr>
        <p:spPr>
          <a:xfrm>
            <a:off x="7196427" y="4098313"/>
            <a:ext cx="1798371" cy="137538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9131020" y="4111792"/>
            <a:ext cx="1798371" cy="137538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Grupo 3"/>
          <p:cNvGrpSpPr/>
          <p:nvPr/>
        </p:nvGrpSpPr>
        <p:grpSpPr>
          <a:xfrm>
            <a:off x="4135900" y="5827353"/>
            <a:ext cx="7467599" cy="710400"/>
            <a:chOff x="4345784" y="5944882"/>
            <a:chExt cx="7467599" cy="710400"/>
          </a:xfrm>
        </p:grpSpPr>
        <p:sp>
          <p:nvSpPr>
            <p:cNvPr id="64" name="Retângulo de cantos arredondados 63"/>
            <p:cNvSpPr/>
            <p:nvPr/>
          </p:nvSpPr>
          <p:spPr>
            <a:xfrm>
              <a:off x="4345784" y="5969502"/>
              <a:ext cx="7467599" cy="685780"/>
            </a:xfrm>
            <a:prstGeom prst="roundRect">
              <a:avLst>
                <a:gd name="adj" fmla="val 20130"/>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osca 65"/>
            <p:cNvSpPr/>
            <p:nvPr/>
          </p:nvSpPr>
          <p:spPr>
            <a:xfrm>
              <a:off x="5481523" y="6232937"/>
              <a:ext cx="360249" cy="349899"/>
            </a:xfrm>
            <a:prstGeom prst="donut">
              <a:avLst>
                <a:gd name="adj" fmla="val 17367"/>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rgbClr val="00B0F0"/>
                  </a:solidFill>
                </a:rPr>
                <a:t>A</a:t>
              </a:r>
            </a:p>
          </p:txBody>
        </p:sp>
        <p:sp>
          <p:nvSpPr>
            <p:cNvPr id="68" name="Fluxograma: Decisão 67"/>
            <p:cNvSpPr/>
            <p:nvPr/>
          </p:nvSpPr>
          <p:spPr>
            <a:xfrm>
              <a:off x="11137425" y="6214569"/>
              <a:ext cx="511126" cy="380687"/>
            </a:xfrm>
            <a:prstGeom prst="flowChartDecision">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00B0F0"/>
                  </a:solidFill>
                </a:rPr>
                <a:t>X</a:t>
              </a:r>
            </a:p>
          </p:txBody>
        </p:sp>
        <p:sp>
          <p:nvSpPr>
            <p:cNvPr id="70" name="Elipse 69"/>
            <p:cNvSpPr/>
            <p:nvPr/>
          </p:nvSpPr>
          <p:spPr>
            <a:xfrm>
              <a:off x="4471931" y="6231112"/>
              <a:ext cx="356024" cy="34989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de cantos arredondados 70"/>
            <p:cNvSpPr/>
            <p:nvPr/>
          </p:nvSpPr>
          <p:spPr>
            <a:xfrm>
              <a:off x="7623719" y="6231112"/>
              <a:ext cx="518550" cy="33108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osca 73"/>
            <p:cNvSpPr/>
            <p:nvPr/>
          </p:nvSpPr>
          <p:spPr>
            <a:xfrm>
              <a:off x="6617880" y="6220653"/>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cxnSp>
          <p:nvCxnSpPr>
            <p:cNvPr id="75" name="Conector de seta reta 74"/>
            <p:cNvCxnSpPr/>
            <p:nvPr/>
          </p:nvCxnSpPr>
          <p:spPr>
            <a:xfrm flipV="1">
              <a:off x="10065377" y="6404911"/>
              <a:ext cx="60009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Retângulo de cantos arredondados 75"/>
            <p:cNvSpPr/>
            <p:nvPr/>
          </p:nvSpPr>
          <p:spPr>
            <a:xfrm>
              <a:off x="8851191" y="6243812"/>
              <a:ext cx="477934" cy="318386"/>
            </a:xfrm>
            <a:prstGeom prst="roundRect">
              <a:avLst>
                <a:gd name="adj" fmla="val 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4418826" y="5969502"/>
              <a:ext cx="490840" cy="261610"/>
            </a:xfrm>
            <a:prstGeom prst="rect">
              <a:avLst/>
            </a:prstGeom>
          </p:spPr>
          <p:txBody>
            <a:bodyPr wrap="none">
              <a:spAutoFit/>
            </a:bodyPr>
            <a:lstStyle/>
            <a:p>
              <a:r>
                <a:rPr lang="en-US" sz="1100" dirty="0" err="1">
                  <a:solidFill>
                    <a:srgbClr val="0070C0"/>
                  </a:solidFill>
                </a:rPr>
                <a:t>Início</a:t>
              </a:r>
              <a:endParaRPr lang="en-US" sz="1100" dirty="0">
                <a:solidFill>
                  <a:srgbClr val="0070C0"/>
                </a:solidFill>
              </a:endParaRPr>
            </a:p>
          </p:txBody>
        </p:sp>
        <p:sp>
          <p:nvSpPr>
            <p:cNvPr id="7" name="Retângulo 6"/>
            <p:cNvSpPr/>
            <p:nvPr/>
          </p:nvSpPr>
          <p:spPr>
            <a:xfrm>
              <a:off x="5206245" y="5959043"/>
              <a:ext cx="968535" cy="261610"/>
            </a:xfrm>
            <a:prstGeom prst="rect">
              <a:avLst/>
            </a:prstGeom>
          </p:spPr>
          <p:txBody>
            <a:bodyPr wrap="none">
              <a:spAutoFit/>
            </a:bodyPr>
            <a:lstStyle/>
            <a:p>
              <a:r>
                <a:rPr lang="pt-BR" sz="1100" dirty="0">
                  <a:solidFill>
                    <a:srgbClr val="0070C0"/>
                  </a:solidFill>
                </a:rPr>
                <a:t>Intermediário</a:t>
              </a:r>
            </a:p>
          </p:txBody>
        </p:sp>
        <p:sp>
          <p:nvSpPr>
            <p:cNvPr id="78" name="Retângulo 77"/>
            <p:cNvSpPr/>
            <p:nvPr/>
          </p:nvSpPr>
          <p:spPr>
            <a:xfrm>
              <a:off x="6597629" y="5959043"/>
              <a:ext cx="425116" cy="261610"/>
            </a:xfrm>
            <a:prstGeom prst="rect">
              <a:avLst/>
            </a:prstGeom>
          </p:spPr>
          <p:txBody>
            <a:bodyPr wrap="none">
              <a:spAutoFit/>
            </a:bodyPr>
            <a:lstStyle/>
            <a:p>
              <a:r>
                <a:rPr lang="en-US" sz="1100" dirty="0" err="1">
                  <a:solidFill>
                    <a:srgbClr val="0070C0"/>
                  </a:solidFill>
                </a:rPr>
                <a:t>Fim</a:t>
              </a:r>
              <a:r>
                <a:rPr lang="en-US" sz="1100" dirty="0">
                  <a:solidFill>
                    <a:srgbClr val="0070C0"/>
                  </a:solidFill>
                </a:rPr>
                <a:t> </a:t>
              </a:r>
            </a:p>
          </p:txBody>
        </p:sp>
        <p:sp>
          <p:nvSpPr>
            <p:cNvPr id="79" name="Retângulo 78"/>
            <p:cNvSpPr/>
            <p:nvPr/>
          </p:nvSpPr>
          <p:spPr>
            <a:xfrm>
              <a:off x="7525235" y="5959043"/>
              <a:ext cx="758541" cy="261610"/>
            </a:xfrm>
            <a:prstGeom prst="rect">
              <a:avLst/>
            </a:prstGeom>
          </p:spPr>
          <p:txBody>
            <a:bodyPr wrap="none">
              <a:spAutoFit/>
            </a:bodyPr>
            <a:lstStyle/>
            <a:p>
              <a:r>
                <a:rPr lang="en-US" sz="1100" dirty="0" err="1">
                  <a:solidFill>
                    <a:srgbClr val="0070C0"/>
                  </a:solidFill>
                </a:rPr>
                <a:t>Atividade</a:t>
              </a:r>
              <a:r>
                <a:rPr lang="en-US" sz="1100" dirty="0">
                  <a:solidFill>
                    <a:srgbClr val="0070C0"/>
                  </a:solidFill>
                </a:rPr>
                <a:t> </a:t>
              </a:r>
            </a:p>
          </p:txBody>
        </p:sp>
        <p:sp>
          <p:nvSpPr>
            <p:cNvPr id="80" name="Retângulo 79"/>
            <p:cNvSpPr/>
            <p:nvPr/>
          </p:nvSpPr>
          <p:spPr>
            <a:xfrm>
              <a:off x="8334576" y="5944882"/>
              <a:ext cx="1579278" cy="253916"/>
            </a:xfrm>
            <a:prstGeom prst="rect">
              <a:avLst/>
            </a:prstGeom>
          </p:spPr>
          <p:txBody>
            <a:bodyPr wrap="none">
              <a:spAutoFit/>
            </a:bodyPr>
            <a:lstStyle/>
            <a:p>
              <a:r>
                <a:rPr lang="en-US" sz="1050" dirty="0" err="1">
                  <a:solidFill>
                    <a:srgbClr val="0070C0"/>
                  </a:solidFill>
                </a:rPr>
                <a:t>Ativid</a:t>
              </a:r>
              <a:r>
                <a:rPr lang="en-US" sz="1050" dirty="0">
                  <a:solidFill>
                    <a:srgbClr val="0070C0"/>
                  </a:solidFill>
                </a:rPr>
                <a:t>. </a:t>
              </a:r>
              <a:r>
                <a:rPr lang="en-US" sz="1050" dirty="0" err="1">
                  <a:solidFill>
                    <a:srgbClr val="0070C0"/>
                  </a:solidFill>
                </a:rPr>
                <a:t>ponto</a:t>
              </a:r>
              <a:r>
                <a:rPr lang="en-US" sz="1050" dirty="0">
                  <a:solidFill>
                    <a:srgbClr val="0070C0"/>
                  </a:solidFill>
                </a:rPr>
                <a:t> de </a:t>
              </a:r>
              <a:r>
                <a:rPr lang="en-US" sz="1050" dirty="0" err="1">
                  <a:solidFill>
                    <a:srgbClr val="0070C0"/>
                  </a:solidFill>
                </a:rPr>
                <a:t>controle</a:t>
              </a:r>
              <a:r>
                <a:rPr lang="en-US" sz="1050" dirty="0">
                  <a:solidFill>
                    <a:srgbClr val="0070C0"/>
                  </a:solidFill>
                </a:rPr>
                <a:t> </a:t>
              </a:r>
            </a:p>
          </p:txBody>
        </p:sp>
        <p:sp>
          <p:nvSpPr>
            <p:cNvPr id="81" name="Retângulo 80"/>
            <p:cNvSpPr/>
            <p:nvPr/>
          </p:nvSpPr>
          <p:spPr>
            <a:xfrm>
              <a:off x="11081761" y="5959043"/>
              <a:ext cx="628698" cy="261610"/>
            </a:xfrm>
            <a:prstGeom prst="rect">
              <a:avLst/>
            </a:prstGeom>
          </p:spPr>
          <p:txBody>
            <a:bodyPr wrap="none">
              <a:spAutoFit/>
            </a:bodyPr>
            <a:lstStyle/>
            <a:p>
              <a:r>
                <a:rPr lang="en-US" sz="1100" dirty="0" err="1">
                  <a:solidFill>
                    <a:srgbClr val="0070C0"/>
                  </a:solidFill>
                </a:rPr>
                <a:t>Decisão</a:t>
              </a:r>
              <a:endParaRPr lang="en-US" sz="1100" dirty="0">
                <a:solidFill>
                  <a:srgbClr val="0070C0"/>
                </a:solidFill>
              </a:endParaRPr>
            </a:p>
          </p:txBody>
        </p:sp>
        <p:sp>
          <p:nvSpPr>
            <p:cNvPr id="82" name="Retângulo 81"/>
            <p:cNvSpPr/>
            <p:nvPr/>
          </p:nvSpPr>
          <p:spPr>
            <a:xfrm>
              <a:off x="10141171" y="5972827"/>
              <a:ext cx="521297" cy="261610"/>
            </a:xfrm>
            <a:prstGeom prst="rect">
              <a:avLst/>
            </a:prstGeom>
          </p:spPr>
          <p:txBody>
            <a:bodyPr wrap="none">
              <a:spAutoFit/>
            </a:bodyPr>
            <a:lstStyle/>
            <a:p>
              <a:r>
                <a:rPr lang="en-US" sz="1100" dirty="0" err="1">
                  <a:solidFill>
                    <a:srgbClr val="0070C0"/>
                  </a:solidFill>
                </a:rPr>
                <a:t>Fluxo</a:t>
              </a:r>
              <a:r>
                <a:rPr lang="en-US" sz="1100" dirty="0">
                  <a:solidFill>
                    <a:srgbClr val="0070C0"/>
                  </a:solidFill>
                </a:rPr>
                <a:t> </a:t>
              </a:r>
            </a:p>
          </p:txBody>
        </p:sp>
      </p:grpSp>
    </p:spTree>
    <p:extLst>
      <p:ext uri="{BB962C8B-B14F-4D97-AF65-F5344CB8AC3E}">
        <p14:creationId xmlns:p14="http://schemas.microsoft.com/office/powerpoint/2010/main" val="199449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err="1"/>
              <a:t>Limpeza</a:t>
            </a:r>
            <a:r>
              <a:rPr lang="es-MX" sz="1400" dirty="0"/>
              <a:t> </a:t>
            </a:r>
            <a:r>
              <a:rPr lang="es-MX" sz="1400" dirty="0" err="1"/>
              <a:t>Forno</a:t>
            </a:r>
            <a:r>
              <a:rPr lang="es-MX" sz="1400" dirty="0"/>
              <a:t> </a:t>
            </a:r>
            <a:r>
              <a:rPr lang="es-MX" sz="1400" dirty="0" err="1"/>
              <a:t>Pão</a:t>
            </a:r>
            <a:r>
              <a:rPr lang="es-MX" sz="1400" dirty="0"/>
              <a:t> de </a:t>
            </a:r>
            <a:r>
              <a:rPr lang="es-MX" sz="1400" dirty="0" err="1"/>
              <a:t>Queijo</a:t>
            </a:r>
            <a:endParaRPr lang="es-MX" sz="1400" dirty="0"/>
          </a:p>
          <a:p>
            <a:r>
              <a:rPr lang="es-MX" sz="1400" dirty="0"/>
              <a:t>(</a:t>
            </a:r>
            <a:r>
              <a:rPr lang="es-MX" sz="1400" dirty="0" err="1"/>
              <a:t>Desabilitação</a:t>
            </a:r>
            <a:r>
              <a:rPr lang="es-MX" sz="1400" dirty="0"/>
              <a:t>)</a:t>
            </a:r>
          </a:p>
          <a:p>
            <a:r>
              <a:rPr lang="es-MX" sz="1400" dirty="0"/>
              <a:t>BRA-GR-LIMP-FORN-00</a:t>
            </a:r>
            <a:endParaRPr lang="es-MX" sz="1400" dirty="0"/>
          </a:p>
        </p:txBody>
      </p:sp>
      <p:grpSp>
        <p:nvGrpSpPr>
          <p:cNvPr id="13" name="Grupo 12"/>
          <p:cNvGrpSpPr/>
          <p:nvPr/>
        </p:nvGrpSpPr>
        <p:grpSpPr>
          <a:xfrm>
            <a:off x="1669778" y="1474697"/>
            <a:ext cx="2717800" cy="2097772"/>
            <a:chOff x="726369" y="1169148"/>
            <a:chExt cx="2717800" cy="2097772"/>
          </a:xfrm>
        </p:grpSpPr>
        <p:sp>
          <p:nvSpPr>
            <p:cNvPr id="2" name="Retângulo de cantos arredondados 1"/>
            <p:cNvSpPr/>
            <p:nvPr/>
          </p:nvSpPr>
          <p:spPr>
            <a:xfrm>
              <a:off x="726369" y="116914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1482664" y="2967695"/>
              <a:ext cx="1399742" cy="261610"/>
            </a:xfrm>
            <a:prstGeom prst="rect">
              <a:avLst/>
            </a:prstGeom>
          </p:spPr>
          <p:txBody>
            <a:bodyPr wrap="none">
              <a:spAutoFit/>
            </a:bodyPr>
            <a:lstStyle/>
            <a:p>
              <a:r>
                <a:rPr lang="pt-BR" sz="1100" dirty="0">
                  <a:solidFill>
                    <a:srgbClr val="0070C0"/>
                  </a:solidFill>
                </a:rPr>
                <a:t>Desligar os 3 botões. </a:t>
              </a:r>
            </a:p>
          </p:txBody>
        </p:sp>
        <p:grpSp>
          <p:nvGrpSpPr>
            <p:cNvPr id="12" name="Grupo 11"/>
            <p:cNvGrpSpPr/>
            <p:nvPr/>
          </p:nvGrpSpPr>
          <p:grpSpPr>
            <a:xfrm>
              <a:off x="894094" y="1273662"/>
              <a:ext cx="2095011" cy="1899786"/>
              <a:chOff x="906794" y="1267766"/>
              <a:chExt cx="2095011" cy="1899786"/>
            </a:xfrm>
          </p:grpSpPr>
          <p:pic>
            <p:nvPicPr>
              <p:cNvPr id="5" name="Picture 2" descr="Resultado de imagem para forno giratorio titan 3 bandeja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1997" y="1267766"/>
                <a:ext cx="1709808" cy="17098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mã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06794" y="2513240"/>
                <a:ext cx="872415" cy="654312"/>
              </a:xfrm>
              <a:prstGeom prst="rect">
                <a:avLst/>
              </a:prstGeom>
              <a:noFill/>
              <a:extLst>
                <a:ext uri="{909E8E84-426E-40DD-AFC4-6F175D3DCCD1}">
                  <a14:hiddenFill xmlns:a14="http://schemas.microsoft.com/office/drawing/2010/main">
                    <a:solidFill>
                      <a:srgbClr val="FFFFFF"/>
                    </a:solidFill>
                  </a14:hiddenFill>
                </a:ext>
              </a:extLst>
            </p:spPr>
          </p:pic>
          <p:sp>
            <p:nvSpPr>
              <p:cNvPr id="11" name="Elipse 10"/>
              <p:cNvSpPr/>
              <p:nvPr/>
            </p:nvSpPr>
            <p:spPr>
              <a:xfrm>
                <a:off x="1672791" y="2687875"/>
                <a:ext cx="411144" cy="248524"/>
              </a:xfrm>
              <a:prstGeom prst="ellipse">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grpSp>
        <p:nvGrpSpPr>
          <p:cNvPr id="1041" name="Grupo 1040"/>
          <p:cNvGrpSpPr/>
          <p:nvPr/>
        </p:nvGrpSpPr>
        <p:grpSpPr>
          <a:xfrm>
            <a:off x="467539" y="2349401"/>
            <a:ext cx="1069161" cy="475284"/>
            <a:chOff x="734239" y="2336701"/>
            <a:chExt cx="1069161" cy="475284"/>
          </a:xfrm>
        </p:grpSpPr>
        <p:cxnSp>
          <p:nvCxnSpPr>
            <p:cNvPr id="18" name="Conector de seta reta 17"/>
            <p:cNvCxnSpPr/>
            <p:nvPr/>
          </p:nvCxnSpPr>
          <p:spPr>
            <a:xfrm flipV="1">
              <a:off x="1206500" y="25919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734239" y="233670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Retângulo 22"/>
          <p:cNvSpPr/>
          <p:nvPr/>
        </p:nvSpPr>
        <p:spPr>
          <a:xfrm>
            <a:off x="10778729" y="46865"/>
            <a:ext cx="1413271" cy="584775"/>
          </a:xfrm>
          <a:prstGeom prst="rect">
            <a:avLst/>
          </a:prstGeom>
        </p:spPr>
        <p:txBody>
          <a:bodyPr wrap="none">
            <a:spAutoFit/>
          </a:bodyPr>
          <a:lstStyle/>
          <a:p>
            <a:pPr algn="ctr"/>
            <a:r>
              <a:rPr lang="en-US" sz="1600" b="1" dirty="0" err="1">
                <a:solidFill>
                  <a:srgbClr val="0070C0"/>
                </a:solidFill>
              </a:rPr>
              <a:t>Versão</a:t>
            </a:r>
            <a:r>
              <a:rPr lang="en-US" sz="1600" b="1" dirty="0">
                <a:solidFill>
                  <a:srgbClr val="0070C0"/>
                </a:solidFill>
              </a:rPr>
              <a:t>: 1.0 </a:t>
            </a:r>
          </a:p>
          <a:p>
            <a:pPr algn="ctr"/>
            <a:r>
              <a:rPr lang="en-US" sz="1600" b="1" dirty="0" err="1">
                <a:solidFill>
                  <a:srgbClr val="0070C0"/>
                </a:solidFill>
              </a:rPr>
              <a:t>Outubro</a:t>
            </a:r>
            <a:r>
              <a:rPr lang="en-US" sz="1600" b="1" dirty="0">
                <a:solidFill>
                  <a:srgbClr val="0070C0"/>
                </a:solidFill>
              </a:rPr>
              <a:t>/2017</a:t>
            </a:r>
            <a:endParaRPr lang="pt-BR" sz="1600" b="1" dirty="0">
              <a:solidFill>
                <a:srgbClr val="0070C0"/>
              </a:solidFill>
            </a:endParaRPr>
          </a:p>
        </p:txBody>
      </p:sp>
      <p:sp>
        <p:nvSpPr>
          <p:cNvPr id="20" name="Retângulo 19"/>
          <p:cNvSpPr/>
          <p:nvPr/>
        </p:nvSpPr>
        <p:spPr>
          <a:xfrm>
            <a:off x="4977600" y="3216039"/>
            <a:ext cx="2838611" cy="261610"/>
          </a:xfrm>
          <a:prstGeom prst="rect">
            <a:avLst/>
          </a:prstGeom>
        </p:spPr>
        <p:txBody>
          <a:bodyPr wrap="square">
            <a:spAutoFit/>
          </a:bodyPr>
          <a:lstStyle/>
          <a:p>
            <a:pPr algn="ctr"/>
            <a:r>
              <a:rPr lang="pt-BR" sz="1100" dirty="0">
                <a:solidFill>
                  <a:srgbClr val="0070C0"/>
                </a:solidFill>
              </a:rPr>
              <a:t>Retirar o cabo de energia da tomada. </a:t>
            </a:r>
          </a:p>
        </p:txBody>
      </p:sp>
      <p:sp>
        <p:nvSpPr>
          <p:cNvPr id="24" name="Retângulo 23"/>
          <p:cNvSpPr/>
          <p:nvPr/>
        </p:nvSpPr>
        <p:spPr>
          <a:xfrm>
            <a:off x="8774245" y="3225243"/>
            <a:ext cx="2044149" cy="261610"/>
          </a:xfrm>
          <a:prstGeom prst="rect">
            <a:avLst/>
          </a:prstGeom>
        </p:spPr>
        <p:txBody>
          <a:bodyPr wrap="none">
            <a:spAutoFit/>
          </a:bodyPr>
          <a:lstStyle/>
          <a:p>
            <a:r>
              <a:rPr lang="pt-BR" sz="1100" dirty="0">
                <a:solidFill>
                  <a:srgbClr val="0070C0"/>
                </a:solidFill>
              </a:rPr>
              <a:t>Abrir a porta do painel de vidro. </a:t>
            </a:r>
          </a:p>
        </p:txBody>
      </p:sp>
      <p:cxnSp>
        <p:nvCxnSpPr>
          <p:cNvPr id="28" name="Conector de seta reta 27"/>
          <p:cNvCxnSpPr/>
          <p:nvPr/>
        </p:nvCxnSpPr>
        <p:spPr>
          <a:xfrm flipH="1">
            <a:off x="9793063" y="3550243"/>
            <a:ext cx="2" cy="4595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28" name="Retângulo 1027"/>
          <p:cNvSpPr/>
          <p:nvPr/>
        </p:nvSpPr>
        <p:spPr>
          <a:xfrm>
            <a:off x="8939526" y="5969378"/>
            <a:ext cx="2641238" cy="261610"/>
          </a:xfrm>
          <a:prstGeom prst="rect">
            <a:avLst/>
          </a:prstGeom>
        </p:spPr>
        <p:txBody>
          <a:bodyPr wrap="square">
            <a:spAutoFit/>
          </a:bodyPr>
          <a:lstStyle/>
          <a:p>
            <a:r>
              <a:rPr lang="pt-BR" sz="1100" dirty="0">
                <a:solidFill>
                  <a:srgbClr val="0070C0"/>
                </a:solidFill>
              </a:rPr>
              <a:t>Retirar as formas usadas.</a:t>
            </a:r>
          </a:p>
        </p:txBody>
      </p:sp>
      <p:cxnSp>
        <p:nvCxnSpPr>
          <p:cNvPr id="42" name="Conector de seta reta 41"/>
          <p:cNvCxnSpPr/>
          <p:nvPr/>
        </p:nvCxnSpPr>
        <p:spPr>
          <a:xfrm flipH="1">
            <a:off x="7867651"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a:xfrm flipH="1">
            <a:off x="4459022" y="5260561"/>
            <a:ext cx="60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p:nvPr/>
        </p:nvCxnSpPr>
        <p:spPr>
          <a:xfrm flipV="1">
            <a:off x="4380700" y="2628090"/>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Retângulo de cantos arredondados 56"/>
          <p:cNvSpPr/>
          <p:nvPr/>
        </p:nvSpPr>
        <p:spPr>
          <a:xfrm>
            <a:off x="5064363" y="147469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de cantos arredondados 58"/>
          <p:cNvSpPr/>
          <p:nvPr/>
        </p:nvSpPr>
        <p:spPr>
          <a:xfrm>
            <a:off x="8469519" y="145247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0" name="Conector de seta reta 59"/>
          <p:cNvCxnSpPr/>
          <p:nvPr/>
        </p:nvCxnSpPr>
        <p:spPr>
          <a:xfrm flipV="1">
            <a:off x="7797800" y="26263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Retângulo de cantos arredondados 61"/>
          <p:cNvSpPr/>
          <p:nvPr/>
        </p:nvSpPr>
        <p:spPr>
          <a:xfrm>
            <a:off x="8470911"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5064363" y="417220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de cantos arredondados 66"/>
          <p:cNvSpPr/>
          <p:nvPr/>
        </p:nvSpPr>
        <p:spPr>
          <a:xfrm>
            <a:off x="1536700" y="4172205"/>
            <a:ext cx="2836359"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6" name="Rosca 1045"/>
          <p:cNvSpPr/>
          <p:nvPr/>
        </p:nvSpPr>
        <p:spPr>
          <a:xfrm>
            <a:off x="458222" y="5050625"/>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cxnSp>
        <p:nvCxnSpPr>
          <p:cNvPr id="71" name="Conector de seta reta 70"/>
          <p:cNvCxnSpPr/>
          <p:nvPr/>
        </p:nvCxnSpPr>
        <p:spPr>
          <a:xfrm flipH="1">
            <a:off x="933999" y="5270552"/>
            <a:ext cx="577323" cy="28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3" name="Retângulo 72"/>
          <p:cNvSpPr/>
          <p:nvPr/>
        </p:nvSpPr>
        <p:spPr>
          <a:xfrm>
            <a:off x="1507806" y="5938385"/>
            <a:ext cx="2911007" cy="261610"/>
          </a:xfrm>
          <a:prstGeom prst="rect">
            <a:avLst/>
          </a:prstGeom>
        </p:spPr>
        <p:txBody>
          <a:bodyPr wrap="square">
            <a:spAutoFit/>
          </a:bodyPr>
          <a:lstStyle/>
          <a:p>
            <a:pPr algn="ctr"/>
            <a:r>
              <a:rPr lang="pt-BR" sz="1070" dirty="0">
                <a:solidFill>
                  <a:srgbClr val="0070C0"/>
                </a:solidFill>
              </a:rPr>
              <a:t>Enxaguar e deixar as formas secando no balcão.</a:t>
            </a:r>
          </a:p>
        </p:txBody>
      </p:sp>
      <p:pic>
        <p:nvPicPr>
          <p:cNvPr id="31" name="Picture 4" descr="Image result for cinepoli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32"/>
          <p:cNvSpPr/>
          <p:nvPr/>
        </p:nvSpPr>
        <p:spPr>
          <a:xfrm>
            <a:off x="965582" y="1014337"/>
            <a:ext cx="4126191" cy="338554"/>
          </a:xfrm>
          <a:prstGeom prst="rect">
            <a:avLst/>
          </a:prstGeom>
        </p:spPr>
        <p:txBody>
          <a:bodyPr wrap="square">
            <a:spAutoFit/>
          </a:bodyPr>
          <a:lstStyle/>
          <a:p>
            <a:r>
              <a:rPr lang="pt-BR" sz="1600" b="1" dirty="0">
                <a:solidFill>
                  <a:srgbClr val="FF0000"/>
                </a:solidFill>
              </a:rPr>
              <a:t>DESABILITAÇÃO: LIMPEZA DE UTENSÍLIOS  </a:t>
            </a:r>
          </a:p>
        </p:txBody>
      </p:sp>
      <p:pic>
        <p:nvPicPr>
          <p:cNvPr id="6" name="Picture 2" descr="Resultado de imagem para puxar fio da tomada"/>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368" t="12476" r="7962" b="23786"/>
          <a:stretch/>
        </p:blipFill>
        <p:spPr bwMode="auto">
          <a:xfrm>
            <a:off x="5105399" y="1687880"/>
            <a:ext cx="2654991"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p:cNvPicPr>
            <a:picLocks noChangeAspect="1"/>
          </p:cNvPicPr>
          <p:nvPr/>
        </p:nvPicPr>
        <p:blipFill rotWithShape="1">
          <a:blip r:embed="rId6" cstate="print">
            <a:extLst>
              <a:ext uri="{28A0092B-C50C-407E-A947-70E740481C1C}">
                <a14:useLocalDpi xmlns:a14="http://schemas.microsoft.com/office/drawing/2010/main" val="0"/>
              </a:ext>
            </a:extLst>
          </a:blip>
          <a:srcRect l="-388" t="7573" r="7289" b="9398"/>
          <a:stretch/>
        </p:blipFill>
        <p:spPr>
          <a:xfrm>
            <a:off x="8661400" y="1654050"/>
            <a:ext cx="2335251" cy="1561989"/>
          </a:xfrm>
          <a:prstGeom prst="rect">
            <a:avLst/>
          </a:prstGeom>
        </p:spPr>
      </p:pic>
      <p:cxnSp>
        <p:nvCxnSpPr>
          <p:cNvPr id="14" name="Conector em curva 13"/>
          <p:cNvCxnSpPr/>
          <p:nvPr/>
        </p:nvCxnSpPr>
        <p:spPr>
          <a:xfrm flipH="1">
            <a:off x="10260145" y="1777682"/>
            <a:ext cx="373423" cy="98608"/>
          </a:xfrm>
          <a:prstGeom prst="curvedConnector3">
            <a:avLst>
              <a:gd name="adj1" fmla="val -6121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45" name="Imagem 44"/>
          <p:cNvPicPr>
            <a:picLocks noChangeAspect="1"/>
          </p:cNvPicPr>
          <p:nvPr/>
        </p:nvPicPr>
        <p:blipFill rotWithShape="1">
          <a:blip r:embed="rId7" cstate="print">
            <a:extLst>
              <a:ext uri="{28A0092B-C50C-407E-A947-70E740481C1C}">
                <a14:useLocalDpi xmlns:a14="http://schemas.microsoft.com/office/drawing/2010/main" val="0"/>
              </a:ext>
            </a:extLst>
          </a:blip>
          <a:srcRect l="21334" t="4578" r="5425" b="34894"/>
          <a:stretch/>
        </p:blipFill>
        <p:spPr>
          <a:xfrm>
            <a:off x="8609333" y="4417893"/>
            <a:ext cx="2438171" cy="1511219"/>
          </a:xfrm>
          <a:prstGeom prst="rect">
            <a:avLst/>
          </a:prstGeom>
        </p:spPr>
      </p:pic>
      <p:pic>
        <p:nvPicPr>
          <p:cNvPr id="46" name="Imagem 45"/>
          <p:cNvPicPr>
            <a:picLocks noChangeAspect="1"/>
          </p:cNvPicPr>
          <p:nvPr/>
        </p:nvPicPr>
        <p:blipFill rotWithShape="1">
          <a:blip r:embed="rId8" cstate="print">
            <a:extLst>
              <a:ext uri="{28A0092B-C50C-407E-A947-70E740481C1C}">
                <a14:useLocalDpi xmlns:a14="http://schemas.microsoft.com/office/drawing/2010/main" val="0"/>
              </a:ext>
            </a:extLst>
          </a:blip>
          <a:srcRect l="2118" r="17071" b="17"/>
          <a:stretch/>
        </p:blipFill>
        <p:spPr>
          <a:xfrm rot="16200000">
            <a:off x="5707877" y="3904477"/>
            <a:ext cx="1404949" cy="2317696"/>
          </a:xfrm>
          <a:prstGeom prst="rect">
            <a:avLst/>
          </a:prstGeom>
        </p:spPr>
      </p:pic>
      <p:sp>
        <p:nvSpPr>
          <p:cNvPr id="47" name="Retângulo 46"/>
          <p:cNvSpPr/>
          <p:nvPr/>
        </p:nvSpPr>
        <p:spPr>
          <a:xfrm>
            <a:off x="5097504" y="5809310"/>
            <a:ext cx="2739086" cy="430887"/>
          </a:xfrm>
          <a:prstGeom prst="rect">
            <a:avLst/>
          </a:prstGeom>
        </p:spPr>
        <p:txBody>
          <a:bodyPr wrap="square">
            <a:spAutoFit/>
          </a:bodyPr>
          <a:lstStyle/>
          <a:p>
            <a:pPr algn="just"/>
            <a:r>
              <a:rPr lang="pt-BR" sz="1100" dirty="0">
                <a:solidFill>
                  <a:srgbClr val="0070C0"/>
                </a:solidFill>
              </a:rPr>
              <a:t>Lavar na pia aplicando Suma D27 (já diluído) com o auxílio da esponja multiuso. </a:t>
            </a:r>
          </a:p>
        </p:txBody>
      </p:sp>
      <p:pic>
        <p:nvPicPr>
          <p:cNvPr id="48" name="Imagem 47"/>
          <p:cNvPicPr>
            <a:picLocks noChangeAspect="1"/>
          </p:cNvPicPr>
          <p:nvPr/>
        </p:nvPicPr>
        <p:blipFill rotWithShape="1">
          <a:blip r:embed="rId9" cstate="print">
            <a:extLst>
              <a:ext uri="{28A0092B-C50C-407E-A947-70E740481C1C}">
                <a14:useLocalDpi xmlns:a14="http://schemas.microsoft.com/office/drawing/2010/main" val="0"/>
              </a:ext>
            </a:extLst>
          </a:blip>
          <a:srcRect t="-690" b="48579"/>
          <a:stretch/>
        </p:blipFill>
        <p:spPr>
          <a:xfrm>
            <a:off x="1779959" y="4309251"/>
            <a:ext cx="2331384" cy="1619861"/>
          </a:xfrm>
          <a:prstGeom prst="rect">
            <a:avLst/>
          </a:prstGeom>
        </p:spPr>
      </p:pic>
      <p:cxnSp>
        <p:nvCxnSpPr>
          <p:cNvPr id="50" name="Conector de seta reta 49"/>
          <p:cNvCxnSpPr/>
          <p:nvPr/>
        </p:nvCxnSpPr>
        <p:spPr>
          <a:xfrm>
            <a:off x="6046905" y="1949772"/>
            <a:ext cx="559842" cy="14269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Retângulo 39"/>
          <p:cNvSpPr/>
          <p:nvPr/>
        </p:nvSpPr>
        <p:spPr>
          <a:xfrm>
            <a:off x="251382" y="6511702"/>
            <a:ext cx="6187518" cy="261610"/>
          </a:xfrm>
          <a:prstGeom prst="rect">
            <a:avLst/>
          </a:prstGeom>
        </p:spPr>
        <p:txBody>
          <a:bodyPr wrap="square">
            <a:spAutoFit/>
          </a:bodyPr>
          <a:lstStyle/>
          <a:p>
            <a:pPr algn="ctr"/>
            <a:r>
              <a:rPr lang="pt-BR" sz="1100" dirty="0">
                <a:solidFill>
                  <a:srgbClr val="0070C0"/>
                </a:solidFill>
              </a:rPr>
              <a:t>NOTA: Usar Luva térmica de proteção se o Forno estiver em alta temperatura ao retirar os utensílios.  </a:t>
            </a:r>
          </a:p>
        </p:txBody>
      </p:sp>
      <p:pic>
        <p:nvPicPr>
          <p:cNvPr id="15" name="Picture 4" descr="Imagem relacionada"/>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287975">
            <a:off x="137226" y="6157571"/>
            <a:ext cx="480535" cy="664741"/>
          </a:xfrm>
          <a:prstGeom prst="rect">
            <a:avLst/>
          </a:prstGeom>
          <a:noFill/>
          <a:extLst>
            <a:ext uri="{909E8E84-426E-40DD-AFC4-6F175D3DCCD1}">
              <a14:hiddenFill xmlns:a14="http://schemas.microsoft.com/office/drawing/2010/main">
                <a:solidFill>
                  <a:srgbClr val="FFFFFF"/>
                </a:solidFill>
              </a14:hiddenFill>
            </a:ext>
          </a:extLst>
        </p:spPr>
      </p:pic>
      <p:sp>
        <p:nvSpPr>
          <p:cNvPr id="43" name="Elipse 42"/>
          <p:cNvSpPr/>
          <p:nvPr/>
        </p:nvSpPr>
        <p:spPr>
          <a:xfrm>
            <a:off x="2792514" y="1329570"/>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1</a:t>
            </a:r>
          </a:p>
        </p:txBody>
      </p:sp>
      <p:sp>
        <p:nvSpPr>
          <p:cNvPr id="44" name="Elipse 43"/>
          <p:cNvSpPr/>
          <p:nvPr/>
        </p:nvSpPr>
        <p:spPr>
          <a:xfrm>
            <a:off x="6279757" y="1358457"/>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2</a:t>
            </a:r>
          </a:p>
        </p:txBody>
      </p:sp>
      <p:sp>
        <p:nvSpPr>
          <p:cNvPr id="49" name="Elipse 48"/>
          <p:cNvSpPr/>
          <p:nvPr/>
        </p:nvSpPr>
        <p:spPr>
          <a:xfrm>
            <a:off x="9639928" y="1333057"/>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3</a:t>
            </a:r>
          </a:p>
        </p:txBody>
      </p:sp>
      <p:sp>
        <p:nvSpPr>
          <p:cNvPr id="51" name="Elipse 50"/>
          <p:cNvSpPr/>
          <p:nvPr/>
        </p:nvSpPr>
        <p:spPr>
          <a:xfrm>
            <a:off x="9639927" y="4114400"/>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4</a:t>
            </a:r>
          </a:p>
        </p:txBody>
      </p:sp>
      <p:sp>
        <p:nvSpPr>
          <p:cNvPr id="52" name="Elipse 51"/>
          <p:cNvSpPr/>
          <p:nvPr/>
        </p:nvSpPr>
        <p:spPr>
          <a:xfrm>
            <a:off x="6160774" y="4031427"/>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5</a:t>
            </a:r>
          </a:p>
        </p:txBody>
      </p:sp>
      <p:sp>
        <p:nvSpPr>
          <p:cNvPr id="53" name="Elipse 52"/>
          <p:cNvSpPr/>
          <p:nvPr/>
        </p:nvSpPr>
        <p:spPr>
          <a:xfrm>
            <a:off x="2685343" y="4011919"/>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6</a:t>
            </a:r>
          </a:p>
        </p:txBody>
      </p:sp>
    </p:spTree>
    <p:extLst>
      <p:ext uri="{BB962C8B-B14F-4D97-AF65-F5344CB8AC3E}">
        <p14:creationId xmlns:p14="http://schemas.microsoft.com/office/powerpoint/2010/main" val="49995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de cantos arredondados 5"/>
          <p:cNvSpPr/>
          <p:nvPr/>
        </p:nvSpPr>
        <p:spPr>
          <a:xfrm>
            <a:off x="1599451"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6756401" y="6538054"/>
            <a:ext cx="6605250" cy="276999"/>
          </a:xfrm>
          <a:prstGeom prst="rect">
            <a:avLst/>
          </a:prstGeom>
        </p:spPr>
        <p:txBody>
          <a:bodyPr wrap="square">
            <a:spAutoFit/>
          </a:bodyPr>
          <a:lstStyle/>
          <a:p>
            <a:r>
              <a:rPr lang="pt-BR" sz="1200" dirty="0">
                <a:solidFill>
                  <a:srgbClr val="0070C0"/>
                </a:solidFill>
              </a:rPr>
              <a:t>Nota: A limpeza da grade giratória e bandeja de resíduos  deve ser feita diariamente.    </a:t>
            </a:r>
          </a:p>
        </p:txBody>
      </p:sp>
      <p:sp>
        <p:nvSpPr>
          <p:cNvPr id="2" name="Rosca 1"/>
          <p:cNvSpPr/>
          <p:nvPr/>
        </p:nvSpPr>
        <p:spPr>
          <a:xfrm>
            <a:off x="472358" y="2329713"/>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cxnSp>
        <p:nvCxnSpPr>
          <p:cNvPr id="16" name="Conector de seta reta 15"/>
          <p:cNvCxnSpPr/>
          <p:nvPr/>
        </p:nvCxnSpPr>
        <p:spPr>
          <a:xfrm flipV="1">
            <a:off x="4317251" y="2532085"/>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etângulo de cantos arredondados 18"/>
          <p:cNvSpPr/>
          <p:nvPr/>
        </p:nvSpPr>
        <p:spPr>
          <a:xfrm>
            <a:off x="4993957"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de seta reta 16"/>
          <p:cNvCxnSpPr/>
          <p:nvPr/>
        </p:nvCxnSpPr>
        <p:spPr>
          <a:xfrm flipV="1">
            <a:off x="7698187" y="254306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5086300" y="2898906"/>
            <a:ext cx="2490903" cy="600164"/>
          </a:xfrm>
          <a:prstGeom prst="rect">
            <a:avLst/>
          </a:prstGeom>
        </p:spPr>
        <p:txBody>
          <a:bodyPr wrap="square">
            <a:spAutoFit/>
          </a:bodyPr>
          <a:lstStyle/>
          <a:p>
            <a:pPr algn="just"/>
            <a:r>
              <a:rPr lang="pt-BR" sz="1100" dirty="0">
                <a:solidFill>
                  <a:srgbClr val="0070C0"/>
                </a:solidFill>
              </a:rPr>
              <a:t>Imergir na pia com a solução do produto Suma Break </a:t>
            </a:r>
            <a:r>
              <a:rPr lang="pt-BR" sz="1100" dirty="0" err="1">
                <a:solidFill>
                  <a:srgbClr val="0070C0"/>
                </a:solidFill>
              </a:rPr>
              <a:t>Up</a:t>
            </a:r>
            <a:r>
              <a:rPr lang="pt-BR" sz="1100" dirty="0">
                <a:solidFill>
                  <a:srgbClr val="0070C0"/>
                </a:solidFill>
              </a:rPr>
              <a:t> (já diluído) por pelo menos 10 minutos. </a:t>
            </a:r>
          </a:p>
        </p:txBody>
      </p:sp>
      <p:sp>
        <p:nvSpPr>
          <p:cNvPr id="24" name="Retângulo 23"/>
          <p:cNvSpPr/>
          <p:nvPr/>
        </p:nvSpPr>
        <p:spPr>
          <a:xfrm>
            <a:off x="8668914" y="2621907"/>
            <a:ext cx="2423722" cy="276999"/>
          </a:xfrm>
          <a:prstGeom prst="rect">
            <a:avLst/>
          </a:prstGeom>
        </p:spPr>
        <p:txBody>
          <a:bodyPr wrap="square">
            <a:spAutoFit/>
          </a:bodyPr>
          <a:lstStyle/>
          <a:p>
            <a:pPr algn="just"/>
            <a:endParaRPr lang="pt-BR" sz="1200" dirty="0">
              <a:solidFill>
                <a:srgbClr val="0070C0"/>
              </a:solidFill>
            </a:endParaRPr>
          </a:p>
        </p:txBody>
      </p:sp>
      <p:sp>
        <p:nvSpPr>
          <p:cNvPr id="25" name="Retângulo 24"/>
          <p:cNvSpPr/>
          <p:nvPr/>
        </p:nvSpPr>
        <p:spPr>
          <a:xfrm>
            <a:off x="8515706" y="5797306"/>
            <a:ext cx="2522473" cy="430887"/>
          </a:xfrm>
          <a:prstGeom prst="rect">
            <a:avLst/>
          </a:prstGeom>
        </p:spPr>
        <p:txBody>
          <a:bodyPr wrap="square">
            <a:spAutoFit/>
          </a:bodyPr>
          <a:lstStyle/>
          <a:p>
            <a:pPr algn="just"/>
            <a:r>
              <a:rPr lang="pt-BR" sz="1100" dirty="0">
                <a:solidFill>
                  <a:srgbClr val="0070C0"/>
                </a:solidFill>
              </a:rPr>
              <a:t>Enxaguar e deixar a grade giratória secando no balcão.</a:t>
            </a:r>
          </a:p>
        </p:txBody>
      </p:sp>
      <p:sp>
        <p:nvSpPr>
          <p:cNvPr id="37"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err="1"/>
              <a:t>Limpeza</a:t>
            </a:r>
            <a:r>
              <a:rPr lang="es-MX" sz="1400" dirty="0"/>
              <a:t> </a:t>
            </a:r>
            <a:r>
              <a:rPr lang="es-MX" sz="1400" dirty="0" err="1"/>
              <a:t>Forno</a:t>
            </a:r>
            <a:r>
              <a:rPr lang="es-MX" sz="1400" dirty="0"/>
              <a:t> </a:t>
            </a:r>
            <a:r>
              <a:rPr lang="es-MX" sz="1400" dirty="0" err="1"/>
              <a:t>Pão</a:t>
            </a:r>
            <a:r>
              <a:rPr lang="es-MX" sz="1400" dirty="0"/>
              <a:t> de </a:t>
            </a:r>
            <a:r>
              <a:rPr lang="es-MX" sz="1400" dirty="0" err="1"/>
              <a:t>Queijo</a:t>
            </a:r>
            <a:endParaRPr lang="es-MX" sz="1400" dirty="0"/>
          </a:p>
          <a:p>
            <a:r>
              <a:rPr lang="es-MX" sz="1400" dirty="0"/>
              <a:t>(</a:t>
            </a:r>
            <a:r>
              <a:rPr lang="es-MX" sz="1400" dirty="0" err="1"/>
              <a:t>Desabilitação</a:t>
            </a:r>
            <a:r>
              <a:rPr lang="es-MX" sz="1400" dirty="0"/>
              <a:t>)</a:t>
            </a:r>
          </a:p>
          <a:p>
            <a:r>
              <a:rPr lang="es-MX" sz="1400" dirty="0"/>
              <a:t>BRA-GR-LIMP-FORN-00</a:t>
            </a:r>
            <a:endParaRPr lang="es-MX" sz="1400" dirty="0"/>
          </a:p>
        </p:txBody>
      </p:sp>
      <p:cxnSp>
        <p:nvCxnSpPr>
          <p:cNvPr id="38" name="Conector de seta reta 37"/>
          <p:cNvCxnSpPr/>
          <p:nvPr/>
        </p:nvCxnSpPr>
        <p:spPr>
          <a:xfrm flipV="1">
            <a:off x="932169" y="2543062"/>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osca 17"/>
          <p:cNvSpPr/>
          <p:nvPr/>
        </p:nvSpPr>
        <p:spPr>
          <a:xfrm>
            <a:off x="843180" y="5044079"/>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sp>
        <p:nvSpPr>
          <p:cNvPr id="21" name="Retângulo de cantos arredondados 20"/>
          <p:cNvSpPr/>
          <p:nvPr/>
        </p:nvSpPr>
        <p:spPr>
          <a:xfrm>
            <a:off x="8388463" y="1470500"/>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5120716" y="5645962"/>
            <a:ext cx="2704063" cy="769441"/>
          </a:xfrm>
          <a:prstGeom prst="rect">
            <a:avLst/>
          </a:prstGeom>
        </p:spPr>
        <p:txBody>
          <a:bodyPr wrap="square">
            <a:spAutoFit/>
          </a:bodyPr>
          <a:lstStyle/>
          <a:p>
            <a:pPr algn="just"/>
            <a:r>
              <a:rPr lang="pt-BR" sz="1100" dirty="0">
                <a:solidFill>
                  <a:srgbClr val="0070C0"/>
                </a:solidFill>
              </a:rPr>
              <a:t>Retirar a bandeja de resíduos do forno, lavar na pia, aplicar o suma D27 com o auxílio da esponja multiuso. </a:t>
            </a:r>
          </a:p>
          <a:p>
            <a:pPr algn="just"/>
            <a:endParaRPr lang="pt-BR" sz="1100" dirty="0">
              <a:solidFill>
                <a:srgbClr val="0070C0"/>
              </a:solidFill>
            </a:endParaRPr>
          </a:p>
        </p:txBody>
      </p:sp>
      <p:sp>
        <p:nvSpPr>
          <p:cNvPr id="23" name="Retângulo de cantos arredondados 22"/>
          <p:cNvSpPr/>
          <p:nvPr/>
        </p:nvSpPr>
        <p:spPr>
          <a:xfrm>
            <a:off x="8388463" y="417469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de seta reta 25"/>
          <p:cNvCxnSpPr/>
          <p:nvPr/>
        </p:nvCxnSpPr>
        <p:spPr>
          <a:xfrm flipH="1">
            <a:off x="9720503" y="3562774"/>
            <a:ext cx="1460" cy="4241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tângulo 28"/>
          <p:cNvSpPr/>
          <p:nvPr/>
        </p:nvSpPr>
        <p:spPr>
          <a:xfrm>
            <a:off x="1958392" y="5854280"/>
            <a:ext cx="2473705" cy="430887"/>
          </a:xfrm>
          <a:prstGeom prst="rect">
            <a:avLst/>
          </a:prstGeom>
        </p:spPr>
        <p:txBody>
          <a:bodyPr wrap="square">
            <a:spAutoFit/>
          </a:bodyPr>
          <a:lstStyle/>
          <a:p>
            <a:pPr algn="just"/>
            <a:r>
              <a:rPr lang="pt-BR" sz="1100" dirty="0">
                <a:solidFill>
                  <a:srgbClr val="0070C0"/>
                </a:solidFill>
              </a:rPr>
              <a:t>Enxaguar e deixar a bandeja de resíduos  secando no balcão.</a:t>
            </a:r>
          </a:p>
        </p:txBody>
      </p:sp>
      <p:cxnSp>
        <p:nvCxnSpPr>
          <p:cNvPr id="30" name="Conector de seta reta 29"/>
          <p:cNvCxnSpPr/>
          <p:nvPr/>
        </p:nvCxnSpPr>
        <p:spPr>
          <a:xfrm flipH="1">
            <a:off x="7889087" y="5232715"/>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Retângulo 30"/>
          <p:cNvSpPr/>
          <p:nvPr/>
        </p:nvSpPr>
        <p:spPr>
          <a:xfrm>
            <a:off x="387500" y="917820"/>
            <a:ext cx="4126191" cy="338554"/>
          </a:xfrm>
          <a:prstGeom prst="rect">
            <a:avLst/>
          </a:prstGeom>
        </p:spPr>
        <p:txBody>
          <a:bodyPr wrap="square">
            <a:spAutoFit/>
          </a:bodyPr>
          <a:lstStyle/>
          <a:p>
            <a:r>
              <a:rPr lang="pt-BR" sz="1600" b="1" dirty="0">
                <a:solidFill>
                  <a:srgbClr val="FF0000"/>
                </a:solidFill>
              </a:rPr>
              <a:t>DESABILITAÇÃO: LIMPEZA DE UTENSÍLIOS  </a:t>
            </a:r>
          </a:p>
        </p:txBody>
      </p:sp>
      <p:sp>
        <p:nvSpPr>
          <p:cNvPr id="27" name="Retângulo 26"/>
          <p:cNvSpPr/>
          <p:nvPr/>
        </p:nvSpPr>
        <p:spPr>
          <a:xfrm>
            <a:off x="1826002" y="3268062"/>
            <a:ext cx="2177199" cy="261610"/>
          </a:xfrm>
          <a:prstGeom prst="rect">
            <a:avLst/>
          </a:prstGeom>
        </p:spPr>
        <p:txBody>
          <a:bodyPr wrap="none">
            <a:spAutoFit/>
          </a:bodyPr>
          <a:lstStyle/>
          <a:p>
            <a:r>
              <a:rPr lang="pt-BR" sz="1100" dirty="0">
                <a:solidFill>
                  <a:srgbClr val="0070C0"/>
                </a:solidFill>
              </a:rPr>
              <a:t>Retirar a grade giratória  do forno. </a:t>
            </a:r>
          </a:p>
        </p:txBody>
      </p:sp>
      <p:pic>
        <p:nvPicPr>
          <p:cNvPr id="4" name="Imagem 3"/>
          <p:cNvPicPr>
            <a:picLocks noChangeAspect="1"/>
          </p:cNvPicPr>
          <p:nvPr/>
        </p:nvPicPr>
        <p:blipFill rotWithShape="1">
          <a:blip r:embed="rId3" cstate="print">
            <a:extLst>
              <a:ext uri="{28A0092B-C50C-407E-A947-70E740481C1C}">
                <a14:useLocalDpi xmlns:a14="http://schemas.microsoft.com/office/drawing/2010/main" val="0"/>
              </a:ext>
            </a:extLst>
          </a:blip>
          <a:srcRect l="3888" t="4357" r="13845" b="14926"/>
          <a:stretch/>
        </p:blipFill>
        <p:spPr>
          <a:xfrm>
            <a:off x="1826002" y="1646066"/>
            <a:ext cx="2166457" cy="1594239"/>
          </a:xfrm>
          <a:prstGeom prst="rect">
            <a:avLst/>
          </a:prstGeom>
        </p:spPr>
      </p:pic>
      <p:pic>
        <p:nvPicPr>
          <p:cNvPr id="9" name="Imagem 8"/>
          <p:cNvPicPr>
            <a:picLocks noChangeAspect="1"/>
          </p:cNvPicPr>
          <p:nvPr/>
        </p:nvPicPr>
        <p:blipFill rotWithShape="1">
          <a:blip r:embed="rId4" cstate="print">
            <a:extLst>
              <a:ext uri="{28A0092B-C50C-407E-A947-70E740481C1C}">
                <a14:useLocalDpi xmlns:a14="http://schemas.microsoft.com/office/drawing/2010/main" val="0"/>
              </a:ext>
            </a:extLst>
          </a:blip>
          <a:srcRect l="4772" t="11666" r="5005" b="30975"/>
          <a:stretch/>
        </p:blipFill>
        <p:spPr>
          <a:xfrm>
            <a:off x="5125063" y="1653406"/>
            <a:ext cx="2467048" cy="1176298"/>
          </a:xfrm>
          <a:prstGeom prst="rect">
            <a:avLst/>
          </a:prstGeom>
        </p:spPr>
      </p:pic>
      <p:sp>
        <p:nvSpPr>
          <p:cNvPr id="10" name="Retângulo 9"/>
          <p:cNvSpPr/>
          <p:nvPr/>
        </p:nvSpPr>
        <p:spPr>
          <a:xfrm>
            <a:off x="8456547" y="3086371"/>
            <a:ext cx="2581632" cy="430887"/>
          </a:xfrm>
          <a:prstGeom prst="rect">
            <a:avLst/>
          </a:prstGeom>
        </p:spPr>
        <p:txBody>
          <a:bodyPr wrap="square">
            <a:spAutoFit/>
          </a:bodyPr>
          <a:lstStyle/>
          <a:p>
            <a:pPr algn="just"/>
            <a:r>
              <a:rPr lang="pt-BR" sz="1100" dirty="0">
                <a:solidFill>
                  <a:srgbClr val="0070C0"/>
                </a:solidFill>
              </a:rPr>
              <a:t>Usar a esponja multiuso para auxiliar  na limpeza da grade giratória.</a:t>
            </a:r>
          </a:p>
        </p:txBody>
      </p:sp>
      <p:pic>
        <p:nvPicPr>
          <p:cNvPr id="11" name="Imagem 10"/>
          <p:cNvPicPr>
            <a:picLocks noChangeAspect="1"/>
          </p:cNvPicPr>
          <p:nvPr/>
        </p:nvPicPr>
        <p:blipFill rotWithShape="1">
          <a:blip r:embed="rId5" cstate="print">
            <a:extLst>
              <a:ext uri="{28A0092B-C50C-407E-A947-70E740481C1C}">
                <a14:useLocalDpi xmlns:a14="http://schemas.microsoft.com/office/drawing/2010/main" val="0"/>
              </a:ext>
            </a:extLst>
          </a:blip>
          <a:srcRect l="12468" b="30436"/>
          <a:stretch/>
        </p:blipFill>
        <p:spPr>
          <a:xfrm>
            <a:off x="8550138" y="1621435"/>
            <a:ext cx="2426639" cy="1446396"/>
          </a:xfrm>
          <a:prstGeom prst="rect">
            <a:avLst/>
          </a:prstGeom>
        </p:spPr>
      </p:pic>
      <p:pic>
        <p:nvPicPr>
          <p:cNvPr id="13" name="Imagem 12"/>
          <p:cNvPicPr>
            <a:picLocks noChangeAspect="1"/>
          </p:cNvPicPr>
          <p:nvPr/>
        </p:nvPicPr>
        <p:blipFill rotWithShape="1">
          <a:blip r:embed="rId6" cstate="print">
            <a:extLst>
              <a:ext uri="{28A0092B-C50C-407E-A947-70E740481C1C}">
                <a14:useLocalDpi xmlns:a14="http://schemas.microsoft.com/office/drawing/2010/main" val="0"/>
              </a:ext>
            </a:extLst>
          </a:blip>
          <a:srcRect l="6420" t="741" r="3704" b="60555"/>
          <a:stretch/>
        </p:blipFill>
        <p:spPr>
          <a:xfrm>
            <a:off x="8537438" y="4348607"/>
            <a:ext cx="2453609" cy="1408815"/>
          </a:xfrm>
          <a:prstGeom prst="rect">
            <a:avLst/>
          </a:prstGeom>
        </p:spPr>
      </p:pic>
      <p:sp>
        <p:nvSpPr>
          <p:cNvPr id="32" name="Retângulo de cantos arredondados 31"/>
          <p:cNvSpPr/>
          <p:nvPr/>
        </p:nvSpPr>
        <p:spPr>
          <a:xfrm>
            <a:off x="5106979" y="4183829"/>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p:cNvPicPr>
            <a:picLocks noChangeAspect="1"/>
          </p:cNvPicPr>
          <p:nvPr/>
        </p:nvPicPr>
        <p:blipFill rotWithShape="1">
          <a:blip r:embed="rId7" cstate="print">
            <a:extLst>
              <a:ext uri="{28A0092B-C50C-407E-A947-70E740481C1C}">
                <a14:useLocalDpi xmlns:a14="http://schemas.microsoft.com/office/drawing/2010/main" val="0"/>
              </a:ext>
            </a:extLst>
          </a:blip>
          <a:srcRect l="6543" t="11482" r="11976" b="22961"/>
          <a:stretch/>
        </p:blipFill>
        <p:spPr>
          <a:xfrm>
            <a:off x="6517854" y="4335811"/>
            <a:ext cx="1214604" cy="1302939"/>
          </a:xfrm>
          <a:prstGeom prst="rect">
            <a:avLst/>
          </a:prstGeom>
        </p:spPr>
      </p:pic>
      <p:pic>
        <p:nvPicPr>
          <p:cNvPr id="15" name="Imagem 14"/>
          <p:cNvPicPr>
            <a:picLocks noChangeAspect="1"/>
          </p:cNvPicPr>
          <p:nvPr/>
        </p:nvPicPr>
        <p:blipFill rotWithShape="1">
          <a:blip r:embed="rId8" cstate="print">
            <a:extLst>
              <a:ext uri="{28A0092B-C50C-407E-A947-70E740481C1C}">
                <a14:useLocalDpi xmlns:a14="http://schemas.microsoft.com/office/drawing/2010/main" val="0"/>
              </a:ext>
            </a:extLst>
          </a:blip>
          <a:srcRect l="9544" r="16429"/>
          <a:stretch/>
        </p:blipFill>
        <p:spPr>
          <a:xfrm>
            <a:off x="5181889" y="4342637"/>
            <a:ext cx="1279312" cy="1296113"/>
          </a:xfrm>
          <a:prstGeom prst="rect">
            <a:avLst/>
          </a:prstGeom>
        </p:spPr>
      </p:pic>
      <p:sp>
        <p:nvSpPr>
          <p:cNvPr id="33" name="Retângulo de cantos arredondados 32"/>
          <p:cNvSpPr/>
          <p:nvPr/>
        </p:nvSpPr>
        <p:spPr>
          <a:xfrm>
            <a:off x="1822152" y="4179806"/>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4" name="Conector de seta reta 33"/>
          <p:cNvCxnSpPr/>
          <p:nvPr/>
        </p:nvCxnSpPr>
        <p:spPr>
          <a:xfrm flipH="1">
            <a:off x="4609590" y="5216841"/>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8" name="Imagem 27"/>
          <p:cNvPicPr>
            <a:picLocks noChangeAspect="1"/>
          </p:cNvPicPr>
          <p:nvPr/>
        </p:nvPicPr>
        <p:blipFill rotWithShape="1">
          <a:blip r:embed="rId9" cstate="print">
            <a:extLst>
              <a:ext uri="{28A0092B-C50C-407E-A947-70E740481C1C}">
                <a14:useLocalDpi xmlns:a14="http://schemas.microsoft.com/office/drawing/2010/main" val="0"/>
              </a:ext>
            </a:extLst>
          </a:blip>
          <a:srcRect t="3037" b="39793"/>
          <a:stretch/>
        </p:blipFill>
        <p:spPr>
          <a:xfrm>
            <a:off x="2118855" y="4329935"/>
            <a:ext cx="2017329" cy="1537701"/>
          </a:xfrm>
          <a:prstGeom prst="rect">
            <a:avLst/>
          </a:prstGeom>
        </p:spPr>
      </p:pic>
      <p:cxnSp>
        <p:nvCxnSpPr>
          <p:cNvPr id="39" name="Conector de seta reta 38"/>
          <p:cNvCxnSpPr/>
          <p:nvPr/>
        </p:nvCxnSpPr>
        <p:spPr>
          <a:xfrm flipH="1">
            <a:off x="1307150" y="5214851"/>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Retângulo 43"/>
          <p:cNvSpPr/>
          <p:nvPr/>
        </p:nvSpPr>
        <p:spPr>
          <a:xfrm>
            <a:off x="10778729" y="46865"/>
            <a:ext cx="1413271" cy="584775"/>
          </a:xfrm>
          <a:prstGeom prst="rect">
            <a:avLst/>
          </a:prstGeom>
        </p:spPr>
        <p:txBody>
          <a:bodyPr wrap="none">
            <a:spAutoFit/>
          </a:bodyPr>
          <a:lstStyle/>
          <a:p>
            <a:pPr algn="ctr"/>
            <a:r>
              <a:rPr lang="en-US" sz="1600" b="1" dirty="0" err="1">
                <a:solidFill>
                  <a:srgbClr val="0070C0"/>
                </a:solidFill>
              </a:rPr>
              <a:t>Versão</a:t>
            </a:r>
            <a:r>
              <a:rPr lang="en-US" sz="1600" b="1" dirty="0">
                <a:solidFill>
                  <a:srgbClr val="0070C0"/>
                </a:solidFill>
              </a:rPr>
              <a:t>: 1.0 </a:t>
            </a:r>
          </a:p>
          <a:p>
            <a:pPr algn="ctr"/>
            <a:r>
              <a:rPr lang="en-US" sz="1600" b="1" dirty="0" err="1">
                <a:solidFill>
                  <a:srgbClr val="0070C0"/>
                </a:solidFill>
              </a:rPr>
              <a:t>Outubro</a:t>
            </a:r>
            <a:r>
              <a:rPr lang="en-US" sz="1600" b="1" dirty="0">
                <a:solidFill>
                  <a:srgbClr val="0070C0"/>
                </a:solidFill>
              </a:rPr>
              <a:t>/2017</a:t>
            </a:r>
            <a:endParaRPr lang="pt-BR" sz="1600" b="1" dirty="0">
              <a:solidFill>
                <a:srgbClr val="0070C0"/>
              </a:solidFill>
            </a:endParaRPr>
          </a:p>
        </p:txBody>
      </p:sp>
      <p:sp>
        <p:nvSpPr>
          <p:cNvPr id="36" name="Elipse 35"/>
          <p:cNvSpPr/>
          <p:nvPr/>
        </p:nvSpPr>
        <p:spPr>
          <a:xfrm>
            <a:off x="2728278" y="1321744"/>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7</a:t>
            </a:r>
          </a:p>
        </p:txBody>
      </p:sp>
      <p:sp>
        <p:nvSpPr>
          <p:cNvPr id="40" name="Elipse 39"/>
          <p:cNvSpPr/>
          <p:nvPr/>
        </p:nvSpPr>
        <p:spPr>
          <a:xfrm>
            <a:off x="6190857" y="1358457"/>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8</a:t>
            </a:r>
          </a:p>
        </p:txBody>
      </p:sp>
      <p:sp>
        <p:nvSpPr>
          <p:cNvPr id="41" name="Elipse 40"/>
          <p:cNvSpPr/>
          <p:nvPr/>
        </p:nvSpPr>
        <p:spPr>
          <a:xfrm>
            <a:off x="9585363" y="1332194"/>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9</a:t>
            </a:r>
          </a:p>
        </p:txBody>
      </p:sp>
      <p:grpSp>
        <p:nvGrpSpPr>
          <p:cNvPr id="7" name="Grupo 6"/>
          <p:cNvGrpSpPr/>
          <p:nvPr/>
        </p:nvGrpSpPr>
        <p:grpSpPr>
          <a:xfrm>
            <a:off x="9539015" y="4038035"/>
            <a:ext cx="341760" cy="283541"/>
            <a:chOff x="8545250" y="3792755"/>
            <a:chExt cx="341760" cy="283541"/>
          </a:xfrm>
        </p:grpSpPr>
        <p:sp>
          <p:nvSpPr>
            <p:cNvPr id="42" name="Elipse 41"/>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5" name="Retângulo 4"/>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10</a:t>
              </a:r>
              <a:endParaRPr lang="pt-BR" b="1" dirty="0">
                <a:solidFill>
                  <a:srgbClr val="0070C0"/>
                </a:solidFill>
              </a:endParaRPr>
            </a:p>
          </p:txBody>
        </p:sp>
      </p:grpSp>
      <p:grpSp>
        <p:nvGrpSpPr>
          <p:cNvPr id="47" name="Grupo 46"/>
          <p:cNvGrpSpPr/>
          <p:nvPr/>
        </p:nvGrpSpPr>
        <p:grpSpPr>
          <a:xfrm>
            <a:off x="6289167" y="4007255"/>
            <a:ext cx="341760" cy="283541"/>
            <a:chOff x="8545250" y="3792755"/>
            <a:chExt cx="341760" cy="283541"/>
          </a:xfrm>
        </p:grpSpPr>
        <p:sp>
          <p:nvSpPr>
            <p:cNvPr id="48" name="Elipse 47"/>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49" name="Retângulo 48"/>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11</a:t>
              </a:r>
              <a:endParaRPr lang="pt-BR" b="1" dirty="0">
                <a:solidFill>
                  <a:srgbClr val="0070C0"/>
                </a:solidFill>
              </a:endParaRPr>
            </a:p>
          </p:txBody>
        </p:sp>
      </p:grpSp>
      <p:grpSp>
        <p:nvGrpSpPr>
          <p:cNvPr id="50" name="Grupo 49"/>
          <p:cNvGrpSpPr/>
          <p:nvPr/>
        </p:nvGrpSpPr>
        <p:grpSpPr>
          <a:xfrm>
            <a:off x="2983751" y="3994353"/>
            <a:ext cx="341760" cy="283541"/>
            <a:chOff x="8545250" y="3792755"/>
            <a:chExt cx="341760" cy="283541"/>
          </a:xfrm>
        </p:grpSpPr>
        <p:sp>
          <p:nvSpPr>
            <p:cNvPr id="51" name="Elipse 50"/>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52" name="Retângulo 51"/>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12</a:t>
              </a:r>
              <a:endParaRPr lang="pt-BR" b="1" dirty="0">
                <a:solidFill>
                  <a:srgbClr val="0070C0"/>
                </a:solidFill>
              </a:endParaRPr>
            </a:p>
          </p:txBody>
        </p:sp>
      </p:grpSp>
    </p:spTree>
    <p:extLst>
      <p:ext uri="{BB962C8B-B14F-4D97-AF65-F5344CB8AC3E}">
        <p14:creationId xmlns:p14="http://schemas.microsoft.com/office/powerpoint/2010/main" val="383686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de cantos arredondados 5"/>
          <p:cNvSpPr/>
          <p:nvPr/>
        </p:nvSpPr>
        <p:spPr>
          <a:xfrm>
            <a:off x="1485151" y="160560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de seta reta 15"/>
          <p:cNvCxnSpPr/>
          <p:nvPr/>
        </p:nvCxnSpPr>
        <p:spPr>
          <a:xfrm flipV="1">
            <a:off x="4202951" y="2692587"/>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etângulo de cantos arredondados 18"/>
          <p:cNvSpPr/>
          <p:nvPr/>
        </p:nvSpPr>
        <p:spPr>
          <a:xfrm>
            <a:off x="4914151" y="160560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de cantos arredondados 13"/>
          <p:cNvSpPr/>
          <p:nvPr/>
        </p:nvSpPr>
        <p:spPr>
          <a:xfrm>
            <a:off x="8374836" y="160560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de seta reta 16"/>
          <p:cNvCxnSpPr/>
          <p:nvPr/>
        </p:nvCxnSpPr>
        <p:spPr>
          <a:xfrm flipV="1">
            <a:off x="7631951" y="2692587"/>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Retângulo de cantos arredondados 20"/>
          <p:cNvSpPr/>
          <p:nvPr/>
        </p:nvSpPr>
        <p:spPr>
          <a:xfrm>
            <a:off x="8374836" y="430555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2" name="Conector de seta reta 21"/>
          <p:cNvCxnSpPr/>
          <p:nvPr/>
        </p:nvCxnSpPr>
        <p:spPr>
          <a:xfrm flipH="1">
            <a:off x="9733736" y="3703373"/>
            <a:ext cx="1460" cy="4241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flipH="1">
            <a:off x="7888160" y="5358466"/>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Retângulo de cantos arredondados 27"/>
          <p:cNvSpPr/>
          <p:nvPr/>
        </p:nvSpPr>
        <p:spPr>
          <a:xfrm>
            <a:off x="5054022" y="430555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de seta reta 25"/>
          <p:cNvCxnSpPr/>
          <p:nvPr/>
        </p:nvCxnSpPr>
        <p:spPr>
          <a:xfrm flipH="1">
            <a:off x="4534109" y="5352451"/>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1" name="Grupo 30"/>
          <p:cNvGrpSpPr/>
          <p:nvPr/>
        </p:nvGrpSpPr>
        <p:grpSpPr>
          <a:xfrm>
            <a:off x="365939" y="2438301"/>
            <a:ext cx="1069161" cy="475284"/>
            <a:chOff x="734239" y="2336701"/>
            <a:chExt cx="1069161" cy="475284"/>
          </a:xfrm>
        </p:grpSpPr>
        <p:cxnSp>
          <p:nvCxnSpPr>
            <p:cNvPr id="32" name="Conector de seta reta 31"/>
            <p:cNvCxnSpPr/>
            <p:nvPr/>
          </p:nvCxnSpPr>
          <p:spPr>
            <a:xfrm flipV="1">
              <a:off x="1206500" y="2591921"/>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Elipse 33"/>
            <p:cNvSpPr/>
            <p:nvPr/>
          </p:nvSpPr>
          <p:spPr>
            <a:xfrm>
              <a:off x="734239" y="2336701"/>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6"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err="1"/>
              <a:t>Limpeza</a:t>
            </a:r>
            <a:r>
              <a:rPr lang="es-MX" sz="1400" dirty="0"/>
              <a:t> </a:t>
            </a:r>
            <a:r>
              <a:rPr lang="es-MX" sz="1400" dirty="0" err="1"/>
              <a:t>Forno</a:t>
            </a:r>
            <a:r>
              <a:rPr lang="es-MX" sz="1400" dirty="0"/>
              <a:t> </a:t>
            </a:r>
            <a:r>
              <a:rPr lang="es-MX" sz="1400" dirty="0" err="1"/>
              <a:t>Pão</a:t>
            </a:r>
            <a:r>
              <a:rPr lang="es-MX" sz="1400" dirty="0"/>
              <a:t> de </a:t>
            </a:r>
            <a:r>
              <a:rPr lang="es-MX" sz="1400" dirty="0" err="1"/>
              <a:t>Queijo</a:t>
            </a:r>
            <a:endParaRPr lang="es-MX" sz="1400" dirty="0"/>
          </a:p>
          <a:p>
            <a:r>
              <a:rPr lang="es-MX" sz="1400" dirty="0"/>
              <a:t>(</a:t>
            </a:r>
            <a:r>
              <a:rPr lang="es-MX" sz="1400" dirty="0" err="1"/>
              <a:t>Habilitação</a:t>
            </a:r>
            <a:r>
              <a:rPr lang="es-MX" sz="1400" dirty="0"/>
              <a:t>)</a:t>
            </a:r>
          </a:p>
          <a:p>
            <a:r>
              <a:rPr lang="es-MX" sz="1400" dirty="0"/>
              <a:t>BRA-GR-LIMP-FORN-00</a:t>
            </a:r>
            <a:endParaRPr lang="es-MX" sz="1400" dirty="0"/>
          </a:p>
        </p:txBody>
      </p:sp>
      <p:sp>
        <p:nvSpPr>
          <p:cNvPr id="41" name="Retângulo 40"/>
          <p:cNvSpPr/>
          <p:nvPr/>
        </p:nvSpPr>
        <p:spPr>
          <a:xfrm>
            <a:off x="291580" y="952565"/>
            <a:ext cx="4126191" cy="338554"/>
          </a:xfrm>
          <a:prstGeom prst="rect">
            <a:avLst/>
          </a:prstGeom>
        </p:spPr>
        <p:txBody>
          <a:bodyPr wrap="square">
            <a:spAutoFit/>
          </a:bodyPr>
          <a:lstStyle/>
          <a:p>
            <a:r>
              <a:rPr lang="pt-BR" sz="1600" b="1" dirty="0">
                <a:solidFill>
                  <a:srgbClr val="FF0000"/>
                </a:solidFill>
              </a:rPr>
              <a:t>HABILITAÇÃO: LIMPEZA DO FORNO    </a:t>
            </a:r>
          </a:p>
        </p:txBody>
      </p:sp>
      <p:sp>
        <p:nvSpPr>
          <p:cNvPr id="25" name="Retângulo 24"/>
          <p:cNvSpPr/>
          <p:nvPr/>
        </p:nvSpPr>
        <p:spPr>
          <a:xfrm>
            <a:off x="1522188" y="3091045"/>
            <a:ext cx="2680004" cy="600164"/>
          </a:xfrm>
          <a:prstGeom prst="rect">
            <a:avLst/>
          </a:prstGeom>
        </p:spPr>
        <p:txBody>
          <a:bodyPr wrap="square">
            <a:spAutoFit/>
          </a:bodyPr>
          <a:lstStyle/>
          <a:p>
            <a:pPr algn="just"/>
            <a:r>
              <a:rPr lang="pt-BR" sz="1100" dirty="0">
                <a:solidFill>
                  <a:srgbClr val="0070C0"/>
                </a:solidFill>
              </a:rPr>
              <a:t>Limpar a parte interna do forno usando o pano multiuso verde com produto Suma Break </a:t>
            </a:r>
            <a:r>
              <a:rPr lang="pt-BR" sz="1100" dirty="0" err="1">
                <a:solidFill>
                  <a:srgbClr val="0070C0"/>
                </a:solidFill>
              </a:rPr>
              <a:t>Up</a:t>
            </a:r>
            <a:r>
              <a:rPr lang="pt-BR" sz="1100" dirty="0">
                <a:solidFill>
                  <a:srgbClr val="0070C0"/>
                </a:solidFill>
              </a:rPr>
              <a:t> (já diluído).</a:t>
            </a:r>
          </a:p>
        </p:txBody>
      </p:sp>
      <p:sp>
        <p:nvSpPr>
          <p:cNvPr id="27" name="Retângulo 26"/>
          <p:cNvSpPr/>
          <p:nvPr/>
        </p:nvSpPr>
        <p:spPr>
          <a:xfrm>
            <a:off x="8433557" y="2932302"/>
            <a:ext cx="2625758" cy="938719"/>
          </a:xfrm>
          <a:prstGeom prst="rect">
            <a:avLst/>
          </a:prstGeom>
        </p:spPr>
        <p:txBody>
          <a:bodyPr wrap="square">
            <a:spAutoFit/>
          </a:bodyPr>
          <a:lstStyle/>
          <a:p>
            <a:pPr algn="just"/>
            <a:r>
              <a:rPr lang="pt-BR" sz="1100" dirty="0">
                <a:solidFill>
                  <a:srgbClr val="0070C0"/>
                </a:solidFill>
              </a:rPr>
              <a:t>Borrifar no pano multiuso verde o produto Suma D27 e passar na parte interna e externa do painel de vidro do forno. Após passar o pano seco. </a:t>
            </a:r>
          </a:p>
          <a:p>
            <a:pPr algn="just"/>
            <a:r>
              <a:rPr lang="pt-BR" sz="1100" dirty="0">
                <a:solidFill>
                  <a:srgbClr val="0070C0"/>
                </a:solidFill>
              </a:rPr>
              <a:t> </a:t>
            </a:r>
          </a:p>
        </p:txBody>
      </p:sp>
      <p:sp>
        <p:nvSpPr>
          <p:cNvPr id="38" name="Retângulo 37"/>
          <p:cNvSpPr/>
          <p:nvPr/>
        </p:nvSpPr>
        <p:spPr>
          <a:xfrm>
            <a:off x="5049072" y="3118700"/>
            <a:ext cx="2443928" cy="600164"/>
          </a:xfrm>
          <a:prstGeom prst="rect">
            <a:avLst/>
          </a:prstGeom>
        </p:spPr>
        <p:txBody>
          <a:bodyPr wrap="square">
            <a:spAutoFit/>
          </a:bodyPr>
          <a:lstStyle/>
          <a:p>
            <a:pPr algn="just"/>
            <a:r>
              <a:rPr lang="pt-BR" sz="1100" dirty="0">
                <a:solidFill>
                  <a:srgbClr val="0070C0"/>
                </a:solidFill>
              </a:rPr>
              <a:t>Usar o pano úmido multiuso verde, para tirar o excesso do produto. Após passar o pano seco.</a:t>
            </a:r>
          </a:p>
        </p:txBody>
      </p:sp>
      <p:sp>
        <p:nvSpPr>
          <p:cNvPr id="42" name="Retângulo 41"/>
          <p:cNvSpPr/>
          <p:nvPr/>
        </p:nvSpPr>
        <p:spPr>
          <a:xfrm>
            <a:off x="8408157" y="5735486"/>
            <a:ext cx="2659079" cy="769441"/>
          </a:xfrm>
          <a:prstGeom prst="rect">
            <a:avLst/>
          </a:prstGeom>
        </p:spPr>
        <p:txBody>
          <a:bodyPr wrap="square">
            <a:spAutoFit/>
          </a:bodyPr>
          <a:lstStyle/>
          <a:p>
            <a:pPr algn="just"/>
            <a:r>
              <a:rPr lang="pt-BR" sz="1100" dirty="0">
                <a:solidFill>
                  <a:srgbClr val="0070C0"/>
                </a:solidFill>
              </a:rPr>
              <a:t>Limpar  a parte externa do forno usando o produto  Suma D27 com ajuda do pano multiuso verde. Após passar o pano seco. </a:t>
            </a:r>
          </a:p>
          <a:p>
            <a:pPr algn="just"/>
            <a:r>
              <a:rPr lang="pt-BR" sz="1100" dirty="0">
                <a:solidFill>
                  <a:srgbClr val="0070C0"/>
                </a:solidFill>
              </a:rPr>
              <a:t> </a:t>
            </a:r>
          </a:p>
        </p:txBody>
      </p:sp>
      <p:sp>
        <p:nvSpPr>
          <p:cNvPr id="43" name="Retângulo 42"/>
          <p:cNvSpPr/>
          <p:nvPr/>
        </p:nvSpPr>
        <p:spPr>
          <a:xfrm>
            <a:off x="5115801" y="5735486"/>
            <a:ext cx="2625758" cy="769441"/>
          </a:xfrm>
          <a:prstGeom prst="rect">
            <a:avLst/>
          </a:prstGeom>
        </p:spPr>
        <p:txBody>
          <a:bodyPr wrap="square">
            <a:spAutoFit/>
          </a:bodyPr>
          <a:lstStyle/>
          <a:p>
            <a:pPr algn="just"/>
            <a:r>
              <a:rPr lang="pt-BR" sz="1100" dirty="0">
                <a:solidFill>
                  <a:srgbClr val="0070C0"/>
                </a:solidFill>
              </a:rPr>
              <a:t>Limpar  todos os botões do forno usando o produto  Suma D27 com ajuda do pano multiuso verde. Após passar o pano seco. </a:t>
            </a:r>
          </a:p>
          <a:p>
            <a:pPr algn="just"/>
            <a:r>
              <a:rPr lang="pt-BR" sz="1100" dirty="0">
                <a:solidFill>
                  <a:srgbClr val="0070C0"/>
                </a:solidFill>
              </a:rPr>
              <a:t> </a:t>
            </a:r>
          </a:p>
        </p:txBody>
      </p:sp>
      <p:sp>
        <p:nvSpPr>
          <p:cNvPr id="44" name="Rosca 43"/>
          <p:cNvSpPr/>
          <p:nvPr/>
        </p:nvSpPr>
        <p:spPr>
          <a:xfrm>
            <a:off x="4010672" y="5146110"/>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pic>
        <p:nvPicPr>
          <p:cNvPr id="2" name="Imagem 1"/>
          <p:cNvPicPr>
            <a:picLocks noChangeAspect="1"/>
          </p:cNvPicPr>
          <p:nvPr/>
        </p:nvPicPr>
        <p:blipFill rotWithShape="1">
          <a:blip r:embed="rId3" cstate="print">
            <a:extLst>
              <a:ext uri="{28A0092B-C50C-407E-A947-70E740481C1C}">
                <a14:useLocalDpi xmlns:a14="http://schemas.microsoft.com/office/drawing/2010/main" val="0"/>
              </a:ext>
            </a:extLst>
          </a:blip>
          <a:srcRect t="11565" b="20708"/>
          <a:stretch/>
        </p:blipFill>
        <p:spPr>
          <a:xfrm>
            <a:off x="1581086" y="1790700"/>
            <a:ext cx="2536032" cy="1288182"/>
          </a:xfrm>
          <a:prstGeom prst="rect">
            <a:avLst/>
          </a:prstGeom>
        </p:spPr>
      </p:pic>
      <p:pic>
        <p:nvPicPr>
          <p:cNvPr id="7" name="Imagem 6"/>
          <p:cNvPicPr>
            <a:picLocks noChangeAspect="1"/>
          </p:cNvPicPr>
          <p:nvPr/>
        </p:nvPicPr>
        <p:blipFill rotWithShape="1">
          <a:blip r:embed="rId4" cstate="print">
            <a:extLst>
              <a:ext uri="{28A0092B-C50C-407E-A947-70E740481C1C}">
                <a14:useLocalDpi xmlns:a14="http://schemas.microsoft.com/office/drawing/2010/main" val="0"/>
              </a:ext>
            </a:extLst>
          </a:blip>
          <a:srcRect t="18702" r="11368" b="14236"/>
          <a:stretch/>
        </p:blipFill>
        <p:spPr>
          <a:xfrm>
            <a:off x="5071585" y="1748048"/>
            <a:ext cx="2357915" cy="1338052"/>
          </a:xfrm>
          <a:prstGeom prst="rect">
            <a:avLst/>
          </a:prstGeom>
        </p:spPr>
      </p:pic>
      <p:pic>
        <p:nvPicPr>
          <p:cNvPr id="8" name="Imagem 7"/>
          <p:cNvPicPr>
            <a:picLocks noChangeAspect="1"/>
          </p:cNvPicPr>
          <p:nvPr/>
        </p:nvPicPr>
        <p:blipFill rotWithShape="1">
          <a:blip r:embed="rId5" cstate="print">
            <a:extLst>
              <a:ext uri="{28A0092B-C50C-407E-A947-70E740481C1C}">
                <a14:useLocalDpi xmlns:a14="http://schemas.microsoft.com/office/drawing/2010/main" val="0"/>
              </a:ext>
            </a:extLst>
          </a:blip>
          <a:srcRect l="15266" r="5313"/>
          <a:stretch/>
        </p:blipFill>
        <p:spPr>
          <a:xfrm>
            <a:off x="8453647" y="1745924"/>
            <a:ext cx="1254261" cy="1184436"/>
          </a:xfrm>
          <a:prstGeom prst="rect">
            <a:avLst/>
          </a:prstGeom>
        </p:spPr>
      </p:pic>
      <p:pic>
        <p:nvPicPr>
          <p:cNvPr id="11" name="Imagem 10"/>
          <p:cNvPicPr>
            <a:picLocks noChangeAspect="1"/>
          </p:cNvPicPr>
          <p:nvPr/>
        </p:nvPicPr>
        <p:blipFill rotWithShape="1">
          <a:blip r:embed="rId6" cstate="print">
            <a:extLst>
              <a:ext uri="{28A0092B-C50C-407E-A947-70E740481C1C}">
                <a14:useLocalDpi xmlns:a14="http://schemas.microsoft.com/office/drawing/2010/main" val="0"/>
              </a:ext>
            </a:extLst>
          </a:blip>
          <a:srcRect l="19606" t="1789" r="2916"/>
          <a:stretch/>
        </p:blipFill>
        <p:spPr>
          <a:xfrm>
            <a:off x="9740899" y="1745924"/>
            <a:ext cx="1254915" cy="1193062"/>
          </a:xfrm>
          <a:prstGeom prst="rect">
            <a:avLst/>
          </a:prstGeom>
        </p:spPr>
      </p:pic>
      <p:pic>
        <p:nvPicPr>
          <p:cNvPr id="12" name="Imagem 11"/>
          <p:cNvPicPr>
            <a:picLocks noChangeAspect="1"/>
          </p:cNvPicPr>
          <p:nvPr/>
        </p:nvPicPr>
        <p:blipFill rotWithShape="1">
          <a:blip r:embed="rId7" cstate="print">
            <a:extLst>
              <a:ext uri="{28A0092B-C50C-407E-A947-70E740481C1C}">
                <a14:useLocalDpi xmlns:a14="http://schemas.microsoft.com/office/drawing/2010/main" val="0"/>
              </a:ext>
            </a:extLst>
          </a:blip>
          <a:srcRect b="31205"/>
          <a:stretch/>
        </p:blipFill>
        <p:spPr>
          <a:xfrm>
            <a:off x="8531157" y="4467760"/>
            <a:ext cx="2405158" cy="1240963"/>
          </a:xfrm>
          <a:prstGeom prst="rect">
            <a:avLst/>
          </a:prstGeom>
        </p:spPr>
      </p:pic>
      <p:pic>
        <p:nvPicPr>
          <p:cNvPr id="13" name="Imagem 12"/>
          <p:cNvPicPr>
            <a:picLocks noChangeAspect="1"/>
          </p:cNvPicPr>
          <p:nvPr/>
        </p:nvPicPr>
        <p:blipFill rotWithShape="1">
          <a:blip r:embed="rId8" cstate="print">
            <a:extLst>
              <a:ext uri="{28A0092B-C50C-407E-A947-70E740481C1C}">
                <a14:useLocalDpi xmlns:a14="http://schemas.microsoft.com/office/drawing/2010/main" val="0"/>
              </a:ext>
            </a:extLst>
          </a:blip>
          <a:srcRect t="10926" b="21852"/>
          <a:stretch/>
        </p:blipFill>
        <p:spPr>
          <a:xfrm>
            <a:off x="5217395" y="4488200"/>
            <a:ext cx="2391053" cy="1205489"/>
          </a:xfrm>
          <a:prstGeom prst="rect">
            <a:avLst/>
          </a:prstGeom>
        </p:spPr>
      </p:pic>
      <p:grpSp>
        <p:nvGrpSpPr>
          <p:cNvPr id="35" name="Grupo 34"/>
          <p:cNvGrpSpPr/>
          <p:nvPr/>
        </p:nvGrpSpPr>
        <p:grpSpPr>
          <a:xfrm>
            <a:off x="662518" y="4273761"/>
            <a:ext cx="2586044" cy="1781720"/>
            <a:chOff x="9786011" y="577403"/>
            <a:chExt cx="2586044" cy="1781720"/>
          </a:xfrm>
        </p:grpSpPr>
        <p:pic>
          <p:nvPicPr>
            <p:cNvPr id="37" name="Picture 16" descr="Imagem relacionada"/>
            <p:cNvPicPr>
              <a:picLocks noChangeAspect="1" noChangeArrowheads="1"/>
            </p:cNvPicPr>
            <p:nvPr/>
          </p:nvPicPr>
          <p:blipFill>
            <a:blip r:embed="rId9"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57555" y="947810"/>
              <a:ext cx="904642" cy="825155"/>
            </a:xfrm>
            <a:prstGeom prst="rect">
              <a:avLst/>
            </a:prstGeom>
            <a:noFill/>
            <a:extLst>
              <a:ext uri="{909E8E84-426E-40DD-AFC4-6F175D3DCCD1}">
                <a14:hiddenFill xmlns:a14="http://schemas.microsoft.com/office/drawing/2010/main">
                  <a:solidFill>
                    <a:srgbClr val="FFFFFF"/>
                  </a:solidFill>
                </a14:hiddenFill>
              </a:ext>
            </a:extLst>
          </p:spPr>
        </p:pic>
        <p:sp>
          <p:nvSpPr>
            <p:cNvPr id="39" name="Retângulo 38"/>
            <p:cNvSpPr/>
            <p:nvPr/>
          </p:nvSpPr>
          <p:spPr>
            <a:xfrm>
              <a:off x="9786011" y="1835903"/>
              <a:ext cx="2586044" cy="523220"/>
            </a:xfrm>
            <a:prstGeom prst="rect">
              <a:avLst/>
            </a:prstGeom>
          </p:spPr>
          <p:txBody>
            <a:bodyPr wrap="square">
              <a:spAutoFit/>
            </a:bodyPr>
            <a:lstStyle/>
            <a:p>
              <a:pPr algn="ctr"/>
              <a:r>
                <a:rPr lang="pt-BR" sz="1400" dirty="0">
                  <a:solidFill>
                    <a:srgbClr val="0070C0"/>
                  </a:solidFill>
                </a:rPr>
                <a:t>A limpeza do forno e utensílios deve ser feita diariamente.</a:t>
              </a:r>
            </a:p>
          </p:txBody>
        </p:sp>
        <p:sp>
          <p:nvSpPr>
            <p:cNvPr id="40" name="Retângulo 39"/>
            <p:cNvSpPr/>
            <p:nvPr/>
          </p:nvSpPr>
          <p:spPr>
            <a:xfrm>
              <a:off x="10174542" y="577403"/>
              <a:ext cx="1853864" cy="338554"/>
            </a:xfrm>
            <a:prstGeom prst="rect">
              <a:avLst/>
            </a:prstGeom>
          </p:spPr>
          <p:txBody>
            <a:bodyPr wrap="square">
              <a:spAutoFit/>
            </a:bodyPr>
            <a:lstStyle/>
            <a:p>
              <a:pPr algn="ctr"/>
              <a:r>
                <a:rPr lang="pt-BR" sz="1600" b="1" dirty="0">
                  <a:solidFill>
                    <a:srgbClr val="0070C0"/>
                  </a:solidFill>
                </a:rPr>
                <a:t>Frequência</a:t>
              </a:r>
              <a:endParaRPr lang="pt-BR" b="1" dirty="0">
                <a:solidFill>
                  <a:srgbClr val="0070C0"/>
                </a:solidFill>
              </a:endParaRPr>
            </a:p>
          </p:txBody>
        </p:sp>
      </p:grpSp>
      <p:sp>
        <p:nvSpPr>
          <p:cNvPr id="45" name="Retângulo 44"/>
          <p:cNvSpPr/>
          <p:nvPr/>
        </p:nvSpPr>
        <p:spPr>
          <a:xfrm>
            <a:off x="10778729" y="46865"/>
            <a:ext cx="1413271" cy="584775"/>
          </a:xfrm>
          <a:prstGeom prst="rect">
            <a:avLst/>
          </a:prstGeom>
        </p:spPr>
        <p:txBody>
          <a:bodyPr wrap="none">
            <a:spAutoFit/>
          </a:bodyPr>
          <a:lstStyle/>
          <a:p>
            <a:pPr algn="ctr"/>
            <a:r>
              <a:rPr lang="en-US" sz="1600" b="1" dirty="0" err="1">
                <a:solidFill>
                  <a:srgbClr val="0070C0"/>
                </a:solidFill>
              </a:rPr>
              <a:t>Versão</a:t>
            </a:r>
            <a:r>
              <a:rPr lang="en-US" sz="1600" b="1" dirty="0">
                <a:solidFill>
                  <a:srgbClr val="0070C0"/>
                </a:solidFill>
              </a:rPr>
              <a:t>: 1.0 </a:t>
            </a:r>
          </a:p>
          <a:p>
            <a:pPr algn="ctr"/>
            <a:r>
              <a:rPr lang="en-US" sz="1600" b="1" dirty="0" err="1">
                <a:solidFill>
                  <a:srgbClr val="0070C0"/>
                </a:solidFill>
              </a:rPr>
              <a:t>Outubro</a:t>
            </a:r>
            <a:r>
              <a:rPr lang="en-US" sz="1600" b="1" dirty="0">
                <a:solidFill>
                  <a:srgbClr val="0070C0"/>
                </a:solidFill>
              </a:rPr>
              <a:t>/2017</a:t>
            </a:r>
            <a:endParaRPr lang="pt-BR" sz="1600" b="1" dirty="0">
              <a:solidFill>
                <a:srgbClr val="0070C0"/>
              </a:solidFill>
            </a:endParaRPr>
          </a:p>
        </p:txBody>
      </p:sp>
      <p:pic>
        <p:nvPicPr>
          <p:cNvPr id="46" name="Picture 4" descr="Resultado de imagem para desliga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575" y="6515036"/>
            <a:ext cx="231925" cy="231925"/>
          </a:xfrm>
          <a:prstGeom prst="rect">
            <a:avLst/>
          </a:prstGeom>
          <a:noFill/>
          <a:extLst>
            <a:ext uri="{909E8E84-426E-40DD-AFC4-6F175D3DCCD1}">
              <a14:hiddenFill xmlns:a14="http://schemas.microsoft.com/office/drawing/2010/main">
                <a:solidFill>
                  <a:srgbClr val="FFFFFF"/>
                </a:solidFill>
              </a14:hiddenFill>
            </a:ext>
          </a:extLst>
        </p:spPr>
      </p:pic>
      <p:sp>
        <p:nvSpPr>
          <p:cNvPr id="47" name="Retângulo 46"/>
          <p:cNvSpPr/>
          <p:nvPr/>
        </p:nvSpPr>
        <p:spPr>
          <a:xfrm>
            <a:off x="363436" y="6499454"/>
            <a:ext cx="6605250" cy="276999"/>
          </a:xfrm>
          <a:prstGeom prst="rect">
            <a:avLst/>
          </a:prstGeom>
        </p:spPr>
        <p:txBody>
          <a:bodyPr wrap="square">
            <a:spAutoFit/>
          </a:bodyPr>
          <a:lstStyle/>
          <a:p>
            <a:r>
              <a:rPr lang="pt-BR" sz="1200" dirty="0">
                <a:solidFill>
                  <a:srgbClr val="0070C0"/>
                </a:solidFill>
              </a:rPr>
              <a:t>Manter o cabo de energia do forno desconectado durante toda a limpeza. </a:t>
            </a:r>
          </a:p>
        </p:txBody>
      </p:sp>
      <p:sp>
        <p:nvSpPr>
          <p:cNvPr id="48" name="Elipse 47"/>
          <p:cNvSpPr/>
          <p:nvPr/>
        </p:nvSpPr>
        <p:spPr>
          <a:xfrm>
            <a:off x="2678214" y="1456570"/>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1</a:t>
            </a:r>
          </a:p>
        </p:txBody>
      </p:sp>
      <p:sp>
        <p:nvSpPr>
          <p:cNvPr id="49" name="Elipse 48"/>
          <p:cNvSpPr/>
          <p:nvPr/>
        </p:nvSpPr>
        <p:spPr>
          <a:xfrm>
            <a:off x="6110105" y="1441459"/>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2</a:t>
            </a:r>
          </a:p>
        </p:txBody>
      </p:sp>
      <p:sp>
        <p:nvSpPr>
          <p:cNvPr id="50" name="Elipse 49"/>
          <p:cNvSpPr/>
          <p:nvPr/>
        </p:nvSpPr>
        <p:spPr>
          <a:xfrm>
            <a:off x="9554771" y="1443652"/>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3</a:t>
            </a:r>
          </a:p>
        </p:txBody>
      </p:sp>
      <p:sp>
        <p:nvSpPr>
          <p:cNvPr id="51" name="Elipse 50"/>
          <p:cNvSpPr/>
          <p:nvPr/>
        </p:nvSpPr>
        <p:spPr>
          <a:xfrm>
            <a:off x="9576533" y="4176096"/>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4</a:t>
            </a:r>
          </a:p>
        </p:txBody>
      </p:sp>
      <p:sp>
        <p:nvSpPr>
          <p:cNvPr id="52" name="Elipse 51"/>
          <p:cNvSpPr/>
          <p:nvPr/>
        </p:nvSpPr>
        <p:spPr>
          <a:xfrm>
            <a:off x="6262107" y="4137996"/>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5</a:t>
            </a:r>
          </a:p>
        </p:txBody>
      </p:sp>
    </p:spTree>
    <p:extLst>
      <p:ext uri="{BB962C8B-B14F-4D97-AF65-F5344CB8AC3E}">
        <p14:creationId xmlns:p14="http://schemas.microsoft.com/office/powerpoint/2010/main" val="286643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1485151" y="1656401"/>
            <a:ext cx="2717800" cy="2097772"/>
            <a:chOff x="726369" y="1169148"/>
            <a:chExt cx="2717800" cy="2097772"/>
          </a:xfrm>
        </p:grpSpPr>
        <p:sp>
          <p:nvSpPr>
            <p:cNvPr id="6" name="Retângulo de cantos arredondados 5"/>
            <p:cNvSpPr/>
            <p:nvPr/>
          </p:nvSpPr>
          <p:spPr>
            <a:xfrm>
              <a:off x="726369" y="116914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853369" y="2903210"/>
              <a:ext cx="219932" cy="276999"/>
            </a:xfrm>
            <a:prstGeom prst="rect">
              <a:avLst/>
            </a:prstGeom>
          </p:spPr>
          <p:txBody>
            <a:bodyPr wrap="none">
              <a:spAutoFit/>
            </a:bodyPr>
            <a:lstStyle/>
            <a:p>
              <a:r>
                <a:rPr lang="pt-BR" sz="1200" dirty="0">
                  <a:solidFill>
                    <a:srgbClr val="0070C0"/>
                  </a:solidFill>
                </a:rPr>
                <a:t> </a:t>
              </a:r>
            </a:p>
          </p:txBody>
        </p:sp>
      </p:grpSp>
      <p:sp>
        <p:nvSpPr>
          <p:cNvPr id="2" name="Rosca 1"/>
          <p:cNvSpPr/>
          <p:nvPr/>
        </p:nvSpPr>
        <p:spPr>
          <a:xfrm>
            <a:off x="342042" y="2523612"/>
            <a:ext cx="443860" cy="426699"/>
          </a:xfrm>
          <a:prstGeom prst="donut">
            <a:avLst>
              <a:gd name="adj" fmla="val 12422"/>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B0F0"/>
                </a:solidFill>
              </a:rPr>
              <a:t>A</a:t>
            </a:r>
          </a:p>
        </p:txBody>
      </p:sp>
      <p:cxnSp>
        <p:nvCxnSpPr>
          <p:cNvPr id="16" name="Conector de seta reta 15"/>
          <p:cNvCxnSpPr/>
          <p:nvPr/>
        </p:nvCxnSpPr>
        <p:spPr>
          <a:xfrm flipV="1">
            <a:off x="4215669" y="2743387"/>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tângulo de cantos arredondados 13"/>
          <p:cNvSpPr/>
          <p:nvPr/>
        </p:nvSpPr>
        <p:spPr>
          <a:xfrm>
            <a:off x="8292391" y="165640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de seta reta 16"/>
          <p:cNvCxnSpPr/>
          <p:nvPr/>
        </p:nvCxnSpPr>
        <p:spPr>
          <a:xfrm flipV="1">
            <a:off x="7606551" y="2743387"/>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flipH="1">
            <a:off x="9632824" y="3770709"/>
            <a:ext cx="1460" cy="4241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Retângulo 23"/>
          <p:cNvSpPr/>
          <p:nvPr/>
        </p:nvSpPr>
        <p:spPr>
          <a:xfrm>
            <a:off x="8668914" y="2621907"/>
            <a:ext cx="2423722" cy="276999"/>
          </a:xfrm>
          <a:prstGeom prst="rect">
            <a:avLst/>
          </a:prstGeom>
        </p:spPr>
        <p:txBody>
          <a:bodyPr wrap="square">
            <a:spAutoFit/>
          </a:bodyPr>
          <a:lstStyle/>
          <a:p>
            <a:pPr algn="just"/>
            <a:endParaRPr lang="pt-BR" sz="1200" dirty="0">
              <a:solidFill>
                <a:srgbClr val="0070C0"/>
              </a:solidFill>
            </a:endParaRPr>
          </a:p>
        </p:txBody>
      </p:sp>
      <p:sp>
        <p:nvSpPr>
          <p:cNvPr id="37"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err="1"/>
              <a:t>Limpeza</a:t>
            </a:r>
            <a:r>
              <a:rPr lang="es-MX" sz="1400" dirty="0"/>
              <a:t> </a:t>
            </a:r>
            <a:r>
              <a:rPr lang="es-MX" sz="1400" dirty="0" err="1"/>
              <a:t>Forno</a:t>
            </a:r>
            <a:r>
              <a:rPr lang="es-MX" sz="1400" dirty="0"/>
              <a:t> </a:t>
            </a:r>
            <a:r>
              <a:rPr lang="es-MX" sz="1400" dirty="0" err="1"/>
              <a:t>Pão</a:t>
            </a:r>
            <a:r>
              <a:rPr lang="es-MX" sz="1400" dirty="0"/>
              <a:t> de </a:t>
            </a:r>
            <a:r>
              <a:rPr lang="es-MX" sz="1400" dirty="0" err="1"/>
              <a:t>Queijo</a:t>
            </a:r>
            <a:endParaRPr lang="es-MX" sz="1400" dirty="0"/>
          </a:p>
          <a:p>
            <a:r>
              <a:rPr lang="es-MX" sz="1400" dirty="0"/>
              <a:t>(</a:t>
            </a:r>
            <a:r>
              <a:rPr lang="es-MX" sz="1400" dirty="0" err="1"/>
              <a:t>Habilitação</a:t>
            </a:r>
            <a:r>
              <a:rPr lang="es-MX" sz="1400" dirty="0"/>
              <a:t>)</a:t>
            </a:r>
          </a:p>
          <a:p>
            <a:r>
              <a:rPr lang="es-MX" sz="1400" dirty="0"/>
              <a:t>BRA-GR-LIMP-FORN-00</a:t>
            </a:r>
            <a:endParaRPr lang="es-MX" sz="1400" dirty="0"/>
          </a:p>
        </p:txBody>
      </p:sp>
      <p:sp>
        <p:nvSpPr>
          <p:cNvPr id="18" name="Retângulo 17"/>
          <p:cNvSpPr/>
          <p:nvPr/>
        </p:nvSpPr>
        <p:spPr>
          <a:xfrm>
            <a:off x="291580" y="876365"/>
            <a:ext cx="4126191" cy="338554"/>
          </a:xfrm>
          <a:prstGeom prst="rect">
            <a:avLst/>
          </a:prstGeom>
        </p:spPr>
        <p:txBody>
          <a:bodyPr wrap="square">
            <a:spAutoFit/>
          </a:bodyPr>
          <a:lstStyle/>
          <a:p>
            <a:r>
              <a:rPr lang="pt-BR" sz="1600" b="1" dirty="0">
                <a:solidFill>
                  <a:srgbClr val="FF0000"/>
                </a:solidFill>
              </a:rPr>
              <a:t>HABILITAÇÃO: HABILITAR FORNO    </a:t>
            </a:r>
          </a:p>
        </p:txBody>
      </p:sp>
      <p:sp>
        <p:nvSpPr>
          <p:cNvPr id="20" name="Retângulo 19"/>
          <p:cNvSpPr/>
          <p:nvPr/>
        </p:nvSpPr>
        <p:spPr>
          <a:xfrm>
            <a:off x="1779313" y="3444569"/>
            <a:ext cx="2625758" cy="261610"/>
          </a:xfrm>
          <a:prstGeom prst="rect">
            <a:avLst/>
          </a:prstGeom>
        </p:spPr>
        <p:txBody>
          <a:bodyPr wrap="square">
            <a:spAutoFit/>
          </a:bodyPr>
          <a:lstStyle/>
          <a:p>
            <a:pPr algn="just"/>
            <a:r>
              <a:rPr lang="pt-BR" sz="1100" dirty="0">
                <a:solidFill>
                  <a:srgbClr val="0070C0"/>
                </a:solidFill>
              </a:rPr>
              <a:t>Colocar a bandeja de resíduos.  </a:t>
            </a:r>
          </a:p>
        </p:txBody>
      </p:sp>
      <p:pic>
        <p:nvPicPr>
          <p:cNvPr id="4" name="Imagem 3"/>
          <p:cNvPicPr>
            <a:picLocks noChangeAspect="1"/>
          </p:cNvPicPr>
          <p:nvPr/>
        </p:nvPicPr>
        <p:blipFill rotWithShape="1">
          <a:blip r:embed="rId3" cstate="print">
            <a:extLst>
              <a:ext uri="{28A0092B-C50C-407E-A947-70E740481C1C}">
                <a14:useLocalDpi xmlns:a14="http://schemas.microsoft.com/office/drawing/2010/main" val="0"/>
              </a:ext>
            </a:extLst>
          </a:blip>
          <a:srcRect t="8603" b="5991"/>
          <a:stretch/>
        </p:blipFill>
        <p:spPr>
          <a:xfrm>
            <a:off x="1612151" y="1836829"/>
            <a:ext cx="2439480" cy="1562593"/>
          </a:xfrm>
          <a:prstGeom prst="rect">
            <a:avLst/>
          </a:prstGeom>
        </p:spPr>
      </p:pic>
      <p:sp>
        <p:nvSpPr>
          <p:cNvPr id="21" name="Retângulo 20"/>
          <p:cNvSpPr/>
          <p:nvPr/>
        </p:nvSpPr>
        <p:spPr>
          <a:xfrm>
            <a:off x="5465456" y="3441263"/>
            <a:ext cx="2625758" cy="261610"/>
          </a:xfrm>
          <a:prstGeom prst="rect">
            <a:avLst/>
          </a:prstGeom>
        </p:spPr>
        <p:txBody>
          <a:bodyPr wrap="square">
            <a:spAutoFit/>
          </a:bodyPr>
          <a:lstStyle/>
          <a:p>
            <a:pPr algn="just"/>
            <a:r>
              <a:rPr lang="pt-BR" sz="1100" dirty="0">
                <a:solidFill>
                  <a:srgbClr val="0070C0"/>
                </a:solidFill>
              </a:rPr>
              <a:t>Fixar a grade giratória.  </a:t>
            </a:r>
          </a:p>
        </p:txBody>
      </p:sp>
      <p:pic>
        <p:nvPicPr>
          <p:cNvPr id="8" name="Imagem 7"/>
          <p:cNvPicPr>
            <a:picLocks noChangeAspect="1"/>
          </p:cNvPicPr>
          <p:nvPr/>
        </p:nvPicPr>
        <p:blipFill rotWithShape="1">
          <a:blip r:embed="rId4" cstate="print">
            <a:extLst>
              <a:ext uri="{28A0092B-C50C-407E-A947-70E740481C1C}">
                <a14:useLocalDpi xmlns:a14="http://schemas.microsoft.com/office/drawing/2010/main" val="0"/>
              </a:ext>
            </a:extLst>
          </a:blip>
          <a:srcRect l="4922" t="8321" r="4285" b="13133"/>
          <a:stretch/>
        </p:blipFill>
        <p:spPr>
          <a:xfrm>
            <a:off x="5072232" y="1862229"/>
            <a:ext cx="2375634" cy="1541371"/>
          </a:xfrm>
          <a:prstGeom prst="rect">
            <a:avLst/>
          </a:prstGeom>
        </p:spPr>
      </p:pic>
      <p:sp>
        <p:nvSpPr>
          <p:cNvPr id="26" name="Retângulo 25"/>
          <p:cNvSpPr/>
          <p:nvPr/>
        </p:nvSpPr>
        <p:spPr>
          <a:xfrm>
            <a:off x="8618696" y="3441263"/>
            <a:ext cx="2625758" cy="261610"/>
          </a:xfrm>
          <a:prstGeom prst="rect">
            <a:avLst/>
          </a:prstGeom>
        </p:spPr>
        <p:txBody>
          <a:bodyPr wrap="square">
            <a:spAutoFit/>
          </a:bodyPr>
          <a:lstStyle/>
          <a:p>
            <a:pPr algn="just"/>
            <a:r>
              <a:rPr lang="pt-BR" sz="1100" dirty="0">
                <a:solidFill>
                  <a:srgbClr val="0070C0"/>
                </a:solidFill>
              </a:rPr>
              <a:t>Acomodar as bandejas na grade.</a:t>
            </a:r>
          </a:p>
        </p:txBody>
      </p:sp>
      <p:pic>
        <p:nvPicPr>
          <p:cNvPr id="9" name="Imagem 8"/>
          <p:cNvPicPr>
            <a:picLocks noChangeAspect="1"/>
          </p:cNvPicPr>
          <p:nvPr/>
        </p:nvPicPr>
        <p:blipFill rotWithShape="1">
          <a:blip r:embed="rId5" cstate="print">
            <a:extLst>
              <a:ext uri="{28A0092B-C50C-407E-A947-70E740481C1C}">
                <a14:useLocalDpi xmlns:a14="http://schemas.microsoft.com/office/drawing/2010/main" val="0"/>
              </a:ext>
            </a:extLst>
          </a:blip>
          <a:srcRect l="20501" t="6666" r="2385" b="27110"/>
          <a:stretch/>
        </p:blipFill>
        <p:spPr>
          <a:xfrm>
            <a:off x="8421475" y="1817497"/>
            <a:ext cx="2487826" cy="1602358"/>
          </a:xfrm>
          <a:prstGeom prst="rect">
            <a:avLst/>
          </a:prstGeom>
        </p:spPr>
      </p:pic>
      <p:sp>
        <p:nvSpPr>
          <p:cNvPr id="27" name="Retângulo de cantos arredondados 26"/>
          <p:cNvSpPr/>
          <p:nvPr/>
        </p:nvSpPr>
        <p:spPr>
          <a:xfrm>
            <a:off x="8254291" y="437139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de seta reta 28"/>
          <p:cNvCxnSpPr/>
          <p:nvPr/>
        </p:nvCxnSpPr>
        <p:spPr>
          <a:xfrm flipV="1">
            <a:off x="799351" y="2743387"/>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 name="Imagem 9"/>
          <p:cNvPicPr>
            <a:picLocks noChangeAspect="1"/>
          </p:cNvPicPr>
          <p:nvPr/>
        </p:nvPicPr>
        <p:blipFill rotWithShape="1">
          <a:blip r:embed="rId6" cstate="print">
            <a:extLst>
              <a:ext uri="{28A0092B-C50C-407E-A947-70E740481C1C}">
                <a14:useLocalDpi xmlns:a14="http://schemas.microsoft.com/office/drawing/2010/main" val="0"/>
              </a:ext>
            </a:extLst>
          </a:blip>
          <a:srcRect l="11211" t="11667" r="2395" b="14629"/>
          <a:stretch/>
        </p:blipFill>
        <p:spPr>
          <a:xfrm>
            <a:off x="8381999" y="4533183"/>
            <a:ext cx="2463801" cy="1576410"/>
          </a:xfrm>
          <a:prstGeom prst="rect">
            <a:avLst/>
          </a:prstGeom>
        </p:spPr>
      </p:pic>
      <p:sp>
        <p:nvSpPr>
          <p:cNvPr id="31" name="Retângulo 30"/>
          <p:cNvSpPr/>
          <p:nvPr/>
        </p:nvSpPr>
        <p:spPr>
          <a:xfrm>
            <a:off x="8591116" y="6131360"/>
            <a:ext cx="2141933" cy="261610"/>
          </a:xfrm>
          <a:prstGeom prst="rect">
            <a:avLst/>
          </a:prstGeom>
        </p:spPr>
        <p:txBody>
          <a:bodyPr wrap="none">
            <a:spAutoFit/>
          </a:bodyPr>
          <a:lstStyle/>
          <a:p>
            <a:r>
              <a:rPr lang="pt-BR" sz="1100" dirty="0">
                <a:solidFill>
                  <a:srgbClr val="0070C0"/>
                </a:solidFill>
              </a:rPr>
              <a:t>Fechar a porta do painel de vidro. </a:t>
            </a:r>
          </a:p>
        </p:txBody>
      </p:sp>
      <p:sp>
        <p:nvSpPr>
          <p:cNvPr id="32" name="Retângulo 31"/>
          <p:cNvSpPr/>
          <p:nvPr/>
        </p:nvSpPr>
        <p:spPr>
          <a:xfrm>
            <a:off x="4894432" y="6125661"/>
            <a:ext cx="2838611" cy="261610"/>
          </a:xfrm>
          <a:prstGeom prst="rect">
            <a:avLst/>
          </a:prstGeom>
        </p:spPr>
        <p:txBody>
          <a:bodyPr wrap="square">
            <a:spAutoFit/>
          </a:bodyPr>
          <a:lstStyle/>
          <a:p>
            <a:pPr algn="ctr"/>
            <a:r>
              <a:rPr lang="pt-BR" sz="1100" dirty="0">
                <a:solidFill>
                  <a:srgbClr val="0070C0"/>
                </a:solidFill>
              </a:rPr>
              <a:t>Colocar o cabo de energia na tomada. </a:t>
            </a:r>
          </a:p>
        </p:txBody>
      </p:sp>
      <p:sp>
        <p:nvSpPr>
          <p:cNvPr id="33" name="Retângulo de cantos arredondados 32"/>
          <p:cNvSpPr/>
          <p:nvPr/>
        </p:nvSpPr>
        <p:spPr>
          <a:xfrm>
            <a:off x="4937437" y="437139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4" name="Picture 2" descr="Resultado de imagem para puxar fio da tomada"/>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0368" t="12476" r="7962" b="23786"/>
          <a:stretch/>
        </p:blipFill>
        <p:spPr bwMode="auto">
          <a:xfrm>
            <a:off x="4991173" y="4584581"/>
            <a:ext cx="2654991" cy="13716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onector de seta reta 34"/>
          <p:cNvCxnSpPr/>
          <p:nvPr/>
        </p:nvCxnSpPr>
        <p:spPr>
          <a:xfrm flipH="1">
            <a:off x="7743675" y="5455146"/>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Conector de seta reta 35"/>
          <p:cNvCxnSpPr/>
          <p:nvPr/>
        </p:nvCxnSpPr>
        <p:spPr>
          <a:xfrm flipH="1" flipV="1">
            <a:off x="6046659" y="4879442"/>
            <a:ext cx="519241" cy="14975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o 39"/>
          <p:cNvGrpSpPr/>
          <p:nvPr/>
        </p:nvGrpSpPr>
        <p:grpSpPr>
          <a:xfrm>
            <a:off x="1629976" y="4371858"/>
            <a:ext cx="2717800" cy="2097772"/>
            <a:chOff x="726369" y="1169148"/>
            <a:chExt cx="2717800" cy="2097772"/>
          </a:xfrm>
        </p:grpSpPr>
        <p:sp>
          <p:nvSpPr>
            <p:cNvPr id="41" name="Retângulo de cantos arredondados 40"/>
            <p:cNvSpPr/>
            <p:nvPr/>
          </p:nvSpPr>
          <p:spPr>
            <a:xfrm>
              <a:off x="726369" y="116914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p:cNvSpPr/>
            <p:nvPr/>
          </p:nvSpPr>
          <p:spPr>
            <a:xfrm>
              <a:off x="808791" y="2824536"/>
              <a:ext cx="2557572" cy="430887"/>
            </a:xfrm>
            <a:prstGeom prst="rect">
              <a:avLst/>
            </a:prstGeom>
          </p:spPr>
          <p:txBody>
            <a:bodyPr wrap="square">
              <a:spAutoFit/>
            </a:bodyPr>
            <a:lstStyle/>
            <a:p>
              <a:pPr algn="just"/>
              <a:r>
                <a:rPr lang="pt-BR" sz="1100" dirty="0">
                  <a:solidFill>
                    <a:srgbClr val="0070C0"/>
                  </a:solidFill>
                </a:rPr>
                <a:t>Ligar os 3 botões para uma nova fornada de pão de queijo.</a:t>
              </a:r>
            </a:p>
          </p:txBody>
        </p:sp>
        <p:grpSp>
          <p:nvGrpSpPr>
            <p:cNvPr id="43" name="Grupo 42"/>
            <p:cNvGrpSpPr/>
            <p:nvPr/>
          </p:nvGrpSpPr>
          <p:grpSpPr>
            <a:xfrm>
              <a:off x="751768" y="1346986"/>
              <a:ext cx="1935978" cy="1590065"/>
              <a:chOff x="764468" y="1341090"/>
              <a:chExt cx="1935978" cy="1590065"/>
            </a:xfrm>
          </p:grpSpPr>
          <p:pic>
            <p:nvPicPr>
              <p:cNvPr id="44" name="Picture 2" descr="Resultado de imagem para forno giratorio titan 3 bandejas"/>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6891" y="1341090"/>
                <a:ext cx="1433555" cy="14335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Resultado de imagem para mã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64468" y="2276843"/>
                <a:ext cx="872415" cy="654312"/>
              </a:xfrm>
              <a:prstGeom prst="rect">
                <a:avLst/>
              </a:prstGeom>
              <a:noFill/>
              <a:extLst>
                <a:ext uri="{909E8E84-426E-40DD-AFC4-6F175D3DCCD1}">
                  <a14:hiddenFill xmlns:a14="http://schemas.microsoft.com/office/drawing/2010/main">
                    <a:solidFill>
                      <a:srgbClr val="FFFFFF"/>
                    </a:solidFill>
                  </a14:hiddenFill>
                </a:ext>
              </a:extLst>
            </p:spPr>
          </p:pic>
          <p:sp>
            <p:nvSpPr>
              <p:cNvPr id="46" name="Elipse 45"/>
              <p:cNvSpPr/>
              <p:nvPr/>
            </p:nvSpPr>
            <p:spPr>
              <a:xfrm>
                <a:off x="1553292" y="2506616"/>
                <a:ext cx="411144" cy="248524"/>
              </a:xfrm>
              <a:prstGeom prst="ellipse">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cxnSp>
        <p:nvCxnSpPr>
          <p:cNvPr id="47" name="Conector de seta reta 46"/>
          <p:cNvCxnSpPr/>
          <p:nvPr/>
        </p:nvCxnSpPr>
        <p:spPr>
          <a:xfrm flipH="1">
            <a:off x="4467857" y="5455146"/>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Rosca 47"/>
          <p:cNvSpPr/>
          <p:nvPr/>
        </p:nvSpPr>
        <p:spPr>
          <a:xfrm>
            <a:off x="653889" y="5269684"/>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cxnSp>
        <p:nvCxnSpPr>
          <p:cNvPr id="49" name="Conector de seta reta 48"/>
          <p:cNvCxnSpPr/>
          <p:nvPr/>
        </p:nvCxnSpPr>
        <p:spPr>
          <a:xfrm flipH="1">
            <a:off x="1117859" y="5440456"/>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Retângulo de cantos arredondados 49"/>
          <p:cNvSpPr/>
          <p:nvPr/>
        </p:nvSpPr>
        <p:spPr>
          <a:xfrm>
            <a:off x="4888751" y="1656401"/>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Elipse 50"/>
          <p:cNvSpPr/>
          <p:nvPr/>
        </p:nvSpPr>
        <p:spPr>
          <a:xfrm>
            <a:off x="2640114" y="1481970"/>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6</a:t>
            </a:r>
          </a:p>
        </p:txBody>
      </p:sp>
      <p:sp>
        <p:nvSpPr>
          <p:cNvPr id="52" name="Elipse 51"/>
          <p:cNvSpPr/>
          <p:nvPr/>
        </p:nvSpPr>
        <p:spPr>
          <a:xfrm>
            <a:off x="6109800" y="1519931"/>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7</a:t>
            </a:r>
          </a:p>
        </p:txBody>
      </p:sp>
      <p:sp>
        <p:nvSpPr>
          <p:cNvPr id="53" name="Elipse 52"/>
          <p:cNvSpPr/>
          <p:nvPr/>
        </p:nvSpPr>
        <p:spPr>
          <a:xfrm>
            <a:off x="9477278" y="1481970"/>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8</a:t>
            </a:r>
          </a:p>
        </p:txBody>
      </p:sp>
      <p:sp>
        <p:nvSpPr>
          <p:cNvPr id="54" name="Elipse 53"/>
          <p:cNvSpPr/>
          <p:nvPr/>
        </p:nvSpPr>
        <p:spPr>
          <a:xfrm>
            <a:off x="9460054" y="4248921"/>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9</a:t>
            </a:r>
          </a:p>
        </p:txBody>
      </p:sp>
      <p:grpSp>
        <p:nvGrpSpPr>
          <p:cNvPr id="56" name="Grupo 55"/>
          <p:cNvGrpSpPr/>
          <p:nvPr/>
        </p:nvGrpSpPr>
        <p:grpSpPr>
          <a:xfrm>
            <a:off x="6087013" y="4248921"/>
            <a:ext cx="341760" cy="283541"/>
            <a:chOff x="8545250" y="3792755"/>
            <a:chExt cx="341760" cy="283541"/>
          </a:xfrm>
        </p:grpSpPr>
        <p:sp>
          <p:nvSpPr>
            <p:cNvPr id="57" name="Elipse 56"/>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58" name="Retângulo 57"/>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10</a:t>
              </a:r>
              <a:endParaRPr lang="pt-BR" b="1" dirty="0">
                <a:solidFill>
                  <a:srgbClr val="0070C0"/>
                </a:solidFill>
              </a:endParaRPr>
            </a:p>
          </p:txBody>
        </p:sp>
      </p:grpSp>
      <p:grpSp>
        <p:nvGrpSpPr>
          <p:cNvPr id="59" name="Grupo 58"/>
          <p:cNvGrpSpPr/>
          <p:nvPr/>
        </p:nvGrpSpPr>
        <p:grpSpPr>
          <a:xfrm>
            <a:off x="2755581" y="4243365"/>
            <a:ext cx="341760" cy="283541"/>
            <a:chOff x="8545250" y="3792755"/>
            <a:chExt cx="341760" cy="283541"/>
          </a:xfrm>
        </p:grpSpPr>
        <p:sp>
          <p:nvSpPr>
            <p:cNvPr id="60" name="Elipse 59"/>
            <p:cNvSpPr/>
            <p:nvPr/>
          </p:nvSpPr>
          <p:spPr>
            <a:xfrm>
              <a:off x="8550138" y="3792755"/>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b="1" dirty="0">
                <a:solidFill>
                  <a:srgbClr val="0070C0"/>
                </a:solidFill>
              </a:endParaRPr>
            </a:p>
          </p:txBody>
        </p:sp>
        <p:sp>
          <p:nvSpPr>
            <p:cNvPr id="61" name="Retângulo 60"/>
            <p:cNvSpPr/>
            <p:nvPr/>
          </p:nvSpPr>
          <p:spPr>
            <a:xfrm>
              <a:off x="8545250" y="3799297"/>
              <a:ext cx="341760" cy="276999"/>
            </a:xfrm>
            <a:prstGeom prst="rect">
              <a:avLst/>
            </a:prstGeom>
          </p:spPr>
          <p:txBody>
            <a:bodyPr wrap="none">
              <a:spAutoFit/>
            </a:bodyPr>
            <a:lstStyle/>
            <a:p>
              <a:pPr algn="ctr"/>
              <a:r>
                <a:rPr lang="pt-BR" sz="1200" b="1" dirty="0">
                  <a:solidFill>
                    <a:srgbClr val="0070C0"/>
                  </a:solidFill>
                </a:rPr>
                <a:t>11</a:t>
              </a:r>
              <a:endParaRPr lang="pt-BR" b="1" dirty="0">
                <a:solidFill>
                  <a:srgbClr val="0070C0"/>
                </a:solidFill>
              </a:endParaRPr>
            </a:p>
          </p:txBody>
        </p:sp>
      </p:grpSp>
    </p:spTree>
    <p:extLst>
      <p:ext uri="{BB962C8B-B14F-4D97-AF65-F5344CB8AC3E}">
        <p14:creationId xmlns:p14="http://schemas.microsoft.com/office/powerpoint/2010/main" val="415634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inepoli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320734"/>
            <a:ext cx="1799965" cy="131997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1294651" y="1034101"/>
            <a:ext cx="2717800" cy="2097772"/>
            <a:chOff x="726369" y="1169148"/>
            <a:chExt cx="2717800" cy="2097772"/>
          </a:xfrm>
        </p:grpSpPr>
        <p:sp>
          <p:nvSpPr>
            <p:cNvPr id="6" name="Retângulo de cantos arredondados 5"/>
            <p:cNvSpPr/>
            <p:nvPr/>
          </p:nvSpPr>
          <p:spPr>
            <a:xfrm>
              <a:off x="726369" y="116914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853369" y="2903210"/>
              <a:ext cx="219932" cy="276999"/>
            </a:xfrm>
            <a:prstGeom prst="rect">
              <a:avLst/>
            </a:prstGeom>
          </p:spPr>
          <p:txBody>
            <a:bodyPr wrap="none">
              <a:spAutoFit/>
            </a:bodyPr>
            <a:lstStyle/>
            <a:p>
              <a:r>
                <a:rPr lang="pt-BR" sz="1200" dirty="0">
                  <a:solidFill>
                    <a:srgbClr val="0070C0"/>
                  </a:solidFill>
                </a:rPr>
                <a:t> </a:t>
              </a:r>
            </a:p>
          </p:txBody>
        </p:sp>
      </p:grpSp>
      <p:sp>
        <p:nvSpPr>
          <p:cNvPr id="19" name="Retângulo de cantos arredondados 18"/>
          <p:cNvSpPr/>
          <p:nvPr/>
        </p:nvSpPr>
        <p:spPr>
          <a:xfrm>
            <a:off x="5310812" y="1030947"/>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de cantos arredondados 13"/>
          <p:cNvSpPr/>
          <p:nvPr/>
        </p:nvSpPr>
        <p:spPr>
          <a:xfrm>
            <a:off x="9311160" y="1032325"/>
            <a:ext cx="2800245"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de seta reta 16"/>
          <p:cNvCxnSpPr/>
          <p:nvPr/>
        </p:nvCxnSpPr>
        <p:spPr>
          <a:xfrm flipV="1">
            <a:off x="4025321" y="2017613"/>
            <a:ext cx="1181100" cy="85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flipH="1">
            <a:off x="10805043" y="3138439"/>
            <a:ext cx="1460" cy="4241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Retângulo 23"/>
          <p:cNvSpPr/>
          <p:nvPr/>
        </p:nvSpPr>
        <p:spPr>
          <a:xfrm>
            <a:off x="8668914" y="2621907"/>
            <a:ext cx="2423722" cy="276999"/>
          </a:xfrm>
          <a:prstGeom prst="rect">
            <a:avLst/>
          </a:prstGeom>
        </p:spPr>
        <p:txBody>
          <a:bodyPr wrap="square">
            <a:spAutoFit/>
          </a:bodyPr>
          <a:lstStyle/>
          <a:p>
            <a:pPr algn="just"/>
            <a:endParaRPr lang="pt-BR" sz="1200" dirty="0">
              <a:solidFill>
                <a:srgbClr val="0070C0"/>
              </a:solidFill>
            </a:endParaRPr>
          </a:p>
        </p:txBody>
      </p:sp>
      <p:sp>
        <p:nvSpPr>
          <p:cNvPr id="37" name="Título 1"/>
          <p:cNvSpPr txBox="1">
            <a:spLocks/>
          </p:cNvSpPr>
          <p:nvPr/>
        </p:nvSpPr>
        <p:spPr>
          <a:xfrm>
            <a:off x="2945651" y="663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sz="1400" dirty="0"/>
              <a:t>Guia Rápido </a:t>
            </a:r>
            <a:r>
              <a:rPr lang="es-MX" sz="1400" dirty="0" err="1"/>
              <a:t>Limpeza</a:t>
            </a:r>
            <a:r>
              <a:rPr lang="es-MX" sz="1400" dirty="0"/>
              <a:t> </a:t>
            </a:r>
            <a:r>
              <a:rPr lang="es-MX" sz="1400" dirty="0" err="1"/>
              <a:t>Forno</a:t>
            </a:r>
            <a:r>
              <a:rPr lang="es-MX" sz="1400" dirty="0"/>
              <a:t> </a:t>
            </a:r>
            <a:r>
              <a:rPr lang="es-MX" sz="1400" dirty="0" err="1"/>
              <a:t>Pão</a:t>
            </a:r>
            <a:r>
              <a:rPr lang="es-MX" sz="1400" dirty="0"/>
              <a:t> de </a:t>
            </a:r>
            <a:r>
              <a:rPr lang="es-MX" sz="1400" dirty="0" err="1"/>
              <a:t>Queijo</a:t>
            </a:r>
            <a:endParaRPr lang="es-MX" sz="1400" dirty="0"/>
          </a:p>
          <a:p>
            <a:r>
              <a:rPr lang="es-MX" sz="1400" dirty="0"/>
              <a:t>(</a:t>
            </a:r>
            <a:r>
              <a:rPr lang="es-MX" sz="1400" dirty="0" err="1"/>
              <a:t>Limpeza</a:t>
            </a:r>
            <a:r>
              <a:rPr lang="es-MX" sz="1400" dirty="0"/>
              <a:t> entre </a:t>
            </a:r>
            <a:r>
              <a:rPr lang="es-MX" sz="1400" dirty="0" err="1"/>
              <a:t>Fornada</a:t>
            </a:r>
            <a:r>
              <a:rPr lang="es-MX" sz="1400" dirty="0"/>
              <a:t>)</a:t>
            </a:r>
          </a:p>
          <a:p>
            <a:r>
              <a:rPr lang="es-MX" sz="1400" dirty="0"/>
              <a:t>BRA-GR-LIMP-FORN-00</a:t>
            </a:r>
            <a:endParaRPr lang="es-MX" sz="1400" dirty="0"/>
          </a:p>
        </p:txBody>
      </p:sp>
      <p:sp>
        <p:nvSpPr>
          <p:cNvPr id="18" name="Retângulo 17"/>
          <p:cNvSpPr/>
          <p:nvPr/>
        </p:nvSpPr>
        <p:spPr>
          <a:xfrm>
            <a:off x="257967" y="596685"/>
            <a:ext cx="4126191" cy="338554"/>
          </a:xfrm>
          <a:prstGeom prst="rect">
            <a:avLst/>
          </a:prstGeom>
        </p:spPr>
        <p:txBody>
          <a:bodyPr wrap="square">
            <a:spAutoFit/>
          </a:bodyPr>
          <a:lstStyle/>
          <a:p>
            <a:r>
              <a:rPr lang="pt-BR" sz="1600" b="1" dirty="0" smtClean="0">
                <a:solidFill>
                  <a:srgbClr val="FF0000"/>
                </a:solidFill>
              </a:rPr>
              <a:t>LIMPEZA </a:t>
            </a:r>
            <a:r>
              <a:rPr lang="pt-BR" sz="1600" b="1" dirty="0">
                <a:solidFill>
                  <a:srgbClr val="FF0000"/>
                </a:solidFill>
              </a:rPr>
              <a:t>ENTRE FORNADA </a:t>
            </a:r>
          </a:p>
        </p:txBody>
      </p:sp>
      <p:sp>
        <p:nvSpPr>
          <p:cNvPr id="20" name="Retângulo 19"/>
          <p:cNvSpPr/>
          <p:nvPr/>
        </p:nvSpPr>
        <p:spPr>
          <a:xfrm>
            <a:off x="1340672" y="2813957"/>
            <a:ext cx="2625758" cy="261610"/>
          </a:xfrm>
          <a:prstGeom prst="rect">
            <a:avLst/>
          </a:prstGeom>
        </p:spPr>
        <p:txBody>
          <a:bodyPr wrap="square">
            <a:spAutoFit/>
          </a:bodyPr>
          <a:lstStyle/>
          <a:p>
            <a:pPr algn="just"/>
            <a:r>
              <a:rPr lang="pt-BR" sz="1100" dirty="0">
                <a:solidFill>
                  <a:srgbClr val="0070C0"/>
                </a:solidFill>
              </a:rPr>
              <a:t>Após assar e </a:t>
            </a:r>
            <a:r>
              <a:rPr lang="pt-BR" sz="1100" dirty="0" err="1">
                <a:solidFill>
                  <a:srgbClr val="0070C0"/>
                </a:solidFill>
              </a:rPr>
              <a:t>porcionar</a:t>
            </a:r>
            <a:r>
              <a:rPr lang="pt-BR" sz="1100" dirty="0">
                <a:solidFill>
                  <a:srgbClr val="0070C0"/>
                </a:solidFill>
              </a:rPr>
              <a:t> os pães de queijo. </a:t>
            </a:r>
          </a:p>
        </p:txBody>
      </p:sp>
      <p:sp>
        <p:nvSpPr>
          <p:cNvPr id="27" name="Retângulo de cantos arredondados 26"/>
          <p:cNvSpPr/>
          <p:nvPr/>
        </p:nvSpPr>
        <p:spPr>
          <a:xfrm>
            <a:off x="9371891" y="369829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de seta reta 28"/>
          <p:cNvCxnSpPr/>
          <p:nvPr/>
        </p:nvCxnSpPr>
        <p:spPr>
          <a:xfrm flipV="1">
            <a:off x="621832" y="2071703"/>
            <a:ext cx="5969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Retângulo 30"/>
          <p:cNvSpPr/>
          <p:nvPr/>
        </p:nvSpPr>
        <p:spPr>
          <a:xfrm>
            <a:off x="9458613" y="5519546"/>
            <a:ext cx="2667718" cy="261610"/>
          </a:xfrm>
          <a:prstGeom prst="rect">
            <a:avLst/>
          </a:prstGeom>
        </p:spPr>
        <p:txBody>
          <a:bodyPr wrap="none">
            <a:spAutoFit/>
          </a:bodyPr>
          <a:lstStyle/>
          <a:p>
            <a:r>
              <a:rPr lang="pt-BR" sz="1100" dirty="0">
                <a:solidFill>
                  <a:srgbClr val="0070C0"/>
                </a:solidFill>
              </a:rPr>
              <a:t>Secar a forma com o pano multiuso verde.  </a:t>
            </a:r>
          </a:p>
        </p:txBody>
      </p:sp>
      <p:cxnSp>
        <p:nvCxnSpPr>
          <p:cNvPr id="35" name="Conector de seta reta 34"/>
          <p:cNvCxnSpPr/>
          <p:nvPr/>
        </p:nvCxnSpPr>
        <p:spPr>
          <a:xfrm flipH="1">
            <a:off x="8286194" y="4284378"/>
            <a:ext cx="1085429" cy="41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ector de seta reta 46"/>
          <p:cNvCxnSpPr/>
          <p:nvPr/>
        </p:nvCxnSpPr>
        <p:spPr>
          <a:xfrm flipH="1" flipV="1">
            <a:off x="6300252" y="4262920"/>
            <a:ext cx="1209214" cy="139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Conector de seta reta 48"/>
          <p:cNvCxnSpPr/>
          <p:nvPr/>
        </p:nvCxnSpPr>
        <p:spPr>
          <a:xfrm flipH="1">
            <a:off x="2990054" y="4284661"/>
            <a:ext cx="486676" cy="1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Elipse 49"/>
          <p:cNvSpPr/>
          <p:nvPr/>
        </p:nvSpPr>
        <p:spPr>
          <a:xfrm>
            <a:off x="142334" y="1807688"/>
            <a:ext cx="472261" cy="47528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p:cNvPicPr>
            <a:picLocks noChangeAspect="1"/>
          </p:cNvPicPr>
          <p:nvPr/>
        </p:nvPicPr>
        <p:blipFill rotWithShape="1">
          <a:blip r:embed="rId3" cstate="print">
            <a:extLst>
              <a:ext uri="{28A0092B-C50C-407E-A947-70E740481C1C}">
                <a14:useLocalDpi xmlns:a14="http://schemas.microsoft.com/office/drawing/2010/main" val="0"/>
              </a:ext>
            </a:extLst>
          </a:blip>
          <a:srcRect t="9401"/>
          <a:stretch/>
        </p:blipFill>
        <p:spPr>
          <a:xfrm>
            <a:off x="1470377" y="1203874"/>
            <a:ext cx="2369535" cy="1610084"/>
          </a:xfrm>
          <a:prstGeom prst="rect">
            <a:avLst/>
          </a:prstGeom>
        </p:spPr>
      </p:pic>
      <p:pic>
        <p:nvPicPr>
          <p:cNvPr id="52" name="Imagem 51"/>
          <p:cNvPicPr>
            <a:picLocks noChangeAspect="1"/>
          </p:cNvPicPr>
          <p:nvPr/>
        </p:nvPicPr>
        <p:blipFill rotWithShape="1">
          <a:blip r:embed="rId4" cstate="print">
            <a:extLst>
              <a:ext uri="{28A0092B-C50C-407E-A947-70E740481C1C}">
                <a14:useLocalDpi xmlns:a14="http://schemas.microsoft.com/office/drawing/2010/main" val="0"/>
              </a:ext>
            </a:extLst>
          </a:blip>
          <a:srcRect l="2118" r="17071" b="17"/>
          <a:stretch/>
        </p:blipFill>
        <p:spPr>
          <a:xfrm rot="16200000">
            <a:off x="5945323" y="729745"/>
            <a:ext cx="1383848" cy="2282887"/>
          </a:xfrm>
          <a:prstGeom prst="rect">
            <a:avLst/>
          </a:prstGeom>
        </p:spPr>
      </p:pic>
      <p:sp>
        <p:nvSpPr>
          <p:cNvPr id="53" name="Retângulo 52"/>
          <p:cNvSpPr/>
          <p:nvPr/>
        </p:nvSpPr>
        <p:spPr>
          <a:xfrm>
            <a:off x="5437133" y="2527789"/>
            <a:ext cx="2471696" cy="600164"/>
          </a:xfrm>
          <a:prstGeom prst="rect">
            <a:avLst/>
          </a:prstGeom>
        </p:spPr>
        <p:txBody>
          <a:bodyPr wrap="square">
            <a:spAutoFit/>
          </a:bodyPr>
          <a:lstStyle/>
          <a:p>
            <a:pPr algn="just"/>
            <a:r>
              <a:rPr lang="pt-BR" sz="1100" dirty="0">
                <a:solidFill>
                  <a:srgbClr val="0070C0"/>
                </a:solidFill>
              </a:rPr>
              <a:t>Lavar a forma usada na pia, aplicar Suma D27 (já diluído) com o auxílio da esponja multiuso. </a:t>
            </a:r>
          </a:p>
        </p:txBody>
      </p:sp>
      <p:sp>
        <p:nvSpPr>
          <p:cNvPr id="54" name="Retângulo 53"/>
          <p:cNvSpPr/>
          <p:nvPr/>
        </p:nvSpPr>
        <p:spPr>
          <a:xfrm>
            <a:off x="9261091" y="2850115"/>
            <a:ext cx="2911007" cy="261610"/>
          </a:xfrm>
          <a:prstGeom prst="rect">
            <a:avLst/>
          </a:prstGeom>
        </p:spPr>
        <p:txBody>
          <a:bodyPr wrap="square">
            <a:spAutoFit/>
          </a:bodyPr>
          <a:lstStyle/>
          <a:p>
            <a:pPr algn="ctr"/>
            <a:r>
              <a:rPr lang="pt-BR" sz="1070" dirty="0">
                <a:solidFill>
                  <a:srgbClr val="0070C0"/>
                </a:solidFill>
              </a:rPr>
              <a:t>Enxaguar a forma em água corrente.</a:t>
            </a:r>
          </a:p>
        </p:txBody>
      </p:sp>
      <p:pic>
        <p:nvPicPr>
          <p:cNvPr id="55" name="Imagem 54"/>
          <p:cNvPicPr>
            <a:picLocks noChangeAspect="1"/>
          </p:cNvPicPr>
          <p:nvPr/>
        </p:nvPicPr>
        <p:blipFill rotWithShape="1">
          <a:blip r:embed="rId5" cstate="print">
            <a:extLst>
              <a:ext uri="{28A0092B-C50C-407E-A947-70E740481C1C}">
                <a14:useLocalDpi xmlns:a14="http://schemas.microsoft.com/office/drawing/2010/main" val="0"/>
              </a:ext>
            </a:extLst>
          </a:blip>
          <a:srcRect t="-691" b="52997"/>
          <a:stretch/>
        </p:blipFill>
        <p:spPr>
          <a:xfrm>
            <a:off x="9495144" y="1196368"/>
            <a:ext cx="2469587" cy="1570445"/>
          </a:xfrm>
          <a:prstGeom prst="rect">
            <a:avLst/>
          </a:prstGeom>
        </p:spPr>
      </p:pic>
      <p:pic>
        <p:nvPicPr>
          <p:cNvPr id="12" name="Imagem 11"/>
          <p:cNvPicPr>
            <a:picLocks noChangeAspect="1"/>
          </p:cNvPicPr>
          <p:nvPr/>
        </p:nvPicPr>
        <p:blipFill rotWithShape="1">
          <a:blip r:embed="rId6" cstate="print">
            <a:extLst>
              <a:ext uri="{28A0092B-C50C-407E-A947-70E740481C1C}">
                <a14:useLocalDpi xmlns:a14="http://schemas.microsoft.com/office/drawing/2010/main" val="0"/>
              </a:ext>
            </a:extLst>
          </a:blip>
          <a:srcRect l="3490" t="-940" r="3020" b="19347"/>
          <a:stretch/>
        </p:blipFill>
        <p:spPr>
          <a:xfrm>
            <a:off x="9512589" y="3860589"/>
            <a:ext cx="2476001" cy="1620645"/>
          </a:xfrm>
          <a:prstGeom prst="rect">
            <a:avLst/>
          </a:prstGeom>
        </p:spPr>
      </p:pic>
      <p:sp>
        <p:nvSpPr>
          <p:cNvPr id="58" name="Retângulo de cantos arredondados 57"/>
          <p:cNvSpPr/>
          <p:nvPr/>
        </p:nvSpPr>
        <p:spPr>
          <a:xfrm>
            <a:off x="159235" y="3759125"/>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9" name="Imagem 58"/>
          <p:cNvPicPr>
            <a:picLocks noChangeAspect="1"/>
          </p:cNvPicPr>
          <p:nvPr/>
        </p:nvPicPr>
        <p:blipFill rotWithShape="1">
          <a:blip r:embed="rId7" cstate="print">
            <a:extLst>
              <a:ext uri="{28A0092B-C50C-407E-A947-70E740481C1C}">
                <a14:useLocalDpi xmlns:a14="http://schemas.microsoft.com/office/drawing/2010/main" val="0"/>
              </a:ext>
            </a:extLst>
          </a:blip>
          <a:srcRect l="19323" t="14615" r="25412" b="11681"/>
          <a:stretch/>
        </p:blipFill>
        <p:spPr>
          <a:xfrm>
            <a:off x="247704" y="3970393"/>
            <a:ext cx="1174879" cy="1175149"/>
          </a:xfrm>
          <a:prstGeom prst="rect">
            <a:avLst/>
          </a:prstGeom>
        </p:spPr>
      </p:pic>
      <p:sp>
        <p:nvSpPr>
          <p:cNvPr id="60" name="Retângulo 59"/>
          <p:cNvSpPr/>
          <p:nvPr/>
        </p:nvSpPr>
        <p:spPr>
          <a:xfrm>
            <a:off x="192122" y="5250785"/>
            <a:ext cx="2684913" cy="769441"/>
          </a:xfrm>
          <a:prstGeom prst="rect">
            <a:avLst/>
          </a:prstGeom>
        </p:spPr>
        <p:txBody>
          <a:bodyPr wrap="square">
            <a:spAutoFit/>
          </a:bodyPr>
          <a:lstStyle/>
          <a:p>
            <a:r>
              <a:rPr lang="pt-BR" sz="1100" dirty="0">
                <a:solidFill>
                  <a:srgbClr val="0070C0"/>
                </a:solidFill>
              </a:rPr>
              <a:t>Fechar a porta do painel de vidro. Ligar os 3 botões se houver nova fornada de pão de queijo.</a:t>
            </a:r>
          </a:p>
          <a:p>
            <a:r>
              <a:rPr lang="pt-BR" sz="1100" dirty="0">
                <a:solidFill>
                  <a:srgbClr val="0070C0"/>
                </a:solidFill>
              </a:rPr>
              <a:t>  </a:t>
            </a:r>
          </a:p>
        </p:txBody>
      </p:sp>
      <p:sp>
        <p:nvSpPr>
          <p:cNvPr id="62" name="Fluxograma: Decisão 61"/>
          <p:cNvSpPr/>
          <p:nvPr/>
        </p:nvSpPr>
        <p:spPr>
          <a:xfrm>
            <a:off x="7512672" y="4021693"/>
            <a:ext cx="737150" cy="518618"/>
          </a:xfrm>
          <a:prstGeom prst="flowChartDecision">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00B0F0"/>
                </a:solidFill>
              </a:rPr>
              <a:t>X</a:t>
            </a:r>
          </a:p>
        </p:txBody>
      </p:sp>
      <p:sp>
        <p:nvSpPr>
          <p:cNvPr id="63" name="Retângulo 62"/>
          <p:cNvSpPr/>
          <p:nvPr/>
        </p:nvSpPr>
        <p:spPr>
          <a:xfrm>
            <a:off x="7869081" y="4530856"/>
            <a:ext cx="1589532" cy="261610"/>
          </a:xfrm>
          <a:prstGeom prst="rect">
            <a:avLst/>
          </a:prstGeom>
        </p:spPr>
        <p:txBody>
          <a:bodyPr wrap="square">
            <a:spAutoFit/>
          </a:bodyPr>
          <a:lstStyle/>
          <a:p>
            <a:pPr algn="ctr"/>
            <a:r>
              <a:rPr lang="pt-BR" sz="1100" dirty="0">
                <a:solidFill>
                  <a:srgbClr val="0070C0"/>
                </a:solidFill>
              </a:rPr>
              <a:t>Haverá nova fornada?  </a:t>
            </a:r>
          </a:p>
        </p:txBody>
      </p:sp>
      <p:sp>
        <p:nvSpPr>
          <p:cNvPr id="64" name="Retângulo 63"/>
          <p:cNvSpPr/>
          <p:nvPr/>
        </p:nvSpPr>
        <p:spPr>
          <a:xfrm>
            <a:off x="6083937" y="3826307"/>
            <a:ext cx="1892199" cy="261610"/>
          </a:xfrm>
          <a:prstGeom prst="rect">
            <a:avLst/>
          </a:prstGeom>
        </p:spPr>
        <p:txBody>
          <a:bodyPr wrap="square">
            <a:spAutoFit/>
          </a:bodyPr>
          <a:lstStyle/>
          <a:p>
            <a:pPr algn="ctr"/>
            <a:r>
              <a:rPr lang="pt-BR" sz="1100" dirty="0">
                <a:solidFill>
                  <a:srgbClr val="0070C0"/>
                </a:solidFill>
              </a:rPr>
              <a:t>Não haverá nova fornada?  </a:t>
            </a:r>
          </a:p>
        </p:txBody>
      </p:sp>
      <p:sp>
        <p:nvSpPr>
          <p:cNvPr id="65" name="Retângulo de cantos arredondados 64"/>
          <p:cNvSpPr/>
          <p:nvPr/>
        </p:nvSpPr>
        <p:spPr>
          <a:xfrm>
            <a:off x="3455855" y="3733698"/>
            <a:ext cx="2717800" cy="2097772"/>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65"/>
          <p:cNvSpPr/>
          <p:nvPr/>
        </p:nvSpPr>
        <p:spPr>
          <a:xfrm>
            <a:off x="3579312" y="5531846"/>
            <a:ext cx="2625758" cy="261610"/>
          </a:xfrm>
          <a:prstGeom prst="rect">
            <a:avLst/>
          </a:prstGeom>
        </p:spPr>
        <p:txBody>
          <a:bodyPr wrap="square">
            <a:spAutoFit/>
          </a:bodyPr>
          <a:lstStyle/>
          <a:p>
            <a:pPr algn="just"/>
            <a:r>
              <a:rPr lang="pt-BR" sz="1100" dirty="0">
                <a:solidFill>
                  <a:srgbClr val="0070C0"/>
                </a:solidFill>
              </a:rPr>
              <a:t>Acomodar as formas  na grade giratória.</a:t>
            </a:r>
          </a:p>
        </p:txBody>
      </p:sp>
      <p:pic>
        <p:nvPicPr>
          <p:cNvPr id="67" name="Imagem 66"/>
          <p:cNvPicPr>
            <a:picLocks noChangeAspect="1"/>
          </p:cNvPicPr>
          <p:nvPr/>
        </p:nvPicPr>
        <p:blipFill rotWithShape="1">
          <a:blip r:embed="rId8" cstate="print">
            <a:extLst>
              <a:ext uri="{28A0092B-C50C-407E-A947-70E740481C1C}">
                <a14:useLocalDpi xmlns:a14="http://schemas.microsoft.com/office/drawing/2010/main" val="0"/>
              </a:ext>
            </a:extLst>
          </a:blip>
          <a:srcRect l="20501" t="6665" r="2385" b="29673"/>
          <a:stretch/>
        </p:blipFill>
        <p:spPr>
          <a:xfrm>
            <a:off x="3552728" y="3958736"/>
            <a:ext cx="2487826" cy="1540364"/>
          </a:xfrm>
          <a:prstGeom prst="rect">
            <a:avLst/>
          </a:prstGeom>
        </p:spPr>
      </p:pic>
      <p:sp>
        <p:nvSpPr>
          <p:cNvPr id="68" name="Retângulo de cantos arredondados 67"/>
          <p:cNvSpPr/>
          <p:nvPr/>
        </p:nvSpPr>
        <p:spPr>
          <a:xfrm>
            <a:off x="6644047" y="4921628"/>
            <a:ext cx="2467104" cy="1809757"/>
          </a:xfrm>
          <a:prstGeom prst="roundRect">
            <a:avLst>
              <a:gd name="adj" fmla="val 1104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9" name="Conector de seta reta 68"/>
          <p:cNvCxnSpPr/>
          <p:nvPr/>
        </p:nvCxnSpPr>
        <p:spPr>
          <a:xfrm flipH="1">
            <a:off x="7882708" y="4559773"/>
            <a:ext cx="3709" cy="2326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6" name="Imagem 75"/>
          <p:cNvPicPr>
            <a:picLocks noChangeAspect="1"/>
          </p:cNvPicPr>
          <p:nvPr/>
        </p:nvPicPr>
        <p:blipFill rotWithShape="1">
          <a:blip r:embed="rId9" cstate="print">
            <a:extLst>
              <a:ext uri="{28A0092B-C50C-407E-A947-70E740481C1C}">
                <a14:useLocalDpi xmlns:a14="http://schemas.microsoft.com/office/drawing/2010/main" val="0"/>
              </a:ext>
            </a:extLst>
          </a:blip>
          <a:srcRect l="25705" t="6667" r="2385" b="43972"/>
          <a:stretch/>
        </p:blipFill>
        <p:spPr>
          <a:xfrm>
            <a:off x="6774332" y="5139331"/>
            <a:ext cx="2203801" cy="1134577"/>
          </a:xfrm>
          <a:prstGeom prst="rect">
            <a:avLst/>
          </a:prstGeom>
        </p:spPr>
      </p:pic>
      <p:cxnSp>
        <p:nvCxnSpPr>
          <p:cNvPr id="82" name="Conector de seta reta 81"/>
          <p:cNvCxnSpPr/>
          <p:nvPr/>
        </p:nvCxnSpPr>
        <p:spPr>
          <a:xfrm>
            <a:off x="525681" y="5856897"/>
            <a:ext cx="0" cy="369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6" name="Retângulo 85"/>
          <p:cNvSpPr/>
          <p:nvPr/>
        </p:nvSpPr>
        <p:spPr>
          <a:xfrm>
            <a:off x="6711084" y="6302825"/>
            <a:ext cx="2343249" cy="430887"/>
          </a:xfrm>
          <a:prstGeom prst="rect">
            <a:avLst/>
          </a:prstGeom>
        </p:spPr>
        <p:txBody>
          <a:bodyPr wrap="square">
            <a:spAutoFit/>
          </a:bodyPr>
          <a:lstStyle/>
          <a:p>
            <a:pPr algn="just"/>
            <a:r>
              <a:rPr lang="pt-BR" sz="1100" dirty="0">
                <a:solidFill>
                  <a:srgbClr val="0070C0"/>
                </a:solidFill>
              </a:rPr>
              <a:t>Acomodar as formas com novas porções de pão de queijo.  </a:t>
            </a:r>
          </a:p>
        </p:txBody>
      </p:sp>
      <p:cxnSp>
        <p:nvCxnSpPr>
          <p:cNvPr id="90" name="Conector angulado 89"/>
          <p:cNvCxnSpPr/>
          <p:nvPr/>
        </p:nvCxnSpPr>
        <p:spPr>
          <a:xfrm rot="10800000">
            <a:off x="1447803" y="5946686"/>
            <a:ext cx="5177527" cy="220779"/>
          </a:xfrm>
          <a:prstGeom prst="bentConnector3">
            <a:avLst>
              <a:gd name="adj1" fmla="val 10004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1" name="Retângulo 120"/>
          <p:cNvSpPr/>
          <p:nvPr/>
        </p:nvSpPr>
        <p:spPr>
          <a:xfrm>
            <a:off x="10778729" y="46865"/>
            <a:ext cx="1413271" cy="584775"/>
          </a:xfrm>
          <a:prstGeom prst="rect">
            <a:avLst/>
          </a:prstGeom>
        </p:spPr>
        <p:txBody>
          <a:bodyPr wrap="none">
            <a:spAutoFit/>
          </a:bodyPr>
          <a:lstStyle/>
          <a:p>
            <a:pPr algn="ctr"/>
            <a:r>
              <a:rPr lang="en-US" sz="1600" b="1" dirty="0" err="1">
                <a:solidFill>
                  <a:srgbClr val="0070C0"/>
                </a:solidFill>
              </a:rPr>
              <a:t>Versão</a:t>
            </a:r>
            <a:r>
              <a:rPr lang="en-US" sz="1600" b="1" dirty="0">
                <a:solidFill>
                  <a:srgbClr val="0070C0"/>
                </a:solidFill>
              </a:rPr>
              <a:t>: 1.0 </a:t>
            </a:r>
          </a:p>
          <a:p>
            <a:pPr algn="ctr"/>
            <a:r>
              <a:rPr lang="en-US" sz="1600" b="1" dirty="0" err="1">
                <a:solidFill>
                  <a:srgbClr val="0070C0"/>
                </a:solidFill>
              </a:rPr>
              <a:t>Outubro</a:t>
            </a:r>
            <a:r>
              <a:rPr lang="en-US" sz="1600" b="1" dirty="0">
                <a:solidFill>
                  <a:srgbClr val="0070C0"/>
                </a:solidFill>
              </a:rPr>
              <a:t>/2017</a:t>
            </a:r>
            <a:endParaRPr lang="pt-BR" sz="1600" b="1" dirty="0">
              <a:solidFill>
                <a:srgbClr val="0070C0"/>
              </a:solidFill>
            </a:endParaRPr>
          </a:p>
        </p:txBody>
      </p:sp>
      <p:pic>
        <p:nvPicPr>
          <p:cNvPr id="131" name="Imagem 13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1494" y="5235919"/>
            <a:ext cx="668992" cy="376308"/>
          </a:xfrm>
          <a:prstGeom prst="rect">
            <a:avLst/>
          </a:prstGeom>
        </p:spPr>
      </p:pic>
      <p:cxnSp>
        <p:nvCxnSpPr>
          <p:cNvPr id="141" name="Conector de seta reta 140"/>
          <p:cNvCxnSpPr/>
          <p:nvPr/>
        </p:nvCxnSpPr>
        <p:spPr>
          <a:xfrm flipV="1">
            <a:off x="8044574" y="2034316"/>
            <a:ext cx="1181100" cy="85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1838757" y="6431058"/>
            <a:ext cx="4343229" cy="261610"/>
          </a:xfrm>
          <a:prstGeom prst="rect">
            <a:avLst/>
          </a:prstGeom>
        </p:spPr>
        <p:txBody>
          <a:bodyPr wrap="square">
            <a:spAutoFit/>
          </a:bodyPr>
          <a:lstStyle/>
          <a:p>
            <a:pPr algn="just"/>
            <a:r>
              <a:rPr lang="pt-BR" sz="1100" dirty="0">
                <a:solidFill>
                  <a:srgbClr val="0070C0"/>
                </a:solidFill>
              </a:rPr>
              <a:t>NOTA: Realizar sempre a limpeza das formas entre fornadas.  </a:t>
            </a:r>
          </a:p>
        </p:txBody>
      </p:sp>
      <p:pic>
        <p:nvPicPr>
          <p:cNvPr id="48" name="Picture 2" descr="Resultado de imagem para forno giratorio titan 3 bandeja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7013" y="3953383"/>
            <a:ext cx="1298939" cy="1298939"/>
          </a:xfrm>
          <a:prstGeom prst="rect">
            <a:avLst/>
          </a:prstGeom>
          <a:noFill/>
          <a:extLst>
            <a:ext uri="{909E8E84-426E-40DD-AFC4-6F175D3DCCD1}">
              <a14:hiddenFill xmlns:a14="http://schemas.microsoft.com/office/drawing/2010/main">
                <a:solidFill>
                  <a:srgbClr val="FFFFFF"/>
                </a:solidFill>
              </a14:hiddenFill>
            </a:ext>
          </a:extLst>
        </p:spPr>
      </p:pic>
      <p:sp>
        <p:nvSpPr>
          <p:cNvPr id="56" name="Elipse 55"/>
          <p:cNvSpPr/>
          <p:nvPr/>
        </p:nvSpPr>
        <p:spPr>
          <a:xfrm>
            <a:off x="1767336" y="5011737"/>
            <a:ext cx="386643" cy="240401"/>
          </a:xfrm>
          <a:prstGeom prst="ellipse">
            <a:avLst/>
          </a:prstGeom>
          <a:noFill/>
          <a:ln w="3492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 name="Picture 2" descr="Resultado de imagem para mã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1480048" y="4934336"/>
            <a:ext cx="444291" cy="333219"/>
          </a:xfrm>
          <a:prstGeom prst="rect">
            <a:avLst/>
          </a:prstGeom>
          <a:noFill/>
          <a:extLst>
            <a:ext uri="{909E8E84-426E-40DD-AFC4-6F175D3DCCD1}">
              <a14:hiddenFill xmlns:a14="http://schemas.microsoft.com/office/drawing/2010/main">
                <a:solidFill>
                  <a:srgbClr val="FFFFFF"/>
                </a:solidFill>
              </a14:hiddenFill>
            </a:ext>
          </a:extLst>
        </p:spPr>
      </p:pic>
      <p:sp>
        <p:nvSpPr>
          <p:cNvPr id="57" name="Rosca 56"/>
          <p:cNvSpPr/>
          <p:nvPr/>
        </p:nvSpPr>
        <p:spPr>
          <a:xfrm>
            <a:off x="333223" y="6333717"/>
            <a:ext cx="384916" cy="341544"/>
          </a:xfrm>
          <a:prstGeom prst="donut">
            <a:avLst>
              <a:gd name="adj" fmla="val 7815"/>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B0F0"/>
              </a:solidFill>
            </a:endParaRPr>
          </a:p>
        </p:txBody>
      </p:sp>
      <p:sp>
        <p:nvSpPr>
          <p:cNvPr id="61" name="Elipse 60"/>
          <p:cNvSpPr/>
          <p:nvPr/>
        </p:nvSpPr>
        <p:spPr>
          <a:xfrm>
            <a:off x="2447314" y="884639"/>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1</a:t>
            </a:r>
          </a:p>
        </p:txBody>
      </p:sp>
      <p:sp>
        <p:nvSpPr>
          <p:cNvPr id="70" name="Elipse 69"/>
          <p:cNvSpPr/>
          <p:nvPr/>
        </p:nvSpPr>
        <p:spPr>
          <a:xfrm>
            <a:off x="6416539" y="884639"/>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2</a:t>
            </a:r>
          </a:p>
        </p:txBody>
      </p:sp>
      <p:sp>
        <p:nvSpPr>
          <p:cNvPr id="71" name="Elipse 70"/>
          <p:cNvSpPr/>
          <p:nvPr/>
        </p:nvSpPr>
        <p:spPr>
          <a:xfrm>
            <a:off x="10558145" y="884639"/>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3</a:t>
            </a:r>
          </a:p>
        </p:txBody>
      </p:sp>
      <p:sp>
        <p:nvSpPr>
          <p:cNvPr id="72" name="Elipse 71"/>
          <p:cNvSpPr/>
          <p:nvPr/>
        </p:nvSpPr>
        <p:spPr>
          <a:xfrm>
            <a:off x="10588535" y="3588178"/>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4</a:t>
            </a:r>
          </a:p>
        </p:txBody>
      </p:sp>
      <p:sp>
        <p:nvSpPr>
          <p:cNvPr id="73" name="Elipse 72"/>
          <p:cNvSpPr/>
          <p:nvPr/>
        </p:nvSpPr>
        <p:spPr>
          <a:xfrm>
            <a:off x="4643504" y="3566713"/>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5</a:t>
            </a:r>
          </a:p>
        </p:txBody>
      </p:sp>
      <p:sp>
        <p:nvSpPr>
          <p:cNvPr id="74" name="Elipse 73"/>
          <p:cNvSpPr/>
          <p:nvPr/>
        </p:nvSpPr>
        <p:spPr>
          <a:xfrm>
            <a:off x="1268514" y="3604919"/>
            <a:ext cx="306273" cy="2575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70C0"/>
                </a:solidFill>
              </a:rPr>
              <a:t>6</a:t>
            </a:r>
          </a:p>
        </p:txBody>
      </p:sp>
    </p:spTree>
    <p:extLst>
      <p:ext uri="{BB962C8B-B14F-4D97-AF65-F5344CB8AC3E}">
        <p14:creationId xmlns:p14="http://schemas.microsoft.com/office/powerpoint/2010/main" val="78590908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10" ma:contentTypeDescription="Create a new document." ma:contentTypeScope="" ma:versionID="35121960675f33b78e28871947d22f45">
  <xsd:schema xmlns:xsd="http://www.w3.org/2001/XMLSchema" xmlns:xs="http://www.w3.org/2001/XMLSchema" xmlns:p="http://schemas.microsoft.com/office/2006/metadata/properties" xmlns:ns2="b434cdbb-54b5-49ea-a40b-8752fccc213c" xmlns:ns3="dd2f9859-fe61-414d-91be-415ae0412e18" targetNamespace="http://schemas.microsoft.com/office/2006/metadata/properties" ma:root="true" ma:fieldsID="de5e6a7c06425a00c84f4489a688f049" ns2:_="" ns3:_="">
    <xsd:import namespace="b434cdbb-54b5-49ea-a40b-8752fccc213c"/>
    <xsd:import namespace="dd2f9859-fe61-414d-91be-415ae0412e1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d2f9859-fe61-414d-91be-415ae0412e1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98A345-D67E-463F-9662-B833AB5CA074}">
  <ds:schemaRefs>
    <ds:schemaRef ds:uri="http://schemas.microsoft.com/sharepoint/v3/contenttype/forms"/>
  </ds:schemaRefs>
</ds:datastoreItem>
</file>

<file path=customXml/itemProps2.xml><?xml version="1.0" encoding="utf-8"?>
<ds:datastoreItem xmlns:ds="http://schemas.openxmlformats.org/officeDocument/2006/customXml" ds:itemID="{23448D81-7A0D-4B76-8BD0-E6C1597261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72267E3-7639-408B-B222-654D39AAF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dd2f9859-fe61-414d-91be-415ae0412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2603</TotalTime>
  <Words>2012</Words>
  <Application>Microsoft Office PowerPoint</Application>
  <PresentationFormat>Widescreen</PresentationFormat>
  <Paragraphs>353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Clarendon BT</vt:lpstr>
      <vt:lpstr>Times New Roman</vt:lpstr>
      <vt:lpstr>Tema do Office</vt:lpstr>
      <vt:lpstr>GUIA RÁPIDO LIMPEZA DE FORNO PÃO DE QUEIJO E MERRYCHEF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GUIA RÁPIDO LIMPEZA FORNO DE PÃO DE QUEIJO</dc:title>
  <dc:creator>Rodrigo Fernandes (ext. Scanton)</dc:creator>
  <cp:lastModifiedBy>Daniele Endler (ext. Scanton)</cp:lastModifiedBy>
  <cp:revision>278</cp:revision>
  <cp:lastPrinted>2017-11-13T15:50:06Z</cp:lastPrinted>
  <dcterms:created xsi:type="dcterms:W3CDTF">2017-10-19T17:43:52Z</dcterms:created>
  <dcterms:modified xsi:type="dcterms:W3CDTF">2018-01-10T18:49:15Z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ies>
</file>