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88" r:id="rId5"/>
    <p:sldId id="304" r:id="rId6"/>
    <p:sldId id="306" r:id="rId7"/>
    <p:sldId id="307" r:id="rId8"/>
    <p:sldId id="305" r:id="rId9"/>
    <p:sldId id="308" r:id="rId10"/>
  </p:sldIdLst>
  <p:sldSz cx="12192000" cy="6858000"/>
  <p:notesSz cx="6797675" cy="985678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AG" initials="SAAG" lastIdx="6" clrIdx="0"/>
  <p:cmAuthor id="1" name="María Esther Gómez" initials="MEG" lastIdx="3" clrIdx="1">
    <p:extLst/>
  </p:cmAuthor>
  <p:cmAuthor id="2" name="SAAGTH" initials="S" lastIdx="98" clrIdx="2"/>
  <p:cmAuthor id="3" name="SAAG-AG" initials="S" lastIdx="0" clrIdx="3"/>
  <p:cmAuthor id="4" name="Blutslpkfilth" initials="B" lastIdx="3" clrIdx="4"/>
  <p:cmAuthor id="5" name="Daniele Endler (ext. Scanton)" initials="DE(S" lastIdx="1" clrIdx="5">
    <p:extLst>
      <p:ext uri="{19B8F6BF-5375-455C-9EA6-DF929625EA0E}">
        <p15:presenceInfo xmlns:p15="http://schemas.microsoft.com/office/powerpoint/2012/main" userId="S-1-5-21-3666951236-1684651718-1201408435-2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AC"/>
    <a:srgbClr val="295A99"/>
    <a:srgbClr val="295999"/>
    <a:srgbClr val="FFC72C"/>
    <a:srgbClr val="ED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180" autoAdjust="0"/>
  </p:normalViewPr>
  <p:slideViewPr>
    <p:cSldViewPr>
      <p:cViewPr varScale="1">
        <p:scale>
          <a:sx n="70" d="100"/>
          <a:sy n="70" d="100"/>
        </p:scale>
        <p:origin x="9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D932-5405-4322-B5A7-864A4E96DFC6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01CB-8A9B-4142-B663-8383D796A097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9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61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733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36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82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17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727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AAGSC~1\AppData\Local\Temp\Rar$DI00.448\FONDOS_ok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sz="32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0598" r="6070" b="18112"/>
          <a:stretch/>
        </p:blipFill>
        <p:spPr>
          <a:xfrm>
            <a:off x="3962399" y="5876365"/>
            <a:ext cx="4195484" cy="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185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489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62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7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80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73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66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229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814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CuadroTexto 8"/>
          <p:cNvSpPr txBox="1"/>
          <p:nvPr userDrawn="1"/>
        </p:nvSpPr>
        <p:spPr>
          <a:xfrm rot="19498548">
            <a:off x="720358" y="2984647"/>
            <a:ext cx="10386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Sans" pitchFamily="34" charset="0"/>
              </a:rPr>
              <a:t>DOCUMENTO EN REVISIÓN</a:t>
            </a:r>
          </a:p>
        </p:txBody>
      </p:sp>
    </p:spTree>
    <p:extLst>
      <p:ext uri="{BB962C8B-B14F-4D97-AF65-F5344CB8AC3E}">
        <p14:creationId xmlns:p14="http://schemas.microsoft.com/office/powerpoint/2010/main" val="348982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394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15613" y="188641"/>
            <a:ext cx="8966787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907D-BB3D-4F20-9B59-8196D807F7AD}" type="datetimeFigureOut">
              <a:rPr lang="es-MX" smtClean="0"/>
              <a:pPr/>
              <a:t>14/05/2018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7" name="0 Imagen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" y="111604"/>
            <a:ext cx="2231821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1600" kern="1200">
          <a:solidFill>
            <a:srgbClr val="0068AC"/>
          </a:solidFill>
          <a:latin typeface="Clarendon BT" panose="02040804050505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5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6.jpeg"/><Relationship Id="rId10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6.jpeg"/><Relationship Id="rId10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BRA-GR-BAND-00</a:t>
            </a:r>
            <a:endParaRPr lang="es-MX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GUIA RÁPIDO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ARMAZENAMENTO E LAVAGEM DE BANDEJAS BOMBONIERE</a:t>
            </a: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4653" y="269053"/>
            <a:ext cx="11775706" cy="658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</a:t>
            </a:r>
            <a:r>
              <a:rPr lang="pt-BR" sz="1400" b="1" dirty="0" smtClean="0">
                <a:solidFill>
                  <a:srgbClr val="0070C0"/>
                </a:solidFill>
              </a:rPr>
              <a:t>   Maio/2018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7" name="Título 1"/>
          <p:cNvSpPr txBox="1">
            <a:spLocks/>
          </p:cNvSpPr>
          <p:nvPr/>
        </p:nvSpPr>
        <p:spPr>
          <a:xfrm>
            <a:off x="2945651" y="7148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 smtClean="0"/>
              <a:t>GUIA RÁPIDO</a:t>
            </a:r>
          </a:p>
          <a:p>
            <a:r>
              <a:rPr lang="es-MX" dirty="0" smtClean="0"/>
              <a:t>Armazenamento e Lavagem de bandejas Bomboniere</a:t>
            </a:r>
          </a:p>
          <a:p>
            <a:r>
              <a:rPr lang="es-MX" dirty="0" smtClean="0"/>
              <a:t> BRA-GR-BAND-00</a:t>
            </a:r>
            <a:endParaRPr lang="es-MX" dirty="0"/>
          </a:p>
          <a:p>
            <a:endParaRPr lang="es-MX" dirty="0"/>
          </a:p>
        </p:txBody>
      </p:sp>
      <p:sp>
        <p:nvSpPr>
          <p:cNvPr id="49" name="Retângulo 48"/>
          <p:cNvSpPr/>
          <p:nvPr/>
        </p:nvSpPr>
        <p:spPr>
          <a:xfrm>
            <a:off x="2065652" y="1991695"/>
            <a:ext cx="208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Sempre que houver bandejas sujas no local destinado, lavá-las.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16126891" y="5050146"/>
            <a:ext cx="2415073" cy="23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11652132" y="55850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069" y="1422236"/>
            <a:ext cx="390525" cy="2485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002" y="1438449"/>
            <a:ext cx="390525" cy="95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042" y="1454372"/>
            <a:ext cx="390525" cy="952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651" y="1519787"/>
            <a:ext cx="390525" cy="95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5249" y="4893066"/>
            <a:ext cx="397655" cy="1900590"/>
          </a:xfrm>
          <a:prstGeom prst="rect">
            <a:avLst/>
          </a:prstGeom>
        </p:spPr>
      </p:pic>
      <p:cxnSp>
        <p:nvCxnSpPr>
          <p:cNvPr id="55" name="Conector reto 54"/>
          <p:cNvCxnSpPr/>
          <p:nvPr/>
        </p:nvCxnSpPr>
        <p:spPr>
          <a:xfrm flipH="1">
            <a:off x="378928" y="4014065"/>
            <a:ext cx="11477712" cy="0"/>
          </a:xfrm>
          <a:prstGeom prst="line">
            <a:avLst/>
          </a:prstGeom>
          <a:ln w="1016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4295800" y="1493785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5411528" y="392526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78928" y="1188829"/>
            <a:ext cx="11477712" cy="5255506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3620725" y="99994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</a:p>
        </p:txBody>
      </p:sp>
      <p:sp>
        <p:nvSpPr>
          <p:cNvPr id="94" name="Elipse 93"/>
          <p:cNvSpPr/>
          <p:nvPr/>
        </p:nvSpPr>
        <p:spPr>
          <a:xfrm>
            <a:off x="11037153" y="99873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56" name="Retângulo de cantos arredondados 29"/>
          <p:cNvSpPr/>
          <p:nvPr/>
        </p:nvSpPr>
        <p:spPr>
          <a:xfrm>
            <a:off x="680884" y="993384"/>
            <a:ext cx="1731792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Habilitação: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75" name="Conector reto 68"/>
          <p:cNvCxnSpPr/>
          <p:nvPr/>
        </p:nvCxnSpPr>
        <p:spPr>
          <a:xfrm>
            <a:off x="6096000" y="4149080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75920" y="2123855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50" name="Retângulo 48"/>
          <p:cNvSpPr/>
          <p:nvPr/>
        </p:nvSpPr>
        <p:spPr>
          <a:xfrm>
            <a:off x="8436260" y="1223755"/>
            <a:ext cx="3326195" cy="263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3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Cinepolito:</a:t>
            </a:r>
          </a:p>
          <a:p>
            <a:pPr algn="just">
              <a:tabLst>
                <a:tab pos="900113" algn="l"/>
              </a:tabLst>
            </a:pPr>
            <a:r>
              <a:rPr lang="es-MX" sz="127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1° etapa: </a:t>
            </a:r>
            <a:r>
              <a:rPr lang="es-MX" sz="127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Recolher as bandejas sujas para lavagem.</a:t>
            </a:r>
          </a:p>
          <a:p>
            <a:pPr algn="just">
              <a:tabLst>
                <a:tab pos="900113" algn="l"/>
              </a:tabLst>
            </a:pPr>
            <a:r>
              <a:rPr lang="es-MX" sz="127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2° </a:t>
            </a:r>
            <a:r>
              <a:rPr lang="es-MX" sz="1270" b="1" dirty="0">
                <a:solidFill>
                  <a:srgbClr val="0068AC"/>
                </a:solidFill>
                <a:latin typeface="Lucida Bright" panose="02040602050505020304" pitchFamily="18" charset="0"/>
              </a:rPr>
              <a:t>etapa: </a:t>
            </a:r>
            <a:r>
              <a:rPr lang="es-MX" sz="1270" dirty="0">
                <a:solidFill>
                  <a:srgbClr val="0068AC"/>
                </a:solidFill>
                <a:latin typeface="Lucida Bright" panose="02040602050505020304" pitchFamily="18" charset="0"/>
              </a:rPr>
              <a:t>Despejar o produto Suma D27 em uma vasilha com a </a:t>
            </a:r>
            <a:r>
              <a:rPr lang="es-MX" sz="127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bucha </a:t>
            </a:r>
            <a:r>
              <a:rPr lang="es-MX" sz="1270" dirty="0">
                <a:solidFill>
                  <a:srgbClr val="0068AC"/>
                </a:solidFill>
                <a:latin typeface="Lucida Bright" panose="02040602050505020304" pitchFamily="18" charset="0"/>
              </a:rPr>
              <a:t>multiuso</a:t>
            </a:r>
            <a:r>
              <a:rPr lang="es-MX" sz="127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  <a:p>
            <a:pPr algn="just">
              <a:tabLst>
                <a:tab pos="900113" algn="l"/>
              </a:tabLst>
            </a:pPr>
            <a:r>
              <a:rPr lang="es-MX" sz="1270" b="1" dirty="0">
                <a:solidFill>
                  <a:srgbClr val="0068AC"/>
                </a:solidFill>
                <a:latin typeface="Lucida Bright" panose="02040602050505020304" pitchFamily="18" charset="0"/>
              </a:rPr>
              <a:t>3</a:t>
            </a:r>
            <a:r>
              <a:rPr lang="es-MX" sz="127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° </a:t>
            </a:r>
            <a:r>
              <a:rPr lang="es-MX" sz="1270" b="1" dirty="0">
                <a:solidFill>
                  <a:srgbClr val="0068AC"/>
                </a:solidFill>
                <a:latin typeface="Lucida Bright" panose="02040602050505020304" pitchFamily="18" charset="0"/>
              </a:rPr>
              <a:t>etapa: </a:t>
            </a:r>
            <a:r>
              <a:rPr lang="es-MX" sz="127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Molhar levemente as bandejas que serão lavadas para melhor rendimento do produto</a:t>
            </a:r>
            <a:r>
              <a:rPr lang="es-MX" sz="127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27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 iniciar a lavagem por completo (um a um).</a:t>
            </a:r>
          </a:p>
          <a:p>
            <a:pPr algn="just">
              <a:tabLst>
                <a:tab pos="900113" algn="l"/>
              </a:tabLst>
            </a:pPr>
            <a:r>
              <a:rPr lang="es-MX" sz="127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4° </a:t>
            </a:r>
            <a:r>
              <a:rPr lang="es-MX" sz="1270" b="1" dirty="0">
                <a:solidFill>
                  <a:srgbClr val="0068AC"/>
                </a:solidFill>
                <a:latin typeface="Lucida Bright" panose="02040602050505020304" pitchFamily="18" charset="0"/>
              </a:rPr>
              <a:t>etapa: </a:t>
            </a:r>
            <a:r>
              <a:rPr lang="es-MX" sz="127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Enxaguar as bandejas em água corrente e borrifar o produto Sumaveg para desinfectar. Deixar secar ao ar livre.</a:t>
            </a:r>
            <a:endParaRPr lang="es-MX" sz="1270" dirty="0" smtClean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63" name="Retângulo 48"/>
          <p:cNvSpPr/>
          <p:nvPr/>
        </p:nvSpPr>
        <p:spPr>
          <a:xfrm>
            <a:off x="2720625" y="4707142"/>
            <a:ext cx="325067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Depois de secas, acomodar as bandejas limpas em seu devido lugar.</a:t>
            </a:r>
            <a:endParaRPr lang="es-MX" sz="1300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7341" y="2606863"/>
            <a:ext cx="1111901" cy="78855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8307" y="1567412"/>
            <a:ext cx="1070935" cy="810137"/>
          </a:xfrm>
          <a:prstGeom prst="rect">
            <a:avLst/>
          </a:prstGeom>
        </p:spPr>
      </p:pic>
      <p:sp>
        <p:nvSpPr>
          <p:cNvPr id="41" name="Retângulo 38"/>
          <p:cNvSpPr/>
          <p:nvPr/>
        </p:nvSpPr>
        <p:spPr>
          <a:xfrm>
            <a:off x="689335" y="5743420"/>
            <a:ext cx="5316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DICA: Armazenar as bandejas limpas em um local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próximo da Bomboniere para otimizar a reposição.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39" name="0 Imagen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5273" y="4292083"/>
            <a:ext cx="1150317" cy="1173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Retângulo 48"/>
          <p:cNvSpPr/>
          <p:nvPr/>
        </p:nvSpPr>
        <p:spPr>
          <a:xfrm>
            <a:off x="8470951" y="4560801"/>
            <a:ext cx="32506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Semanalmente, lavar os </a:t>
            </a:r>
            <a:r>
              <a:rPr lang="es-MX" sz="13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pallets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que ficam sobre as bandejas no Dosador.</a:t>
            </a: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Lavá-las com o produto Suma D27 e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bucha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multiuso.</a:t>
            </a: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Enxaguar na água corrente.</a:t>
            </a:r>
            <a:endParaRPr lang="es-MX" sz="1300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sp>
        <p:nvSpPr>
          <p:cNvPr id="42" name="Elipse 71"/>
          <p:cNvSpPr/>
          <p:nvPr/>
        </p:nvSpPr>
        <p:spPr>
          <a:xfrm>
            <a:off x="11136560" y="392526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7290914" y="1508669"/>
            <a:ext cx="839569" cy="940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6166" y="2627843"/>
            <a:ext cx="1039794" cy="791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9575" y="4490402"/>
            <a:ext cx="1559605" cy="139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602" y="1596035"/>
            <a:ext cx="1169438" cy="1949064"/>
          </a:xfrm>
          <a:prstGeom prst="rect">
            <a:avLst/>
          </a:prstGeom>
        </p:spPr>
      </p:pic>
      <p:pic>
        <p:nvPicPr>
          <p:cNvPr id="43" name="0 Imagen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1950" y="1509300"/>
            <a:ext cx="841177" cy="903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35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78928" y="7148"/>
            <a:ext cx="11775706" cy="658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</a:t>
            </a:r>
            <a:r>
              <a:rPr lang="pt-BR" sz="1400" b="1" dirty="0" smtClean="0">
                <a:solidFill>
                  <a:srgbClr val="0070C0"/>
                </a:solidFill>
              </a:rPr>
              <a:t>   Maio/2018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7" name="Título 1"/>
          <p:cNvSpPr txBox="1">
            <a:spLocks/>
          </p:cNvSpPr>
          <p:nvPr/>
        </p:nvSpPr>
        <p:spPr>
          <a:xfrm>
            <a:off x="2945651" y="7148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</a:t>
            </a:r>
          </a:p>
          <a:p>
            <a:r>
              <a:rPr lang="es-MX" dirty="0"/>
              <a:t>Armazenamento e Lavagem de bandejas Bomboniere</a:t>
            </a:r>
          </a:p>
          <a:p>
            <a:r>
              <a:rPr lang="es-MX" dirty="0"/>
              <a:t> BRA-GR-BAND-00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16126891" y="5050146"/>
            <a:ext cx="2415073" cy="23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11652132" y="55850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069" y="1422236"/>
            <a:ext cx="390525" cy="2485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002" y="1438449"/>
            <a:ext cx="390525" cy="95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042" y="1454372"/>
            <a:ext cx="390525" cy="952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651" y="1519787"/>
            <a:ext cx="390525" cy="95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5249" y="4893066"/>
            <a:ext cx="397655" cy="1900590"/>
          </a:xfrm>
          <a:prstGeom prst="rect">
            <a:avLst/>
          </a:prstGeom>
        </p:spPr>
      </p:pic>
      <p:cxnSp>
        <p:nvCxnSpPr>
          <p:cNvPr id="69" name="Conector reto 68"/>
          <p:cNvCxnSpPr/>
          <p:nvPr/>
        </p:nvCxnSpPr>
        <p:spPr>
          <a:xfrm>
            <a:off x="6096000" y="1323863"/>
            <a:ext cx="0" cy="4261155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378928" y="1188829"/>
            <a:ext cx="11477712" cy="5255506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5366523" y="99994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</a:p>
        </p:txBody>
      </p:sp>
      <p:sp>
        <p:nvSpPr>
          <p:cNvPr id="94" name="Elipse 93"/>
          <p:cNvSpPr/>
          <p:nvPr/>
        </p:nvSpPr>
        <p:spPr>
          <a:xfrm>
            <a:off x="11037153" y="99873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56" name="Retângulo de cantos arredondados 29"/>
          <p:cNvSpPr/>
          <p:nvPr/>
        </p:nvSpPr>
        <p:spPr>
          <a:xfrm>
            <a:off x="680883" y="993384"/>
            <a:ext cx="2119437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Durante a venda: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5920" y="2123855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38" name="Retângulo 48"/>
          <p:cNvSpPr/>
          <p:nvPr/>
        </p:nvSpPr>
        <p:spPr>
          <a:xfrm>
            <a:off x="8718737" y="3048208"/>
            <a:ext cx="2912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Em caso de reposição, ir ao local onde as bandejas limpas se encontram e repor a Bomboniere.</a:t>
            </a:r>
          </a:p>
        </p:txBody>
      </p:sp>
      <p:sp>
        <p:nvSpPr>
          <p:cNvPr id="41" name="Retângulo 48"/>
          <p:cNvSpPr/>
          <p:nvPr/>
        </p:nvSpPr>
        <p:spPr>
          <a:xfrm>
            <a:off x="687595" y="4095671"/>
            <a:ext cx="52884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300" b="1" dirty="0">
                <a:solidFill>
                  <a:srgbClr val="0068AC"/>
                </a:solidFill>
                <a:latin typeface="Lucida Bright" panose="02040602050505020304" pitchFamily="18" charset="0"/>
              </a:rPr>
              <a:t>Cinepolito: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 Revisar de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tempos 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em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tempos,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se é 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necessário </a:t>
            </a:r>
            <a:endParaRPr lang="es-MX" sz="13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repor 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o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local destinado 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para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as bandejas em 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uso – Bomboniere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  <a:p>
            <a:pPr algn="just">
              <a:tabLst>
                <a:tab pos="900113" algn="l"/>
              </a:tabLst>
            </a:pPr>
            <a:endParaRPr lang="es-MX" sz="13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Os cinemas que não tiverem espaço suficiente para acomodar as bandejas em um </a:t>
            </a:r>
            <a:r>
              <a:rPr lang="es-MX" sz="13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pallet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, deve utilizar o módulo da Bomboniere, como demonstra no modelo 1.</a:t>
            </a:r>
            <a:endParaRPr lang="es-MX" sz="13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43" name="Retângulo 38"/>
          <p:cNvSpPr/>
          <p:nvPr/>
        </p:nvSpPr>
        <p:spPr>
          <a:xfrm>
            <a:off x="885893" y="5675203"/>
            <a:ext cx="10780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IMPORTANTE: As bandejas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recolhidas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as salas e demais áreas do cinema devem ser armazenadas no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ocal destinado: Bandejas sujas!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141" y="2223480"/>
            <a:ext cx="2252276" cy="1709483"/>
          </a:xfrm>
          <a:prstGeom prst="rect">
            <a:avLst/>
          </a:prstGeom>
        </p:spPr>
      </p:pic>
      <p:sp>
        <p:nvSpPr>
          <p:cNvPr id="40" name="Retângulo 86"/>
          <p:cNvSpPr/>
          <p:nvPr/>
        </p:nvSpPr>
        <p:spPr>
          <a:xfrm>
            <a:off x="1254575" y="1652737"/>
            <a:ext cx="1843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MODELO 1 DE ACOMODAÇÃO</a:t>
            </a:r>
          </a:p>
        </p:txBody>
      </p:sp>
      <p:sp>
        <p:nvSpPr>
          <p:cNvPr id="42" name="Retângulo 86"/>
          <p:cNvSpPr/>
          <p:nvPr/>
        </p:nvSpPr>
        <p:spPr>
          <a:xfrm>
            <a:off x="3789116" y="1663431"/>
            <a:ext cx="1843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MODELO 2 DE ACOMODAÇÃO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435" y="2123855"/>
            <a:ext cx="2219160" cy="1805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6425" y="1533699"/>
            <a:ext cx="2160117" cy="36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2290" y="241668"/>
            <a:ext cx="11775706" cy="658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</a:t>
            </a:r>
            <a:r>
              <a:rPr lang="pt-BR" sz="1400" b="1" dirty="0" smtClean="0">
                <a:solidFill>
                  <a:srgbClr val="0070C0"/>
                </a:solidFill>
              </a:rPr>
              <a:t>   Maio/2018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7" name="Título 1"/>
          <p:cNvSpPr txBox="1">
            <a:spLocks/>
          </p:cNvSpPr>
          <p:nvPr/>
        </p:nvSpPr>
        <p:spPr>
          <a:xfrm>
            <a:off x="2945651" y="7148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</a:t>
            </a:r>
          </a:p>
          <a:p>
            <a:r>
              <a:rPr lang="es-MX" dirty="0"/>
              <a:t>Armazenamento e Lavagem de bandejas Bomboniere</a:t>
            </a:r>
          </a:p>
          <a:p>
            <a:r>
              <a:rPr lang="es-MX" dirty="0"/>
              <a:t> BRA-GR-BAND-00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16126891" y="5050146"/>
            <a:ext cx="2415073" cy="23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11652132" y="55850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069" y="1422236"/>
            <a:ext cx="390525" cy="2485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002" y="1438449"/>
            <a:ext cx="390525" cy="95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042" y="1454372"/>
            <a:ext cx="390525" cy="952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651" y="1519787"/>
            <a:ext cx="390525" cy="95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5249" y="4893066"/>
            <a:ext cx="397655" cy="1900590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378928" y="1188829"/>
            <a:ext cx="11477712" cy="5255506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10407083" y="99994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</a:p>
        </p:txBody>
      </p:sp>
      <p:sp>
        <p:nvSpPr>
          <p:cNvPr id="56" name="Retângulo de cantos arredondados 29"/>
          <p:cNvSpPr/>
          <p:nvPr/>
        </p:nvSpPr>
        <p:spPr>
          <a:xfrm>
            <a:off x="680883" y="993384"/>
            <a:ext cx="2119437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Desabilitação: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5920" y="2123855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41" name="Retângulo 48"/>
          <p:cNvSpPr/>
          <p:nvPr/>
        </p:nvSpPr>
        <p:spPr>
          <a:xfrm>
            <a:off x="3968516" y="3101793"/>
            <a:ext cx="75544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300" b="1" dirty="0">
                <a:solidFill>
                  <a:srgbClr val="0068AC"/>
                </a:solidFill>
                <a:latin typeface="Lucida Bright" panose="02040602050505020304" pitchFamily="18" charset="0"/>
              </a:rPr>
              <a:t>Cinepolito: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Organizar as bandejas sujas e limpas no local destinado (próximo à Bomboniere) para melhor otimização do processo no dia seguinte: reposição e lavagem.</a:t>
            </a:r>
            <a:endParaRPr lang="es-MX" sz="13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302" y="1643788"/>
            <a:ext cx="2570576" cy="42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96297" y="52153"/>
            <a:ext cx="11900724" cy="666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4" name="Retângulo 73"/>
          <p:cNvSpPr/>
          <p:nvPr/>
        </p:nvSpPr>
        <p:spPr>
          <a:xfrm>
            <a:off x="5354913" y="3100679"/>
            <a:ext cx="21804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37" name="Retângulo 86"/>
          <p:cNvSpPr/>
          <p:nvPr/>
        </p:nvSpPr>
        <p:spPr>
          <a:xfrm>
            <a:off x="394091" y="1771067"/>
            <a:ext cx="511684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1) A </a:t>
            </a:r>
            <a:r>
              <a:rPr lang="en-US" sz="1350" b="1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lavagem das </a:t>
            </a:r>
            <a:r>
              <a:rPr lang="en-US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bandejas devem ocorrer todos os dias?</a:t>
            </a:r>
          </a:p>
          <a:p>
            <a:pPr algn="just">
              <a:tabLst>
                <a:tab pos="900113" algn="l"/>
              </a:tabLst>
            </a:pP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Depende. 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Deve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lavá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-las 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sempre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que 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houver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bandejas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sujas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  <a:p>
            <a:pPr algn="just">
              <a:tabLst>
                <a:tab pos="900113" algn="l"/>
              </a:tabLst>
            </a:pPr>
            <a:endParaRPr lang="en-US" sz="1350" i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2) Qual critério de lavagem dos </a:t>
            </a:r>
            <a:r>
              <a:rPr lang="en-US" sz="1350" b="1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pallets</a:t>
            </a:r>
            <a:r>
              <a:rPr lang="en-US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?</a:t>
            </a:r>
          </a:p>
          <a:p>
            <a:pPr algn="just"/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Uma vez por semana.</a:t>
            </a:r>
            <a:endParaRPr lang="en-US" sz="1350" dirty="0" smtClean="0">
              <a:solidFill>
                <a:srgbClr val="FF000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135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350" b="1" dirty="0">
                <a:solidFill>
                  <a:srgbClr val="0068AC"/>
                </a:solidFill>
                <a:latin typeface="Lucida Bright" panose="02040602050505020304" pitchFamily="18" charset="0"/>
              </a:rPr>
              <a:t>3</a:t>
            </a:r>
            <a:r>
              <a:rPr lang="en-US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  Onde as bandejas devem ser lavadas?</a:t>
            </a:r>
          </a:p>
          <a:p>
            <a:pPr algn="just"/>
            <a:r>
              <a:rPr lang="en-US" sz="135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Em um local onde os Cinepolitos possam lavar as bandejas com uso de água corrente, bucha multiuso (parte macia) e produto Suma D27.</a:t>
            </a:r>
          </a:p>
          <a:p>
            <a:pPr algn="just"/>
            <a:endParaRPr lang="en-US" sz="1350" dirty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pt-BR" sz="1350" b="1" dirty="0">
                <a:solidFill>
                  <a:srgbClr val="0068AC"/>
                </a:solidFill>
                <a:latin typeface="Lucida Bright" panose="02040602050505020304" pitchFamily="18" charset="0"/>
              </a:rPr>
              <a:t>4</a:t>
            </a:r>
            <a:r>
              <a:rPr lang="pt-BR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 </a:t>
            </a:r>
            <a:r>
              <a:rPr lang="pt-BR" sz="1350" b="1" dirty="0">
                <a:solidFill>
                  <a:srgbClr val="0068AC"/>
                </a:solidFill>
                <a:latin typeface="Lucida Bright" panose="02040602050505020304" pitchFamily="18" charset="0"/>
              </a:rPr>
              <a:t>Quem deve lavar as </a:t>
            </a:r>
            <a:r>
              <a:rPr lang="pt-BR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bandejas e os </a:t>
            </a:r>
            <a:r>
              <a:rPr lang="pt-BR" sz="1350" b="1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pallets</a:t>
            </a:r>
            <a:r>
              <a:rPr lang="pt-BR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?</a:t>
            </a:r>
            <a:endParaRPr lang="pt-BR" sz="135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350" dirty="0">
                <a:solidFill>
                  <a:srgbClr val="0068AC"/>
                </a:solidFill>
                <a:latin typeface="Lucida Bright" panose="02040602050505020304" pitchFamily="18" charset="0"/>
              </a:rPr>
              <a:t>Cinepolitos que realizarem a habilitação do cinema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  <a:p>
            <a:pPr algn="just"/>
            <a:endParaRPr lang="en-US" sz="135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pt-BR" sz="1350" b="1" dirty="0">
                <a:solidFill>
                  <a:srgbClr val="0068AC"/>
                </a:solidFill>
                <a:latin typeface="Lucida Bright" panose="02040602050505020304" pitchFamily="18" charset="0"/>
              </a:rPr>
              <a:t>5</a:t>
            </a:r>
            <a:r>
              <a:rPr lang="pt-BR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 </a:t>
            </a:r>
            <a:r>
              <a:rPr lang="pt-BR" sz="1350" b="1" dirty="0">
                <a:solidFill>
                  <a:srgbClr val="0068AC"/>
                </a:solidFill>
                <a:latin typeface="Lucida Bright" panose="02040602050505020304" pitchFamily="18" charset="0"/>
              </a:rPr>
              <a:t>Quem deve </a:t>
            </a:r>
            <a:r>
              <a:rPr lang="pt-BR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repor as bandejas limpas na Bomboniere?</a:t>
            </a:r>
            <a:endParaRPr lang="pt-BR" sz="135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350" dirty="0">
                <a:solidFill>
                  <a:srgbClr val="0068AC"/>
                </a:solidFill>
                <a:latin typeface="Lucida Bright" panose="02040602050505020304" pitchFamily="18" charset="0"/>
              </a:rPr>
              <a:t>Cinepolitos que 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estiverem trabalhando no local.</a:t>
            </a:r>
            <a:endParaRPr lang="en-US" sz="1350" dirty="0">
              <a:solidFill>
                <a:srgbClr val="FF000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1350" dirty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pt-BR" sz="1350" b="1" dirty="0">
                <a:solidFill>
                  <a:srgbClr val="0068AC"/>
                </a:solidFill>
                <a:latin typeface="Lucida Bright" panose="02040602050505020304" pitchFamily="18" charset="0"/>
              </a:rPr>
              <a:t>6</a:t>
            </a:r>
            <a:r>
              <a:rPr lang="pt-BR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 </a:t>
            </a:r>
            <a:r>
              <a:rPr lang="pt-BR" sz="1350" b="1" dirty="0">
                <a:solidFill>
                  <a:srgbClr val="0068AC"/>
                </a:solidFill>
                <a:latin typeface="Lucida Bright" panose="02040602050505020304" pitchFamily="18" charset="0"/>
              </a:rPr>
              <a:t>Quem deve </a:t>
            </a:r>
            <a:r>
              <a:rPr lang="pt-BR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organizar as bandejas limpas e sujas nos </a:t>
            </a:r>
            <a:r>
              <a:rPr lang="pt-BR" sz="1350" b="1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pallets </a:t>
            </a:r>
            <a:r>
              <a:rPr lang="pt-BR" sz="13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para otimizar o tempo dos Cinepolitos da habilitação?</a:t>
            </a:r>
            <a:endParaRPr lang="pt-BR" sz="135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350" dirty="0">
                <a:solidFill>
                  <a:srgbClr val="0068AC"/>
                </a:solidFill>
                <a:latin typeface="Lucida Bright" panose="02040602050505020304" pitchFamily="18" charset="0"/>
              </a:rPr>
              <a:t>Cinepolitos que realizarem a </a:t>
            </a:r>
            <a:r>
              <a:rPr lang="en-US" sz="13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desabilitação </a:t>
            </a:r>
            <a:r>
              <a:rPr lang="en-US" sz="1350" dirty="0">
                <a:solidFill>
                  <a:srgbClr val="0068AC"/>
                </a:solidFill>
                <a:latin typeface="Lucida Bright" panose="02040602050505020304" pitchFamily="18" charset="0"/>
              </a:rPr>
              <a:t>do cinema.</a:t>
            </a:r>
            <a:endParaRPr lang="en-US" sz="1350" dirty="0">
              <a:solidFill>
                <a:srgbClr val="FF000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1350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549" y="2956032"/>
            <a:ext cx="342900" cy="2762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961" y="2885884"/>
            <a:ext cx="342900" cy="276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240" y="2212278"/>
            <a:ext cx="1704975" cy="1905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3984" y="2182773"/>
            <a:ext cx="1704975" cy="1905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3562" y="1155836"/>
            <a:ext cx="3061616" cy="342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8145" y="2282461"/>
            <a:ext cx="276225" cy="1524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0611" y="2282461"/>
            <a:ext cx="276225" cy="152400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290355" y="944433"/>
            <a:ext cx="11658603" cy="5724927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015402" y="739119"/>
            <a:ext cx="3700778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Considerações Gerais: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34" name="Conector reto 33"/>
          <p:cNvCxnSpPr/>
          <p:nvPr/>
        </p:nvCxnSpPr>
        <p:spPr>
          <a:xfrm flipH="1">
            <a:off x="5680587" y="1323863"/>
            <a:ext cx="10368" cy="5165477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    Maio/2018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2945651" y="7148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/>
              <a:t>GUIA RÁPIDO</a:t>
            </a:r>
          </a:p>
          <a:p>
            <a:r>
              <a:rPr lang="es-MX" sz="1400" dirty="0"/>
              <a:t>Armazenamento e Lavagem de bandejas Bomboniere</a:t>
            </a:r>
          </a:p>
          <a:p>
            <a:r>
              <a:rPr lang="es-MX" sz="1400" dirty="0"/>
              <a:t> BRA-GR-BAND-00</a:t>
            </a:r>
          </a:p>
          <a:p>
            <a:endParaRPr lang="es-MX" sz="1400" dirty="0"/>
          </a:p>
        </p:txBody>
      </p:sp>
      <p:sp>
        <p:nvSpPr>
          <p:cNvPr id="41" name="Retângulo 38"/>
          <p:cNvSpPr/>
          <p:nvPr/>
        </p:nvSpPr>
        <p:spPr>
          <a:xfrm>
            <a:off x="1458691" y="1300132"/>
            <a:ext cx="270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rgbClr val="0068AC"/>
                </a:solidFill>
              </a:rPr>
              <a:t>PERGUNTAS E RESPOSTAS:</a:t>
            </a:r>
            <a:endParaRPr lang="pt-BR" b="1" dirty="0">
              <a:solidFill>
                <a:srgbClr val="0068A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6190" y="3909655"/>
            <a:ext cx="404030" cy="2394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848470" y="1202623"/>
            <a:ext cx="5900661" cy="29985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959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3645" y="3586070"/>
            <a:ext cx="680632" cy="1491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2202" y="3605661"/>
            <a:ext cx="680632" cy="1491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0328" y="5949280"/>
            <a:ext cx="680632" cy="149184"/>
          </a:xfrm>
          <a:prstGeom prst="rect">
            <a:avLst/>
          </a:prstGeom>
        </p:spPr>
      </p:pic>
      <p:sp>
        <p:nvSpPr>
          <p:cNvPr id="47" name="Retângulo 38"/>
          <p:cNvSpPr/>
          <p:nvPr/>
        </p:nvSpPr>
        <p:spPr>
          <a:xfrm>
            <a:off x="5960985" y="1207494"/>
            <a:ext cx="5654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u="sng" dirty="0" smtClean="0">
                <a:solidFill>
                  <a:srgbClr val="0068AC"/>
                </a:solidFill>
              </a:rPr>
              <a:t>LOCAL DE ARMAZENAGEM DAS BANDEJAS </a:t>
            </a:r>
          </a:p>
          <a:p>
            <a:pPr algn="ctr"/>
            <a:r>
              <a:rPr lang="pt-BR" b="1" u="sng" dirty="0" smtClean="0">
                <a:solidFill>
                  <a:srgbClr val="0068AC"/>
                </a:solidFill>
              </a:rPr>
              <a:t>PARA REPOSIÇÃO E LAVAGEM: PRÓXIMO </a:t>
            </a:r>
            <a:r>
              <a:rPr lang="pt-BR" b="1" u="sng" dirty="0">
                <a:solidFill>
                  <a:srgbClr val="0068AC"/>
                </a:solidFill>
              </a:rPr>
              <a:t>À</a:t>
            </a:r>
            <a:r>
              <a:rPr lang="pt-BR" b="1" u="sng" dirty="0" smtClean="0">
                <a:solidFill>
                  <a:srgbClr val="0068AC"/>
                </a:solidFill>
              </a:rPr>
              <a:t> BOMBONIERE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849925" y="4574689"/>
            <a:ext cx="5900661" cy="191465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95999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065" y="5364991"/>
            <a:ext cx="1260415" cy="95665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9142" y="5290073"/>
            <a:ext cx="1336878" cy="10877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3710" y="2006307"/>
            <a:ext cx="1614417" cy="2052763"/>
          </a:xfrm>
          <a:prstGeom prst="rect">
            <a:avLst/>
          </a:prstGeom>
        </p:spPr>
      </p:pic>
      <p:sp>
        <p:nvSpPr>
          <p:cNvPr id="51" name="Retângulo 38"/>
          <p:cNvSpPr/>
          <p:nvPr/>
        </p:nvSpPr>
        <p:spPr>
          <a:xfrm>
            <a:off x="7945259" y="2979239"/>
            <a:ext cx="3583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68AC"/>
                </a:solidFill>
              </a:rPr>
              <a:t>Acomodar as bandejas em um local próximo da Bomboniere.</a:t>
            </a:r>
          </a:p>
        </p:txBody>
      </p:sp>
      <p:sp>
        <p:nvSpPr>
          <p:cNvPr id="3" name="Oval 2"/>
          <p:cNvSpPr/>
          <p:nvPr/>
        </p:nvSpPr>
        <p:spPr>
          <a:xfrm>
            <a:off x="6620984" y="1980698"/>
            <a:ext cx="1369618" cy="413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86210" y="2168860"/>
            <a:ext cx="743741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38"/>
          <p:cNvSpPr/>
          <p:nvPr/>
        </p:nvSpPr>
        <p:spPr>
          <a:xfrm>
            <a:off x="8698472" y="1898830"/>
            <a:ext cx="2740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Adesivo indicando </a:t>
            </a:r>
            <a:r>
              <a:rPr lang="en-US" i="1" dirty="0" smtClean="0">
                <a:solidFill>
                  <a:srgbClr val="FF0000"/>
                </a:solidFill>
              </a:rPr>
              <a:t>pallets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de bandejas sujas e limpas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2" name="Retângulo 38"/>
          <p:cNvSpPr/>
          <p:nvPr/>
        </p:nvSpPr>
        <p:spPr>
          <a:xfrm>
            <a:off x="6684513" y="4646675"/>
            <a:ext cx="4377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u="sng" dirty="0" smtClean="0">
                <a:solidFill>
                  <a:srgbClr val="0068AC"/>
                </a:solidFill>
              </a:rPr>
              <a:t>LOCAL DE ARMAZENAGEM DAS BANDEJAS </a:t>
            </a:r>
          </a:p>
          <a:p>
            <a:pPr algn="ctr"/>
            <a:r>
              <a:rPr lang="pt-BR" b="1" u="sng" dirty="0" smtClean="0">
                <a:solidFill>
                  <a:srgbClr val="0068AC"/>
                </a:solidFill>
              </a:rPr>
              <a:t>PARA USO: BOMBONIERE</a:t>
            </a:r>
          </a:p>
        </p:txBody>
      </p:sp>
    </p:spTree>
    <p:extLst>
      <p:ext uri="{BB962C8B-B14F-4D97-AF65-F5344CB8AC3E}">
        <p14:creationId xmlns:p14="http://schemas.microsoft.com/office/powerpoint/2010/main" val="42094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48234" y="31183"/>
            <a:ext cx="11900724" cy="666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4" name="Retângulo 73"/>
          <p:cNvSpPr/>
          <p:nvPr/>
        </p:nvSpPr>
        <p:spPr>
          <a:xfrm>
            <a:off x="5354913" y="3100679"/>
            <a:ext cx="21804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549" y="2956032"/>
            <a:ext cx="342900" cy="2762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961" y="2885884"/>
            <a:ext cx="342900" cy="276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240" y="2212278"/>
            <a:ext cx="1704975" cy="1905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3984" y="2182773"/>
            <a:ext cx="1704975" cy="1905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3562" y="1155836"/>
            <a:ext cx="3061616" cy="342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8145" y="2282461"/>
            <a:ext cx="276225" cy="1524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0611" y="2282461"/>
            <a:ext cx="276225" cy="152400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290355" y="944433"/>
            <a:ext cx="11658603" cy="5724927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015402" y="739119"/>
            <a:ext cx="3700778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Como e onde fixar os adesivos? 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6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    Maio/2018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2945651" y="7148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/>
              <a:t>GUIA RÁPIDO</a:t>
            </a:r>
          </a:p>
          <a:p>
            <a:r>
              <a:rPr lang="es-MX" sz="1400" dirty="0"/>
              <a:t>Armazenamento e Lavagem de bandejas Bomboniere</a:t>
            </a:r>
          </a:p>
          <a:p>
            <a:r>
              <a:rPr lang="es-MX" sz="1400" dirty="0"/>
              <a:t> BRA-GR-BAND-00</a:t>
            </a:r>
          </a:p>
          <a:p>
            <a:endParaRPr lang="es-MX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6190" y="3909655"/>
            <a:ext cx="404030" cy="239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3645" y="3586070"/>
            <a:ext cx="680632" cy="1491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2202" y="3605661"/>
            <a:ext cx="680632" cy="1491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0328" y="5949280"/>
            <a:ext cx="680632" cy="149184"/>
          </a:xfrm>
          <a:prstGeom prst="rect">
            <a:avLst/>
          </a:prstGeom>
        </p:spPr>
      </p:pic>
      <p:sp>
        <p:nvSpPr>
          <p:cNvPr id="24" name="CaixaDeTexto 34"/>
          <p:cNvSpPr txBox="1"/>
          <p:nvPr/>
        </p:nvSpPr>
        <p:spPr>
          <a:xfrm>
            <a:off x="516533" y="1369724"/>
            <a:ext cx="11206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°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Passo: Imprimir o conteúdo na opção preto e branco;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2°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Passo</a:t>
            </a:r>
            <a:r>
              <a:rPr lang="en-US" sz="2400" dirty="0" smtClean="0">
                <a:solidFill>
                  <a:srgbClr val="0070C0"/>
                </a:solidFill>
              </a:rPr>
              <a:t>: Recortar o espaço em branco deixando apenas o conteúdo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impresso;</a:t>
            </a:r>
          </a:p>
          <a:p>
            <a:pPr algn="just"/>
            <a:endParaRPr lang="en-US" sz="2400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Lucida Bright" panose="02040602050505020304" pitchFamily="18" charset="0"/>
              </a:rPr>
              <a:t>°</a:t>
            </a:r>
            <a:r>
              <a:rPr lang="en-US" sz="2400" dirty="0">
                <a:solidFill>
                  <a:srgbClr val="0070C0"/>
                </a:solidFill>
              </a:rPr>
              <a:t> Passo: Passar papel </a:t>
            </a:r>
            <a:r>
              <a:rPr lang="en-US" sz="2400" i="1" dirty="0">
                <a:solidFill>
                  <a:srgbClr val="0070C0"/>
                </a:solidFill>
              </a:rPr>
              <a:t>contact</a:t>
            </a:r>
            <a:r>
              <a:rPr lang="en-US" sz="2400" dirty="0">
                <a:solidFill>
                  <a:srgbClr val="0070C0"/>
                </a:solidFill>
              </a:rPr>
              <a:t> sobre </a:t>
            </a:r>
            <a:r>
              <a:rPr lang="en-US" sz="2400" dirty="0" smtClean="0">
                <a:solidFill>
                  <a:srgbClr val="0070C0"/>
                </a:solidFill>
              </a:rPr>
              <a:t>o conteúdo e </a:t>
            </a:r>
            <a:r>
              <a:rPr lang="en-US" sz="2400" dirty="0">
                <a:solidFill>
                  <a:srgbClr val="0070C0"/>
                </a:solidFill>
              </a:rPr>
              <a:t>fixar </a:t>
            </a:r>
            <a:r>
              <a:rPr lang="en-US" sz="2400" dirty="0" smtClean="0">
                <a:solidFill>
                  <a:srgbClr val="0070C0"/>
                </a:solidFill>
              </a:rPr>
              <a:t>no local indicado no processo.</a:t>
            </a:r>
            <a:endParaRPr lang="en-US" sz="2400" dirty="0">
              <a:solidFill>
                <a:srgbClr val="0070C0"/>
              </a:solidFill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0992" y="4085766"/>
            <a:ext cx="571500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7766" y="2573905"/>
            <a:ext cx="9048714" cy="28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295999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bg1"/>
            </a:solidFill>
            <a:latin typeface="Lucida 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" ma:contentTypeDescription="Create a new document." ma:contentTypeScope="" ma:versionID="334149326a64982d3b15fe1bb3626b52">
  <xsd:schema xmlns:xsd="http://www.w3.org/2001/XMLSchema" xmlns:xs="http://www.w3.org/2001/XMLSchema" xmlns:p="http://schemas.microsoft.com/office/2006/metadata/properties" xmlns:ns2="b434cdbb-54b5-49ea-a40b-8752fccc213c" targetNamespace="http://schemas.microsoft.com/office/2006/metadata/properties" ma:root="true" ma:fieldsID="eddd2c58a5d112a168fbe3204970eb5e" ns2:_="">
    <xsd:import namespace="b434cdbb-54b5-49ea-a40b-8752fccc21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C5E163-E970-4ECD-845B-10C45414CF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F08338-3585-466D-AF1C-11AF2CE37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13E624-94BB-4095-9EA6-73964D11847D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b434cdbb-54b5-49ea-a40b-8752fccc213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15198</TotalTime>
  <Words>627</Words>
  <Application>Microsoft Office PowerPoint</Application>
  <PresentationFormat>Widescreen</PresentationFormat>
  <Paragraphs>108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Clarendon BT</vt:lpstr>
      <vt:lpstr>Lucida Bright</vt:lpstr>
      <vt:lpstr>Lucida Sans</vt:lpstr>
      <vt:lpstr>Tema de Office</vt:lpstr>
      <vt:lpstr>GUIA RÁPIDO ARMAZENAMENTO E LAVAGEM DE BANDEJAS BOMBONIERE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Daniele Endler (ext. Scanton)</cp:lastModifiedBy>
  <cp:revision>1062</cp:revision>
  <cp:lastPrinted>2017-06-21T21:12:17Z</cp:lastPrinted>
  <dcterms:created xsi:type="dcterms:W3CDTF">2011-07-21T16:01:35Z</dcterms:created>
  <dcterms:modified xsi:type="dcterms:W3CDTF">2018-05-14T16:55:45Z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