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54" r:id="rId5"/>
    <p:sldId id="312" r:id="rId6"/>
    <p:sldId id="284" r:id="rId7"/>
    <p:sldId id="296" r:id="rId8"/>
    <p:sldId id="332" r:id="rId9"/>
    <p:sldId id="333" r:id="rId10"/>
    <p:sldId id="334" r:id="rId11"/>
    <p:sldId id="336" r:id="rId12"/>
    <p:sldId id="337" r:id="rId13"/>
    <p:sldId id="338" r:id="rId14"/>
    <p:sldId id="339" r:id="rId15"/>
    <p:sldId id="352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40" r:id="rId27"/>
    <p:sldId id="353" r:id="rId28"/>
    <p:sldId id="341" r:id="rId29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270" autoAdjust="0"/>
  </p:normalViewPr>
  <p:slideViewPr>
    <p:cSldViewPr snapToGrid="0">
      <p:cViewPr varScale="1">
        <p:scale>
          <a:sx n="62" d="100"/>
          <a:sy n="62" d="100"/>
        </p:scale>
        <p:origin x="9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56CB-AA1C-406D-A3D8-90E9EDF9AEFE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1C5D-935D-4E76-BDBC-80BD8D4A5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3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1C5D-935D-4E76-BDBC-80BD8D4A50E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69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24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24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51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7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0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54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1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26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3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84A1-B001-4A2B-A25C-6916AF246B34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2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12" Type="http://schemas.openxmlformats.org/officeDocument/2006/relationships/image" Target="../media/image4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.png"/><Relationship Id="rId5" Type="http://schemas.openxmlformats.org/officeDocument/2006/relationships/image" Target="../media/image46.jpe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12" Type="http://schemas.openxmlformats.org/officeDocument/2006/relationships/image" Target="../media/image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55.png"/><Relationship Id="rId5" Type="http://schemas.openxmlformats.org/officeDocument/2006/relationships/image" Target="../media/image50.jpeg"/><Relationship Id="rId10" Type="http://schemas.openxmlformats.org/officeDocument/2006/relationships/image" Target="../media/image54.png"/><Relationship Id="rId4" Type="http://schemas.openxmlformats.org/officeDocument/2006/relationships/image" Target="../media/image45.pn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9.pn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58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12" Type="http://schemas.openxmlformats.org/officeDocument/2006/relationships/image" Target="../media/image6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1.jpeg"/><Relationship Id="rId5" Type="http://schemas.openxmlformats.org/officeDocument/2006/relationships/image" Target="../media/image30.png"/><Relationship Id="rId10" Type="http://schemas.openxmlformats.org/officeDocument/2006/relationships/image" Target="../media/image60.jpeg"/><Relationship Id="rId4" Type="http://schemas.openxmlformats.org/officeDocument/2006/relationships/image" Target="../media/image29.png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6.png"/><Relationship Id="rId5" Type="http://schemas.openxmlformats.org/officeDocument/2006/relationships/image" Target="../media/image46.jpeg"/><Relationship Id="rId10" Type="http://schemas.openxmlformats.org/officeDocument/2006/relationships/image" Target="../media/image64.png"/><Relationship Id="rId4" Type="http://schemas.openxmlformats.org/officeDocument/2006/relationships/image" Target="../media/image45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5.png"/><Relationship Id="rId7" Type="http://schemas.openxmlformats.org/officeDocument/2006/relationships/image" Target="../media/image5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image" Target="../media/image22.jpe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0.jpe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17" Type="http://schemas.openxmlformats.org/officeDocument/2006/relationships/image" Target="../media/image6.png"/><Relationship Id="rId2" Type="http://schemas.openxmlformats.org/officeDocument/2006/relationships/image" Target="../media/image2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7.jpe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jpe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0.jpeg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4160785" y="5386717"/>
              <a:ext cx="3870430" cy="967608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14400" y="4268237"/>
            <a:ext cx="10363200" cy="1521601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  </a:t>
            </a:r>
            <a:br>
              <a:rPr lang="es-MX" dirty="0">
                <a:solidFill>
                  <a:schemeClr val="bg1"/>
                </a:solidFill>
              </a:rPr>
            </a:br>
            <a:br>
              <a:rPr lang="es-MX" dirty="0">
                <a:solidFill>
                  <a:schemeClr val="bg1"/>
                </a:solidFill>
              </a:rPr>
            </a:br>
            <a:r>
              <a:rPr lang="es-MX" sz="2700" dirty="0">
                <a:solidFill>
                  <a:srgbClr val="FFC319"/>
                </a:solidFill>
                <a:latin typeface="Clarendon BT" panose="02040804050505030204" pitchFamily="18" charset="0"/>
              </a:rPr>
              <a:t>BRA-GR-ATCLT-ACES-00</a:t>
            </a:r>
            <a:br>
              <a:rPr lang="es-MX" dirty="0"/>
            </a:br>
            <a:br>
              <a:rPr lang="es-MX" dirty="0">
                <a:solidFill>
                  <a:schemeClr val="bg1"/>
                </a:solidFill>
              </a:rPr>
            </a:b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4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3060" y="686466"/>
            <a:ext cx="277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SAÍDA DE SALA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43304" y="6167226"/>
            <a:ext cx="12244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 NOTAS: </a:t>
            </a:r>
            <a:endParaRPr lang="pt-BR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O </a:t>
            </a:r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que realizará a saída da sala de acessibilidade, deve entrar na sala 10 minutos antes do término da sessão.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rgbClr val="0070C0"/>
                </a:solidFill>
              </a:rPr>
              <a:t>Deve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ficar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absoluto </a:t>
            </a:r>
            <a:r>
              <a:rPr lang="es-MX" sz="1100" dirty="0" err="1">
                <a:solidFill>
                  <a:srgbClr val="0070C0"/>
                </a:solidFill>
              </a:rPr>
              <a:t>silêncio</a:t>
            </a:r>
            <a:r>
              <a:rPr lang="es-MX" sz="1100" dirty="0">
                <a:solidFill>
                  <a:srgbClr val="0070C0"/>
                </a:solidFill>
              </a:rPr>
              <a:t> aguardando o final do filme.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615468" y="2706829"/>
            <a:ext cx="2735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responsável pela saída de sala  (acessibilidade) deve direcionar-se até a gerência e solicitar o documento do cliente.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8279313" y="2711307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Meu nome é XXX e estou responsável pela saída de sala”.</a:t>
            </a:r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9" y="1548816"/>
            <a:ext cx="1628559" cy="10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224809" y="1619498"/>
            <a:ext cx="1873483" cy="1295516"/>
            <a:chOff x="1908403" y="2620038"/>
            <a:chExt cx="1449814" cy="967891"/>
          </a:xfrm>
        </p:grpSpPr>
        <p:pic>
          <p:nvPicPr>
            <p:cNvPr id="38" name="Imagen 88068" descr="E:\Control de salas\ARQUILLA AUTOMATICA\buscar luces roja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03" y="2620038"/>
              <a:ext cx="1389075" cy="96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tângulo 47"/>
          <p:cNvSpPr/>
          <p:nvPr/>
        </p:nvSpPr>
        <p:spPr>
          <a:xfrm>
            <a:off x="5354324" y="2981720"/>
            <a:ext cx="19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Aguardar o término do filme.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380069" y="5739043"/>
            <a:ext cx="27297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o documento na </a:t>
            </a:r>
            <a:r>
              <a:rPr lang="es-MX" sz="1100" dirty="0" err="1">
                <a:solidFill>
                  <a:srgbClr val="0070C0"/>
                </a:solidFill>
              </a:rPr>
              <a:t>mão</a:t>
            </a:r>
            <a:r>
              <a:rPr lang="es-MX" sz="1100" dirty="0">
                <a:solidFill>
                  <a:srgbClr val="0070C0"/>
                </a:solidFill>
              </a:rPr>
              <a:t> do cliente. </a:t>
            </a:r>
          </a:p>
        </p:txBody>
      </p:sp>
      <p:pic>
        <p:nvPicPr>
          <p:cNvPr id="50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r="4323"/>
          <a:stretch/>
        </p:blipFill>
        <p:spPr bwMode="auto">
          <a:xfrm>
            <a:off x="8526973" y="4470473"/>
            <a:ext cx="2111469" cy="1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4958912" y="5487866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Retirar cuidadosamente o </a:t>
            </a:r>
            <a:r>
              <a:rPr lang="es-MX" sz="1100" dirty="0" err="1">
                <a:solidFill>
                  <a:srgbClr val="0070C0"/>
                </a:solidFill>
              </a:rPr>
              <a:t>equipamento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acessibilidade</a:t>
            </a:r>
            <a:r>
              <a:rPr lang="es-MX" sz="1100" dirty="0">
                <a:solidFill>
                  <a:srgbClr val="0070C0"/>
                </a:solidFill>
              </a:rPr>
              <a:t> da poltrona.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seguida, levar o </a:t>
            </a:r>
            <a:r>
              <a:rPr lang="es-MX" sz="1100" dirty="0" err="1">
                <a:solidFill>
                  <a:srgbClr val="0070C0"/>
                </a:solidFill>
              </a:rPr>
              <a:t>aparelho</a:t>
            </a:r>
            <a:r>
              <a:rPr lang="es-MX" sz="1100" dirty="0">
                <a:solidFill>
                  <a:srgbClr val="0070C0"/>
                </a:solidFill>
              </a:rPr>
              <a:t> até a </a:t>
            </a:r>
            <a:r>
              <a:rPr lang="es-MX" sz="1100" dirty="0" err="1">
                <a:solidFill>
                  <a:srgbClr val="0070C0"/>
                </a:solidFill>
              </a:rPr>
              <a:t>gerência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161506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622346" y="4849229"/>
            <a:ext cx="2728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 err="1">
                <a:solidFill>
                  <a:srgbClr val="0070C0"/>
                </a:solidFill>
              </a:rPr>
              <a:t>Perguntar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ao</a:t>
            </a:r>
            <a:r>
              <a:rPr lang="es-MX" sz="1100" dirty="0">
                <a:solidFill>
                  <a:srgbClr val="0070C0"/>
                </a:solidFill>
              </a:rPr>
              <a:t> cliente se ele precisa de </a:t>
            </a:r>
            <a:r>
              <a:rPr lang="es-MX" sz="1100" dirty="0" err="1">
                <a:solidFill>
                  <a:srgbClr val="0070C0"/>
                </a:solidFill>
              </a:rPr>
              <a:t>ajuda</a:t>
            </a:r>
            <a:r>
              <a:rPr lang="es-MX" sz="1100" dirty="0">
                <a:solidFill>
                  <a:srgbClr val="0070C0"/>
                </a:solidFill>
              </a:rPr>
              <a:t> até a </a:t>
            </a:r>
            <a:r>
              <a:rPr lang="es-MX" sz="1100" dirty="0" err="1">
                <a:solidFill>
                  <a:srgbClr val="0070C0"/>
                </a:solidFill>
              </a:rPr>
              <a:t>saída</a:t>
            </a:r>
            <a:r>
              <a:rPr lang="es-MX" sz="1100" dirty="0">
                <a:solidFill>
                  <a:srgbClr val="0070C0"/>
                </a:solidFill>
              </a:rPr>
              <a:t> do cinema.  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Caso o cliente </a:t>
            </a:r>
            <a:r>
              <a:rPr lang="es-MX" sz="1100" dirty="0" err="1">
                <a:solidFill>
                  <a:srgbClr val="0070C0"/>
                </a:solidFill>
              </a:rPr>
              <a:t>necessite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ajuda</a:t>
            </a:r>
            <a:r>
              <a:rPr lang="es-MX" sz="1100" dirty="0">
                <a:solidFill>
                  <a:srgbClr val="0070C0"/>
                </a:solidFill>
              </a:rPr>
              <a:t>, </a:t>
            </a:r>
            <a:r>
              <a:rPr lang="es-MX" sz="1100" dirty="0" err="1">
                <a:solidFill>
                  <a:srgbClr val="0070C0"/>
                </a:solidFill>
              </a:rPr>
              <a:t>acompanhá</a:t>
            </a:r>
            <a:r>
              <a:rPr lang="es-MX" sz="1100" dirty="0">
                <a:solidFill>
                  <a:srgbClr val="0070C0"/>
                </a:solidFill>
              </a:rPr>
              <a:t>-lo até a </a:t>
            </a:r>
            <a:r>
              <a:rPr lang="es-MX" sz="1100" dirty="0" err="1">
                <a:solidFill>
                  <a:srgbClr val="0070C0"/>
                </a:solidFill>
              </a:rPr>
              <a:t>saída</a:t>
            </a:r>
            <a:r>
              <a:rPr lang="es-MX" sz="1100" dirty="0">
                <a:solidFill>
                  <a:srgbClr val="0070C0"/>
                </a:solidFill>
              </a:rPr>
              <a:t> do cinema e chamar o </a:t>
            </a:r>
            <a:r>
              <a:rPr lang="es-MX" sz="1100" dirty="0" err="1">
                <a:solidFill>
                  <a:srgbClr val="0070C0"/>
                </a:solidFill>
              </a:rPr>
              <a:t>segurança</a:t>
            </a:r>
            <a:r>
              <a:rPr lang="es-MX" sz="1100" dirty="0">
                <a:solidFill>
                  <a:srgbClr val="0070C0"/>
                </a:solidFill>
              </a:rPr>
              <a:t> do shopping </a:t>
            </a:r>
            <a:r>
              <a:rPr lang="es-MX" sz="1100" dirty="0" err="1">
                <a:solidFill>
                  <a:srgbClr val="0070C0"/>
                </a:solidFill>
              </a:rPr>
              <a:t>ou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concierge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  <a:r>
              <a:rPr lang="es-MX" sz="1100" dirty="0" err="1">
                <a:solidFill>
                  <a:srgbClr val="0070C0"/>
                </a:solidFill>
              </a:rPr>
              <a:t>Após</a:t>
            </a:r>
            <a:r>
              <a:rPr lang="es-MX" sz="1100" dirty="0">
                <a:solidFill>
                  <a:srgbClr val="0070C0"/>
                </a:solidFill>
              </a:rPr>
              <a:t>, despedir-se do cliente </a:t>
            </a:r>
            <a:r>
              <a:rPr lang="es-MX" sz="1100" dirty="0" err="1">
                <a:solidFill>
                  <a:srgbClr val="0070C0"/>
                </a:solidFill>
              </a:rPr>
              <a:t>dizendo</a:t>
            </a:r>
            <a:r>
              <a:rPr lang="es-MX" sz="1100" dirty="0">
                <a:solidFill>
                  <a:srgbClr val="0070C0"/>
                </a:solidFill>
              </a:rPr>
              <a:t>: “</a:t>
            </a:r>
            <a:r>
              <a:rPr lang="es-MX" sz="1100" dirty="0" err="1">
                <a:solidFill>
                  <a:srgbClr val="0070C0"/>
                </a:solidFill>
              </a:rPr>
              <a:t>obrigado</a:t>
            </a:r>
            <a:r>
              <a:rPr lang="es-MX" sz="1100" dirty="0">
                <a:solidFill>
                  <a:srgbClr val="0070C0"/>
                </a:solidFill>
              </a:rPr>
              <a:t>(a)”.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020671" y="514078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765317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66" name="Rosca 65"/>
          <p:cNvSpPr/>
          <p:nvPr/>
        </p:nvSpPr>
        <p:spPr>
          <a:xfrm>
            <a:off x="603007" y="4975783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8736773" y="1541785"/>
            <a:ext cx="1334388" cy="1165240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9743772" y="1373959"/>
            <a:ext cx="569496" cy="1016475"/>
            <a:chOff x="2917507" y="2620038"/>
            <a:chExt cx="440710" cy="759417"/>
          </a:xfrm>
        </p:grpSpPr>
        <p:pic>
          <p:nvPicPr>
            <p:cNvPr id="64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rupo 70"/>
          <p:cNvGrpSpPr/>
          <p:nvPr/>
        </p:nvGrpSpPr>
        <p:grpSpPr>
          <a:xfrm>
            <a:off x="5837592" y="4313904"/>
            <a:ext cx="984313" cy="1167189"/>
            <a:chOff x="9156340" y="1400574"/>
            <a:chExt cx="1800201" cy="1878633"/>
          </a:xfrm>
        </p:grpSpPr>
        <p:pic>
          <p:nvPicPr>
            <p:cNvPr id="72" name="Imagem 71"/>
            <p:cNvPicPr>
              <a:picLocks noChangeAspect="1"/>
            </p:cNvPicPr>
            <p:nvPr/>
          </p:nvPicPr>
          <p:blipFill rotWithShape="1">
            <a:blip r:embed="rId7"/>
            <a:srcRect l="16247" t="5633" r="15905"/>
            <a:stretch/>
          </p:blipFill>
          <p:spPr>
            <a:xfrm>
              <a:off x="9156340" y="1403775"/>
              <a:ext cx="1800201" cy="1875432"/>
            </a:xfrm>
            <a:prstGeom prst="rect">
              <a:avLst/>
            </a:prstGeom>
          </p:spPr>
        </p:pic>
        <p:grpSp>
          <p:nvGrpSpPr>
            <p:cNvPr id="73" name="Grupo 72"/>
            <p:cNvGrpSpPr/>
            <p:nvPr/>
          </p:nvGrpSpPr>
          <p:grpSpPr>
            <a:xfrm>
              <a:off x="9195112" y="1400574"/>
              <a:ext cx="777909" cy="1583252"/>
              <a:chOff x="9195112" y="1400574"/>
              <a:chExt cx="777909" cy="1583252"/>
            </a:xfrm>
          </p:grpSpPr>
          <p:pic>
            <p:nvPicPr>
              <p:cNvPr id="74" name="Imagem 73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3154" r="6695" b="25246"/>
              <a:stretch/>
            </p:blipFill>
            <p:spPr>
              <a:xfrm>
                <a:off x="9328589" y="1400574"/>
                <a:ext cx="547831" cy="1136232"/>
              </a:xfrm>
              <a:prstGeom prst="rect">
                <a:avLst/>
              </a:prstGeom>
            </p:spPr>
          </p:pic>
          <p:pic>
            <p:nvPicPr>
              <p:cNvPr id="75" name="Imagem 74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74679" b="2726"/>
              <a:stretch/>
            </p:blipFill>
            <p:spPr>
              <a:xfrm>
                <a:off x="9195112" y="2528900"/>
                <a:ext cx="777909" cy="454926"/>
              </a:xfrm>
              <a:prstGeom prst="rect">
                <a:avLst/>
              </a:prstGeom>
            </p:spPr>
          </p:pic>
        </p:grpSp>
      </p:grpSp>
      <p:grpSp>
        <p:nvGrpSpPr>
          <p:cNvPr id="77" name="Grupo 76"/>
          <p:cNvGrpSpPr/>
          <p:nvPr/>
        </p:nvGrpSpPr>
        <p:grpSpPr>
          <a:xfrm>
            <a:off x="3080435" y="4148017"/>
            <a:ext cx="433083" cy="724162"/>
            <a:chOff x="2917507" y="2620038"/>
            <a:chExt cx="440710" cy="759417"/>
          </a:xfrm>
        </p:grpSpPr>
        <p:pic>
          <p:nvPicPr>
            <p:cNvPr id="78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Imagen 32014" descr="E:\kenii2\P1020343.pn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rupo 80"/>
          <p:cNvGrpSpPr/>
          <p:nvPr/>
        </p:nvGrpSpPr>
        <p:grpSpPr>
          <a:xfrm>
            <a:off x="2418158" y="4141631"/>
            <a:ext cx="312471" cy="724896"/>
            <a:chOff x="2702439" y="1379659"/>
            <a:chExt cx="312382" cy="676172"/>
          </a:xfrm>
        </p:grpSpPr>
        <p:pic>
          <p:nvPicPr>
            <p:cNvPr id="82" name="Imagen 46" descr="E:\kenii2\P1020363.png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22"/>
            <a:stretch/>
          </p:blipFill>
          <p:spPr bwMode="auto">
            <a:xfrm>
              <a:off x="2702439" y="1379659"/>
              <a:ext cx="312382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817954" y="1681708"/>
              <a:ext cx="112983" cy="33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Saída</a:t>
            </a:r>
            <a:r>
              <a:rPr lang="es-MX" sz="1400" dirty="0"/>
              <a:t> de Sala: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1023618" y="5000950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8289038" y="4693228"/>
            <a:ext cx="27337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Limpar o bastão retrátil com o produto Alpha HP 1:64 com a ajuda do pano multiuso azul. Se necessário, passar um pano seco limpo para tirar as manchas do aparelho de acessibilidade (tela e traseira do aparelho). Em seguida, entregar o equipamento para o responsável do turno juntamente com o fone de ouvido (embalado). </a:t>
            </a:r>
          </a:p>
        </p:txBody>
      </p:sp>
      <p:sp>
        <p:nvSpPr>
          <p:cNvPr id="79" name="Rosca 78"/>
          <p:cNvSpPr/>
          <p:nvPr/>
        </p:nvSpPr>
        <p:spPr>
          <a:xfrm>
            <a:off x="613377" y="4830178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0778054" y="46865"/>
            <a:ext cx="1414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Novembro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966829" y="2114222"/>
            <a:ext cx="272034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Borrifar o produto Alpha HP 1:64 no pano multiuso azul (pequena quantidade) e higienizar o fone de ouvido (cabos e encaixe da cabeça).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Não passar produto na espuma, como também, na saída de som do fone para não queimá-lo.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665142" y="5349064"/>
            <a:ext cx="2657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desligar o equipamento e guardar no local apropriado colocando-o para carregar. Em seguida, trancar o armário com chave.</a:t>
            </a:r>
          </a:p>
        </p:txBody>
      </p:sp>
      <p:pic>
        <p:nvPicPr>
          <p:cNvPr id="3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70" y="1325690"/>
            <a:ext cx="745028" cy="7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-306485" y="638631"/>
            <a:ext cx="292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LIMPEZA / ARMAZ. DO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16717" y="2731171"/>
            <a:ext cx="271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O funcionário deve levar o equipamento a até a gerência e realizar o processo de higienização do aparelho.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2622189" y="1510788"/>
            <a:ext cx="729436" cy="1198386"/>
            <a:chOff x="2917507" y="2620038"/>
            <a:chExt cx="440710" cy="759417"/>
          </a:xfrm>
        </p:grpSpPr>
        <p:pic>
          <p:nvPicPr>
            <p:cNvPr id="48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42490"/>
          <a:stretch/>
        </p:blipFill>
        <p:spPr bwMode="auto">
          <a:xfrm>
            <a:off x="2515221" y="1587233"/>
            <a:ext cx="395372" cy="7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Conector de seta reta 50"/>
          <p:cNvCxnSpPr/>
          <p:nvPr/>
        </p:nvCxnSpPr>
        <p:spPr>
          <a:xfrm flipH="1">
            <a:off x="7709835" y="501681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63476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5001711" y="5341553"/>
            <a:ext cx="2664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as informações na planilha </a:t>
            </a:r>
            <a:r>
              <a:rPr lang="pt-BR" sz="1100" b="1" dirty="0">
                <a:solidFill>
                  <a:srgbClr val="0070C0"/>
                </a:solidFill>
              </a:rPr>
              <a:t>Controle de equipamentos acessibilidade </a:t>
            </a:r>
            <a:r>
              <a:rPr lang="pt-BR" sz="1100" dirty="0">
                <a:solidFill>
                  <a:srgbClr val="0070C0"/>
                </a:solidFill>
              </a:rPr>
              <a:t>(preencher somente as informações do  campo de devolução).</a:t>
            </a:r>
          </a:p>
        </p:txBody>
      </p:sp>
      <p:pic>
        <p:nvPicPr>
          <p:cNvPr id="58" name="Picture 3" descr="C:\Users\fabiruu\Documents\faby syncron\Baguis\fotos\P1030108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45" y="4219233"/>
            <a:ext cx="1571390" cy="951156"/>
          </a:xfrm>
          <a:prstGeom prst="rect">
            <a:avLst/>
          </a:prstGeom>
          <a:noFill/>
        </p:spPr>
      </p:pic>
      <p:sp>
        <p:nvSpPr>
          <p:cNvPr id="63" name="CaixaDeTexto 62"/>
          <p:cNvSpPr txBox="1"/>
          <p:nvPr/>
        </p:nvSpPr>
        <p:spPr>
          <a:xfrm>
            <a:off x="11071527" y="387268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5" name="Elipse 64"/>
          <p:cNvSpPr/>
          <p:nvPr/>
        </p:nvSpPr>
        <p:spPr>
          <a:xfrm>
            <a:off x="2793985" y="388294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5231607" y="1415916"/>
            <a:ext cx="925700" cy="8138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66" y="4062800"/>
            <a:ext cx="504986" cy="658486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8699051" y="4058914"/>
            <a:ext cx="819422" cy="720372"/>
          </a:xfrm>
          <a:prstGeom prst="rect">
            <a:avLst/>
          </a:prstGeom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Limpeza</a:t>
            </a:r>
            <a:r>
              <a:rPr lang="es-MX" sz="1400" dirty="0"/>
              <a:t> / </a:t>
            </a:r>
            <a:r>
              <a:rPr lang="es-MX" sz="1400" dirty="0" err="1"/>
              <a:t>Armazenamento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47" name="Retângulo de cantos arredondados 46"/>
          <p:cNvSpPr/>
          <p:nvPr/>
        </p:nvSpPr>
        <p:spPr>
          <a:xfrm>
            <a:off x="4975253" y="402959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de seta reta 52"/>
          <p:cNvCxnSpPr/>
          <p:nvPr/>
        </p:nvCxnSpPr>
        <p:spPr>
          <a:xfrm flipH="1">
            <a:off x="4352561" y="4986928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/>
          <p:cNvSpPr/>
          <p:nvPr/>
        </p:nvSpPr>
        <p:spPr>
          <a:xfrm>
            <a:off x="8340506" y="2757233"/>
            <a:ext cx="26644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Colocar o fone de ouvido no saco plástico apropriado. Em seguida, remover a fita azul e fechar a aba (lacrando a embalagem). </a:t>
            </a:r>
          </a:p>
        </p:txBody>
      </p:sp>
      <p:pic>
        <p:nvPicPr>
          <p:cNvPr id="1032" name="Picture 8" descr="Resultado de imagem para nicho com 4 divisoria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2466486" y="4305806"/>
            <a:ext cx="1041288" cy="1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ipse 71"/>
          <p:cNvSpPr/>
          <p:nvPr/>
        </p:nvSpPr>
        <p:spPr>
          <a:xfrm>
            <a:off x="6157307" y="385203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6136796" y="3839666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2759400" y="3852872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408217" y="1415916"/>
            <a:ext cx="1229080" cy="1346368"/>
            <a:chOff x="8455695" y="1446210"/>
            <a:chExt cx="1229080" cy="13463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0"/>
            <a:srcRect t="20551" b="24529"/>
            <a:stretch/>
          </p:blipFill>
          <p:spPr>
            <a:xfrm rot="10800000">
              <a:off x="8507250" y="1446210"/>
              <a:ext cx="1098470" cy="1340606"/>
            </a:xfrm>
            <a:prstGeom prst="rect">
              <a:avLst/>
            </a:prstGeom>
          </p:spPr>
        </p:pic>
        <p:pic>
          <p:nvPicPr>
            <p:cNvPr id="71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695" y="1563498"/>
              <a:ext cx="1229080" cy="122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32073" t="2899" r="4129" b="2585"/>
          <a:stretch/>
        </p:blipFill>
        <p:spPr>
          <a:xfrm rot="16200000">
            <a:off x="10078717" y="1539382"/>
            <a:ext cx="368902" cy="1214476"/>
          </a:xfrm>
          <a:prstGeom prst="rect">
            <a:avLst/>
          </a:prstGeom>
        </p:spPr>
      </p:pic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Informações</a:t>
            </a:r>
            <a:r>
              <a:rPr lang="es-MX" sz="1400" dirty="0"/>
              <a:t> Importantes: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42311" y="957185"/>
            <a:ext cx="6545175" cy="466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INFORMAÇÕES IMPORTANTES PARA ATENDIMENTO AO CLIENTE  TIPO A: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8393" y="1613691"/>
            <a:ext cx="11036969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Cumprimentar o cliente tipo A em voz alta: </a:t>
            </a:r>
            <a:r>
              <a:rPr lang="pt-BR" sz="1780" dirty="0">
                <a:solidFill>
                  <a:srgbClr val="0070C0"/>
                </a:solidFill>
              </a:rPr>
              <a:t>Quando você entrar em uma sala ou </a:t>
            </a:r>
            <a:r>
              <a:rPr lang="pt-BR" sz="1780" i="1" dirty="0">
                <a:solidFill>
                  <a:srgbClr val="0070C0"/>
                </a:solidFill>
              </a:rPr>
              <a:t>lobby</a:t>
            </a:r>
            <a:r>
              <a:rPr lang="pt-BR" sz="1780" dirty="0">
                <a:solidFill>
                  <a:srgbClr val="0070C0"/>
                </a:solidFill>
              </a:rPr>
              <a:t> do cinema onde há o cliente do tipo A esperando, dizer algo logo para alertá-lo da sua presença. Ficar quieto até se aproximar dele pode fazer com que ele sinta que você apareceu do nada, o que não é confortável.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Perguntar ao cliente tipo A se ele gostaria de ajuda: </a:t>
            </a:r>
            <a:r>
              <a:rPr lang="pt-BR" sz="1780" dirty="0">
                <a:solidFill>
                  <a:srgbClr val="0070C0"/>
                </a:solidFill>
              </a:rPr>
              <a:t>Se parecer que sim, o melhor a fazer é perguntar em vez de presumir que ela precisa. Diga educadamente "Você gostaria de ajuda?". Se a resposta for sim, pergunte o que ela gostaria que você fizesse. Mas se a resposta for não, é falta de educação insistir. Clientes tipo A são perfeitamente capazes de “se virar” sem ajuda.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Não acaricie o cão-guia de um cliente tipo A:</a:t>
            </a:r>
            <a:r>
              <a:rPr lang="pt-BR" sz="1780" dirty="0">
                <a:solidFill>
                  <a:srgbClr val="0070C0"/>
                </a:solidFill>
              </a:rPr>
              <a:t> Os cães-guia são animais altamente treinados que melhoram a vida e a segurança de pessoas cegas. As pessoas cegas confiam em seus cães-guia para se moverem e é por isso que você não deve chamar, ou acariciar um cão-guia. Se ele ficar distraído, isso pode gerar uma situação de perigo. Não faça nada que possa chamar a atenção do cão.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Diga ao cliente quando você for sair da sala: </a:t>
            </a:r>
            <a:r>
              <a:rPr lang="pt-BR" sz="1780" dirty="0">
                <a:solidFill>
                  <a:srgbClr val="0070C0"/>
                </a:solidFill>
              </a:rPr>
              <a:t>Pode não ser intuitivo, mas você deve sempre dizer quando estiver prestes a sair. Não suponha que a pessoa vai conseguir te ouvir saindo. É falta de educação sair sem dizer nada e deixar o cliente falando sozinho. </a:t>
            </a:r>
          </a:p>
        </p:txBody>
      </p:sp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9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ector reto 120"/>
          <p:cNvCxnSpPr/>
          <p:nvPr/>
        </p:nvCxnSpPr>
        <p:spPr>
          <a:xfrm>
            <a:off x="4151059" y="356575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4788904" y="838950"/>
            <a:ext cx="2676296" cy="2179627"/>
            <a:chOff x="6419199" y="1719897"/>
            <a:chExt cx="2676296" cy="217962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6419199" y="2143728"/>
              <a:ext cx="2676296" cy="1755796"/>
            </a:xfrm>
            <a:prstGeom prst="roundRect">
              <a:avLst>
                <a:gd name="adj" fmla="val 1036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Arredondar Retângulo no Mesmo Canto Lateral 92"/>
            <p:cNvSpPr/>
            <p:nvPr/>
          </p:nvSpPr>
          <p:spPr>
            <a:xfrm>
              <a:off x="6644730" y="1719897"/>
              <a:ext cx="2261986" cy="411700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ATENDIMENTO AOS CLIENTES COM ACESSIBILIDADE TIPO B</a:t>
              </a: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6120090" y="301172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50352" y="4106281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2109439" y="3559870"/>
            <a:ext cx="8011156" cy="100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2109439" y="358295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142783" y="357032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1289894" y="4633959"/>
            <a:ext cx="170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VENDA DE INGRESSOS BILHETERIA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40220" y="4094003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357422" y="5879229"/>
            <a:ext cx="7467599" cy="710400"/>
            <a:chOff x="4345784" y="5944882"/>
            <a:chExt cx="7467599" cy="710400"/>
          </a:xfrm>
        </p:grpSpPr>
        <p:sp>
          <p:nvSpPr>
            <p:cNvPr id="64" name="Retângulo de cantos arredondados 63"/>
            <p:cNvSpPr/>
            <p:nvPr/>
          </p:nvSpPr>
          <p:spPr>
            <a:xfrm>
              <a:off x="4345784" y="5969502"/>
              <a:ext cx="7467599" cy="685780"/>
            </a:xfrm>
            <a:prstGeom prst="roundRect">
              <a:avLst>
                <a:gd name="adj" fmla="val 20130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sca 65"/>
            <p:cNvSpPr/>
            <p:nvPr/>
          </p:nvSpPr>
          <p:spPr>
            <a:xfrm>
              <a:off x="5481523" y="6232937"/>
              <a:ext cx="360249" cy="349899"/>
            </a:xfrm>
            <a:prstGeom prst="donut">
              <a:avLst>
                <a:gd name="adj" fmla="val 17367"/>
              </a:avLst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00B0F0"/>
                  </a:solidFill>
                </a:rPr>
                <a:t>A</a:t>
              </a:r>
            </a:p>
          </p:txBody>
        </p:sp>
        <p:sp>
          <p:nvSpPr>
            <p:cNvPr id="68" name="Fluxograma: Decisão 67"/>
            <p:cNvSpPr/>
            <p:nvPr/>
          </p:nvSpPr>
          <p:spPr>
            <a:xfrm>
              <a:off x="11137425" y="6214569"/>
              <a:ext cx="511126" cy="380687"/>
            </a:xfrm>
            <a:prstGeom prst="flowChartDecision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4471931" y="6231112"/>
              <a:ext cx="356024" cy="3498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de cantos arredondados 70"/>
            <p:cNvSpPr/>
            <p:nvPr/>
          </p:nvSpPr>
          <p:spPr>
            <a:xfrm>
              <a:off x="7623719" y="6231112"/>
              <a:ext cx="518550" cy="33108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sca 73"/>
            <p:cNvSpPr/>
            <p:nvPr/>
          </p:nvSpPr>
          <p:spPr>
            <a:xfrm>
              <a:off x="6617880" y="6220653"/>
              <a:ext cx="384916" cy="341544"/>
            </a:xfrm>
            <a:prstGeom prst="donut">
              <a:avLst>
                <a:gd name="adj" fmla="val 78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B0F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10065377" y="6404911"/>
              <a:ext cx="6000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ângulo de cantos arredondados 75"/>
            <p:cNvSpPr/>
            <p:nvPr/>
          </p:nvSpPr>
          <p:spPr>
            <a:xfrm>
              <a:off x="8851191" y="6243812"/>
              <a:ext cx="477934" cy="3183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18826" y="5969502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Início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06245" y="5959043"/>
              <a:ext cx="9685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dirty="0">
                  <a:solidFill>
                    <a:srgbClr val="0070C0"/>
                  </a:solidFill>
                </a:rPr>
                <a:t>Intermediário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597629" y="5959043"/>
              <a:ext cx="425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Fim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7525235" y="5959043"/>
              <a:ext cx="7585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Atividade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8334576" y="5944882"/>
              <a:ext cx="157927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err="1">
                  <a:solidFill>
                    <a:srgbClr val="0070C0"/>
                  </a:solidFill>
                </a:rPr>
                <a:t>Ativid</a:t>
              </a:r>
              <a:r>
                <a:rPr lang="en-US" sz="1050" dirty="0">
                  <a:solidFill>
                    <a:srgbClr val="0070C0"/>
                  </a:solidFill>
                </a:rPr>
                <a:t>. </a:t>
              </a:r>
              <a:r>
                <a:rPr lang="en-US" sz="1050" dirty="0" err="1">
                  <a:solidFill>
                    <a:srgbClr val="0070C0"/>
                  </a:solidFill>
                </a:rPr>
                <a:t>ponto</a:t>
              </a:r>
              <a:r>
                <a:rPr lang="en-US" sz="1050" dirty="0">
                  <a:solidFill>
                    <a:srgbClr val="0070C0"/>
                  </a:solidFill>
                </a:rPr>
                <a:t> de </a:t>
              </a:r>
              <a:r>
                <a:rPr lang="en-US" sz="1050" dirty="0" err="1">
                  <a:solidFill>
                    <a:srgbClr val="0070C0"/>
                  </a:solidFill>
                </a:rPr>
                <a:t>controle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1081761" y="5959043"/>
              <a:ext cx="6286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Decisão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0141171" y="5972827"/>
              <a:ext cx="5212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Fluxo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97234" y="40975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6128871" y="3553724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947099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988843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3" name="Elipse 52"/>
          <p:cNvSpPr/>
          <p:nvPr/>
        </p:nvSpPr>
        <p:spPr>
          <a:xfrm>
            <a:off x="5967901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4" name="Elipse 53"/>
          <p:cNvSpPr/>
          <p:nvPr/>
        </p:nvSpPr>
        <p:spPr>
          <a:xfrm>
            <a:off x="7979387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408185" y="4496469"/>
            <a:ext cx="15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RETIRADA DO EQUIPAMENTO ACESSIBILIDADE 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170076" y="4491294"/>
            <a:ext cx="186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ENTRADA DE SALA / INSTALAÇÃO DO EQUIPAMENTO 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7154248" y="4696161"/>
            <a:ext cx="1862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SAÍDA DE SALA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7165566" y="4107820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9133702" y="40986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9211009" y="4515646"/>
            <a:ext cx="180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LIMPEZA / ARMAZENAMENTO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10120595" y="3570328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9961371" y="34200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8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602761" y="1323597"/>
            <a:ext cx="508889" cy="152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039471" y="1379877"/>
            <a:ext cx="797825" cy="169931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eta para a esquerda e para a direita 83"/>
          <p:cNvSpPr/>
          <p:nvPr/>
        </p:nvSpPr>
        <p:spPr>
          <a:xfrm>
            <a:off x="5796597" y="1842848"/>
            <a:ext cx="735886" cy="359796"/>
          </a:xfrm>
          <a:prstGeom prst="leftRightArrow">
            <a:avLst>
              <a:gd name="adj1" fmla="val 29719"/>
              <a:gd name="adj2" fmla="val 396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05759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41" name="Grupo 1040"/>
          <p:cNvGrpSpPr/>
          <p:nvPr/>
        </p:nvGrpSpPr>
        <p:grpSpPr>
          <a:xfrm>
            <a:off x="515667" y="1932301"/>
            <a:ext cx="1069161" cy="475284"/>
            <a:chOff x="734239" y="2336701"/>
            <a:chExt cx="1069161" cy="47528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>
            <a:off x="9672569" y="3182309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046061" y="4823411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210990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94598" y="3656147"/>
            <a:ext cx="6936145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78556" y="105443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55007" y="370637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88697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97221" y="87810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55196" y="2493077"/>
            <a:ext cx="2701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Dizer:“Bom</a:t>
            </a:r>
            <a:r>
              <a:rPr lang="pt-BR" sz="1100" dirty="0">
                <a:solidFill>
                  <a:srgbClr val="0070C0"/>
                </a:solidFill>
              </a:rPr>
              <a:t>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”</a:t>
            </a:r>
            <a:r>
              <a:rPr lang="pt-BR" sz="1100" dirty="0"/>
              <a:t> </a:t>
            </a:r>
            <a:r>
              <a:rPr lang="pt-BR" sz="1100" dirty="0">
                <a:solidFill>
                  <a:srgbClr val="0070C0"/>
                </a:solidFill>
              </a:rPr>
              <a:t>fazendo sempre contato visual com o cliente e sorrindo.</a:t>
            </a:r>
          </a:p>
        </p:txBody>
      </p:sp>
      <p:sp>
        <p:nvSpPr>
          <p:cNvPr id="80" name="Elipse 79"/>
          <p:cNvSpPr/>
          <p:nvPr/>
        </p:nvSpPr>
        <p:spPr>
          <a:xfrm>
            <a:off x="8462670" y="348149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856910" y="356326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4389257" y="4835984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011048" y="3750222"/>
            <a:ext cx="421903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Perguntar: “Para qual sessão o(a)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gostaria de assistir? </a:t>
            </a:r>
            <a:endParaRPr lang="pt-BR" sz="700" dirty="0">
              <a:solidFill>
                <a:srgbClr val="0070C0"/>
              </a:solidFill>
            </a:endParaRP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Tipos de respostas do cliente: 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filme e a sessão. Marcar o que o cliente pediu.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o filme sem horário.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nos horários (as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horas) nas salas (mencionar os tipos de salas). 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horário, sem filme.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os filmes (mencionar os nomes dos filmes) 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 nas salas (mencionar os tipos de salas). </a:t>
            </a:r>
            <a:endParaRPr lang="pt-BR" sz="1100" b="1" dirty="0">
              <a:solidFill>
                <a:srgbClr val="FF0000"/>
              </a:solidFill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 </a:t>
            </a:r>
            <a:r>
              <a:rPr lang="pt-BR" sz="1100" dirty="0">
                <a:solidFill>
                  <a:srgbClr val="0070C0"/>
                </a:solidFill>
              </a:rPr>
              <a:t>Em caso de dificuldade, pedir para o cliente apontar o filme e a sessão desejada (você pode utilizar os telões da Bilheteria ou a programação do dia para indicar os filmes e horários para o cliente.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7286" y="5639514"/>
            <a:ext cx="1197364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algn="just"/>
            <a:endParaRPr lang="pt-BR" sz="300" b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Situação em que o equipamento não estiver disponível, orientar o cliente dizendo: </a:t>
            </a:r>
            <a:r>
              <a:rPr lang="pt-BR" sz="1100" b="1" dirty="0">
                <a:solidFill>
                  <a:srgbClr val="0070C0"/>
                </a:solidFill>
              </a:rPr>
              <a:t>“A Cinépolis possui um número determinado de equipamentos de acessibilidade conforme a LEI Nº 13.146 de 06/07/15 e Instrução Normativa n° 128 de 13/09/16, e no momento não temos nenhum disponível” </a:t>
            </a:r>
            <a:r>
              <a:rPr lang="pt-BR" sz="1100" dirty="0">
                <a:solidFill>
                  <a:srgbClr val="0070C0"/>
                </a:solidFill>
              </a:rPr>
              <a:t>(consultar a tabela e quantidade mínima de equipamentos por sala para instruir o cliente). Caso a compra do ingresso tenha sido pela internet, realizar o processo de estorno (devolução de dinheiro) conforme o processo</a:t>
            </a:r>
            <a:r>
              <a:rPr lang="pt-BR" sz="1100" b="1" dirty="0">
                <a:solidFill>
                  <a:srgbClr val="0070C0"/>
                </a:solidFill>
              </a:rPr>
              <a:t> Atendimento e Controle de Salas - Devolução de Efetivo.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300" b="1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o filme escolhido pelo cliente seja de classificação 18 anos, identificar no documento entregue pelo cliente (se necessário) a sua maioridade.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3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Censura para clientes abaixo da classificação, somente acompanhado por um responsável maior de idade diante do preenchimento do termo de autorização.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b="1" dirty="0">
              <a:solidFill>
                <a:srgbClr val="0070C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301869" y="2353000"/>
            <a:ext cx="269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Certificar a disponibilidade do equipamento com a gerência. Em seguida, informar ao cliente que seu documento será entregue somente no final da sessão. 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1655302" y="5324904"/>
            <a:ext cx="2735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filme, assento e o horário da  sessão.  </a:t>
            </a:r>
          </a:p>
        </p:txBody>
      </p:sp>
      <p:pic>
        <p:nvPicPr>
          <p:cNvPr id="70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4045749"/>
            <a:ext cx="1646336" cy="1176876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60759" y="4609566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6890" y="796182"/>
            <a:ext cx="138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ABORDAGEM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93963" y="2536489"/>
            <a:ext cx="26765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A entrega do equipamento só poderá ser realizada mediante a apresentação do documento.</a:t>
            </a: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8308479" y="10599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de seta reta 81"/>
          <p:cNvCxnSpPr/>
          <p:nvPr/>
        </p:nvCxnSpPr>
        <p:spPr>
          <a:xfrm flipV="1">
            <a:off x="7707280" y="218668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57"/>
          <p:cNvGrpSpPr/>
          <p:nvPr/>
        </p:nvGrpSpPr>
        <p:grpSpPr>
          <a:xfrm>
            <a:off x="10492599" y="759977"/>
            <a:ext cx="914400" cy="914400"/>
            <a:chOff x="10953207" y="3309815"/>
            <a:chExt cx="914400" cy="914400"/>
          </a:xfrm>
        </p:grpSpPr>
        <p:sp>
          <p:nvSpPr>
            <p:cNvPr id="59" name="Explosion 2 60">
              <a:extLst>
                <a:ext uri="{FF2B5EF4-FFF2-40B4-BE49-F238E27FC236}">
                  <a16:creationId xmlns:a16="http://schemas.microsoft.com/office/drawing/2014/main" id="{58A531C1-0FCD-438C-8C8B-818919C31465}"/>
                </a:ext>
              </a:extLst>
            </p:cNvPr>
            <p:cNvSpPr/>
            <p:nvPr/>
          </p:nvSpPr>
          <p:spPr>
            <a:xfrm rot="2725679">
              <a:off x="10953207" y="3309815"/>
              <a:ext cx="914400" cy="9144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8AC"/>
                </a:solidFill>
              </a:endParaRPr>
            </a:p>
          </p:txBody>
        </p:sp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79D17098-E1FF-4356-853C-C48D3D3A22C4}"/>
                </a:ext>
              </a:extLst>
            </p:cNvPr>
            <p:cNvSpPr txBox="1"/>
            <p:nvPr/>
          </p:nvSpPr>
          <p:spPr>
            <a:xfrm>
              <a:off x="10982512" y="3652134"/>
              <a:ext cx="7649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IMPORTANTE</a:t>
              </a:r>
              <a:endParaRPr lang="pt-BR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5" name="Picture 141" descr="C:\Users\SAAG\Desktop\Control salas\Fotos recortadas\tomar radi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01" y="1351312"/>
            <a:ext cx="679081" cy="995851"/>
          </a:xfrm>
          <a:prstGeom prst="rect">
            <a:avLst/>
          </a:prstGeom>
          <a:noFill/>
        </p:spPr>
      </p:pic>
      <p:sp>
        <p:nvSpPr>
          <p:cNvPr id="86" name="Elipse 85"/>
          <p:cNvSpPr/>
          <p:nvPr/>
        </p:nvSpPr>
        <p:spPr>
          <a:xfrm>
            <a:off x="9541025" y="908009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9230083" y="3720935"/>
            <a:ext cx="2545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b="1" dirty="0">
                <a:solidFill>
                  <a:srgbClr val="0070C0"/>
                </a:solidFill>
              </a:rPr>
              <a:t>Esforce-se para falar normalmente, pois sussurrar e gritar são ações que distorcem os movimentos dos lábios, dificultando a leitura e a interpretação do cliente.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44742" y="1171096"/>
            <a:ext cx="2111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Identificar se o cliente necessita utilizar o equipamento. Em seguida, solicitar um documento com foto. Lembre-se, o cliente não pode te ouvir, e você precisa ser o mais objetivo durante a fala para que ele possa interpretar sua  leitura labial. </a:t>
            </a:r>
          </a:p>
        </p:txBody>
      </p:sp>
      <p:pic>
        <p:nvPicPr>
          <p:cNvPr id="84" name="Picture 2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r="37245"/>
          <a:stretch/>
        </p:blipFill>
        <p:spPr bwMode="auto">
          <a:xfrm>
            <a:off x="7028346" y="1704225"/>
            <a:ext cx="640180" cy="6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63 Imagen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5552" r="-2533" b="48710"/>
          <a:stretch/>
        </p:blipFill>
        <p:spPr>
          <a:xfrm>
            <a:off x="2208868" y="1328798"/>
            <a:ext cx="1620390" cy="10605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24855" t="38599" r="62064" b="45269"/>
          <a:stretch/>
        </p:blipFill>
        <p:spPr>
          <a:xfrm>
            <a:off x="9827699" y="4418649"/>
            <a:ext cx="1657663" cy="1149312"/>
          </a:xfrm>
          <a:prstGeom prst="rect">
            <a:avLst/>
          </a:prstGeom>
        </p:spPr>
      </p:pic>
      <p:pic>
        <p:nvPicPr>
          <p:cNvPr id="44" name="Imagem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0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500604" y="4039853"/>
            <a:ext cx="283635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 flipH="1">
            <a:off x="909935" y="5114136"/>
            <a:ext cx="577323" cy="2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2729011" y="386594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extBox 14"/>
          <p:cNvSpPr txBox="1"/>
          <p:nvPr/>
        </p:nvSpPr>
        <p:spPr>
          <a:xfrm>
            <a:off x="7989841" y="3599516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CARTÃO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299672" y="5139218"/>
            <a:ext cx="2703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Orientar o cliente a introduzir o cartão no </a:t>
            </a:r>
            <a:r>
              <a:rPr lang="pt-BR" sz="1100" i="1" dirty="0" err="1">
                <a:solidFill>
                  <a:srgbClr val="0070C0"/>
                </a:solidFill>
              </a:rPr>
              <a:t>pinpad</a:t>
            </a:r>
            <a:r>
              <a:rPr lang="pt-BR" sz="1100" i="1" dirty="0">
                <a:solidFill>
                  <a:srgbClr val="0070C0"/>
                </a:solidFill>
              </a:rPr>
              <a:t> </a:t>
            </a:r>
            <a:r>
              <a:rPr lang="pt-BR" sz="1100" dirty="0">
                <a:solidFill>
                  <a:srgbClr val="0070C0"/>
                </a:solidFill>
              </a:rPr>
              <a:t>apontando para a máquina. 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825728" y="4118607"/>
            <a:ext cx="765913" cy="1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rtÃ£o de crÃ©d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75" y="4423409"/>
            <a:ext cx="919875" cy="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14"/>
          <p:cNvSpPr txBox="1"/>
          <p:nvPr/>
        </p:nvSpPr>
        <p:spPr>
          <a:xfrm>
            <a:off x="8030349" y="812479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DINHEIRO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00353" y="2869601"/>
            <a:ext cx="26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Se necessário, faça os numerais com as mãos ou desenhe no ar para demonstrar.</a:t>
            </a:r>
          </a:p>
        </p:txBody>
      </p:sp>
      <p:pic>
        <p:nvPicPr>
          <p:cNvPr id="69" name="39 Imagen">
            <a:extLst>
              <a:ext uri="{FF2B5EF4-FFF2-40B4-BE49-F238E27FC236}">
                <a16:creationId xmlns:a16="http://schemas.microsoft.com/office/drawing/2014/main" id="{16B1197A-E382-4354-9AAD-FEF3B7EDA84F}"/>
              </a:ext>
            </a:extLst>
          </p:cNvPr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2778" y="1780600"/>
            <a:ext cx="929681" cy="8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4968425" y="2781963"/>
            <a:ext cx="2669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Saiba mais sobre a lei municipal de cada cidade em: </a:t>
            </a:r>
            <a:r>
              <a:rPr lang="pt-BR" sz="1100" b="1" dirty="0">
                <a:solidFill>
                  <a:srgbClr val="0070C0"/>
                </a:solidFill>
              </a:rPr>
              <a:t>Planilha de Legislação de Meia Entrada por região.  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980116" y="2251938"/>
            <a:ext cx="26877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direito de meia entrada ou gratuidade de acordo com a lei municipal de cada cidade.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36" y="1363080"/>
            <a:ext cx="1295400" cy="87682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1617187" y="2261116"/>
            <a:ext cx="2738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Fazer sinal visuais e mímica pode ajudar durante o atendimento.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Exemplo: “Fazer simulação de dinheiro com os dedos, em seguida abrir os dois braços fazendo sinal de pergunta”. 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 e grifar o(s) ingresso(s). Em seguida, entregar o comprovante do cartão ou do dinheiro.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6131073" y="4421749"/>
            <a:ext cx="1360783" cy="599299"/>
          </a:xfrm>
          <a:prstGeom prst="rect">
            <a:avLst/>
          </a:prstGeom>
        </p:spPr>
      </p:pic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515764" y="4944132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34228" y="384875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4698" y="699926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PAGAMENTO: DINHEIRO E CARTÃO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736" y="5500228"/>
            <a:ext cx="28495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Solicitar a presença do responsável do turno  para a entrega do equipamento de acessibilidade tipo B. 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316454" y="1117161"/>
            <a:ext cx="1079229" cy="1187151"/>
          </a:xfrm>
          <a:prstGeom prst="rect">
            <a:avLst/>
          </a:prstGeom>
        </p:spPr>
      </p:pic>
      <p:pic>
        <p:nvPicPr>
          <p:cNvPr id="43" name="Picture 141" descr="C:\Users\SAAG\Desktop\Control salas\Fotos recortadas\tomar radi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81091"/>
            <a:ext cx="757190" cy="1061503"/>
          </a:xfrm>
          <a:prstGeom prst="rect">
            <a:avLst/>
          </a:prstGeom>
          <a:noFill/>
        </p:spPr>
      </p:pic>
      <p:pic>
        <p:nvPicPr>
          <p:cNvPr id="44" name="Imagen 56" descr="E:\Control de salas\ARQUILLA AUTOMATICA\hablar por adio_2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81092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2697916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8" name="Retângulo 7"/>
          <p:cNvSpPr/>
          <p:nvPr/>
        </p:nvSpPr>
        <p:spPr>
          <a:xfrm>
            <a:off x="8292240" y="1468193"/>
            <a:ext cx="1770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Após o recebimento do dinheiro, dizer: “Recebo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 e lhe entrego “R$ </a:t>
            </a:r>
            <a:r>
              <a:rPr lang="pt-BR" sz="1100" dirty="0" err="1">
                <a:solidFill>
                  <a:srgbClr val="0070C0"/>
                </a:solidFill>
              </a:rPr>
              <a:t>xx.xx</a:t>
            </a:r>
            <a:r>
              <a:rPr lang="pt-BR" sz="1100" dirty="0">
                <a:solidFill>
                  <a:srgbClr val="0070C0"/>
                </a:solidFill>
              </a:rPr>
              <a:t>” de troco. Em seguida, guardar o dinheiro do cliente no caixa.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8302797" y="5676107"/>
            <a:ext cx="26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Se necessário, faça os numerais com as mãos ou desenhe no ar para demonstrar.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0"/>
          <a:srcRect l="34535" t="34101" r="48023" b="48526"/>
          <a:stretch/>
        </p:blipFill>
        <p:spPr>
          <a:xfrm>
            <a:off x="5020027" y="4389823"/>
            <a:ext cx="956907" cy="535868"/>
          </a:xfrm>
          <a:prstGeom prst="rect">
            <a:avLst/>
          </a:prstGeom>
        </p:spPr>
      </p:pic>
      <p:pic>
        <p:nvPicPr>
          <p:cNvPr id="49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7" name="Retângulo 96"/>
          <p:cNvSpPr/>
          <p:nvPr/>
        </p:nvSpPr>
        <p:spPr>
          <a:xfrm>
            <a:off x="14982" y="6010442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haja algum problema durante a validação do código, usar a tecla cortesia como exceção.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Validar se o tipo de sala escolhido pelo cliente coincide com as informações descritas na cortesia/convite. </a:t>
            </a:r>
          </a:p>
        </p:txBody>
      </p:sp>
      <p:sp>
        <p:nvSpPr>
          <p:cNvPr id="52" name="TextBox 14"/>
          <p:cNvSpPr txBox="1"/>
          <p:nvPr/>
        </p:nvSpPr>
        <p:spPr>
          <a:xfrm>
            <a:off x="8294649" y="5028869"/>
            <a:ext cx="271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 Planilha Lista de passes e solicitar para que o cliente/funcionário assine e o responsável pelo turno também. Após, carimbar a cortesia/convite como “cancelado” e colocar a data do cancelamento.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54300" y="2563434"/>
            <a:ext cx="275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voucher.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Validar as restrições e vigência do </a:t>
            </a:r>
            <a:r>
              <a:rPr lang="pt-BR" sz="1100" i="1" dirty="0">
                <a:solidFill>
                  <a:srgbClr val="0070C0"/>
                </a:solidFill>
              </a:rPr>
              <a:t>voucher.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36" y="1302200"/>
            <a:ext cx="1383864" cy="997866"/>
          </a:xfrm>
          <a:prstGeom prst="rect">
            <a:avLst/>
          </a:prstGeom>
        </p:spPr>
      </p:pic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sca 73"/>
          <p:cNvSpPr/>
          <p:nvPr/>
        </p:nvSpPr>
        <p:spPr>
          <a:xfrm>
            <a:off x="612872" y="49520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6099" y="2863458"/>
            <a:ext cx="2717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Registrar o código do </a:t>
            </a:r>
            <a:r>
              <a:rPr lang="pt-BR" sz="1100" i="1" dirty="0">
                <a:solidFill>
                  <a:srgbClr val="0070C0"/>
                </a:solidFill>
              </a:rPr>
              <a:t>voucher</a:t>
            </a:r>
            <a:r>
              <a:rPr lang="pt-BR" sz="1100" dirty="0">
                <a:solidFill>
                  <a:srgbClr val="0070C0"/>
                </a:solidFill>
              </a:rPr>
              <a:t> localizado no verso do cartão no sistema.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9638" t="58425" r="65560" b="17173"/>
          <a:stretch/>
        </p:blipFill>
        <p:spPr>
          <a:xfrm>
            <a:off x="9088696" y="1500463"/>
            <a:ext cx="1351185" cy="1252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55395" t="43740" r="22763" b="41282"/>
          <a:stretch/>
        </p:blipFill>
        <p:spPr>
          <a:xfrm>
            <a:off x="8639093" y="4225016"/>
            <a:ext cx="2111519" cy="814079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44068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14858" y="699926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PAGAMENTO: CONVITE E CORTESIA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613064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/>
          <p:nvPr/>
        </p:nvCxnSpPr>
        <p:spPr>
          <a:xfrm flipH="1">
            <a:off x="1007723" y="513023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663397" y="5489106"/>
            <a:ext cx="26364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Solicitar a presença do responsável do turno  para a entrega do equipamento de acessibilidade tipo B. </a:t>
            </a:r>
          </a:p>
        </p:txBody>
      </p:sp>
      <p:pic>
        <p:nvPicPr>
          <p:cNvPr id="50" name="Picture 141" descr="C:\Users\SAAG\Desktop\Control salas\Fotos recortadas\tomar rad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81091"/>
            <a:ext cx="757190" cy="1061503"/>
          </a:xfrm>
          <a:prstGeom prst="rect">
            <a:avLst/>
          </a:prstGeom>
          <a:noFill/>
        </p:spPr>
      </p:pic>
      <p:pic>
        <p:nvPicPr>
          <p:cNvPr id="53" name="Imagen 56" descr="E:\Control de salas\ARQUILLA AUTOMATICA\hablar por adio_2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81092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6126931" y="386332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Elipse 63"/>
          <p:cNvSpPr/>
          <p:nvPr/>
        </p:nvSpPr>
        <p:spPr>
          <a:xfrm>
            <a:off x="2775884" y="386223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58074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43" name="Retângulo 42"/>
          <p:cNvSpPr/>
          <p:nvPr/>
        </p:nvSpPr>
        <p:spPr>
          <a:xfrm>
            <a:off x="1617187" y="2261116"/>
            <a:ext cx="2738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Fazer sinal visuais e mímica pode ajudar durante o atendimento.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Exemplo: “Fazer simulação de dinheiro com os dedos, em seguida abrir os dois braços fazendo sinal de pergunta”. 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316454" y="1117161"/>
            <a:ext cx="1079229" cy="1187151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 e grifar o(s) ingresso(s). Em seguida, entregar o comprovante do cartão ou do dinheiro. </a:t>
            </a:r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6131073" y="4421749"/>
            <a:ext cx="1360783" cy="599299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9"/>
          <a:srcRect l="34535" t="34101" r="48023" b="48526"/>
          <a:stretch/>
        </p:blipFill>
        <p:spPr>
          <a:xfrm>
            <a:off x="5020027" y="4389823"/>
            <a:ext cx="956907" cy="535868"/>
          </a:xfrm>
          <a:prstGeom prst="rect">
            <a:avLst/>
          </a:prstGeom>
        </p:spPr>
      </p:pic>
      <p:pic>
        <p:nvPicPr>
          <p:cNvPr id="66" name="Imagem 3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2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970225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575566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781074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34533" y="6041128"/>
            <a:ext cx="121574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 entrega do equipamento de acessibilidade deve ser feita somente no momento da entrada do cliente para sala.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Atenção para não pegar o equipamento descarregado.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Fique um pouco mais distante do que o normal, para que a pessoa consiga ver todos os seus gestos. Além disso, evite colocar coisas próximas da boca ao falar, por exemplo: Coçar o rosto ou mascar chiclete.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646355" y="2762807"/>
            <a:ext cx="271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retirar o equipamento de acessibilidade na Gerência (cliente TIPO B)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795617" y="3458116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endParaRPr lang="es-MX" sz="1400" dirty="0"/>
          </a:p>
        </p:txBody>
      </p:sp>
      <p:sp>
        <p:nvSpPr>
          <p:cNvPr id="3" name="Retângulo 2"/>
          <p:cNvSpPr/>
          <p:nvPr/>
        </p:nvSpPr>
        <p:spPr>
          <a:xfrm>
            <a:off x="8289055" y="5599913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Confirmar o nome do cliente, filme, horário da sessão e assento. </a:t>
            </a:r>
          </a:p>
        </p:txBody>
      </p:sp>
      <p:sp>
        <p:nvSpPr>
          <p:cNvPr id="74" name="Rosca 73"/>
          <p:cNvSpPr/>
          <p:nvPr/>
        </p:nvSpPr>
        <p:spPr>
          <a:xfrm>
            <a:off x="544636" y="49533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90064" y="5298237"/>
            <a:ext cx="2664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as informações na planilha </a:t>
            </a:r>
            <a:r>
              <a:rPr lang="pt-BR" sz="1100" b="1" dirty="0">
                <a:solidFill>
                  <a:srgbClr val="0070C0"/>
                </a:solidFill>
              </a:rPr>
              <a:t>Controle de equipamentos acessibilidade </a:t>
            </a:r>
            <a:r>
              <a:rPr lang="pt-BR" sz="1100" dirty="0">
                <a:solidFill>
                  <a:srgbClr val="0070C0"/>
                </a:solidFill>
              </a:rPr>
              <a:t>(preencher somente as informações do  campo de entrega).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106232" y="656758"/>
            <a:ext cx="27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RETIRADA DO EQUIPAMENTO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955540" y="5722700"/>
            <a:ext cx="2727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Acompanhar o cliente até a sessão.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95548" y="2720756"/>
            <a:ext cx="2713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da Bilheteria deve entregar o documento com foto para o responsável do turno. 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95379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78909" y="2427038"/>
            <a:ext cx="27297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 fazendo sempre contato visual com o cliente e sorrindo. Dizer:  “Meu nome é XXX e vou acompanhá-lo(a) até a sessão”.</a:t>
            </a:r>
            <a:endParaRPr lang="es-MX" sz="1100" dirty="0">
              <a:solidFill>
                <a:srgbClr val="0070C0"/>
              </a:solidFill>
            </a:endParaRP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334381" y="512416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620964" y="1328959"/>
            <a:ext cx="352258" cy="108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0207" descr="E:\Control de salas\ARQUILLA AUTOMATICA\REVISAR FUNCIONES Y BITACO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27325" b="42203"/>
          <a:stretch/>
        </p:blipFill>
        <p:spPr bwMode="auto">
          <a:xfrm flipH="1">
            <a:off x="9081272" y="4362236"/>
            <a:ext cx="972048" cy="109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3" descr="C:\Users\fabiruu\Documents\faby syncron\Baguis\fotos\P103010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83" y="4271600"/>
            <a:ext cx="1457505" cy="911330"/>
          </a:xfrm>
          <a:prstGeom prst="rect">
            <a:avLst/>
          </a:prstGeom>
          <a:noFill/>
        </p:spPr>
      </p:pic>
      <p:pic>
        <p:nvPicPr>
          <p:cNvPr id="66" name="Imagen 8806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3057926" y="4187485"/>
            <a:ext cx="657275" cy="1395975"/>
          </a:xfrm>
          <a:prstGeom prst="rect">
            <a:avLst/>
          </a:prstGeom>
          <a:noFill/>
        </p:spPr>
      </p:pic>
      <p:sp>
        <p:nvSpPr>
          <p:cNvPr id="72" name="Elipse 71"/>
          <p:cNvSpPr/>
          <p:nvPr/>
        </p:nvSpPr>
        <p:spPr>
          <a:xfrm>
            <a:off x="6191572" y="387348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1" name="Picture 2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 bwMode="auto">
          <a:xfrm>
            <a:off x="8659500" y="1560671"/>
            <a:ext cx="1922829" cy="1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0207" descr="E:\Control de salas\ARQUILLA AUTOMATICA\REVISAR FUNCIONES Y BITACO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42790" b="2148"/>
          <a:stretch/>
        </p:blipFill>
        <p:spPr bwMode="auto">
          <a:xfrm flipH="1">
            <a:off x="2952592" y="1447306"/>
            <a:ext cx="500839" cy="1339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Retirada do </a:t>
            </a:r>
            <a:r>
              <a:rPr lang="es-MX" sz="1400" dirty="0" err="1"/>
              <a:t>Equipamento</a:t>
            </a:r>
            <a:r>
              <a:rPr lang="es-MX" sz="1400" dirty="0"/>
              <a:t>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73" y="1558829"/>
            <a:ext cx="536480" cy="872146"/>
          </a:xfrm>
          <a:prstGeom prst="rect">
            <a:avLst/>
          </a:prstGeom>
        </p:spPr>
      </p:pic>
      <p:pic>
        <p:nvPicPr>
          <p:cNvPr id="73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572707" y="1387002"/>
            <a:ext cx="498132" cy="10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ta para a esquerda e para a direita 7"/>
          <p:cNvSpPr/>
          <p:nvPr/>
        </p:nvSpPr>
        <p:spPr>
          <a:xfrm>
            <a:off x="6056974" y="1747316"/>
            <a:ext cx="509387" cy="255610"/>
          </a:xfrm>
          <a:prstGeom prst="leftRightArrow">
            <a:avLst>
              <a:gd name="adj1" fmla="val 29719"/>
              <a:gd name="adj2" fmla="val 396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2138695" y="4186507"/>
            <a:ext cx="646014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m 3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04724" y="2891387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 Se necessário, orientar o cliente a sua poltrona. 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691" y="670744"/>
            <a:ext cx="251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/ INST. DO EQUIPAMENTO 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8289040" y="5365405"/>
            <a:ext cx="2688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Acomodar o equipamento no porta copos localizado no braço da poltrona do cliente. Em seguida, fixar corretamente o bastão na poltrona.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954697" y="2723764"/>
            <a:ext cx="270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Carimbar o ingresso do cliente como “conferido” ou pedir para ele validar o ingresso eletrônico ao passar no pódio.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9182585" y="4274522"/>
            <a:ext cx="930707" cy="1070972"/>
            <a:chOff x="9156340" y="1400574"/>
            <a:chExt cx="1800201" cy="1878633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2"/>
            <a:srcRect l="16247" t="5633" r="15905"/>
            <a:stretch/>
          </p:blipFill>
          <p:spPr>
            <a:xfrm>
              <a:off x="9156340" y="1403775"/>
              <a:ext cx="1800201" cy="1875432"/>
            </a:xfrm>
            <a:prstGeom prst="rect">
              <a:avLst/>
            </a:prstGeom>
          </p:spPr>
        </p:pic>
        <p:grpSp>
          <p:nvGrpSpPr>
            <p:cNvPr id="47" name="Grupo 46"/>
            <p:cNvGrpSpPr/>
            <p:nvPr/>
          </p:nvGrpSpPr>
          <p:grpSpPr>
            <a:xfrm>
              <a:off x="9195112" y="1400574"/>
              <a:ext cx="777909" cy="1583252"/>
              <a:chOff x="9195112" y="1400574"/>
              <a:chExt cx="777909" cy="1583252"/>
            </a:xfrm>
          </p:grpSpPr>
          <p:pic>
            <p:nvPicPr>
              <p:cNvPr id="48" name="Imagem 47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3154" r="6695" b="25246"/>
              <a:stretch/>
            </p:blipFill>
            <p:spPr>
              <a:xfrm>
                <a:off x="9328589" y="1400574"/>
                <a:ext cx="547831" cy="1136232"/>
              </a:xfrm>
              <a:prstGeom prst="rect">
                <a:avLst/>
              </a:prstGeom>
            </p:spPr>
          </p:pic>
          <p:pic>
            <p:nvPicPr>
              <p:cNvPr id="50" name="Imagem 49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74679" b="2726"/>
              <a:stretch/>
            </p:blipFill>
            <p:spPr>
              <a:xfrm>
                <a:off x="9195112" y="2528900"/>
                <a:ext cx="777909" cy="454926"/>
              </a:xfrm>
              <a:prstGeom prst="rect">
                <a:avLst/>
              </a:prstGeom>
            </p:spPr>
          </p:pic>
        </p:grpSp>
      </p:grpSp>
      <p:sp>
        <p:nvSpPr>
          <p:cNvPr id="51" name="Retângulo 50"/>
          <p:cNvSpPr/>
          <p:nvPr/>
        </p:nvSpPr>
        <p:spPr>
          <a:xfrm>
            <a:off x="4955416" y="4986018"/>
            <a:ext cx="27010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Ajustar cuidadosamente a trava que fica localizada entre o bastão e o aparelho. Em seguida, perguntar ao cliente se ele prefere o aparelho na vertical ou horizontal.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Instruir o cliente sobre a trava para ele não forçar e quebrar o equipamento. </a:t>
            </a:r>
          </a:p>
        </p:txBody>
      </p:sp>
      <p:pic>
        <p:nvPicPr>
          <p:cNvPr id="53" name="Picture 33"/>
          <p:cNvPicPr>
            <a:picLocks noChangeAspect="1"/>
          </p:cNvPicPr>
          <p:nvPr/>
        </p:nvPicPr>
        <p:blipFill rotWithShape="1">
          <a:blip r:embed="rId5"/>
          <a:srcRect l="18831" t="-1304" r="13237" b="-5209"/>
          <a:stretch/>
        </p:blipFill>
        <p:spPr>
          <a:xfrm>
            <a:off x="6455580" y="2036259"/>
            <a:ext cx="1030666" cy="390525"/>
          </a:xfrm>
          <a:prstGeom prst="rect">
            <a:avLst/>
          </a:prstGeom>
        </p:spPr>
      </p:pic>
      <p:sp>
        <p:nvSpPr>
          <p:cNvPr id="55" name="Retângulo de cantos arredondados 54"/>
          <p:cNvSpPr/>
          <p:nvPr/>
        </p:nvSpPr>
        <p:spPr>
          <a:xfrm>
            <a:off x="1602212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5317" y="389589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pic>
        <p:nvPicPr>
          <p:cNvPr id="66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r="21531"/>
          <a:stretch/>
        </p:blipFill>
        <p:spPr bwMode="auto">
          <a:xfrm>
            <a:off x="1842655" y="4276125"/>
            <a:ext cx="2216727" cy="11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tângulo 66"/>
          <p:cNvSpPr/>
          <p:nvPr/>
        </p:nvSpPr>
        <p:spPr>
          <a:xfrm>
            <a:off x="1630432" y="5379663"/>
            <a:ext cx="2701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número da sala no aparelho e clicar em conectar. Em seguida, perguntar ao cliente se ele prefere </a:t>
            </a:r>
            <a:r>
              <a:rPr lang="pt-BR" sz="1100" b="1" dirty="0">
                <a:solidFill>
                  <a:srgbClr val="0070C0"/>
                </a:solidFill>
              </a:rPr>
              <a:t>Legenda descritiva ou Libras</a:t>
            </a:r>
            <a:r>
              <a:rPr lang="pt-BR" sz="1100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68" name="Conector de seta reta 67"/>
          <p:cNvCxnSpPr/>
          <p:nvPr/>
        </p:nvCxnSpPr>
        <p:spPr>
          <a:xfrm flipH="1">
            <a:off x="994933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sca 69"/>
          <p:cNvSpPr/>
          <p:nvPr/>
        </p:nvSpPr>
        <p:spPr>
          <a:xfrm>
            <a:off x="508646" y="4906910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30432" y="2395464"/>
            <a:ext cx="269678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ao cliente se ele deseja comprar algum de nossos produtos na </a:t>
            </a:r>
            <a:r>
              <a:rPr lang="pt-BR" sz="1100" dirty="0" err="1">
                <a:solidFill>
                  <a:srgbClr val="0070C0"/>
                </a:solidFill>
              </a:rPr>
              <a:t>Bomboniere</a:t>
            </a:r>
            <a:r>
              <a:rPr lang="pt-BR" sz="1100" dirty="0">
                <a:solidFill>
                  <a:srgbClr val="0070C0"/>
                </a:solidFill>
              </a:rPr>
              <a:t>. Após, conduzir o cliente até a sala.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Fazer sinal visuais e mímica pode ajudar a compreensão do cliente. 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79" name="Imagen 88090" descr="E:\kenii2\P1020375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1388" r="24404" b="58340"/>
          <a:stretch/>
        </p:blipFill>
        <p:spPr bwMode="auto">
          <a:xfrm>
            <a:off x="5150504" y="1462435"/>
            <a:ext cx="430789" cy="46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n 88094" descr="C:\Users\SAAG\Pictures\arquilla con lentes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3385" r="53274" b="12699"/>
          <a:stretch/>
        </p:blipFill>
        <p:spPr bwMode="auto">
          <a:xfrm>
            <a:off x="5177458" y="1897475"/>
            <a:ext cx="413668" cy="896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Imagen 46" descr="E:\kenii2\P1020363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5763069" y="1493811"/>
            <a:ext cx="561364" cy="131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 bwMode="auto">
          <a:xfrm>
            <a:off x="2185366" y="1464208"/>
            <a:ext cx="1468537" cy="9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magem relacionad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4" t="19544" r="10549" b="54706"/>
          <a:stretch/>
        </p:blipFill>
        <p:spPr bwMode="auto">
          <a:xfrm>
            <a:off x="5189830" y="4130213"/>
            <a:ext cx="925630" cy="9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agem 7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1"/>
          <a:stretch/>
        </p:blipFill>
        <p:spPr>
          <a:xfrm>
            <a:off x="6330411" y="4056872"/>
            <a:ext cx="985301" cy="887689"/>
          </a:xfrm>
          <a:prstGeom prst="rect">
            <a:avLst/>
          </a:prstGeom>
        </p:spPr>
      </p:pic>
      <p:pic>
        <p:nvPicPr>
          <p:cNvPr id="75" name="Imagen 88067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9795776" y="1431515"/>
            <a:ext cx="657275" cy="1395975"/>
          </a:xfrm>
          <a:prstGeom prst="rect">
            <a:avLst/>
          </a:prstGeom>
          <a:noFill/>
        </p:spPr>
      </p:pic>
      <p:pic>
        <p:nvPicPr>
          <p:cNvPr id="82" name="Imagen 46" descr="E:\kenii2\P1020363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8876545" y="1430537"/>
            <a:ext cx="646014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m 31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8354288" y="2841276"/>
            <a:ext cx="2590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para o cliente se ele possui alguma dúvida.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1637645" y="2431044"/>
            <a:ext cx="26885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Mostrar ao cliente que ele pode voltar a qualquer momento a opção inicial e pode trocar o tipo de exibição. Em seguida, ajustar o bastão de maneira confortável para o cliente.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7276930" y="4957437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973614" y="2590002"/>
            <a:ext cx="266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haverá um funcionário no termino da sessão para recolher o equipamento de acessibilidade e lhe entregar o documento.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8274380" y="5607555"/>
            <a:ext cx="2767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Despedir-se do cliente dizendo: “Obrigado(a) divirta-se” (acenando para o cliente).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6391" y="6393285"/>
            <a:ext cx="12258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O responsável do turno que acompanhou a entrada da sala, deve nomear um funcionário do atendimento para entregar o documento do cliente e recolher o equipamento no final da sessão. </a:t>
            </a:r>
          </a:p>
        </p:txBody>
      </p:sp>
      <p:pic>
        <p:nvPicPr>
          <p:cNvPr id="3074" name="Picture 2" descr="Resultado de imagem para dÃºvi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1572" r="28303" b="20665"/>
          <a:stretch/>
        </p:blipFill>
        <p:spPr bwMode="auto">
          <a:xfrm>
            <a:off x="9203783" y="1585030"/>
            <a:ext cx="1043184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5371651" y="1482364"/>
            <a:ext cx="1334388" cy="1165240"/>
          </a:xfrm>
          <a:prstGeom prst="rect">
            <a:avLst/>
          </a:prstGeom>
        </p:spPr>
      </p:pic>
      <p:pic>
        <p:nvPicPr>
          <p:cNvPr id="81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1" r="902" b="-396"/>
          <a:stretch/>
        </p:blipFill>
        <p:spPr bwMode="auto">
          <a:xfrm>
            <a:off x="6533592" y="1285973"/>
            <a:ext cx="344893" cy="103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1" r="-17051" b="38500"/>
          <a:stretch/>
        </p:blipFill>
        <p:spPr bwMode="auto">
          <a:xfrm>
            <a:off x="9382485" y="4298705"/>
            <a:ext cx="858022" cy="11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38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9" r="25499"/>
          <a:stretch/>
        </p:blipFill>
        <p:spPr bwMode="auto">
          <a:xfrm>
            <a:off x="2287650" y="1500554"/>
            <a:ext cx="1235940" cy="9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2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77094" y="461962"/>
            <a:ext cx="115269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assuntos comerciais 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("Scanton US" ou "Carbondale"), e compilaram para o uso exclusivo de subsidiárias do grupo 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são "Informações Confidenciais" (econômico, financeiro, técnico, comercial e/ou estratégico), fornecido em qualquer forma (oral, escrita ou qualquer tipo de apoio) e a qualquer momento, antes ou depois da data deste documento ou seus anexos que não está disponível ao público Carbondale, empresa do seu grupo ou qualquer pessoa a ele vinculada incluindo sem limitação: informações científicas, técnicas ou arquitetônicas; informações sobre o negócio atual ou futuro, experiência de negócios e planos de marketing, incluindo mas não limitado a termos contratuais financeiras ou informações e dados dos clientes; desenhos, amostras, programas de computador e software; custos e informações sobre preços; e identificação pessoal ou outros recursos para possível uso comercial. Em particular, toda a documentação e informação será confidencial: (i) marcada como tal; (ii) identificado por Carbondale ou seu pessoal, por escrito ou verbalmente, como informação confidencial;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não deve comunicar ou divulgar direta ou indiretamente (oralmente ou por escrito) a qualquer outra pessoa física ou jurídica (com a única exceção daqueles funcionários da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têm a necessidade de conhecer essas informações para a prestação de seus serviços) sem aprovação prévia por escrito da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divulgação, distribuição, transmissão eletrônica ou cópia das informações confidenciais é estritamente proibida. Os destinatários deste documento e seus anexos concordam em não duplicar, distribuir ou divulgar seu conteúdo por qualquer meio.</a:t>
            </a:r>
            <a:endParaRPr lang="pt-BR" sz="1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3060" y="686466"/>
            <a:ext cx="277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SAÍDA DE SALA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43304" y="6167226"/>
            <a:ext cx="12244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 NOTAS: </a:t>
            </a:r>
            <a:endParaRPr lang="pt-BR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O </a:t>
            </a:r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que realizará a saída da sala de acessibilidade, deve entrar na sala 10 minutos antes do término da sessão.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rgbClr val="0070C0"/>
                </a:solidFill>
              </a:rPr>
              <a:t>Deve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ficar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absoluto </a:t>
            </a:r>
            <a:r>
              <a:rPr lang="es-MX" sz="1100" dirty="0" err="1">
                <a:solidFill>
                  <a:srgbClr val="0070C0"/>
                </a:solidFill>
              </a:rPr>
              <a:t>silêncio</a:t>
            </a:r>
            <a:r>
              <a:rPr lang="es-MX" sz="1100" dirty="0">
                <a:solidFill>
                  <a:srgbClr val="0070C0"/>
                </a:solidFill>
              </a:rPr>
              <a:t> aguardando o final do filme.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615468" y="2706829"/>
            <a:ext cx="2735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responsável pela saída de sala  (acessibilidade) deve direcionar-se até a gerência e solicitar o documento do cliente.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8308370" y="2693923"/>
            <a:ext cx="2641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noite” fazendo sempre contato visual com o cliente e sorrindo.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. </a:t>
            </a:r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9" y="1548816"/>
            <a:ext cx="1628559" cy="10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224809" y="1619498"/>
            <a:ext cx="1873483" cy="1295516"/>
            <a:chOff x="1908403" y="2620038"/>
            <a:chExt cx="1449814" cy="967891"/>
          </a:xfrm>
        </p:grpSpPr>
        <p:pic>
          <p:nvPicPr>
            <p:cNvPr id="38" name="Imagen 88068" descr="E:\Control de salas\ARQUILLA AUTOMATICA\buscar luces roja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03" y="2620038"/>
              <a:ext cx="1389075" cy="96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tângulo 47"/>
          <p:cNvSpPr/>
          <p:nvPr/>
        </p:nvSpPr>
        <p:spPr>
          <a:xfrm>
            <a:off x="5354324" y="2981720"/>
            <a:ext cx="19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Aguardar o término do filme.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380069" y="5739043"/>
            <a:ext cx="27297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o documento na </a:t>
            </a:r>
            <a:r>
              <a:rPr lang="es-MX" sz="1100" dirty="0" err="1">
                <a:solidFill>
                  <a:srgbClr val="0070C0"/>
                </a:solidFill>
              </a:rPr>
              <a:t>mão</a:t>
            </a:r>
            <a:r>
              <a:rPr lang="es-MX" sz="1100" dirty="0">
                <a:solidFill>
                  <a:srgbClr val="0070C0"/>
                </a:solidFill>
              </a:rPr>
              <a:t> do cliente. </a:t>
            </a:r>
          </a:p>
        </p:txBody>
      </p:sp>
      <p:pic>
        <p:nvPicPr>
          <p:cNvPr id="50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r="4323"/>
          <a:stretch/>
        </p:blipFill>
        <p:spPr bwMode="auto">
          <a:xfrm>
            <a:off x="8526973" y="4470473"/>
            <a:ext cx="2111469" cy="1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4958912" y="5487866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Retirar cuidadosamente o </a:t>
            </a:r>
            <a:r>
              <a:rPr lang="es-MX" sz="1100" dirty="0" err="1">
                <a:solidFill>
                  <a:srgbClr val="0070C0"/>
                </a:solidFill>
              </a:rPr>
              <a:t>equipamento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acessibilidade</a:t>
            </a:r>
            <a:r>
              <a:rPr lang="es-MX" sz="1100" dirty="0">
                <a:solidFill>
                  <a:srgbClr val="0070C0"/>
                </a:solidFill>
              </a:rPr>
              <a:t> da poltrona.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seguida, levar o </a:t>
            </a:r>
            <a:r>
              <a:rPr lang="es-MX" sz="1100" dirty="0" err="1">
                <a:solidFill>
                  <a:srgbClr val="0070C0"/>
                </a:solidFill>
              </a:rPr>
              <a:t>aparelho</a:t>
            </a:r>
            <a:r>
              <a:rPr lang="es-MX" sz="1100" dirty="0">
                <a:solidFill>
                  <a:srgbClr val="0070C0"/>
                </a:solidFill>
              </a:rPr>
              <a:t> até a </a:t>
            </a:r>
            <a:r>
              <a:rPr lang="es-MX" sz="1100" dirty="0" err="1">
                <a:solidFill>
                  <a:srgbClr val="0070C0"/>
                </a:solidFill>
              </a:rPr>
              <a:t>gerência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161506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644230" y="5653052"/>
            <a:ext cx="2724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Despedir-se do cliente </a:t>
            </a:r>
            <a:r>
              <a:rPr lang="es-MX" sz="1100" dirty="0" err="1">
                <a:solidFill>
                  <a:srgbClr val="0070C0"/>
                </a:solidFill>
              </a:rPr>
              <a:t>dizendo</a:t>
            </a:r>
            <a:r>
              <a:rPr lang="es-MX" sz="1100" dirty="0">
                <a:solidFill>
                  <a:srgbClr val="0070C0"/>
                </a:solidFill>
              </a:rPr>
              <a:t>: “</a:t>
            </a:r>
            <a:r>
              <a:rPr lang="es-MX" sz="1100" dirty="0" err="1">
                <a:solidFill>
                  <a:srgbClr val="0070C0"/>
                </a:solidFill>
              </a:rPr>
              <a:t>obrigado</a:t>
            </a:r>
            <a:r>
              <a:rPr lang="es-MX" sz="1100" dirty="0">
                <a:solidFill>
                  <a:srgbClr val="0070C0"/>
                </a:solidFill>
              </a:rPr>
              <a:t>(a)”.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020671" y="514078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765317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66" name="Rosca 65"/>
          <p:cNvSpPr/>
          <p:nvPr/>
        </p:nvSpPr>
        <p:spPr>
          <a:xfrm>
            <a:off x="603007" y="4975783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8736773" y="1541785"/>
            <a:ext cx="1334388" cy="1165240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9743772" y="1373959"/>
            <a:ext cx="569496" cy="1016475"/>
            <a:chOff x="2917507" y="2620038"/>
            <a:chExt cx="440710" cy="759417"/>
          </a:xfrm>
        </p:grpSpPr>
        <p:pic>
          <p:nvPicPr>
            <p:cNvPr id="64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rupo 70"/>
          <p:cNvGrpSpPr/>
          <p:nvPr/>
        </p:nvGrpSpPr>
        <p:grpSpPr>
          <a:xfrm>
            <a:off x="5837592" y="4313904"/>
            <a:ext cx="984313" cy="1167189"/>
            <a:chOff x="9156340" y="1400574"/>
            <a:chExt cx="1800201" cy="1878633"/>
          </a:xfrm>
        </p:grpSpPr>
        <p:pic>
          <p:nvPicPr>
            <p:cNvPr id="72" name="Imagem 71"/>
            <p:cNvPicPr>
              <a:picLocks noChangeAspect="1"/>
            </p:cNvPicPr>
            <p:nvPr/>
          </p:nvPicPr>
          <p:blipFill rotWithShape="1">
            <a:blip r:embed="rId7"/>
            <a:srcRect l="16247" t="5633" r="15905"/>
            <a:stretch/>
          </p:blipFill>
          <p:spPr>
            <a:xfrm>
              <a:off x="9156340" y="1403775"/>
              <a:ext cx="1800201" cy="1875432"/>
            </a:xfrm>
            <a:prstGeom prst="rect">
              <a:avLst/>
            </a:prstGeom>
          </p:spPr>
        </p:pic>
        <p:grpSp>
          <p:nvGrpSpPr>
            <p:cNvPr id="73" name="Grupo 72"/>
            <p:cNvGrpSpPr/>
            <p:nvPr/>
          </p:nvGrpSpPr>
          <p:grpSpPr>
            <a:xfrm>
              <a:off x="9195112" y="1400574"/>
              <a:ext cx="777909" cy="1583252"/>
              <a:chOff x="9195112" y="1400574"/>
              <a:chExt cx="777909" cy="1583252"/>
            </a:xfrm>
          </p:grpSpPr>
          <p:pic>
            <p:nvPicPr>
              <p:cNvPr id="74" name="Imagem 73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3154" r="6695" b="25246"/>
              <a:stretch/>
            </p:blipFill>
            <p:spPr>
              <a:xfrm>
                <a:off x="9328589" y="1400574"/>
                <a:ext cx="547831" cy="1136232"/>
              </a:xfrm>
              <a:prstGeom prst="rect">
                <a:avLst/>
              </a:prstGeom>
            </p:spPr>
          </p:pic>
          <p:pic>
            <p:nvPicPr>
              <p:cNvPr id="75" name="Imagem 74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74679" b="2726"/>
              <a:stretch/>
            </p:blipFill>
            <p:spPr>
              <a:xfrm>
                <a:off x="9195112" y="2528900"/>
                <a:ext cx="777909" cy="454926"/>
              </a:xfrm>
              <a:prstGeom prst="rect">
                <a:avLst/>
              </a:prstGeom>
            </p:spPr>
          </p:pic>
        </p:grpSp>
      </p:grpSp>
      <p:pic>
        <p:nvPicPr>
          <p:cNvPr id="79" name="Imagen 32014" descr="E:\kenii2\P1020343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6" r="-5297" b="43238"/>
          <a:stretch/>
        </p:blipFill>
        <p:spPr bwMode="auto">
          <a:xfrm>
            <a:off x="2549604" y="4277088"/>
            <a:ext cx="949160" cy="12107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Saída</a:t>
            </a:r>
            <a:r>
              <a:rPr lang="es-MX" sz="1400" dirty="0"/>
              <a:t> de Sala: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7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5000541" y="2084700"/>
            <a:ext cx="265317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Limpar o bastão retrátil com o produto Alpha HP 1:64 com a ajuda do pano multiuso azul. Se necessário, passar um pano seco limpo para tirar as manchas do aparelho de acessibilidade (tela e traseira do aparelho). Em seguida, entregar o equipamento para o responsável do turno. </a:t>
            </a:r>
          </a:p>
        </p:txBody>
      </p:sp>
      <p:sp>
        <p:nvSpPr>
          <p:cNvPr id="79" name="Rosca 78"/>
          <p:cNvSpPr/>
          <p:nvPr/>
        </p:nvSpPr>
        <p:spPr>
          <a:xfrm>
            <a:off x="7298547" y="4846044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319420" y="5329869"/>
            <a:ext cx="2657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desligar o equipamento e guardar no local apropriado colocando-o para carregar. Em seguida, trancar o armário com chave.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-306485" y="638631"/>
            <a:ext cx="292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LIMPEZA / ARMAZ. DO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16717" y="2731171"/>
            <a:ext cx="271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O funcionário deve levar o equipamento a até a gerência e realizar o processo de higienização do aparelho.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2622189" y="1510788"/>
            <a:ext cx="729436" cy="1198386"/>
            <a:chOff x="2917507" y="2620038"/>
            <a:chExt cx="440710" cy="759417"/>
          </a:xfrm>
        </p:grpSpPr>
        <p:pic>
          <p:nvPicPr>
            <p:cNvPr id="48" name="Imagen 88068" descr="E:\Control de salas\ARQUILLA AUTOMATICA\buscar luces rojas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n 32014" descr="E:\kenii2\P1020343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" name="Conector de seta reta 50"/>
          <p:cNvCxnSpPr/>
          <p:nvPr/>
        </p:nvCxnSpPr>
        <p:spPr>
          <a:xfrm flipH="1">
            <a:off x="7699202" y="501681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8304543" y="2455326"/>
            <a:ext cx="2664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as informações na planilha </a:t>
            </a:r>
            <a:r>
              <a:rPr lang="pt-BR" sz="1100" b="1" dirty="0">
                <a:solidFill>
                  <a:srgbClr val="0070C0"/>
                </a:solidFill>
              </a:rPr>
              <a:t>Controle de equipamentos acessibilidade </a:t>
            </a:r>
            <a:r>
              <a:rPr lang="pt-BR" sz="1100" dirty="0">
                <a:solidFill>
                  <a:srgbClr val="0070C0"/>
                </a:solidFill>
              </a:rPr>
              <a:t>(preencher somente as informações do  campo de devolução).</a:t>
            </a:r>
          </a:p>
        </p:txBody>
      </p:sp>
      <p:pic>
        <p:nvPicPr>
          <p:cNvPr id="58" name="Picture 3" descr="C:\Users\fabiruu\Documents\faby syncron\Baguis\fotos\P103010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62" y="1486193"/>
            <a:ext cx="1571390" cy="951156"/>
          </a:xfrm>
          <a:prstGeom prst="rect">
            <a:avLst/>
          </a:prstGeom>
          <a:noFill/>
        </p:spPr>
      </p:pic>
      <p:sp>
        <p:nvSpPr>
          <p:cNvPr id="63" name="CaixaDeTexto 62"/>
          <p:cNvSpPr txBox="1"/>
          <p:nvPr/>
        </p:nvSpPr>
        <p:spPr>
          <a:xfrm>
            <a:off x="11071527" y="387268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14" y="1414834"/>
            <a:ext cx="504986" cy="658486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5303888" y="1402578"/>
            <a:ext cx="925700" cy="813803"/>
          </a:xfrm>
          <a:prstGeom prst="rect">
            <a:avLst/>
          </a:prstGeom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Limpeza</a:t>
            </a:r>
            <a:r>
              <a:rPr lang="es-MX" sz="1400" dirty="0"/>
              <a:t> / </a:t>
            </a:r>
            <a:r>
              <a:rPr lang="es-MX" sz="1400" dirty="0" err="1"/>
              <a:t>Armazenamento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7" name="Picture 8" descr="Resultado de imagem para nicho com 4 divisori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9135743" y="4301111"/>
            <a:ext cx="1041288" cy="1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23" y="1596009"/>
            <a:ext cx="382953" cy="622560"/>
          </a:xfrm>
          <a:prstGeom prst="rect">
            <a:avLst/>
          </a:prstGeom>
        </p:spPr>
      </p:pic>
      <p:pic>
        <p:nvPicPr>
          <p:cNvPr id="38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Informações</a:t>
            </a:r>
            <a:r>
              <a:rPr lang="es-MX" sz="1400" dirty="0"/>
              <a:t> Importantes: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42311" y="957185"/>
            <a:ext cx="6545175" cy="466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INFORMAÇÕES IMPORTANTES PARA ATENDIMENTO AO CLIENTE  TIPO B: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0477" y="1758069"/>
            <a:ext cx="11036969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Permaneça no campo de visão do cliente: </a:t>
            </a:r>
            <a:r>
              <a:rPr lang="pt-BR" sz="1780" dirty="0">
                <a:solidFill>
                  <a:srgbClr val="0070C0"/>
                </a:solidFill>
              </a:rPr>
              <a:t>Ao se comunicar com cliente tipo B, é importante manter o olhar no mesmo nível do outro.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Estabeleça contato visual: </a:t>
            </a:r>
            <a:r>
              <a:rPr lang="pt-BR" sz="1780" dirty="0">
                <a:solidFill>
                  <a:srgbClr val="0070C0"/>
                </a:solidFill>
              </a:rPr>
              <a:t>Os olhos e a expressão facial transmitem o seu tom de voz e o estilo da conversa, o que torna o contato visual bastante importante. Esforce-se bastante para não virar o rosto durante o atendimento. Fique um pouco mais distante do que o normal, para que o cliente consiga ver todos os seus gestos.</a:t>
            </a:r>
          </a:p>
          <a:p>
            <a:pPr algn="just"/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Fale em um tom de voz normal: </a:t>
            </a:r>
            <a:r>
              <a:rPr lang="pt-BR" sz="1780" dirty="0">
                <a:solidFill>
                  <a:srgbClr val="0070C0"/>
                </a:solidFill>
              </a:rPr>
              <a:t>Esforce-se para falar normalmente, pois sussurrar e gritar são ações que distorcem os movimentos dos lábios, dificultando a leitura. Para um surdo, isso é muito mais complicado do que entender o tom de voz normal. Evite colocar coisas próximas da boca ao falar, por exemplo: coçar o rosto ou mascar chiclete.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Use gestos e sinais visuais: </a:t>
            </a:r>
            <a:r>
              <a:rPr lang="pt-BR" sz="1780" dirty="0">
                <a:solidFill>
                  <a:srgbClr val="0070C0"/>
                </a:solidFill>
              </a:rPr>
              <a:t>A movimentação física pode ser bastante útil na hora de se comunicar com o cliente tipo B. Você pode por exemplo, apontar para alguma coisa ou segurar o objeto do qual está falando. Outra opção seria fazer uma mímica de uma ação (como beber ou comer) para ilustrar o que está dizendo. Faça os numerais com as mãos ou desenhe no ar para demonstrar algo, se necessário.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</p:txBody>
      </p:sp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5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1"/>
          <p:cNvSpPr txBox="1">
            <a:spLocks/>
          </p:cNvSpPr>
          <p:nvPr/>
        </p:nvSpPr>
        <p:spPr>
          <a:xfrm>
            <a:off x="4940495" y="2918712"/>
            <a:ext cx="233743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4800" dirty="0"/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37026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970239" y="281153"/>
            <a:ext cx="6202017" cy="4035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Quantidade mínima de equipamentos por sala conforme a lei </a:t>
            </a:r>
            <a:r>
              <a:rPr lang="pt-BR" sz="1400" b="1" u="sng" dirty="0"/>
              <a:t>Nº 13.146 de 06/07/15 </a:t>
            </a:r>
            <a:r>
              <a:rPr lang="pt-BR" sz="1400" dirty="0"/>
              <a:t>e Instrução Normativa </a:t>
            </a:r>
            <a:r>
              <a:rPr lang="pt-BR" sz="1400" b="1" u="sng" dirty="0"/>
              <a:t>n° 128 de 13/09/16</a:t>
            </a:r>
            <a:endParaRPr lang="en-US" sz="1400" b="1" u="sng" dirty="0"/>
          </a:p>
          <a:p>
            <a:endParaRPr lang="es-MX" sz="1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77479"/>
              </p:ext>
            </p:extLst>
          </p:nvPr>
        </p:nvGraphicFramePr>
        <p:xfrm>
          <a:off x="2801180" y="911138"/>
          <a:ext cx="6540137" cy="5547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90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Quantidade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salas</a:t>
                      </a:r>
                      <a:r>
                        <a:rPr lang="en-US" sz="1000" dirty="0">
                          <a:effectLst/>
                        </a:rPr>
                        <a:t> do </a:t>
                      </a:r>
                      <a:r>
                        <a:rPr lang="en-US" sz="1000" dirty="0" err="1">
                          <a:effectLst/>
                        </a:rPr>
                        <a:t>complexo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Número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mínimo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equipamentos</a:t>
                      </a:r>
                      <a:r>
                        <a:rPr lang="en-US" sz="1000" dirty="0">
                          <a:effectLst/>
                        </a:rPr>
                        <a:t> e </a:t>
                      </a:r>
                      <a:r>
                        <a:rPr lang="en-US" sz="1000" dirty="0" err="1">
                          <a:effectLst/>
                        </a:rPr>
                        <a:t>suportes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individuais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voltados</a:t>
                      </a:r>
                      <a:r>
                        <a:rPr lang="en-US" sz="1000" dirty="0">
                          <a:effectLst/>
                        </a:rPr>
                        <a:t> à </a:t>
                      </a:r>
                      <a:r>
                        <a:rPr lang="en-US" sz="1000" dirty="0" err="1">
                          <a:effectLst/>
                        </a:rPr>
                        <a:t>promoção</a:t>
                      </a:r>
                      <a:r>
                        <a:rPr lang="en-US" sz="1000" dirty="0">
                          <a:effectLst/>
                        </a:rPr>
                        <a:t> da </a:t>
                      </a:r>
                      <a:r>
                        <a:rPr lang="en-US" sz="1000" dirty="0" err="1">
                          <a:effectLst/>
                        </a:rPr>
                        <a:t>acessibilidade</a:t>
                      </a:r>
                      <a:r>
                        <a:rPr lang="en-US" sz="1000" dirty="0">
                          <a:effectLst/>
                        </a:rPr>
                        <a:t> visual e </a:t>
                      </a:r>
                      <a:r>
                        <a:rPr lang="en-US" sz="1000" dirty="0" err="1">
                          <a:effectLst/>
                        </a:rPr>
                        <a:t>auditiva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3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Mais de 20 salas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654" marR="52654" marT="52654" marB="52654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4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28753"/>
            <a:ext cx="6202017" cy="4035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Planilha Controle de Equipamentos Acessibilidade </a:t>
            </a:r>
            <a:endParaRPr lang="es-MX" sz="14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36809" t="18054" r="3980" b="9103"/>
          <a:stretch/>
        </p:blipFill>
        <p:spPr>
          <a:xfrm>
            <a:off x="2172631" y="878306"/>
            <a:ext cx="7868653" cy="5442484"/>
          </a:xfrm>
          <a:prstGeom prst="rect">
            <a:avLst/>
          </a:prstGeom>
        </p:spPr>
      </p:pic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9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ector reto 120"/>
          <p:cNvCxnSpPr/>
          <p:nvPr/>
        </p:nvCxnSpPr>
        <p:spPr>
          <a:xfrm>
            <a:off x="4151059" y="356575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4788904" y="838950"/>
            <a:ext cx="2676296" cy="2179627"/>
            <a:chOff x="6419199" y="1719897"/>
            <a:chExt cx="2676296" cy="217962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6419199" y="2143728"/>
              <a:ext cx="2676296" cy="1755796"/>
            </a:xfrm>
            <a:prstGeom prst="roundRect">
              <a:avLst>
                <a:gd name="adj" fmla="val 1036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Arredondar Retângulo no Mesmo Canto Lateral 92"/>
            <p:cNvSpPr/>
            <p:nvPr/>
          </p:nvSpPr>
          <p:spPr>
            <a:xfrm>
              <a:off x="6644730" y="1719897"/>
              <a:ext cx="2261986" cy="411700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ATENDIMENTO AOS CLIENTES COM ACESSIBILIDADE TIPO A </a:t>
              </a: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6120090" y="301172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50352" y="4106281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2109439" y="3559870"/>
            <a:ext cx="8011156" cy="100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2109439" y="358295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142783" y="357032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1289894" y="4633959"/>
            <a:ext cx="170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VENDA DE INGRESSOS BILHETERIA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40220" y="4094003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357422" y="5879229"/>
            <a:ext cx="7467599" cy="710400"/>
            <a:chOff x="4345784" y="5944882"/>
            <a:chExt cx="7467599" cy="710400"/>
          </a:xfrm>
        </p:grpSpPr>
        <p:sp>
          <p:nvSpPr>
            <p:cNvPr id="64" name="Retângulo de cantos arredondados 63"/>
            <p:cNvSpPr/>
            <p:nvPr/>
          </p:nvSpPr>
          <p:spPr>
            <a:xfrm>
              <a:off x="4345784" y="5969502"/>
              <a:ext cx="7467599" cy="685780"/>
            </a:xfrm>
            <a:prstGeom prst="roundRect">
              <a:avLst>
                <a:gd name="adj" fmla="val 20130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sca 65"/>
            <p:cNvSpPr/>
            <p:nvPr/>
          </p:nvSpPr>
          <p:spPr>
            <a:xfrm>
              <a:off x="5481523" y="6232937"/>
              <a:ext cx="360249" cy="349899"/>
            </a:xfrm>
            <a:prstGeom prst="donut">
              <a:avLst>
                <a:gd name="adj" fmla="val 17367"/>
              </a:avLst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00B0F0"/>
                  </a:solidFill>
                </a:rPr>
                <a:t>A</a:t>
              </a:r>
            </a:p>
          </p:txBody>
        </p:sp>
        <p:sp>
          <p:nvSpPr>
            <p:cNvPr id="68" name="Fluxograma: Decisão 67"/>
            <p:cNvSpPr/>
            <p:nvPr/>
          </p:nvSpPr>
          <p:spPr>
            <a:xfrm>
              <a:off x="11137425" y="6214569"/>
              <a:ext cx="511126" cy="380687"/>
            </a:xfrm>
            <a:prstGeom prst="flowChartDecision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4471931" y="6231112"/>
              <a:ext cx="356024" cy="3498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de cantos arredondados 70"/>
            <p:cNvSpPr/>
            <p:nvPr/>
          </p:nvSpPr>
          <p:spPr>
            <a:xfrm>
              <a:off x="7623719" y="6231112"/>
              <a:ext cx="518550" cy="33108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sca 73"/>
            <p:cNvSpPr/>
            <p:nvPr/>
          </p:nvSpPr>
          <p:spPr>
            <a:xfrm>
              <a:off x="6617880" y="6220653"/>
              <a:ext cx="384916" cy="341544"/>
            </a:xfrm>
            <a:prstGeom prst="donut">
              <a:avLst>
                <a:gd name="adj" fmla="val 78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B0F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10065377" y="6404911"/>
              <a:ext cx="6000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ângulo de cantos arredondados 75"/>
            <p:cNvSpPr/>
            <p:nvPr/>
          </p:nvSpPr>
          <p:spPr>
            <a:xfrm>
              <a:off x="8851191" y="6243812"/>
              <a:ext cx="477934" cy="3183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18826" y="5969502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Início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06245" y="5959043"/>
              <a:ext cx="9685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dirty="0">
                  <a:solidFill>
                    <a:srgbClr val="0070C0"/>
                  </a:solidFill>
                </a:rPr>
                <a:t>Intermediário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597629" y="5959043"/>
              <a:ext cx="425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Fim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7525235" y="5959043"/>
              <a:ext cx="7585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Atividade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8334576" y="5944882"/>
              <a:ext cx="157927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err="1">
                  <a:solidFill>
                    <a:srgbClr val="0070C0"/>
                  </a:solidFill>
                </a:rPr>
                <a:t>Ativid</a:t>
              </a:r>
              <a:r>
                <a:rPr lang="en-US" sz="1050" dirty="0">
                  <a:solidFill>
                    <a:srgbClr val="0070C0"/>
                  </a:solidFill>
                </a:rPr>
                <a:t>. </a:t>
              </a:r>
              <a:r>
                <a:rPr lang="en-US" sz="1050" dirty="0" err="1">
                  <a:solidFill>
                    <a:srgbClr val="0070C0"/>
                  </a:solidFill>
                </a:rPr>
                <a:t>ponto</a:t>
              </a:r>
              <a:r>
                <a:rPr lang="en-US" sz="1050" dirty="0">
                  <a:solidFill>
                    <a:srgbClr val="0070C0"/>
                  </a:solidFill>
                </a:rPr>
                <a:t> de </a:t>
              </a:r>
              <a:r>
                <a:rPr lang="en-US" sz="1050" dirty="0" err="1">
                  <a:solidFill>
                    <a:srgbClr val="0070C0"/>
                  </a:solidFill>
                </a:rPr>
                <a:t>controle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1081761" y="5959043"/>
              <a:ext cx="6286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Decisão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0141171" y="5972827"/>
              <a:ext cx="5212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Fluxo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97234" y="40975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6128871" y="3553724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947099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988843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3" name="Elipse 52"/>
          <p:cNvSpPr/>
          <p:nvPr/>
        </p:nvSpPr>
        <p:spPr>
          <a:xfrm>
            <a:off x="5967901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4" name="Elipse 53"/>
          <p:cNvSpPr/>
          <p:nvPr/>
        </p:nvSpPr>
        <p:spPr>
          <a:xfrm>
            <a:off x="7979387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408185" y="4496469"/>
            <a:ext cx="15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RETIRADA DO EQUIPAMENTO ACESSIBILIDADE 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170076" y="4491294"/>
            <a:ext cx="186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ENTRADA DE SALA / INSTALAÇÃO DO EQUIPAMENTO  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5275171" y="1296845"/>
            <a:ext cx="788605" cy="1790416"/>
            <a:chOff x="2325328" y="1295991"/>
            <a:chExt cx="667253" cy="1356248"/>
          </a:xfrm>
        </p:grpSpPr>
        <p:pic>
          <p:nvPicPr>
            <p:cNvPr id="55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264215" y="1423661"/>
            <a:ext cx="491473" cy="145887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Retângulo 60"/>
          <p:cNvSpPr/>
          <p:nvPr/>
        </p:nvSpPr>
        <p:spPr>
          <a:xfrm>
            <a:off x="7154248" y="4696161"/>
            <a:ext cx="1862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SAÍDA DE SALA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7165566" y="4107820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9133702" y="40986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9211009" y="4515646"/>
            <a:ext cx="180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LIMPEZA / ARMAZENAMENTO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10120595" y="3570328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9961371" y="34200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8" name="Imagem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05759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41" name="Grupo 1040"/>
          <p:cNvGrpSpPr/>
          <p:nvPr/>
        </p:nvGrpSpPr>
        <p:grpSpPr>
          <a:xfrm>
            <a:off x="515667" y="1932301"/>
            <a:ext cx="1069161" cy="475284"/>
            <a:chOff x="734239" y="2336701"/>
            <a:chExt cx="1069161" cy="47528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>
            <a:off x="9672569" y="3182309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046061" y="4823411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210990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5031161" y="3656147"/>
            <a:ext cx="6055896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78556" y="105443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55007" y="370637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88697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97221" y="87810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42817" y="2623489"/>
            <a:ext cx="2701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Dizer:“Bom</a:t>
            </a:r>
            <a:r>
              <a:rPr lang="pt-BR" sz="1100" dirty="0">
                <a:solidFill>
                  <a:srgbClr val="0070C0"/>
                </a:solidFill>
              </a:rPr>
              <a:t>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”, com sorriso na voz.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7807471" y="354149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856910" y="356326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4389257" y="4835984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046498" y="3866547"/>
            <a:ext cx="444194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Perguntar: “Para qual sessão o(a)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gostaria de assistir? </a:t>
            </a:r>
          </a:p>
          <a:p>
            <a:endParaRPr lang="pt-BR" sz="700" dirty="0">
              <a:solidFill>
                <a:srgbClr val="0070C0"/>
              </a:solidFill>
            </a:endParaRPr>
          </a:p>
          <a:p>
            <a:r>
              <a:rPr lang="pt-BR" sz="1100" dirty="0">
                <a:solidFill>
                  <a:srgbClr val="0070C0"/>
                </a:solidFill>
              </a:rPr>
              <a:t>Tipos de respostas do cliente: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filme e a sessão. Marcar o que o cliente pediu.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o filme sem horário.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nos horários (as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horas) nas salas (mencionar os tipos de salas).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horário, sem filme.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os filmes (mencionar os nomes dos filmes) 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 nas salas (mencionar os tipos de salas).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recomendações do filme. Dizer: “As </a:t>
            </a:r>
            <a:r>
              <a:rPr lang="pt-BR" sz="1100" dirty="0" err="1">
                <a:solidFill>
                  <a:srgbClr val="0070C0"/>
                </a:solidFill>
              </a:rPr>
              <a:t>estréias</a:t>
            </a:r>
            <a:r>
              <a:rPr lang="pt-BR" sz="1100" dirty="0">
                <a:solidFill>
                  <a:srgbClr val="0070C0"/>
                </a:solidFill>
              </a:rPr>
              <a:t> da semana são: “O(s) filme(s) </a:t>
            </a:r>
            <a:r>
              <a:rPr lang="pt-BR" sz="1100" dirty="0" err="1">
                <a:solidFill>
                  <a:srgbClr val="0070C0"/>
                </a:solidFill>
              </a:rPr>
              <a:t>xxxx</a:t>
            </a:r>
            <a:r>
              <a:rPr lang="pt-BR" sz="1100" dirty="0">
                <a:solidFill>
                  <a:srgbClr val="0070C0"/>
                </a:solidFill>
              </a:rPr>
              <a:t>”.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7286" y="5595517"/>
            <a:ext cx="119736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algn="just"/>
            <a:endParaRPr lang="pt-BR" sz="300" b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Situação em que o equipamento não estiver disponível, orientar o cliente dizendo: </a:t>
            </a:r>
            <a:r>
              <a:rPr lang="pt-BR" sz="1100" b="1" dirty="0">
                <a:solidFill>
                  <a:srgbClr val="0070C0"/>
                </a:solidFill>
              </a:rPr>
              <a:t>“A Cinépolis possui um número determinado de equipamentos de acessibilidade conforme a LEI Nº 13.146 de 06/07/15 e Instrução Normativa n° 128 de 13/09/16, e no momento não temos nenhum disponível” </a:t>
            </a:r>
            <a:r>
              <a:rPr lang="pt-BR" sz="1100" dirty="0">
                <a:solidFill>
                  <a:srgbClr val="0070C0"/>
                </a:solidFill>
              </a:rPr>
              <a:t>(consultar a tabela e quantidade mínima de equipamentos por sala para instruir o cliente). Caso a compra do ingresso tenha sido pela internet, realizar o processo de estorno (devolução de dinheiro) conforme o processo</a:t>
            </a:r>
            <a:r>
              <a:rPr lang="pt-BR" sz="1100" b="1" dirty="0">
                <a:solidFill>
                  <a:srgbClr val="0070C0"/>
                </a:solidFill>
              </a:rPr>
              <a:t> Atendimento e Controle de Salas - Devolução de Efetivo.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300" b="1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o filme escolhido pelo cliente seja de classificação 18 anos, identificar no documento entregue pelo cliente (se necessário) a sua maioridade.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3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Censura para clientes abaixo da classificação, somente acompanhado por um responsável maior de idade diante do preenchimento do termo de autorização. </a:t>
            </a:r>
          </a:p>
          <a:p>
            <a:pPr algn="just"/>
            <a:endParaRPr lang="pt-BR" sz="1100" b="1" dirty="0">
              <a:solidFill>
                <a:srgbClr val="0070C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301869" y="2353000"/>
            <a:ext cx="269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Certificar a disponibilidade do equipamento com a gerência. Em seguida, informar ao cliente que seu documento será entregue somente no final da sessão. 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1655302" y="5324904"/>
            <a:ext cx="2735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filme, assento e o horário da  sessão.  </a:t>
            </a:r>
          </a:p>
        </p:txBody>
      </p:sp>
      <p:pic>
        <p:nvPicPr>
          <p:cNvPr id="70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4045749"/>
            <a:ext cx="1646336" cy="1176876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60759" y="4609566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6890" y="796182"/>
            <a:ext cx="138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ABORDAGEM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9309601" y="3912286"/>
            <a:ext cx="1561501" cy="1492176"/>
            <a:chOff x="9614411" y="3892774"/>
            <a:chExt cx="1162998" cy="1040304"/>
          </a:xfrm>
        </p:grpSpPr>
        <p:pic>
          <p:nvPicPr>
            <p:cNvPr id="55" name="6 Imagen" descr="DSC01733l">
              <a:extLst>
                <a:ext uri="{FF2B5EF4-FFF2-40B4-BE49-F238E27FC236}">
                  <a16:creationId xmlns:a16="http://schemas.microsoft.com/office/drawing/2014/main" id="{2DCDE3CE-3BAA-4D7B-A476-BC681194B387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76" b="14654"/>
            <a:stretch/>
          </p:blipFill>
          <p:spPr bwMode="auto">
            <a:xfrm>
              <a:off x="9614411" y="3892774"/>
              <a:ext cx="998950" cy="1040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Imagen 42" descr="E:\kenii2\P1020356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 b="45734"/>
            <a:stretch/>
          </p:blipFill>
          <p:spPr bwMode="auto">
            <a:xfrm>
              <a:off x="10044119" y="3963276"/>
              <a:ext cx="733290" cy="961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rupo 60"/>
          <p:cNvGrpSpPr/>
          <p:nvPr/>
        </p:nvGrpSpPr>
        <p:grpSpPr>
          <a:xfrm>
            <a:off x="2964770" y="1124293"/>
            <a:ext cx="1241807" cy="993712"/>
            <a:chOff x="2759794" y="1630801"/>
            <a:chExt cx="733165" cy="683774"/>
          </a:xfrm>
        </p:grpSpPr>
        <p:pic>
          <p:nvPicPr>
            <p:cNvPr id="64" name="63 Imagen"/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r="30178" b="44373"/>
            <a:stretch/>
          </p:blipFill>
          <p:spPr>
            <a:xfrm>
              <a:off x="2759794" y="1630801"/>
              <a:ext cx="371474" cy="683774"/>
            </a:xfrm>
            <a:prstGeom prst="rect">
              <a:avLst/>
            </a:prstGeom>
          </p:spPr>
        </p:pic>
        <p:pic>
          <p:nvPicPr>
            <p:cNvPr id="65" name="63 Imagen"/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b="46038"/>
            <a:stretch/>
          </p:blipFill>
          <p:spPr>
            <a:xfrm>
              <a:off x="3065998" y="1641745"/>
              <a:ext cx="426961" cy="663305"/>
            </a:xfrm>
            <a:prstGeom prst="rect">
              <a:avLst/>
            </a:prstGeom>
          </p:spPr>
        </p:pic>
      </p:grpSp>
      <p:grpSp>
        <p:nvGrpSpPr>
          <p:cNvPr id="66" name="Grupo 65"/>
          <p:cNvGrpSpPr/>
          <p:nvPr/>
        </p:nvGrpSpPr>
        <p:grpSpPr>
          <a:xfrm>
            <a:off x="2205240" y="1217278"/>
            <a:ext cx="667253" cy="1356248"/>
            <a:chOff x="2325328" y="1295991"/>
            <a:chExt cx="667253" cy="1356248"/>
          </a:xfrm>
        </p:grpSpPr>
        <p:pic>
          <p:nvPicPr>
            <p:cNvPr id="67" name="Imagen 42" descr="E:\kenii2\P1020356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tângulo 47"/>
          <p:cNvSpPr/>
          <p:nvPr/>
        </p:nvSpPr>
        <p:spPr>
          <a:xfrm>
            <a:off x="4998243" y="2055943"/>
            <a:ext cx="2724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Identificar se o cliente necessita utilizar o equipamento. Em seguida, solicitar um documento com foto.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A entrega do equipamento só poderá ser realizada mediante a apresentação do documento.</a:t>
            </a: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8308479" y="10599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de seta reta 81"/>
          <p:cNvCxnSpPr/>
          <p:nvPr/>
        </p:nvCxnSpPr>
        <p:spPr>
          <a:xfrm flipV="1">
            <a:off x="7707280" y="218668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60" y="1259099"/>
            <a:ext cx="1244594" cy="8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upo 57"/>
          <p:cNvGrpSpPr/>
          <p:nvPr/>
        </p:nvGrpSpPr>
        <p:grpSpPr>
          <a:xfrm>
            <a:off x="10492599" y="759977"/>
            <a:ext cx="914400" cy="914400"/>
            <a:chOff x="10953207" y="3309815"/>
            <a:chExt cx="914400" cy="914400"/>
          </a:xfrm>
        </p:grpSpPr>
        <p:sp>
          <p:nvSpPr>
            <p:cNvPr id="59" name="Explosion 2 60">
              <a:extLst>
                <a:ext uri="{FF2B5EF4-FFF2-40B4-BE49-F238E27FC236}">
                  <a16:creationId xmlns:a16="http://schemas.microsoft.com/office/drawing/2014/main" id="{58A531C1-0FCD-438C-8C8B-818919C31465}"/>
                </a:ext>
              </a:extLst>
            </p:cNvPr>
            <p:cNvSpPr/>
            <p:nvPr/>
          </p:nvSpPr>
          <p:spPr>
            <a:xfrm rot="2725679">
              <a:off x="10953207" y="3309815"/>
              <a:ext cx="914400" cy="9144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8AC"/>
                </a:solidFill>
              </a:endParaRPr>
            </a:p>
          </p:txBody>
        </p:sp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79D17098-E1FF-4356-853C-C48D3D3A22C4}"/>
                </a:ext>
              </a:extLst>
            </p:cNvPr>
            <p:cNvSpPr txBox="1"/>
            <p:nvPr/>
          </p:nvSpPr>
          <p:spPr>
            <a:xfrm>
              <a:off x="10982512" y="3652134"/>
              <a:ext cx="7649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IMPORTANTE</a:t>
              </a:r>
              <a:endParaRPr lang="pt-BR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5" name="Picture 141" descr="C:\Users\SAAG\Desktop\Control salas\Fotos recortadas\tomar radi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01" y="1351312"/>
            <a:ext cx="679081" cy="995851"/>
          </a:xfrm>
          <a:prstGeom prst="rect">
            <a:avLst/>
          </a:prstGeom>
          <a:noFill/>
        </p:spPr>
      </p:pic>
      <p:sp>
        <p:nvSpPr>
          <p:cNvPr id="86" name="Elipse 85"/>
          <p:cNvSpPr/>
          <p:nvPr/>
        </p:nvSpPr>
        <p:spPr>
          <a:xfrm>
            <a:off x="9541025" y="908009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7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500604" y="4039853"/>
            <a:ext cx="283635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 flipH="1">
            <a:off x="909935" y="5114136"/>
            <a:ext cx="577323" cy="2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2729011" y="386594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extBox 14"/>
          <p:cNvSpPr txBox="1"/>
          <p:nvPr/>
        </p:nvSpPr>
        <p:spPr>
          <a:xfrm>
            <a:off x="7989841" y="3599516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CARTÃO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289039" y="5171117"/>
            <a:ext cx="2703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Orientar o cliente a introduzir o cartão no </a:t>
            </a:r>
            <a:r>
              <a:rPr lang="pt-BR" sz="1100" i="1" dirty="0" err="1">
                <a:solidFill>
                  <a:srgbClr val="0070C0"/>
                </a:solidFill>
              </a:rPr>
              <a:t>pinpad</a:t>
            </a:r>
            <a:r>
              <a:rPr lang="pt-BR" sz="1100" i="1" dirty="0">
                <a:solidFill>
                  <a:srgbClr val="0070C0"/>
                </a:solidFill>
              </a:rPr>
              <a:t>. </a:t>
            </a:r>
            <a:r>
              <a:rPr lang="pt-BR" sz="1100" dirty="0">
                <a:solidFill>
                  <a:srgbClr val="0070C0"/>
                </a:solidFill>
              </a:rPr>
              <a:t>Se necessário, conduzir a mão do cliente (cuidadosamente) até a máquina de cartão e pedir para o cliente digitar a senha. </a:t>
            </a:r>
            <a:endParaRPr lang="pt-BR" sz="1100" i="1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825728" y="4118607"/>
            <a:ext cx="765913" cy="1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rtÃ£o de crÃ©d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251" y="4414170"/>
            <a:ext cx="919875" cy="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14"/>
          <p:cNvSpPr txBox="1"/>
          <p:nvPr/>
        </p:nvSpPr>
        <p:spPr>
          <a:xfrm>
            <a:off x="8030349" y="812479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DINHEIRO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06310" y="2249735"/>
            <a:ext cx="27328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Após o recebimento do dinheiro, dizer: “Recebo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 e lhe entrego “R$ </a:t>
            </a:r>
            <a:r>
              <a:rPr lang="pt-BR" sz="1100" dirty="0" err="1">
                <a:solidFill>
                  <a:srgbClr val="0070C0"/>
                </a:solidFill>
              </a:rPr>
              <a:t>xx.xx</a:t>
            </a:r>
            <a:r>
              <a:rPr lang="pt-BR" sz="1100" dirty="0">
                <a:solidFill>
                  <a:srgbClr val="0070C0"/>
                </a:solidFill>
              </a:rPr>
              <a:t>” de troco (dando o dinheiro na mão do cliente). Em seguida, guardar o dinheiro do cliente no caixa. </a:t>
            </a:r>
          </a:p>
        </p:txBody>
      </p:sp>
      <p:pic>
        <p:nvPicPr>
          <p:cNvPr id="69" name="39 Imagen">
            <a:extLst>
              <a:ext uri="{FF2B5EF4-FFF2-40B4-BE49-F238E27FC236}">
                <a16:creationId xmlns:a16="http://schemas.microsoft.com/office/drawing/2014/main" id="{16B1197A-E382-4354-9AAD-FEF3B7EDA84F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0530" y="1285589"/>
            <a:ext cx="1061246" cy="92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4968425" y="2781963"/>
            <a:ext cx="2669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Saiba mais sobre a lei municipal de cada cidade em: </a:t>
            </a:r>
            <a:r>
              <a:rPr lang="pt-BR" sz="1100" b="1" dirty="0">
                <a:solidFill>
                  <a:srgbClr val="0070C0"/>
                </a:solidFill>
              </a:rPr>
              <a:t>Planilha de Legislação de Meia Entrada por região.  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980116" y="2251938"/>
            <a:ext cx="26877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direito de meia entrada ou gratuidade de acordo com a lei municipal de cada cidade.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36" y="1363080"/>
            <a:ext cx="1295400" cy="87682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1658284" y="3020445"/>
            <a:ext cx="2738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fileira. Em seguida, entregar o comprovante do cartão ou do dinheiro (dando na mão do cliente).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5483930" y="4281091"/>
            <a:ext cx="1583718" cy="697481"/>
          </a:xfrm>
          <a:prstGeom prst="rect">
            <a:avLst/>
          </a:prstGeom>
        </p:spPr>
      </p:pic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515764" y="4944132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34228" y="384875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4698" y="699926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PAGAMENTO: DINHEIRO E CARTÃO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736" y="5500228"/>
            <a:ext cx="28495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Solicitar a presença do responsável do turno  para a entrega do equipamento de acessibilidade tipo A. 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255713" y="1436582"/>
            <a:ext cx="1251786" cy="1376964"/>
          </a:xfrm>
          <a:prstGeom prst="rect">
            <a:avLst/>
          </a:prstGeom>
        </p:spPr>
      </p:pic>
      <p:pic>
        <p:nvPicPr>
          <p:cNvPr id="43" name="Picture 141" descr="C:\Users\SAAG\Desktop\Control salas\Fotos recortadas\tomar radi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81091"/>
            <a:ext cx="757190" cy="1061503"/>
          </a:xfrm>
          <a:prstGeom prst="rect">
            <a:avLst/>
          </a:prstGeom>
          <a:noFill/>
        </p:spPr>
      </p:pic>
      <p:pic>
        <p:nvPicPr>
          <p:cNvPr id="44" name="Imagen 56" descr="E:\Control de salas\ARQUILLA AUTOMATICA\hablar por adio_2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81092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2697916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9" name="Retângulo 8"/>
          <p:cNvSpPr/>
          <p:nvPr/>
        </p:nvSpPr>
        <p:spPr>
          <a:xfrm>
            <a:off x="88023" y="6295344"/>
            <a:ext cx="12103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Caso o cliente esteja acompanhado de um cão-guia,  o funcionário da Bilheteria deve indicar ao cliente  a compra da poltrona ao lado do espaço para cadeirante por ter um espaço vago. Desta forma, o cão-guia ficará com mais espaço e confortável. Se o cliente não estiver de acordo e desejar outra poltrona, podemos vender normalmente, porém devemos enfatizar que o cão-guia pode ficar desconfortável.</a:t>
            </a:r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7" name="Retângulo 96"/>
          <p:cNvSpPr/>
          <p:nvPr/>
        </p:nvSpPr>
        <p:spPr>
          <a:xfrm>
            <a:off x="14982" y="6010442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haja algum problema durante a validação do código, usar a tecla cortesia como exceção.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Validar se o tipo de sala escolhido pelo cliente coincide com as informações descritas na cortesia/convite. </a:t>
            </a:r>
          </a:p>
        </p:txBody>
      </p:sp>
      <p:sp>
        <p:nvSpPr>
          <p:cNvPr id="52" name="TextBox 14"/>
          <p:cNvSpPr txBox="1"/>
          <p:nvPr/>
        </p:nvSpPr>
        <p:spPr>
          <a:xfrm>
            <a:off x="8294649" y="5028869"/>
            <a:ext cx="271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: Colocar o nome do cliente e preencher a Planilha Lista de passes. Em seguida, pedir para o responsável do turno assinar a planilha. Após, carimbar a cortesia/convite como “cancelado” e colocar a data do cancelamento.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54300" y="2563434"/>
            <a:ext cx="275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voucher.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Validar as restrições e vigência do </a:t>
            </a:r>
            <a:r>
              <a:rPr lang="pt-BR" sz="1100" i="1" dirty="0">
                <a:solidFill>
                  <a:srgbClr val="0070C0"/>
                </a:solidFill>
              </a:rPr>
              <a:t>voucher.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36" y="1302200"/>
            <a:ext cx="1383864" cy="997866"/>
          </a:xfrm>
          <a:prstGeom prst="rect">
            <a:avLst/>
          </a:prstGeom>
        </p:spPr>
      </p:pic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9734" r="16187" b="23838"/>
          <a:stretch/>
        </p:blipFill>
        <p:spPr>
          <a:xfrm>
            <a:off x="5531908" y="4343171"/>
            <a:ext cx="1583718" cy="622809"/>
          </a:xfrm>
          <a:prstGeom prst="rect">
            <a:avLst/>
          </a:prstGeom>
        </p:spPr>
      </p:pic>
      <p:sp>
        <p:nvSpPr>
          <p:cNvPr id="74" name="Rosca 73"/>
          <p:cNvSpPr/>
          <p:nvPr/>
        </p:nvSpPr>
        <p:spPr>
          <a:xfrm>
            <a:off x="612872" y="49520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6099" y="2863458"/>
            <a:ext cx="2717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Registrar o código do </a:t>
            </a:r>
            <a:r>
              <a:rPr lang="pt-BR" sz="1100" i="1" dirty="0">
                <a:solidFill>
                  <a:srgbClr val="0070C0"/>
                </a:solidFill>
              </a:rPr>
              <a:t>voucher</a:t>
            </a:r>
            <a:r>
              <a:rPr lang="pt-BR" sz="1100" dirty="0">
                <a:solidFill>
                  <a:srgbClr val="0070C0"/>
                </a:solidFill>
              </a:rPr>
              <a:t> localizado no verso do cartão no sistema.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9638" t="58425" r="65560" b="17173"/>
          <a:stretch/>
        </p:blipFill>
        <p:spPr>
          <a:xfrm>
            <a:off x="9088696" y="1500463"/>
            <a:ext cx="1351185" cy="1252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55395" t="43740" r="22763" b="41282"/>
          <a:stretch/>
        </p:blipFill>
        <p:spPr>
          <a:xfrm>
            <a:off x="8639093" y="4225016"/>
            <a:ext cx="2111519" cy="814079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44068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14858" y="699926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PAGAMENTO: CONVITE E CORTESIA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4966316" y="5138056"/>
            <a:ext cx="27305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fileira. Em seguida, dizer: “Seu  comprovante do cartão ou do dinheiro sr.(a)” (dando na mão do cliente). 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613064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/>
          <p:nvPr/>
        </p:nvCxnSpPr>
        <p:spPr>
          <a:xfrm flipH="1">
            <a:off x="1007723" y="513023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1658284" y="3020445"/>
            <a:ext cx="2738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255713" y="1436582"/>
            <a:ext cx="1251786" cy="1376964"/>
          </a:xfrm>
          <a:prstGeom prst="rect">
            <a:avLst/>
          </a:prstGeom>
        </p:spPr>
      </p:pic>
      <p:sp>
        <p:nvSpPr>
          <p:cNvPr id="49" name="Retângulo 48"/>
          <p:cNvSpPr/>
          <p:nvPr/>
        </p:nvSpPr>
        <p:spPr>
          <a:xfrm>
            <a:off x="1663397" y="5489106"/>
            <a:ext cx="26364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Solicitar a presença do responsável do turno  para a entrega do equipamento de acessibilidade tipo A. </a:t>
            </a:r>
          </a:p>
        </p:txBody>
      </p:sp>
      <p:pic>
        <p:nvPicPr>
          <p:cNvPr id="50" name="Picture 141" descr="C:\Users\SAAG\Desktop\Control salas\Fotos recortadas\tomar radi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81091"/>
            <a:ext cx="757190" cy="1061503"/>
          </a:xfrm>
          <a:prstGeom prst="rect">
            <a:avLst/>
          </a:prstGeom>
          <a:noFill/>
        </p:spPr>
      </p:pic>
      <p:pic>
        <p:nvPicPr>
          <p:cNvPr id="53" name="Imagen 56" descr="E:\Control de salas\ARQUILLA AUTOMATICA\hablar por adio_2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81092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6126931" y="386332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Elipse 63"/>
          <p:cNvSpPr/>
          <p:nvPr/>
        </p:nvSpPr>
        <p:spPr>
          <a:xfrm>
            <a:off x="2775884" y="386223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58074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3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9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970225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15067" y="4034774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781074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14982" y="6137625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 entrega do equipamento de acessibilidade deve ser feita somente no momento da entrada do cliente para sala.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Atenção para não pegar o equipamento descarregado.  </a:t>
            </a:r>
          </a:p>
          <a:p>
            <a:pPr algn="just"/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646355" y="2762807"/>
            <a:ext cx="271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retirar o equipamento de acessibilidade na Gerência (cliente TIPO A)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795617" y="3458116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endParaRPr lang="es-MX" sz="1400" dirty="0"/>
          </a:p>
        </p:txBody>
      </p:sp>
      <p:sp>
        <p:nvSpPr>
          <p:cNvPr id="3" name="Retângulo 2"/>
          <p:cNvSpPr/>
          <p:nvPr/>
        </p:nvSpPr>
        <p:spPr>
          <a:xfrm>
            <a:off x="8289055" y="5599913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Confirmar o nome do cliente, filme, horário da sessão e assento. </a:t>
            </a:r>
          </a:p>
        </p:txBody>
      </p:sp>
      <p:sp>
        <p:nvSpPr>
          <p:cNvPr id="74" name="Rosca 73"/>
          <p:cNvSpPr/>
          <p:nvPr/>
        </p:nvSpPr>
        <p:spPr>
          <a:xfrm>
            <a:off x="544636" y="49533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90064" y="5298237"/>
            <a:ext cx="2664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as informações na planilha </a:t>
            </a:r>
            <a:r>
              <a:rPr lang="pt-BR" sz="1100" b="1" dirty="0">
                <a:solidFill>
                  <a:srgbClr val="0070C0"/>
                </a:solidFill>
              </a:rPr>
              <a:t>Controle de equipamentos acessibilidade </a:t>
            </a:r>
            <a:r>
              <a:rPr lang="pt-BR" sz="1100" dirty="0">
                <a:solidFill>
                  <a:srgbClr val="0070C0"/>
                </a:solidFill>
              </a:rPr>
              <a:t>(preencher somente as informações do  campo de entrega).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106232" y="656758"/>
            <a:ext cx="27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RETIRADA DO EQUIPAMENTO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646355" y="5478842"/>
            <a:ext cx="26490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Acompanhar o cliente até a sessão. </a:t>
            </a:r>
            <a:endParaRPr lang="pt-BR" sz="1100" b="1" dirty="0">
              <a:solidFill>
                <a:srgbClr val="FF0000"/>
              </a:solidFill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Perguntar para o cliente se ele precisa de alguma ajuda.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95548" y="2720756"/>
            <a:ext cx="2713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da Bilheteria deve entregar o documento com foto para o responsável do turno. 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95379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47842" y="2526127"/>
            <a:ext cx="27297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 (com sorriso na voz), meu nome é XXX e vou acompanhá-lo(a) até a sessão”.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334381" y="512416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5605691" y="1262973"/>
            <a:ext cx="667253" cy="1356248"/>
            <a:chOff x="2325328" y="1295991"/>
            <a:chExt cx="667253" cy="1356248"/>
          </a:xfrm>
        </p:grpSpPr>
        <p:pic>
          <p:nvPicPr>
            <p:cNvPr id="50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2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450554" y="1304927"/>
            <a:ext cx="415844" cy="11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0207" descr="E:\Control de salas\ARQUILLA AUTOMATICA\REVISAR FUNCIONES Y BITACORA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27325" b="42203"/>
          <a:stretch/>
        </p:blipFill>
        <p:spPr bwMode="auto">
          <a:xfrm flipH="1">
            <a:off x="9081272" y="4362236"/>
            <a:ext cx="972048" cy="109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3" descr="C:\Users\fabiruu\Documents\faby syncron\Baguis\fotos\P1030108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83" y="4271600"/>
            <a:ext cx="1457505" cy="911330"/>
          </a:xfrm>
          <a:prstGeom prst="rect">
            <a:avLst/>
          </a:prstGeom>
          <a:noFill/>
        </p:spPr>
      </p:pic>
      <p:pic>
        <p:nvPicPr>
          <p:cNvPr id="66" name="Imagen 8806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2309108" y="4415970"/>
            <a:ext cx="415644" cy="841542"/>
          </a:xfrm>
          <a:prstGeom prst="rect">
            <a:avLst/>
          </a:prstGeom>
          <a:noFill/>
        </p:spPr>
      </p:pic>
      <p:grpSp>
        <p:nvGrpSpPr>
          <p:cNvPr id="67" name="Grupo 66"/>
          <p:cNvGrpSpPr/>
          <p:nvPr/>
        </p:nvGrpSpPr>
        <p:grpSpPr>
          <a:xfrm flipH="1">
            <a:off x="2963413" y="4310313"/>
            <a:ext cx="413501" cy="1049050"/>
            <a:chOff x="2325328" y="1295991"/>
            <a:chExt cx="667253" cy="1356248"/>
          </a:xfrm>
        </p:grpSpPr>
        <p:pic>
          <p:nvPicPr>
            <p:cNvPr id="68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Elipse 71"/>
          <p:cNvSpPr/>
          <p:nvPr/>
        </p:nvSpPr>
        <p:spPr>
          <a:xfrm>
            <a:off x="6191572" y="387348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1" name="Picture 2" descr="Imagem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 bwMode="auto">
          <a:xfrm>
            <a:off x="8659500" y="1560671"/>
            <a:ext cx="1922829" cy="1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0207" descr="E:\Control de salas\ARQUILLA AUTOMATICA\REVISAR FUNCIONES Y BITACORA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42790" b="2148"/>
          <a:stretch/>
        </p:blipFill>
        <p:spPr bwMode="auto">
          <a:xfrm flipH="1">
            <a:off x="2952592" y="1447306"/>
            <a:ext cx="500839" cy="1339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42490"/>
          <a:stretch/>
        </p:blipFill>
        <p:spPr bwMode="auto">
          <a:xfrm>
            <a:off x="2636223" y="1620073"/>
            <a:ext cx="487508" cy="88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Retirada do </a:t>
            </a:r>
            <a:r>
              <a:rPr lang="es-MX" sz="1400" dirty="0" err="1"/>
              <a:t>Equipamento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3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04724" y="2891387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 Se necessário, orientar o cliente até a sua poltrona. 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691" y="670744"/>
            <a:ext cx="251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/ INST. DO EQUIPAMENTO 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8342170" y="5365405"/>
            <a:ext cx="2635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Acomodar o equipamento no porta copos localizado no braço da poltrona do cliente. Em seguida, fixar corretamente o bastão na poltrona.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954697" y="2723764"/>
            <a:ext cx="270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Carimbar o ingresso do cliente como “conferido” ou validar o ingresso eletrônico ao passar no pódio.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638298" y="2627537"/>
            <a:ext cx="26758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Caso o cliente seja do sexo oposto, pedir para um funcionário do mesmo gênero ajudar na condução até o  banheiro. 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9182585" y="4274522"/>
            <a:ext cx="930707" cy="1070972"/>
            <a:chOff x="9156340" y="1400574"/>
            <a:chExt cx="1800201" cy="1878633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2"/>
            <a:srcRect l="16247" t="5633" r="15905"/>
            <a:stretch/>
          </p:blipFill>
          <p:spPr>
            <a:xfrm>
              <a:off x="9156340" y="1403775"/>
              <a:ext cx="1800201" cy="1875432"/>
            </a:xfrm>
            <a:prstGeom prst="rect">
              <a:avLst/>
            </a:prstGeom>
          </p:spPr>
        </p:pic>
        <p:grpSp>
          <p:nvGrpSpPr>
            <p:cNvPr id="47" name="Grupo 46"/>
            <p:cNvGrpSpPr/>
            <p:nvPr/>
          </p:nvGrpSpPr>
          <p:grpSpPr>
            <a:xfrm>
              <a:off x="9195112" y="1400574"/>
              <a:ext cx="777909" cy="1583252"/>
              <a:chOff x="9195112" y="1400574"/>
              <a:chExt cx="777909" cy="1583252"/>
            </a:xfrm>
          </p:grpSpPr>
          <p:pic>
            <p:nvPicPr>
              <p:cNvPr id="48" name="Imagem 47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3154" r="6695" b="25246"/>
              <a:stretch/>
            </p:blipFill>
            <p:spPr>
              <a:xfrm>
                <a:off x="9328589" y="1400574"/>
                <a:ext cx="547831" cy="1136232"/>
              </a:xfrm>
              <a:prstGeom prst="rect">
                <a:avLst/>
              </a:prstGeom>
            </p:spPr>
          </p:pic>
          <p:pic>
            <p:nvPicPr>
              <p:cNvPr id="50" name="Imagem 49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74679" b="2726"/>
              <a:stretch/>
            </p:blipFill>
            <p:spPr>
              <a:xfrm>
                <a:off x="9195112" y="2528900"/>
                <a:ext cx="777909" cy="454926"/>
              </a:xfrm>
              <a:prstGeom prst="rect">
                <a:avLst/>
              </a:prstGeom>
            </p:spPr>
          </p:pic>
        </p:grpSp>
      </p:grpSp>
      <p:sp>
        <p:nvSpPr>
          <p:cNvPr id="51" name="Retângulo 50"/>
          <p:cNvSpPr/>
          <p:nvPr/>
        </p:nvSpPr>
        <p:spPr>
          <a:xfrm>
            <a:off x="4956075" y="5341392"/>
            <a:ext cx="2701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Ajustar cuidadosamente a trava que fica localizada entre o bastão e o aparelho. Em seguida, conectar o fone de ouvido  e entregar ao cliente. </a:t>
            </a:r>
          </a:p>
        </p:txBody>
      </p:sp>
      <p:pic>
        <p:nvPicPr>
          <p:cNvPr id="53" name="Picture 33"/>
          <p:cNvPicPr>
            <a:picLocks noChangeAspect="1"/>
          </p:cNvPicPr>
          <p:nvPr/>
        </p:nvPicPr>
        <p:blipFill rotWithShape="1">
          <a:blip r:embed="rId5"/>
          <a:srcRect l="18831" t="-1304" r="13237" b="-5209"/>
          <a:stretch/>
        </p:blipFill>
        <p:spPr>
          <a:xfrm>
            <a:off x="6455580" y="2036259"/>
            <a:ext cx="1030666" cy="390525"/>
          </a:xfrm>
          <a:prstGeom prst="rect">
            <a:avLst/>
          </a:prstGeom>
        </p:spPr>
      </p:pic>
      <p:sp>
        <p:nvSpPr>
          <p:cNvPr id="55" name="Retângulo de cantos arredondados 54"/>
          <p:cNvSpPr/>
          <p:nvPr/>
        </p:nvSpPr>
        <p:spPr>
          <a:xfrm>
            <a:off x="1602212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5317" y="389589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pic>
        <p:nvPicPr>
          <p:cNvPr id="65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94" y="4095882"/>
            <a:ext cx="1148528" cy="11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r="21531"/>
          <a:stretch/>
        </p:blipFill>
        <p:spPr bwMode="auto">
          <a:xfrm>
            <a:off x="1842655" y="4308024"/>
            <a:ext cx="2216727" cy="11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tângulo 66"/>
          <p:cNvSpPr/>
          <p:nvPr/>
        </p:nvSpPr>
        <p:spPr>
          <a:xfrm>
            <a:off x="1630432" y="5465996"/>
            <a:ext cx="27010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número da sala no aparelho e clicar em conectar. Em seguida, escolher a opção de </a:t>
            </a:r>
            <a:r>
              <a:rPr lang="pt-BR" sz="1100" dirty="0" err="1">
                <a:solidFill>
                  <a:srgbClr val="0070C0"/>
                </a:solidFill>
              </a:rPr>
              <a:t>áudiodescrição</a:t>
            </a:r>
            <a:r>
              <a:rPr lang="pt-BR" sz="1100" dirty="0">
                <a:solidFill>
                  <a:srgbClr val="0070C0"/>
                </a:solidFill>
              </a:rPr>
              <a:t>. </a:t>
            </a:r>
          </a:p>
        </p:txBody>
      </p:sp>
      <p:cxnSp>
        <p:nvCxnSpPr>
          <p:cNvPr id="68" name="Conector de seta reta 67"/>
          <p:cNvCxnSpPr/>
          <p:nvPr/>
        </p:nvCxnSpPr>
        <p:spPr>
          <a:xfrm flipH="1">
            <a:off x="994933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sca 69"/>
          <p:cNvSpPr/>
          <p:nvPr/>
        </p:nvSpPr>
        <p:spPr>
          <a:xfrm>
            <a:off x="508646" y="4906910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549440" y="1564628"/>
            <a:ext cx="685383" cy="978198"/>
            <a:chOff x="2523007" y="1374568"/>
            <a:chExt cx="540656" cy="687184"/>
          </a:xfrm>
        </p:grpSpPr>
        <p:pic>
          <p:nvPicPr>
            <p:cNvPr id="77" name="Imagen 46" descr="E:\kenii2\P1020363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07" y="1374568"/>
              <a:ext cx="540656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618210" y="1608792"/>
              <a:ext cx="152856" cy="45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1639724" y="1425982"/>
            <a:ext cx="181167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ao cliente se ele deseja comprar algum de nossos produtos na </a:t>
            </a:r>
            <a:r>
              <a:rPr lang="pt-BR" sz="1100" dirty="0" err="1">
                <a:solidFill>
                  <a:srgbClr val="0070C0"/>
                </a:solidFill>
              </a:rPr>
              <a:t>Bomboniere</a:t>
            </a:r>
            <a:r>
              <a:rPr lang="pt-BR" sz="1100" dirty="0">
                <a:solidFill>
                  <a:srgbClr val="0070C0"/>
                </a:solidFill>
              </a:rPr>
              <a:t> ou precisa ir ao banheiro. Em seguida, conduzir o cliente se necessário.</a:t>
            </a:r>
          </a:p>
        </p:txBody>
      </p:sp>
      <p:pic>
        <p:nvPicPr>
          <p:cNvPr id="79" name="Imagen 88090" descr="E:\kenii2\P1020375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1388" r="24404" b="58340"/>
          <a:stretch/>
        </p:blipFill>
        <p:spPr bwMode="auto">
          <a:xfrm>
            <a:off x="5150504" y="1462435"/>
            <a:ext cx="430789" cy="46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n 88094" descr="C:\Users\SAAG\Pictures\arquilla con lentes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3385" r="53274" b="12699"/>
          <a:stretch/>
        </p:blipFill>
        <p:spPr bwMode="auto">
          <a:xfrm>
            <a:off x="5177458" y="1897475"/>
            <a:ext cx="413668" cy="896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" name="Grupo 84"/>
          <p:cNvGrpSpPr/>
          <p:nvPr/>
        </p:nvGrpSpPr>
        <p:grpSpPr>
          <a:xfrm flipH="1">
            <a:off x="5763069" y="1493811"/>
            <a:ext cx="561364" cy="1314591"/>
            <a:chOff x="2702439" y="1379659"/>
            <a:chExt cx="312382" cy="676172"/>
          </a:xfrm>
        </p:grpSpPr>
        <p:pic>
          <p:nvPicPr>
            <p:cNvPr id="86" name="Imagen 46" descr="E:\kenii2\P1020363.pn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22"/>
            <a:stretch/>
          </p:blipFill>
          <p:spPr bwMode="auto">
            <a:xfrm>
              <a:off x="2702439" y="1379659"/>
              <a:ext cx="312382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817954" y="1681708"/>
              <a:ext cx="112983" cy="33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9182585" y="1450785"/>
            <a:ext cx="1009123" cy="1446855"/>
            <a:chOff x="9237529" y="1579014"/>
            <a:chExt cx="783185" cy="1049050"/>
          </a:xfrm>
        </p:grpSpPr>
        <p:pic>
          <p:nvPicPr>
            <p:cNvPr id="88" name="Imagen 88067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60"/>
            <a:stretch/>
          </p:blipFill>
          <p:spPr bwMode="auto">
            <a:xfrm flipH="1">
              <a:off x="9237529" y="1691114"/>
              <a:ext cx="415644" cy="841542"/>
            </a:xfrm>
            <a:prstGeom prst="rect">
              <a:avLst/>
            </a:prstGeom>
            <a:noFill/>
          </p:spPr>
        </p:pic>
        <p:grpSp>
          <p:nvGrpSpPr>
            <p:cNvPr id="90" name="Grupo 89"/>
            <p:cNvGrpSpPr/>
            <p:nvPr/>
          </p:nvGrpSpPr>
          <p:grpSpPr>
            <a:xfrm flipH="1">
              <a:off x="9607213" y="1579014"/>
              <a:ext cx="413501" cy="1049050"/>
              <a:chOff x="2325328" y="1295991"/>
              <a:chExt cx="667253" cy="1356248"/>
            </a:xfrm>
          </p:grpSpPr>
          <p:pic>
            <p:nvPicPr>
              <p:cNvPr id="91" name="Imagen 42" descr="E:\kenii2\P1020356.png"/>
              <p:cNvPicPr/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65"/>
              <a:stretch/>
            </p:blipFill>
            <p:spPr bwMode="auto">
              <a:xfrm flipH="1">
                <a:off x="2325328" y="1295991"/>
                <a:ext cx="667253" cy="1356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4" descr="Resultado de imagem para bastÃ£o para cegos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52" t="2909" r="43339" b="3127"/>
              <a:stretch/>
            </p:blipFill>
            <p:spPr bwMode="auto">
              <a:xfrm rot="19681305">
                <a:off x="2571540" y="1868910"/>
                <a:ext cx="258866" cy="767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1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1"/>
          <a:stretch/>
        </p:blipFill>
        <p:spPr>
          <a:xfrm>
            <a:off x="4840514" y="4036858"/>
            <a:ext cx="1285205" cy="1157882"/>
          </a:xfrm>
          <a:prstGeom prst="rect">
            <a:avLst/>
          </a:prstGeom>
        </p:spPr>
      </p:pic>
      <p:pic>
        <p:nvPicPr>
          <p:cNvPr id="58" name="Imagem 31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8354288" y="2841276"/>
            <a:ext cx="2590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para o cliente se ele possui alguma dúvida.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1632164" y="2420365"/>
            <a:ext cx="26885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Instruir o cliente dizendo: “O volume do aparelho fica localizado nos dois primeiros botões do lado esquerdo do equipamento, para cima o senhor(a) pode aumentar o volume, para baixo diminuir.” 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7276930" y="4957437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0949799" y="4686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Junho</a:t>
            </a:r>
            <a:r>
              <a:rPr lang="en-US" sz="1400" b="1" dirty="0">
                <a:solidFill>
                  <a:srgbClr val="0070C0"/>
                </a:solidFill>
              </a:rPr>
              <a:t>/2019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973614" y="2590002"/>
            <a:ext cx="266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haverá um funcionário no termino da sessão para recolher o equipamento de acessibilidade e lhe entregar o documento.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8312723" y="5607555"/>
            <a:ext cx="2729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Despedir-se do cliente dizendo: “Obrigado(a) divirta-se, estou de saída” 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6391" y="6393285"/>
            <a:ext cx="12258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O responsável do turno que acompanhou a entrada da sala, deve nomear um funcionário do atendimento para entregar o documento do cliente e recolher o equipamento no final da sessão. </a:t>
            </a:r>
          </a:p>
        </p:txBody>
      </p:sp>
      <p:grpSp>
        <p:nvGrpSpPr>
          <p:cNvPr id="70" name="Grupo 69"/>
          <p:cNvGrpSpPr/>
          <p:nvPr/>
        </p:nvGrpSpPr>
        <p:grpSpPr>
          <a:xfrm>
            <a:off x="3225344" y="1518417"/>
            <a:ext cx="216994" cy="889102"/>
            <a:chOff x="2636672" y="1358770"/>
            <a:chExt cx="366015" cy="2010834"/>
          </a:xfrm>
        </p:grpSpPr>
        <p:pic>
          <p:nvPicPr>
            <p:cNvPr id="72" name="Imagem 7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74" t="27806" r="55502" b="16501"/>
            <a:stretch/>
          </p:blipFill>
          <p:spPr>
            <a:xfrm flipH="1">
              <a:off x="2706911" y="1358770"/>
              <a:ext cx="130019" cy="2010834"/>
            </a:xfrm>
            <a:prstGeom prst="rect">
              <a:avLst/>
            </a:prstGeom>
          </p:spPr>
        </p:pic>
        <p:pic>
          <p:nvPicPr>
            <p:cNvPr id="73" name="Picture 4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672" y="2112609"/>
              <a:ext cx="366015" cy="42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upo 73"/>
          <p:cNvGrpSpPr/>
          <p:nvPr/>
        </p:nvGrpSpPr>
        <p:grpSpPr>
          <a:xfrm>
            <a:off x="2398748" y="1549825"/>
            <a:ext cx="482090" cy="845414"/>
            <a:chOff x="1450623" y="1426964"/>
            <a:chExt cx="1003659" cy="1912026"/>
          </a:xfrm>
        </p:grpSpPr>
        <p:pic>
          <p:nvPicPr>
            <p:cNvPr id="75" name="Imagem 7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" r="2789"/>
            <a:stretch/>
          </p:blipFill>
          <p:spPr>
            <a:xfrm>
              <a:off x="1450623" y="1426964"/>
              <a:ext cx="1003659" cy="1912026"/>
            </a:xfrm>
            <a:prstGeom prst="rect">
              <a:avLst/>
            </a:prstGeom>
          </p:spPr>
        </p:pic>
        <p:sp>
          <p:nvSpPr>
            <p:cNvPr id="76" name="Retângulo 75"/>
            <p:cNvSpPr/>
            <p:nvPr/>
          </p:nvSpPr>
          <p:spPr>
            <a:xfrm>
              <a:off x="1505490" y="1532414"/>
              <a:ext cx="892944" cy="16199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74" name="Picture 2" descr="Resultado de imagem para dÃºvi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1572" r="28303" b="20665"/>
          <a:stretch/>
        </p:blipFill>
        <p:spPr bwMode="auto">
          <a:xfrm>
            <a:off x="9203783" y="1585030"/>
            <a:ext cx="1043184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5371651" y="1482364"/>
            <a:ext cx="1334388" cy="1165240"/>
          </a:xfrm>
          <a:prstGeom prst="rect">
            <a:avLst/>
          </a:prstGeom>
        </p:spPr>
      </p:pic>
      <p:pic>
        <p:nvPicPr>
          <p:cNvPr id="81" name="Imagen 46" descr="E:\kenii2\P1020363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1" r="902" b="-396"/>
          <a:stretch/>
        </p:blipFill>
        <p:spPr bwMode="auto">
          <a:xfrm>
            <a:off x="6533592" y="1285973"/>
            <a:ext cx="344893" cy="103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46" descr="E:\kenii2\P1020363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1" r="-17051" b="38500"/>
          <a:stretch/>
        </p:blipFill>
        <p:spPr bwMode="auto">
          <a:xfrm>
            <a:off x="9382485" y="4298705"/>
            <a:ext cx="858022" cy="11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A (</a:t>
            </a:r>
            <a:r>
              <a:rPr lang="es-MX" sz="1400" dirty="0" err="1"/>
              <a:t>cego</a:t>
            </a:r>
            <a:r>
              <a:rPr lang="es-MX" sz="1400" dirty="0"/>
              <a:t>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38" name="Imagem 3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90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8A345-D67E-463F-9662-B833AB5CA0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448D81-7A0D-4B76-8BD0-E6C15972611C}">
  <ds:schemaRefs>
    <ds:schemaRef ds:uri="http://schemas.microsoft.com/office/2006/documentManagement/types"/>
    <ds:schemaRef ds:uri="b434cdbb-54b5-49ea-a40b-8752fccc213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d2f9859-fe61-414d-91be-415ae0412e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2267E3-7639-408B-B222-654D39AAF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6999</TotalTime>
  <Words>5158</Words>
  <Application>Microsoft Office PowerPoint</Application>
  <PresentationFormat>Ecrã Panorâmico</PresentationFormat>
  <Paragraphs>493</Paragraphs>
  <Slides>25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Clarendon BT</vt:lpstr>
      <vt:lpstr>Times New Roman</vt:lpstr>
      <vt:lpstr>Tema do Office</vt:lpstr>
      <vt:lpstr>GUIA RÁPIDO ATENDIMENTO AOS CLIENTES COM ACESSIBILIDADE    BRA-GR-ATCLT-ACES-00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RÁPIDO LIMPEZA FORNO DE PÃO DE QUEIJO</dc:title>
  <dc:creator>Rodrigo Fernandes (ext. Scanton)</dc:creator>
  <cp:lastModifiedBy>Rodrigo Fernandes</cp:lastModifiedBy>
  <cp:revision>654</cp:revision>
  <cp:lastPrinted>2017-11-13T15:50:06Z</cp:lastPrinted>
  <dcterms:created xsi:type="dcterms:W3CDTF">2017-10-19T17:43:52Z</dcterms:created>
  <dcterms:modified xsi:type="dcterms:W3CDTF">2019-11-25T14:12:03Z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