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88" r:id="rId5"/>
    <p:sldId id="290" r:id="rId6"/>
    <p:sldId id="291" r:id="rId7"/>
    <p:sldId id="299" r:id="rId8"/>
    <p:sldId id="302" r:id="rId9"/>
    <p:sldId id="303" r:id="rId10"/>
    <p:sldId id="304" r:id="rId11"/>
    <p:sldId id="306" r:id="rId12"/>
    <p:sldId id="305" r:id="rId13"/>
    <p:sldId id="295" r:id="rId14"/>
    <p:sldId id="296" r:id="rId15"/>
    <p:sldId id="297" r:id="rId16"/>
    <p:sldId id="307" r:id="rId17"/>
    <p:sldId id="298" r:id="rId18"/>
  </p:sldIdLst>
  <p:sldSz cx="12192000" cy="6858000"/>
  <p:notesSz cx="6797675" cy="985678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AG" initials="SAAG" lastIdx="6" clrIdx="0"/>
  <p:cmAuthor id="1" name="María Esther Gómez" initials="MEG" lastIdx="3" clrIdx="1">
    <p:extLst/>
  </p:cmAuthor>
  <p:cmAuthor id="2" name="SAAGTH" initials="S" lastIdx="98" clrIdx="2"/>
  <p:cmAuthor id="3" name="SAAG-AG" initials="S" lastIdx="0" clrIdx="3"/>
  <p:cmAuthor id="4" name="Blutslpkfilth" initials="B" lastIdx="3" clrIdx="4"/>
  <p:cmAuthor id="5" name="Daniele Endler (ext. Scanton)" initials="DE(S" lastIdx="1" clrIdx="5">
    <p:extLst>
      <p:ext uri="{19B8F6BF-5375-455C-9EA6-DF929625EA0E}">
        <p15:presenceInfo xmlns:p15="http://schemas.microsoft.com/office/powerpoint/2012/main" userId="S-1-5-21-3666951236-1684651718-1201408435-21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999"/>
    <a:srgbClr val="FFC72C"/>
    <a:srgbClr val="0068AC"/>
    <a:srgbClr val="295A99"/>
    <a:srgbClr val="EDC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180" autoAdjust="0"/>
  </p:normalViewPr>
  <p:slideViewPr>
    <p:cSldViewPr>
      <p:cViewPr varScale="1">
        <p:scale>
          <a:sx n="74" d="100"/>
          <a:sy n="74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9D932-5405-4322-B5A7-864A4E96DFC6}" type="datetimeFigureOut">
              <a:rPr lang="es-MX" smtClean="0"/>
              <a:pPr/>
              <a:t>24/07/2018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B01CB-8A9B-4142-B663-8383D796A097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599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587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0948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9047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3643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7659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7509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896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566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SAAGSC~1\AppData\Local\Temp\Rar$DI00.448\FONDOS_ok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>
              <a:defRPr sz="3200">
                <a:solidFill>
                  <a:srgbClr val="FFC319"/>
                </a:solidFill>
                <a:latin typeface="Clarendon BT" panose="02040804050505030204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C319"/>
                </a:solidFill>
                <a:latin typeface="Clarendon BT" panose="02040804050505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20598" r="6070" b="18112"/>
          <a:stretch/>
        </p:blipFill>
        <p:spPr>
          <a:xfrm>
            <a:off x="3962399" y="5876365"/>
            <a:ext cx="4195484" cy="8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24/07/2018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185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24/07/2018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4894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24/07/2018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9621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Imagen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7" t="24580" r="21636" b="25927"/>
          <a:stretch/>
        </p:blipFill>
        <p:spPr>
          <a:xfrm>
            <a:off x="10759722" y="203423"/>
            <a:ext cx="688989" cy="54403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44801" y="166346"/>
            <a:ext cx="7557984" cy="72430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99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 txBox="1">
            <a:spLocks/>
          </p:cNvSpPr>
          <p:nvPr userDrawn="1"/>
        </p:nvSpPr>
        <p:spPr>
          <a:xfrm>
            <a:off x="914400" y="2693989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3600" dirty="0"/>
              <a:t>ANEXOS</a:t>
            </a:r>
          </a:p>
        </p:txBody>
      </p:sp>
      <p:pic>
        <p:nvPicPr>
          <p:cNvPr id="6" name="3 Imagen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7" t="24580" r="21636" b="25927"/>
          <a:stretch/>
        </p:blipFill>
        <p:spPr>
          <a:xfrm>
            <a:off x="11430222" y="6263048"/>
            <a:ext cx="688989" cy="5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0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07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24/07/2018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801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24/07/2018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073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24/07/2018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661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24/07/2018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229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24/07/2018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814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24/07/2018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CuadroTexto 8"/>
          <p:cNvSpPr txBox="1"/>
          <p:nvPr userDrawn="1"/>
        </p:nvSpPr>
        <p:spPr>
          <a:xfrm rot="19498548">
            <a:off x="720358" y="2984647"/>
            <a:ext cx="103866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dirty="0">
                <a:solidFill>
                  <a:schemeClr val="accent1">
                    <a:lumMod val="20000"/>
                    <a:lumOff val="80000"/>
                  </a:schemeClr>
                </a:solidFill>
                <a:latin typeface="Lucida Sans" pitchFamily="34" charset="0"/>
              </a:rPr>
              <a:t>DOCUMENTO EN REVISIÓN</a:t>
            </a:r>
          </a:p>
        </p:txBody>
      </p:sp>
    </p:spTree>
    <p:extLst>
      <p:ext uri="{BB962C8B-B14F-4D97-AF65-F5344CB8AC3E}">
        <p14:creationId xmlns:p14="http://schemas.microsoft.com/office/powerpoint/2010/main" val="348982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24/07/2018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394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615613" y="188641"/>
            <a:ext cx="8966787" cy="65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B907D-BB3D-4F20-9B59-8196D807F7AD}" type="datetimeFigureOut">
              <a:rPr lang="es-MX" smtClean="0"/>
              <a:pPr/>
              <a:t>24/07/2018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7" name="0 Imagen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0" y="111604"/>
            <a:ext cx="2231821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6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1600" kern="1200">
          <a:solidFill>
            <a:srgbClr val="0068AC"/>
          </a:solidFill>
          <a:latin typeface="Clarendon BT" panose="02040804050505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0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BRA-TRA-GR-IM-00</a:t>
            </a:r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GUIA RÁPIDO</a:t>
            </a:r>
            <a:br>
              <a:rPr lang="es-MX" dirty="0">
                <a:solidFill>
                  <a:schemeClr val="bg1"/>
                </a:solidFill>
              </a:rPr>
            </a:br>
            <a:r>
              <a:rPr lang="es-MX" dirty="0">
                <a:solidFill>
                  <a:schemeClr val="bg1"/>
                </a:solidFill>
              </a:rPr>
              <a:t>CONTROLE DE VENDA</a:t>
            </a:r>
            <a:br>
              <a:rPr lang="es-MX" dirty="0">
                <a:solidFill>
                  <a:schemeClr val="bg1"/>
                </a:solidFill>
              </a:rPr>
            </a:br>
            <a:r>
              <a:rPr lang="es-MX" dirty="0">
                <a:solidFill>
                  <a:schemeClr val="bg1"/>
                </a:solidFill>
              </a:rPr>
              <a:t>INGRESSO MANUAL </a:t>
            </a:r>
            <a:br>
              <a:rPr lang="es-MX" dirty="0">
                <a:solidFill>
                  <a:schemeClr val="bg1"/>
                </a:solidFill>
              </a:rPr>
            </a:br>
            <a:r>
              <a:rPr lang="es-MX" dirty="0">
                <a:solidFill>
                  <a:schemeClr val="bg1"/>
                </a:solidFill>
              </a:rPr>
              <a:t>VISTA</a:t>
            </a:r>
            <a:endParaRPr lang="es-E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43" y="37469"/>
            <a:ext cx="2251745" cy="800100"/>
          </a:xfrm>
          <a:prstGeom prst="rect">
            <a:avLst/>
          </a:prstGeom>
        </p:spPr>
      </p:pic>
      <p:pic>
        <p:nvPicPr>
          <p:cNvPr id="3" name="Picture 4" descr="Image result for cinepoli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9" y="-159618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990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158" y="326503"/>
            <a:ext cx="3111366" cy="724303"/>
          </a:xfrm>
        </p:spPr>
        <p:txBody>
          <a:bodyPr>
            <a:normAutofit fontScale="90000"/>
          </a:bodyPr>
          <a:lstStyle/>
          <a:p>
            <a:r>
              <a:rPr lang="es-MX" sz="3400" dirty="0"/>
              <a:t>Modelo de Mapa da sala</a:t>
            </a:r>
            <a:endParaRPr lang="es-MX" sz="3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43" y="37469"/>
            <a:ext cx="2251745" cy="800100"/>
          </a:xfrm>
          <a:prstGeom prst="rect">
            <a:avLst/>
          </a:prstGeom>
        </p:spPr>
      </p:pic>
      <p:pic>
        <p:nvPicPr>
          <p:cNvPr id="7" name="Picture 4" descr="Image result for cinepoli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9" y="-159618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53"/>
          <p:cNvSpPr txBox="1"/>
          <p:nvPr/>
        </p:nvSpPr>
        <p:spPr>
          <a:xfrm>
            <a:off x="10852275" y="688655"/>
            <a:ext cx="9621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68AC"/>
                </a:solidFill>
              </a:rPr>
              <a:t>Versão 1.0</a:t>
            </a:r>
          </a:p>
          <a:p>
            <a:r>
              <a:rPr lang="en-US" sz="1300" b="1" dirty="0">
                <a:solidFill>
                  <a:srgbClr val="0068AC"/>
                </a:solidFill>
              </a:rPr>
              <a:t>Julho/2018</a:t>
            </a:r>
            <a:endParaRPr lang="pt-BR" sz="1300" b="1" dirty="0">
              <a:solidFill>
                <a:srgbClr val="0068A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550" y="1898830"/>
            <a:ext cx="5642581" cy="418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3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388" y="414452"/>
            <a:ext cx="6817412" cy="724303"/>
          </a:xfrm>
        </p:spPr>
        <p:txBody>
          <a:bodyPr>
            <a:noAutofit/>
          </a:bodyPr>
          <a:lstStyle/>
          <a:p>
            <a:pPr algn="ctr"/>
            <a:r>
              <a:rPr lang="es-MX" sz="3100" dirty="0"/>
              <a:t>Formulário Controle de </a:t>
            </a:r>
            <a:br>
              <a:rPr lang="es-MX" sz="3100" dirty="0"/>
            </a:br>
            <a:r>
              <a:rPr lang="es-MX" sz="3100" dirty="0"/>
              <a:t>Ingressos Manuais</a:t>
            </a:r>
            <a:endParaRPr lang="es-MX" sz="31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43" y="37469"/>
            <a:ext cx="2251745" cy="800100"/>
          </a:xfrm>
          <a:prstGeom prst="rect">
            <a:avLst/>
          </a:prstGeom>
        </p:spPr>
      </p:pic>
      <p:pic>
        <p:nvPicPr>
          <p:cNvPr id="7" name="Picture 4" descr="Image result for cinepoli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9" y="-159618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53"/>
          <p:cNvSpPr txBox="1"/>
          <p:nvPr/>
        </p:nvSpPr>
        <p:spPr>
          <a:xfrm>
            <a:off x="10852275" y="688655"/>
            <a:ext cx="9621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68AC"/>
                </a:solidFill>
              </a:rPr>
              <a:t>Versão 1.0</a:t>
            </a:r>
          </a:p>
          <a:p>
            <a:r>
              <a:rPr lang="en-US" sz="1300" b="1" dirty="0">
                <a:solidFill>
                  <a:srgbClr val="0068AC"/>
                </a:solidFill>
              </a:rPr>
              <a:t>Julho/2018</a:t>
            </a:r>
            <a:endParaRPr lang="pt-BR" sz="1300" b="1" dirty="0">
              <a:solidFill>
                <a:srgbClr val="0068A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0" y="1870707"/>
            <a:ext cx="8561051" cy="443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54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388" y="414452"/>
            <a:ext cx="6817412" cy="724303"/>
          </a:xfrm>
        </p:spPr>
        <p:txBody>
          <a:bodyPr>
            <a:noAutofit/>
          </a:bodyPr>
          <a:lstStyle/>
          <a:p>
            <a:pPr algn="ctr"/>
            <a:r>
              <a:rPr lang="es-MX" sz="3100" dirty="0" smtClean="0"/>
              <a:t>Formulário</a:t>
            </a:r>
            <a:r>
              <a:rPr lang="es-MX" sz="3100" dirty="0" smtClean="0"/>
              <a:t> Resumo de </a:t>
            </a:r>
            <a:r>
              <a:rPr lang="es-MX" sz="3100" dirty="0" smtClean="0"/>
              <a:t>Bilheteria</a:t>
            </a:r>
            <a:r>
              <a:rPr lang="es-MX" sz="3100" dirty="0" smtClean="0"/>
              <a:t/>
            </a:r>
            <a:br>
              <a:rPr lang="es-MX" sz="3100" dirty="0" smtClean="0"/>
            </a:br>
            <a:r>
              <a:rPr lang="es-MX" sz="3100" dirty="0" smtClean="0"/>
              <a:t>Ent</a:t>
            </a:r>
            <a:r>
              <a:rPr lang="es-MX" sz="3100" dirty="0" smtClean="0"/>
              <a:t> </a:t>
            </a:r>
            <a:r>
              <a:rPr lang="es-MX" sz="3100" dirty="0" smtClean="0"/>
              <a:t>Duty</a:t>
            </a:r>
            <a:r>
              <a:rPr lang="es-MX" sz="3100" dirty="0"/>
              <a:t> </a:t>
            </a:r>
            <a:r>
              <a:rPr lang="es-MX" sz="3100" dirty="0" smtClean="0"/>
              <a:t>– extraído do módulo </a:t>
            </a:r>
            <a:r>
              <a:rPr lang="es-MX" sz="3100" dirty="0" smtClean="0"/>
              <a:t>BoxOffice</a:t>
            </a:r>
            <a:r>
              <a:rPr lang="es-MX" sz="3100" dirty="0" smtClean="0"/>
              <a:t> Vista</a:t>
            </a:r>
            <a:endParaRPr lang="es-MX" sz="31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43" y="37469"/>
            <a:ext cx="2251745" cy="800100"/>
          </a:xfrm>
          <a:prstGeom prst="rect">
            <a:avLst/>
          </a:prstGeom>
        </p:spPr>
      </p:pic>
      <p:pic>
        <p:nvPicPr>
          <p:cNvPr id="7" name="Picture 4" descr="Image result for cinepoli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9" y="-159618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53"/>
          <p:cNvSpPr txBox="1"/>
          <p:nvPr/>
        </p:nvSpPr>
        <p:spPr>
          <a:xfrm>
            <a:off x="10852275" y="688655"/>
            <a:ext cx="9621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68AC"/>
                </a:solidFill>
              </a:rPr>
              <a:t>Versão 1.0</a:t>
            </a:r>
          </a:p>
          <a:p>
            <a:r>
              <a:rPr lang="en-US" sz="1300" b="1" dirty="0">
                <a:solidFill>
                  <a:srgbClr val="0068AC"/>
                </a:solidFill>
              </a:rPr>
              <a:t>Julho/2018</a:t>
            </a:r>
            <a:endParaRPr lang="pt-BR" sz="1300" b="1" dirty="0">
              <a:solidFill>
                <a:srgbClr val="0068A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30" y="1898830"/>
            <a:ext cx="9989342" cy="476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6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5660" y="73229"/>
            <a:ext cx="5365728" cy="724303"/>
          </a:xfrm>
        </p:spPr>
        <p:txBody>
          <a:bodyPr>
            <a:normAutofit/>
          </a:bodyPr>
          <a:lstStyle/>
          <a:p>
            <a:r>
              <a:rPr lang="es-MX" sz="3100" dirty="0"/>
              <a:t>Ingressos Manuais</a:t>
            </a:r>
            <a:endParaRPr lang="es-MX" sz="31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443" y="1088910"/>
            <a:ext cx="5099268" cy="2134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443" y="3483767"/>
            <a:ext cx="5099268" cy="2330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30" y="5904275"/>
            <a:ext cx="1149500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IMPORTANTE: </a:t>
            </a:r>
            <a:r>
              <a:rPr lang="en-US" sz="1600" dirty="0"/>
              <a:t>Deve emitir um ingresso manual para cada venda.</a:t>
            </a:r>
          </a:p>
          <a:p>
            <a:r>
              <a:rPr lang="en-US" sz="1600" dirty="0"/>
              <a:t>Guardar um bloco de ingresso manual (inteira e meia) no cofre interno do Financeiro e no cofre externo onde armazenam as bag’s, pois </a:t>
            </a:r>
          </a:p>
          <a:p>
            <a:r>
              <a:rPr lang="en-US" sz="1600" dirty="0"/>
              <a:t>dependendo do horário que o sistema apresentar problema, poderá ser retirado pelo responsável do Turno ou pelo Financeiro.</a:t>
            </a:r>
            <a:endParaRPr lang="pt-BR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187418" y="1542518"/>
            <a:ext cx="1255027" cy="182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48451" y="1303228"/>
            <a:ext cx="2552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Anotar na via do cliente:</a:t>
            </a:r>
          </a:p>
          <a:p>
            <a:r>
              <a:rPr lang="en-US" dirty="0"/>
              <a:t>data, horário, valor e sala</a:t>
            </a:r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7404344" y="2479103"/>
            <a:ext cx="3260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Anotar na via do cinema:</a:t>
            </a:r>
          </a:p>
          <a:p>
            <a:r>
              <a:rPr lang="en-US" dirty="0"/>
              <a:t>data, horário, valor, sala e sessão</a:t>
            </a:r>
            <a:endParaRPr lang="pt-BR" dirty="0"/>
          </a:p>
        </p:txBody>
      </p:sp>
      <p:cxnSp>
        <p:nvCxnSpPr>
          <p:cNvPr id="12" name="Elbow Connector 11"/>
          <p:cNvCxnSpPr>
            <a:endCxn id="14" idx="1"/>
          </p:cNvCxnSpPr>
          <p:nvPr/>
        </p:nvCxnSpPr>
        <p:spPr>
          <a:xfrm>
            <a:off x="2332060" y="2155936"/>
            <a:ext cx="5072284" cy="646332"/>
          </a:xfrm>
          <a:prstGeom prst="bentConnector3">
            <a:avLst>
              <a:gd name="adj1" fmla="val -326"/>
            </a:avLst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181411" y="4018253"/>
            <a:ext cx="1255027" cy="182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42444" y="3778963"/>
            <a:ext cx="2552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Anotar na via do cliente:</a:t>
            </a:r>
          </a:p>
          <a:p>
            <a:r>
              <a:rPr lang="en-US" dirty="0"/>
              <a:t>data, horário, valor e sala</a:t>
            </a:r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7423737" y="4954838"/>
            <a:ext cx="3260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Anotar na via do cinema:</a:t>
            </a:r>
          </a:p>
          <a:p>
            <a:r>
              <a:rPr lang="en-US" dirty="0"/>
              <a:t>data, horário, valor, sala e sessão</a:t>
            </a:r>
            <a:endParaRPr lang="pt-BR" dirty="0"/>
          </a:p>
        </p:txBody>
      </p:sp>
      <p:cxnSp>
        <p:nvCxnSpPr>
          <p:cNvPr id="25" name="Elbow Connector 24"/>
          <p:cNvCxnSpPr>
            <a:endCxn id="24" idx="1"/>
          </p:cNvCxnSpPr>
          <p:nvPr/>
        </p:nvCxnSpPr>
        <p:spPr>
          <a:xfrm>
            <a:off x="2351453" y="4631671"/>
            <a:ext cx="5072284" cy="646332"/>
          </a:xfrm>
          <a:prstGeom prst="bentConnector3">
            <a:avLst>
              <a:gd name="adj1" fmla="val 174"/>
            </a:avLst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3" y="37469"/>
            <a:ext cx="2251745" cy="800100"/>
          </a:xfrm>
          <a:prstGeom prst="rect">
            <a:avLst/>
          </a:prstGeom>
        </p:spPr>
      </p:pic>
      <p:pic>
        <p:nvPicPr>
          <p:cNvPr id="17" name="Picture 4" descr="Image result for cinepoli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9" y="-159618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53"/>
          <p:cNvSpPr txBox="1"/>
          <p:nvPr/>
        </p:nvSpPr>
        <p:spPr>
          <a:xfrm>
            <a:off x="10852275" y="688655"/>
            <a:ext cx="9621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68AC"/>
                </a:solidFill>
              </a:rPr>
              <a:t>Versão 1.0</a:t>
            </a:r>
          </a:p>
          <a:p>
            <a:r>
              <a:rPr lang="en-US" sz="1300" b="1" dirty="0">
                <a:solidFill>
                  <a:srgbClr val="0068AC"/>
                </a:solidFill>
              </a:rPr>
              <a:t>Julho/2018</a:t>
            </a:r>
            <a:endParaRPr lang="pt-BR" sz="1300" b="1" dirty="0">
              <a:solidFill>
                <a:srgbClr val="0068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6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598" y="34310"/>
            <a:ext cx="5668488" cy="724303"/>
          </a:xfrm>
        </p:spPr>
        <p:txBody>
          <a:bodyPr>
            <a:normAutofit/>
          </a:bodyPr>
          <a:lstStyle/>
          <a:p>
            <a:pPr algn="ctr"/>
            <a:r>
              <a:rPr lang="es-MX" sz="1400" b="1" dirty="0"/>
              <a:t>Controle de Venda Ingresso Manual - Vista</a:t>
            </a:r>
            <a:br>
              <a:rPr lang="es-MX" sz="1400" b="1" dirty="0"/>
            </a:br>
            <a:r>
              <a:rPr lang="es-MX" sz="1400" b="1" dirty="0"/>
              <a:t>BRA-TRA-GR-IM-00</a:t>
            </a:r>
            <a:endParaRPr lang="es-MX" sz="1400" b="1" dirty="0">
              <a:solidFill>
                <a:srgbClr val="FF0000"/>
              </a:solidFill>
            </a:endParaRPr>
          </a:p>
        </p:txBody>
      </p:sp>
      <p:sp>
        <p:nvSpPr>
          <p:cNvPr id="8" name="Rectángulo redondeado 10"/>
          <p:cNvSpPr/>
          <p:nvPr/>
        </p:nvSpPr>
        <p:spPr>
          <a:xfrm>
            <a:off x="5195900" y="4916197"/>
            <a:ext cx="2923280" cy="1633342"/>
          </a:xfrm>
          <a:prstGeom prst="roundRect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b="1" dirty="0">
                <a:solidFill>
                  <a:srgbClr val="0068AC"/>
                </a:solidFill>
                <a:latin typeface="Lucida Bright" panose="02040602050505020304" pitchFamily="18" charset="0"/>
              </a:rPr>
              <a:t>Gerente de Conjunto/ Resp. Pelo Turno: 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Quando o sistema encontrar-se operante novamente, acessar o sistema vigente para incluir as vendas manuais.</a:t>
            </a:r>
          </a:p>
        </p:txBody>
      </p:sp>
      <p:sp>
        <p:nvSpPr>
          <p:cNvPr id="22" name="Rectángulo redondeado 10"/>
          <p:cNvSpPr/>
          <p:nvPr/>
        </p:nvSpPr>
        <p:spPr>
          <a:xfrm>
            <a:off x="916683" y="1575091"/>
            <a:ext cx="2505163" cy="3019167"/>
          </a:xfrm>
          <a:prstGeom prst="roundRect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b="1" dirty="0">
                <a:solidFill>
                  <a:srgbClr val="0068AC"/>
                </a:solidFill>
                <a:latin typeface="Lucida Bright" panose="02040602050505020304" pitchFamily="18" charset="0"/>
              </a:rPr>
              <a:t>Resp. pelo Turno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: Disponibilizar o mapa das salas na área da Bilheteria para evitar venda de ingressos excedentes.</a:t>
            </a:r>
          </a:p>
          <a:p>
            <a:pPr algn="just"/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Obs.: Esse mapa não permite escolher assento. Apenas para evitar venda de ingressos excedentes.</a:t>
            </a:r>
          </a:p>
        </p:txBody>
      </p:sp>
      <p:sp>
        <p:nvSpPr>
          <p:cNvPr id="23" name="Rectángulo redondeado 10"/>
          <p:cNvSpPr/>
          <p:nvPr/>
        </p:nvSpPr>
        <p:spPr>
          <a:xfrm>
            <a:off x="3677998" y="1575091"/>
            <a:ext cx="2487083" cy="3024039"/>
          </a:xfrm>
          <a:prstGeom prst="roundRect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b="1" dirty="0">
                <a:solidFill>
                  <a:srgbClr val="0068AC"/>
                </a:solidFill>
                <a:latin typeface="Lucida Bright" panose="02040602050505020304" pitchFamily="18" charset="0"/>
              </a:rPr>
              <a:t>Resp. pelo Turno: 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Comunicar aos cinepolitos da Bilheteria que devido ao problema sistêmico/ queda de energia, o cliente pagará somente em dinheiro. Incluir a placa sinalizando o problema.</a:t>
            </a:r>
          </a:p>
          <a:p>
            <a:pPr algn="just"/>
            <a:endParaRPr lang="es-MX" sz="1000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O cinepolito deve dizer: </a:t>
            </a:r>
            <a:r>
              <a:rPr lang="es-MX" sz="1000" b="1" dirty="0">
                <a:solidFill>
                  <a:srgbClr val="0068AC"/>
                </a:solidFill>
                <a:latin typeface="Lucida Bright" panose="02040602050505020304" pitchFamily="18" charset="0"/>
              </a:rPr>
              <a:t>“Sr(a), devido a falha sistêmica, o pagamento será efetuado somente em dinheiro e não terá condição de escolher o assento”.</a:t>
            </a:r>
          </a:p>
        </p:txBody>
      </p:sp>
      <p:cxnSp>
        <p:nvCxnSpPr>
          <p:cNvPr id="26" name="Conector recto de flecha 33"/>
          <p:cNvCxnSpPr>
            <a:stCxn id="22" idx="3"/>
            <a:endCxn id="23" idx="1"/>
          </p:cNvCxnSpPr>
          <p:nvPr/>
        </p:nvCxnSpPr>
        <p:spPr>
          <a:xfrm>
            <a:off x="3421846" y="3084675"/>
            <a:ext cx="256152" cy="2436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ector 29"/>
          <p:cNvSpPr/>
          <p:nvPr/>
        </p:nvSpPr>
        <p:spPr>
          <a:xfrm>
            <a:off x="200345" y="2836785"/>
            <a:ext cx="457200" cy="457200"/>
          </a:xfrm>
          <a:prstGeom prst="flowChartConnector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0" name="Rectángulo redondeado 10"/>
          <p:cNvSpPr/>
          <p:nvPr/>
        </p:nvSpPr>
        <p:spPr>
          <a:xfrm>
            <a:off x="6409729" y="1575091"/>
            <a:ext cx="2250681" cy="3019167"/>
          </a:xfrm>
          <a:prstGeom prst="roundRect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b="1" dirty="0">
                <a:solidFill>
                  <a:srgbClr val="0068AC"/>
                </a:solidFill>
                <a:latin typeface="Lucida Bright" panose="02040602050505020304" pitchFamily="18" charset="0"/>
              </a:rPr>
              <a:t>Responsável pelo Turno/ Financeiro: 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Retirar a quantidade necessária de ingresso manual (inteira e meia) do cofre interno do Financeiro ou do cofre externo onde armazenam as bag’s e disponibilizar na Bilheteria.</a:t>
            </a:r>
          </a:p>
        </p:txBody>
      </p:sp>
      <p:cxnSp>
        <p:nvCxnSpPr>
          <p:cNvPr id="131" name="Conector recto de flecha 33"/>
          <p:cNvCxnSpPr/>
          <p:nvPr/>
        </p:nvCxnSpPr>
        <p:spPr>
          <a:xfrm>
            <a:off x="6165081" y="3113965"/>
            <a:ext cx="244648" cy="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ector 2"/>
          <p:cNvSpPr/>
          <p:nvPr/>
        </p:nvSpPr>
        <p:spPr>
          <a:xfrm>
            <a:off x="4468670" y="5499230"/>
            <a:ext cx="457200" cy="457200"/>
          </a:xfrm>
          <a:prstGeom prst="flowChartConnector">
            <a:avLst/>
          </a:prstGeom>
          <a:noFill/>
          <a:ln w="57150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7" name="CaixaDeTexto 53"/>
          <p:cNvSpPr txBox="1"/>
          <p:nvPr/>
        </p:nvSpPr>
        <p:spPr>
          <a:xfrm>
            <a:off x="10852275" y="688655"/>
            <a:ext cx="9621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68AC"/>
                </a:solidFill>
              </a:rPr>
              <a:t>Versão 1.0</a:t>
            </a:r>
          </a:p>
          <a:p>
            <a:r>
              <a:rPr lang="en-US" sz="1300" b="1" dirty="0">
                <a:solidFill>
                  <a:srgbClr val="0068AC"/>
                </a:solidFill>
              </a:rPr>
              <a:t>Julho/2018</a:t>
            </a:r>
            <a:endParaRPr lang="pt-BR" sz="1300" b="1" dirty="0">
              <a:solidFill>
                <a:srgbClr val="0068AC"/>
              </a:solidFill>
            </a:endParaRPr>
          </a:p>
        </p:txBody>
      </p:sp>
      <p:cxnSp>
        <p:nvCxnSpPr>
          <p:cNvPr id="38" name="Conector recto de flecha 33"/>
          <p:cNvCxnSpPr/>
          <p:nvPr/>
        </p:nvCxnSpPr>
        <p:spPr>
          <a:xfrm>
            <a:off x="673230" y="3065385"/>
            <a:ext cx="256152" cy="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011650" y="3206639"/>
            <a:ext cx="0" cy="1749684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32540">
            <a:off x="9660452" y="4997419"/>
            <a:ext cx="690778" cy="64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045" y="2188309"/>
            <a:ext cx="983471" cy="453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1" y="4774201"/>
            <a:ext cx="427596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00" b="1" dirty="0">
                <a:solidFill>
                  <a:srgbClr val="FF0000"/>
                </a:solidFill>
              </a:rPr>
              <a:t>IMPORTANTE:</a:t>
            </a:r>
            <a:r>
              <a:rPr lang="en-US" sz="1300" b="1" dirty="0">
                <a:solidFill>
                  <a:srgbClr val="0070C0"/>
                </a:solidFill>
              </a:rPr>
              <a:t> </a:t>
            </a:r>
            <a:r>
              <a:rPr lang="en-US" sz="1300" dirty="0">
                <a:solidFill>
                  <a:srgbClr val="0070C0"/>
                </a:solidFill>
              </a:rPr>
              <a:t>Deixar já impresso e disponibilizado na Bilheteria, o mapa das salas para eventual necessidade.</a:t>
            </a:r>
          </a:p>
          <a:p>
            <a:pPr algn="just"/>
            <a:r>
              <a:rPr lang="en-US" sz="1300" dirty="0">
                <a:solidFill>
                  <a:srgbClr val="0070C0"/>
                </a:solidFill>
              </a:rPr>
              <a:t>O cinepolito deve marcar com um X qualquer assento correspondente ao número de ingressos vendidos para controlar a quantidade de tickets vendidos, e com isso, não ocorrer de vender mais do que a capacidade permitida da sala.</a:t>
            </a:r>
          </a:p>
          <a:p>
            <a:pPr algn="just"/>
            <a:endParaRPr lang="en-US" sz="1300" dirty="0">
              <a:solidFill>
                <a:srgbClr val="0070C0"/>
              </a:solidFill>
            </a:endParaRPr>
          </a:p>
          <a:p>
            <a:pPr algn="just"/>
            <a:r>
              <a:rPr lang="en-US" sz="1300" dirty="0">
                <a:solidFill>
                  <a:srgbClr val="0070C0"/>
                </a:solidFill>
              </a:rPr>
              <a:t>O mapa das salas encontra-se disponível no Processo Supervisão de Venda nas salas VIP.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967" y="1670253"/>
            <a:ext cx="787873" cy="5136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1165" y="2192148"/>
            <a:ext cx="983471" cy="449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643" y="37469"/>
            <a:ext cx="2251745" cy="800100"/>
          </a:xfrm>
          <a:prstGeom prst="rect">
            <a:avLst/>
          </a:prstGeom>
        </p:spPr>
      </p:pic>
      <p:pic>
        <p:nvPicPr>
          <p:cNvPr id="30" name="Picture 4" descr="Image result for cinepolis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9" y="-159618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0008" y="781175"/>
            <a:ext cx="10099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Procedimento aplicável somente quando o sistema vigente encontrar-se inoperante.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Permitindo a venda somente em dinheiro.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6" name="Rectángulo redondeado 10"/>
          <p:cNvSpPr/>
          <p:nvPr/>
        </p:nvSpPr>
        <p:spPr>
          <a:xfrm>
            <a:off x="8886310" y="2246955"/>
            <a:ext cx="2250681" cy="1002025"/>
          </a:xfrm>
          <a:prstGeom prst="roundRect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b="1" dirty="0">
                <a:solidFill>
                  <a:srgbClr val="0068AC"/>
                </a:solidFill>
                <a:latin typeface="Lucida Bright" panose="02040602050505020304" pitchFamily="18" charset="0"/>
              </a:rPr>
              <a:t>Observação: 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Em hipótese alguma será permitido a entrada de cliente sem a apresentação do ingresso manual no Pódio.</a:t>
            </a:r>
          </a:p>
        </p:txBody>
      </p:sp>
      <p:cxnSp>
        <p:nvCxnSpPr>
          <p:cNvPr id="39" name="Conector recto de flecha 33"/>
          <p:cNvCxnSpPr/>
          <p:nvPr/>
        </p:nvCxnSpPr>
        <p:spPr>
          <a:xfrm>
            <a:off x="8661285" y="2753925"/>
            <a:ext cx="244648" cy="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redondeado 10"/>
          <p:cNvSpPr/>
          <p:nvPr/>
        </p:nvSpPr>
        <p:spPr>
          <a:xfrm>
            <a:off x="8372105" y="4936260"/>
            <a:ext cx="3267473" cy="1633342"/>
          </a:xfrm>
          <a:prstGeom prst="roundRect">
            <a:avLst/>
          </a:prstGeom>
          <a:noFill/>
          <a:ln w="28575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b="1" dirty="0">
                <a:solidFill>
                  <a:srgbClr val="0068AC"/>
                </a:solidFill>
                <a:latin typeface="Lucida Bright" panose="02040602050505020304" pitchFamily="18" charset="0"/>
              </a:rPr>
              <a:t>Financeiro/ Responsável pelo Turno: 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No final do dia, preencher o Formulário Controle de Ingressos Manuais arquivando em conjunto com os respectivos canhotos e Relatório de Fechamento para fins de controle e Auditoria.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098156" y="5724255"/>
            <a:ext cx="273949" cy="0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5081" y="4995285"/>
            <a:ext cx="729621" cy="575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8515" y="1849838"/>
            <a:ext cx="1582506" cy="1173908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H="1">
            <a:off x="4921951" y="5724255"/>
            <a:ext cx="273949" cy="0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4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26000" y="2442009"/>
            <a:ext cx="72395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dirty="0">
                <a:solidFill>
                  <a:srgbClr val="0070C0"/>
                </a:solidFill>
              </a:rPr>
              <a:t>COMO LANÇAR AS VENDAS </a:t>
            </a:r>
          </a:p>
          <a:p>
            <a:pPr algn="ctr"/>
            <a:r>
              <a:rPr lang="en-US" sz="4500" dirty="0">
                <a:solidFill>
                  <a:srgbClr val="0070C0"/>
                </a:solidFill>
              </a:rPr>
              <a:t>MANUAIS NO SISTEMA VISTA?</a:t>
            </a:r>
            <a:endParaRPr lang="pt-BR" sz="45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43" y="37469"/>
            <a:ext cx="2251745" cy="800100"/>
          </a:xfrm>
          <a:prstGeom prst="rect">
            <a:avLst/>
          </a:prstGeom>
        </p:spPr>
      </p:pic>
      <p:pic>
        <p:nvPicPr>
          <p:cNvPr id="7" name="Picture 4" descr="Image result for cinepol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9" y="-159618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3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2968215" y="217128"/>
            <a:ext cx="5668488" cy="724303"/>
          </a:xfrm>
        </p:spPr>
        <p:txBody>
          <a:bodyPr>
            <a:normAutofit/>
          </a:bodyPr>
          <a:lstStyle/>
          <a:p>
            <a:r>
              <a:rPr lang="es-MX" sz="1400" b="1" dirty="0"/>
              <a:t>Controle de Venda Ingresso Manual - Vista</a:t>
            </a:r>
            <a:br>
              <a:rPr lang="es-MX" sz="1400" b="1" dirty="0"/>
            </a:br>
            <a:r>
              <a:rPr lang="es-MX" sz="1400" b="1" dirty="0"/>
              <a:t>BRA-TRA-GR-IM-00</a:t>
            </a:r>
            <a:endParaRPr lang="es-MX" sz="14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43" y="37469"/>
            <a:ext cx="2251745" cy="800100"/>
          </a:xfrm>
          <a:prstGeom prst="rect">
            <a:avLst/>
          </a:prstGeom>
        </p:spPr>
      </p:pic>
      <p:pic>
        <p:nvPicPr>
          <p:cNvPr id="15" name="Picture 4" descr="Image result for cinepol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9" y="-159618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53"/>
          <p:cNvSpPr txBox="1"/>
          <p:nvPr/>
        </p:nvSpPr>
        <p:spPr>
          <a:xfrm>
            <a:off x="10852275" y="688655"/>
            <a:ext cx="9621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68AC"/>
                </a:solidFill>
              </a:rPr>
              <a:t>Versão 1.0</a:t>
            </a:r>
          </a:p>
          <a:p>
            <a:r>
              <a:rPr lang="en-US" sz="1300" b="1" dirty="0">
                <a:solidFill>
                  <a:srgbClr val="0068AC"/>
                </a:solidFill>
              </a:rPr>
              <a:t>Julho/2018</a:t>
            </a:r>
            <a:endParaRPr lang="pt-BR" sz="1300" b="1" dirty="0">
              <a:solidFill>
                <a:srgbClr val="0068A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641" y="1322891"/>
            <a:ext cx="5099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 Passo: </a:t>
            </a:r>
            <a:r>
              <a:rPr lang="en-US" dirty="0"/>
              <a:t>Entrar no módulo POS e selecionar o botão </a:t>
            </a:r>
          </a:p>
          <a:p>
            <a:r>
              <a:rPr lang="en-US" u="sng" dirty="0"/>
              <a:t>Configurações:</a:t>
            </a:r>
            <a:endParaRPr lang="pt-BR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65444" y="6129300"/>
            <a:ext cx="1171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IMPORTANTE: </a:t>
            </a:r>
            <a:r>
              <a:rPr lang="en-US" dirty="0"/>
              <a:t>Somente o Gerente de Conjunto e responsável pelo Turno terá permissão para realizar tal </a:t>
            </a:r>
            <a:r>
              <a:rPr lang="en-US" dirty="0"/>
              <a:t>procedimento</a:t>
            </a:r>
            <a:r>
              <a:rPr lang="en-US" dirty="0" smtClean="0"/>
              <a:t>.</a:t>
            </a:r>
          </a:p>
          <a:p>
            <a:r>
              <a:rPr lang="en-US" dirty="0" smtClean="0"/>
              <a:t>* O print </a:t>
            </a:r>
            <a:r>
              <a:rPr lang="en-US" dirty="0" smtClean="0"/>
              <a:t>encontra</a:t>
            </a:r>
            <a:r>
              <a:rPr lang="en-US" dirty="0" smtClean="0"/>
              <a:t>-se </a:t>
            </a:r>
            <a:r>
              <a:rPr lang="en-US" dirty="0" smtClean="0"/>
              <a:t>em</a:t>
            </a:r>
            <a:r>
              <a:rPr lang="en-US" dirty="0" smtClean="0"/>
              <a:t> </a:t>
            </a:r>
            <a:r>
              <a:rPr lang="en-US" dirty="0" smtClean="0"/>
              <a:t>inglês</a:t>
            </a:r>
            <a:r>
              <a:rPr lang="en-US" dirty="0" smtClean="0"/>
              <a:t>, </a:t>
            </a:r>
            <a:r>
              <a:rPr lang="en-US" dirty="0" smtClean="0"/>
              <a:t>pois</a:t>
            </a:r>
            <a:r>
              <a:rPr lang="en-US" dirty="0" smtClean="0"/>
              <a:t> </a:t>
            </a:r>
            <a:r>
              <a:rPr lang="en-US" dirty="0" smtClean="0"/>
              <a:t>não</a:t>
            </a:r>
            <a:r>
              <a:rPr lang="en-US" dirty="0" smtClean="0"/>
              <a:t> </a:t>
            </a:r>
            <a:r>
              <a:rPr lang="en-US" dirty="0" smtClean="0"/>
              <a:t>há</a:t>
            </a:r>
            <a:r>
              <a:rPr lang="en-US" dirty="0" smtClean="0"/>
              <a:t> </a:t>
            </a:r>
            <a:r>
              <a:rPr lang="en-US" dirty="0" smtClean="0"/>
              <a:t>ainda</a:t>
            </a:r>
            <a:r>
              <a:rPr lang="en-US" dirty="0" smtClean="0"/>
              <a:t> a </a:t>
            </a:r>
            <a:r>
              <a:rPr lang="en-US" dirty="0" smtClean="0"/>
              <a:t>versão</a:t>
            </a:r>
            <a:r>
              <a:rPr lang="en-US" dirty="0" smtClean="0"/>
              <a:t> </a:t>
            </a:r>
            <a:r>
              <a:rPr lang="en-US" dirty="0" smtClean="0"/>
              <a:t>em</a:t>
            </a:r>
            <a:r>
              <a:rPr lang="en-US" dirty="0" smtClean="0"/>
              <a:t> </a:t>
            </a:r>
            <a:r>
              <a:rPr lang="en-US" dirty="0" smtClean="0"/>
              <a:t>Português</a:t>
            </a:r>
            <a:r>
              <a:rPr lang="en-US" dirty="0" smtClean="0"/>
              <a:t>.</a:t>
            </a:r>
            <a:endParaRPr lang="pt-BR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957" y="2238670"/>
            <a:ext cx="5043305" cy="1076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91035" y="1313765"/>
            <a:ext cx="4130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 Passo: </a:t>
            </a:r>
            <a:r>
              <a:rPr lang="en-US" dirty="0"/>
              <a:t>Clicar na opção </a:t>
            </a:r>
            <a:r>
              <a:rPr lang="en-US" u="sng" dirty="0"/>
              <a:t>Past Sales </a:t>
            </a:r>
            <a:r>
              <a:rPr lang="en-US" u="sng" dirty="0" smtClean="0"/>
              <a:t>Entry*:</a:t>
            </a:r>
            <a:endParaRPr lang="pt-BR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7191" y="1969222"/>
            <a:ext cx="3240360" cy="24636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04708" y="3632447"/>
            <a:ext cx="2925325" cy="2615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1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2968215" y="217128"/>
            <a:ext cx="5668488" cy="724303"/>
          </a:xfrm>
        </p:spPr>
        <p:txBody>
          <a:bodyPr>
            <a:normAutofit/>
          </a:bodyPr>
          <a:lstStyle/>
          <a:p>
            <a:r>
              <a:rPr lang="es-MX" sz="1400" b="1" dirty="0"/>
              <a:t>Controle de Venda Ingresso Manual - Vista</a:t>
            </a:r>
            <a:br>
              <a:rPr lang="es-MX" sz="1400" b="1" dirty="0"/>
            </a:br>
            <a:r>
              <a:rPr lang="es-MX" sz="1400" b="1" dirty="0"/>
              <a:t>BRA-TRA-GR-IM-00</a:t>
            </a:r>
            <a:endParaRPr lang="es-MX" sz="14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43" y="37469"/>
            <a:ext cx="2251745" cy="800100"/>
          </a:xfrm>
          <a:prstGeom prst="rect">
            <a:avLst/>
          </a:prstGeom>
        </p:spPr>
      </p:pic>
      <p:pic>
        <p:nvPicPr>
          <p:cNvPr id="15" name="Picture 4" descr="Image result for cinepol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9" y="-159618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53"/>
          <p:cNvSpPr txBox="1"/>
          <p:nvPr/>
        </p:nvSpPr>
        <p:spPr>
          <a:xfrm>
            <a:off x="10852275" y="688655"/>
            <a:ext cx="9621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68AC"/>
                </a:solidFill>
              </a:rPr>
              <a:t>Versão 1.0</a:t>
            </a:r>
          </a:p>
          <a:p>
            <a:r>
              <a:rPr lang="en-US" sz="1300" b="1" dirty="0">
                <a:solidFill>
                  <a:srgbClr val="0068AC"/>
                </a:solidFill>
              </a:rPr>
              <a:t>Julho/2018</a:t>
            </a:r>
            <a:endParaRPr lang="pt-BR" sz="1300" b="1" dirty="0">
              <a:solidFill>
                <a:srgbClr val="0068A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641" y="1322891"/>
            <a:ext cx="51655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 Passo: </a:t>
            </a:r>
            <a:r>
              <a:rPr lang="en-US" dirty="0"/>
              <a:t>Selecionar o dia em que é necessário incluir </a:t>
            </a:r>
          </a:p>
          <a:p>
            <a:r>
              <a:rPr lang="en-US" dirty="0"/>
              <a:t>as vendas manuais:</a:t>
            </a:r>
          </a:p>
          <a:p>
            <a:endParaRPr lang="en-US" dirty="0"/>
          </a:p>
          <a:p>
            <a:r>
              <a:rPr lang="en-US" dirty="0"/>
              <a:t>Exemplo: dia 17</a:t>
            </a:r>
            <a:endParaRPr lang="pt-BR" dirty="0"/>
          </a:p>
          <a:p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6050995" y="1313765"/>
            <a:ext cx="5892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 Passo: </a:t>
            </a:r>
            <a:r>
              <a:rPr lang="en-US" dirty="0"/>
              <a:t>Clicar na opção </a:t>
            </a:r>
            <a:r>
              <a:rPr lang="en-US" u="sng" dirty="0"/>
              <a:t>Sim.</a:t>
            </a:r>
            <a:r>
              <a:rPr lang="en-US" dirty="0"/>
              <a:t> Logo, mostrará uma mensagem</a:t>
            </a:r>
          </a:p>
          <a:p>
            <a:r>
              <a:rPr lang="en-US" dirty="0"/>
              <a:t>informando que o sistema o levará para a data selecionada: 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890" y="2758541"/>
            <a:ext cx="2152650" cy="2743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315580" y="3161359"/>
            <a:ext cx="363959" cy="71785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3897" y="3036912"/>
            <a:ext cx="4478378" cy="164856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9381365" y="3609020"/>
            <a:ext cx="363959" cy="71785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1778" y="4888745"/>
            <a:ext cx="26098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2968215" y="217128"/>
            <a:ext cx="5668488" cy="724303"/>
          </a:xfrm>
        </p:spPr>
        <p:txBody>
          <a:bodyPr>
            <a:normAutofit/>
          </a:bodyPr>
          <a:lstStyle/>
          <a:p>
            <a:r>
              <a:rPr lang="es-MX" sz="1400" b="1" dirty="0"/>
              <a:t>Controle de Venda Ingresso Manual - Vista</a:t>
            </a:r>
            <a:br>
              <a:rPr lang="es-MX" sz="1400" b="1" dirty="0"/>
            </a:br>
            <a:r>
              <a:rPr lang="es-MX" sz="1400" b="1" dirty="0"/>
              <a:t>BRA-TRA-GR-IM-00</a:t>
            </a:r>
            <a:endParaRPr lang="es-MX" sz="14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43" y="37469"/>
            <a:ext cx="2251745" cy="800100"/>
          </a:xfrm>
          <a:prstGeom prst="rect">
            <a:avLst/>
          </a:prstGeom>
        </p:spPr>
      </p:pic>
      <p:pic>
        <p:nvPicPr>
          <p:cNvPr id="15" name="Picture 4" descr="Image result for cinepol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9" y="-159618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53"/>
          <p:cNvSpPr txBox="1"/>
          <p:nvPr/>
        </p:nvSpPr>
        <p:spPr>
          <a:xfrm>
            <a:off x="10852275" y="688655"/>
            <a:ext cx="9621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68AC"/>
                </a:solidFill>
              </a:rPr>
              <a:t>Versão 1.0</a:t>
            </a:r>
          </a:p>
          <a:p>
            <a:r>
              <a:rPr lang="en-US" sz="1300" b="1" dirty="0">
                <a:solidFill>
                  <a:srgbClr val="0068AC"/>
                </a:solidFill>
              </a:rPr>
              <a:t>Julho/2018</a:t>
            </a:r>
            <a:endParaRPr lang="pt-BR" sz="1300" b="1" dirty="0">
              <a:solidFill>
                <a:srgbClr val="0068A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641" y="1322891"/>
            <a:ext cx="5205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 Passo: </a:t>
            </a:r>
            <a:r>
              <a:rPr lang="en-US" dirty="0"/>
              <a:t>O sistema alertará o usuário informando que</a:t>
            </a:r>
          </a:p>
          <a:p>
            <a:r>
              <a:rPr lang="en-US" dirty="0"/>
              <a:t>que as vendas a serem registradas referem-se a uma </a:t>
            </a:r>
          </a:p>
          <a:p>
            <a:r>
              <a:rPr lang="en-US" dirty="0"/>
              <a:t>data que já passou. Clicar em </a:t>
            </a:r>
            <a:r>
              <a:rPr lang="en-US" u="sng" dirty="0"/>
              <a:t>Ok: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5940" y="1322891"/>
            <a:ext cx="66903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 Passo: </a:t>
            </a:r>
            <a:r>
              <a:rPr lang="en-US" dirty="0"/>
              <a:t>Ao registrar o primeiro ingresso no sistema condizente</a:t>
            </a:r>
          </a:p>
          <a:p>
            <a:r>
              <a:rPr lang="en-US" dirty="0"/>
              <a:t>com a venda manual (tipo, sala e sessão), abrirá um </a:t>
            </a:r>
            <a:r>
              <a:rPr lang="en-US" i="1" dirty="0"/>
              <a:t>pop up </a:t>
            </a:r>
          </a:p>
          <a:p>
            <a:r>
              <a:rPr lang="en-US" dirty="0" smtClean="0"/>
              <a:t>pedindo</a:t>
            </a:r>
            <a:r>
              <a:rPr lang="en-US" dirty="0" smtClean="0"/>
              <a:t> a </a:t>
            </a:r>
            <a:r>
              <a:rPr lang="en-US" u="sng" dirty="0" smtClean="0"/>
              <a:t>senha</a:t>
            </a:r>
            <a:r>
              <a:rPr lang="en-US" u="sng" dirty="0" smtClean="0"/>
              <a:t> do </a:t>
            </a:r>
            <a:r>
              <a:rPr lang="en-US" u="sng" dirty="0" smtClean="0"/>
              <a:t>responsável</a:t>
            </a:r>
            <a:r>
              <a:rPr lang="en-US" u="sng" dirty="0" smtClean="0"/>
              <a:t> </a:t>
            </a:r>
            <a:r>
              <a:rPr lang="en-US" u="sng" dirty="0" smtClean="0"/>
              <a:t>pelo</a:t>
            </a:r>
            <a:r>
              <a:rPr lang="en-US" u="sng" dirty="0" smtClean="0"/>
              <a:t> </a:t>
            </a:r>
            <a:r>
              <a:rPr lang="en-US" u="sng" dirty="0" smtClean="0"/>
              <a:t>Turno</a:t>
            </a:r>
            <a:r>
              <a:rPr lang="en-US" u="sng" dirty="0" smtClean="0"/>
              <a:t> </a:t>
            </a:r>
            <a:r>
              <a:rPr lang="en-US" u="sng" dirty="0" smtClean="0"/>
              <a:t>ou</a:t>
            </a:r>
            <a:r>
              <a:rPr lang="en-US" u="sng" dirty="0" smtClean="0"/>
              <a:t> do </a:t>
            </a:r>
            <a:r>
              <a:rPr lang="en-US" u="sng" dirty="0" smtClean="0"/>
              <a:t>Gerente</a:t>
            </a:r>
            <a:r>
              <a:rPr lang="en-US" u="sng" dirty="0" smtClean="0"/>
              <a:t> de </a:t>
            </a:r>
          </a:p>
          <a:p>
            <a:r>
              <a:rPr lang="en-US" u="sng" dirty="0" smtClean="0"/>
              <a:t>Conjunto</a:t>
            </a:r>
            <a:r>
              <a:rPr lang="en-US" dirty="0" smtClean="0"/>
              <a:t>. </a:t>
            </a:r>
            <a:r>
              <a:rPr lang="en-US" dirty="0" smtClean="0"/>
              <a:t>Logo </a:t>
            </a:r>
            <a:r>
              <a:rPr lang="en-US" dirty="0" smtClean="0"/>
              <a:t>em</a:t>
            </a:r>
            <a:r>
              <a:rPr lang="en-US" dirty="0" smtClean="0"/>
              <a:t> </a:t>
            </a:r>
            <a:r>
              <a:rPr lang="en-US" dirty="0" smtClean="0"/>
              <a:t>seguida</a:t>
            </a:r>
            <a:r>
              <a:rPr lang="en-US" dirty="0" smtClean="0"/>
              <a:t>, um novo pop up </a:t>
            </a:r>
            <a:r>
              <a:rPr lang="en-US" dirty="0" smtClean="0"/>
              <a:t>aparecerá</a:t>
            </a:r>
            <a:r>
              <a:rPr lang="en-US" dirty="0" smtClean="0"/>
              <a:t> </a:t>
            </a:r>
            <a:r>
              <a:rPr lang="en-US" dirty="0" smtClean="0"/>
              <a:t>p</a:t>
            </a:r>
            <a:r>
              <a:rPr lang="en-US" dirty="0" smtClean="0"/>
              <a:t>erguntando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 </a:t>
            </a:r>
            <a:r>
              <a:rPr lang="en-US" dirty="0"/>
              <a:t>o usuário encontra-se seguro em </a:t>
            </a:r>
            <a:r>
              <a:rPr lang="en-US" dirty="0"/>
              <a:t>continuar</a:t>
            </a:r>
            <a:r>
              <a:rPr lang="en-US" dirty="0"/>
              <a:t> </a:t>
            </a:r>
            <a:r>
              <a:rPr lang="en-US" dirty="0" smtClean="0"/>
              <a:t>com o </a:t>
            </a:r>
            <a:r>
              <a:rPr lang="en-US" dirty="0"/>
              <a:t>registro. </a:t>
            </a:r>
            <a:endParaRPr lang="en-US" dirty="0" smtClean="0"/>
          </a:p>
          <a:p>
            <a:r>
              <a:rPr lang="en-US" dirty="0" smtClean="0"/>
              <a:t>Clicar</a:t>
            </a:r>
            <a:r>
              <a:rPr lang="en-US" dirty="0" smtClean="0"/>
              <a:t> </a:t>
            </a:r>
            <a:r>
              <a:rPr lang="en-US" dirty="0"/>
              <a:t>em </a:t>
            </a:r>
            <a:r>
              <a:rPr lang="en-US" u="sng" dirty="0"/>
              <a:t>Sim:</a:t>
            </a:r>
            <a:endParaRPr lang="pt-BR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75" y="2433586"/>
            <a:ext cx="4630080" cy="360442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385810" y="3924180"/>
            <a:ext cx="363959" cy="71785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3742" y="5299817"/>
            <a:ext cx="1925920" cy="1369543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8537160" y="5724255"/>
            <a:ext cx="363959" cy="71785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7025" y="3085242"/>
            <a:ext cx="3559356" cy="194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9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2968215" y="217128"/>
            <a:ext cx="5668488" cy="724303"/>
          </a:xfrm>
        </p:spPr>
        <p:txBody>
          <a:bodyPr>
            <a:normAutofit/>
          </a:bodyPr>
          <a:lstStyle/>
          <a:p>
            <a:r>
              <a:rPr lang="es-MX" sz="1400" b="1" dirty="0"/>
              <a:t>Controle de Venda Ingresso Manual - Vista</a:t>
            </a:r>
            <a:br>
              <a:rPr lang="es-MX" sz="1400" b="1" dirty="0"/>
            </a:br>
            <a:r>
              <a:rPr lang="es-MX" sz="1400" b="1" dirty="0"/>
              <a:t>BRA-TRA-GR-IM-00</a:t>
            </a:r>
            <a:endParaRPr lang="es-MX" sz="14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43" y="37469"/>
            <a:ext cx="2251745" cy="800100"/>
          </a:xfrm>
          <a:prstGeom prst="rect">
            <a:avLst/>
          </a:prstGeom>
        </p:spPr>
      </p:pic>
      <p:pic>
        <p:nvPicPr>
          <p:cNvPr id="15" name="Picture 4" descr="Image result for cinepol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9" y="-159618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53"/>
          <p:cNvSpPr txBox="1"/>
          <p:nvPr/>
        </p:nvSpPr>
        <p:spPr>
          <a:xfrm>
            <a:off x="10852275" y="688655"/>
            <a:ext cx="9621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68AC"/>
                </a:solidFill>
              </a:rPr>
              <a:t>Versão 1.0</a:t>
            </a:r>
          </a:p>
          <a:p>
            <a:r>
              <a:rPr lang="en-US" sz="1300" b="1" dirty="0">
                <a:solidFill>
                  <a:srgbClr val="0068AC"/>
                </a:solidFill>
              </a:rPr>
              <a:t>Julho/2018</a:t>
            </a:r>
            <a:endParaRPr lang="pt-BR" sz="1300" b="1" dirty="0">
              <a:solidFill>
                <a:srgbClr val="0068A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641" y="1322891"/>
            <a:ext cx="56581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7 Passo: </a:t>
            </a:r>
            <a:r>
              <a:rPr lang="en-US" dirty="0"/>
              <a:t>Registrar todos os ingressos vendidos </a:t>
            </a:r>
          </a:p>
          <a:p>
            <a:r>
              <a:rPr lang="en-US" dirty="0"/>
              <a:t>manualmente selecionando um a um ou, se preferir,</a:t>
            </a:r>
          </a:p>
          <a:p>
            <a:r>
              <a:rPr lang="en-US" dirty="0"/>
              <a:t>clicar em </a:t>
            </a:r>
            <a:r>
              <a:rPr lang="en-US" u="sng" dirty="0"/>
              <a:t>Múltiplos</a:t>
            </a:r>
            <a:r>
              <a:rPr lang="en-US" dirty="0"/>
              <a:t> e incluir a quantidade correspondente </a:t>
            </a:r>
          </a:p>
          <a:p>
            <a:r>
              <a:rPr lang="en-US" dirty="0"/>
              <a:t>a  venda manual: 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908677" y="1322891"/>
            <a:ext cx="6135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8 Passo: </a:t>
            </a:r>
            <a:r>
              <a:rPr lang="en-US" dirty="0"/>
              <a:t>Selecionar a forma de pagamento que neste caso será</a:t>
            </a:r>
          </a:p>
          <a:p>
            <a:r>
              <a:rPr lang="en-US" dirty="0"/>
              <a:t>em </a:t>
            </a:r>
            <a:r>
              <a:rPr lang="en-US" u="sng" dirty="0"/>
              <a:t>dinheiro. </a:t>
            </a:r>
            <a:r>
              <a:rPr lang="en-US" dirty="0"/>
              <a:t>Em seguida, clicar no símbolo </a:t>
            </a:r>
            <a:r>
              <a:rPr lang="en-US" u="sng" dirty="0"/>
              <a:t>Vista:</a:t>
            </a:r>
            <a:endParaRPr lang="pt-BR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25" y="2731543"/>
            <a:ext cx="4583207" cy="249433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385810" y="3924180"/>
            <a:ext cx="363959" cy="71785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425" y="4521258"/>
            <a:ext cx="2478153" cy="170935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441669" y="5010389"/>
            <a:ext cx="363959" cy="71785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6583" y="2406708"/>
            <a:ext cx="4276725" cy="42291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9111335" y="2033845"/>
            <a:ext cx="228944" cy="53369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2969" y="2826126"/>
            <a:ext cx="1695395" cy="2913959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11333336" y="5010389"/>
            <a:ext cx="228944" cy="53369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9137" y="3556659"/>
            <a:ext cx="1133475" cy="1819275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1705874" y="3128892"/>
            <a:ext cx="363959" cy="71785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27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2968215" y="217128"/>
            <a:ext cx="5668488" cy="724303"/>
          </a:xfrm>
        </p:spPr>
        <p:txBody>
          <a:bodyPr>
            <a:normAutofit/>
          </a:bodyPr>
          <a:lstStyle/>
          <a:p>
            <a:r>
              <a:rPr lang="es-MX" sz="1400" b="1" dirty="0"/>
              <a:t>Controle de Venda Ingresso Manual - Vista</a:t>
            </a:r>
            <a:br>
              <a:rPr lang="es-MX" sz="1400" b="1" dirty="0"/>
            </a:br>
            <a:r>
              <a:rPr lang="es-MX" sz="1400" b="1" dirty="0"/>
              <a:t>BRA-TRA-GR-IM-00</a:t>
            </a:r>
            <a:endParaRPr lang="es-MX" sz="14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43" y="37469"/>
            <a:ext cx="2251745" cy="800100"/>
          </a:xfrm>
          <a:prstGeom prst="rect">
            <a:avLst/>
          </a:prstGeom>
        </p:spPr>
      </p:pic>
      <p:pic>
        <p:nvPicPr>
          <p:cNvPr id="15" name="Picture 4" descr="Image result for cinepol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9" y="-159618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53"/>
          <p:cNvSpPr txBox="1"/>
          <p:nvPr/>
        </p:nvSpPr>
        <p:spPr>
          <a:xfrm>
            <a:off x="10852275" y="688655"/>
            <a:ext cx="9621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68AC"/>
                </a:solidFill>
              </a:rPr>
              <a:t>Versão 1.0</a:t>
            </a:r>
          </a:p>
          <a:p>
            <a:r>
              <a:rPr lang="en-US" sz="1300" b="1" dirty="0">
                <a:solidFill>
                  <a:srgbClr val="0068AC"/>
                </a:solidFill>
              </a:rPr>
              <a:t>Julho/2018</a:t>
            </a:r>
            <a:endParaRPr lang="pt-BR" sz="1300" b="1" dirty="0">
              <a:solidFill>
                <a:srgbClr val="0068A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641" y="1322891"/>
            <a:ext cx="542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9 Passo: </a:t>
            </a:r>
            <a:r>
              <a:rPr lang="en-US" dirty="0"/>
              <a:t>Depois de inserido todas as vendas manuais, o </a:t>
            </a:r>
          </a:p>
          <a:p>
            <a:r>
              <a:rPr lang="en-US" dirty="0"/>
              <a:t>usuário deve sair do sistema clicando em </a:t>
            </a:r>
            <a:r>
              <a:rPr lang="en-US" u="sng" dirty="0"/>
              <a:t>Sair: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0955" y="1322891"/>
            <a:ext cx="6006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 Passo: </a:t>
            </a:r>
            <a:r>
              <a:rPr lang="en-US" dirty="0"/>
              <a:t>Antes de realizar o fechamento do dia, é </a:t>
            </a:r>
            <a:r>
              <a:rPr lang="en-US" dirty="0"/>
              <a:t>necessário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fechar</a:t>
            </a:r>
            <a:r>
              <a:rPr lang="en-US" dirty="0" smtClean="0"/>
              <a:t> o </a:t>
            </a:r>
            <a:r>
              <a:rPr lang="en-US" dirty="0"/>
              <a:t>caixa correspondente ao imput das vendas manuais. </a:t>
            </a:r>
          </a:p>
          <a:p>
            <a:r>
              <a:rPr lang="en-US" dirty="0"/>
              <a:t>Seguir o procedimento descrito no Manual CashDesk: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43" y="2676903"/>
            <a:ext cx="5071279" cy="1054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2459" y="2750030"/>
            <a:ext cx="5214680" cy="267236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8567356" y="3744035"/>
            <a:ext cx="228944" cy="53369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00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2968215" y="217128"/>
            <a:ext cx="5668488" cy="724303"/>
          </a:xfrm>
        </p:spPr>
        <p:txBody>
          <a:bodyPr>
            <a:normAutofit/>
          </a:bodyPr>
          <a:lstStyle/>
          <a:p>
            <a:r>
              <a:rPr lang="es-MX" sz="1400" b="1" dirty="0"/>
              <a:t>Controle de Venda Ingresso Manual - Vista</a:t>
            </a:r>
            <a:br>
              <a:rPr lang="es-MX" sz="1400" b="1" dirty="0"/>
            </a:br>
            <a:r>
              <a:rPr lang="es-MX" sz="1400" b="1" dirty="0"/>
              <a:t>BRA-TRA-GR-IM-00</a:t>
            </a:r>
            <a:endParaRPr lang="es-MX" sz="14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43" y="37469"/>
            <a:ext cx="2251745" cy="800100"/>
          </a:xfrm>
          <a:prstGeom prst="rect">
            <a:avLst/>
          </a:prstGeom>
        </p:spPr>
      </p:pic>
      <p:pic>
        <p:nvPicPr>
          <p:cNvPr id="15" name="Picture 4" descr="Image result for cinepol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9" y="-159618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53"/>
          <p:cNvSpPr txBox="1"/>
          <p:nvPr/>
        </p:nvSpPr>
        <p:spPr>
          <a:xfrm>
            <a:off x="10852275" y="688655"/>
            <a:ext cx="9621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68AC"/>
                </a:solidFill>
              </a:rPr>
              <a:t>Versão 1.0</a:t>
            </a:r>
          </a:p>
          <a:p>
            <a:r>
              <a:rPr lang="en-US" sz="1300" b="1" dirty="0">
                <a:solidFill>
                  <a:srgbClr val="0068AC"/>
                </a:solidFill>
              </a:rPr>
              <a:t>Julho/2018</a:t>
            </a:r>
            <a:endParaRPr lang="pt-BR" sz="1300" b="1" dirty="0">
              <a:solidFill>
                <a:srgbClr val="0068A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5510" y="1334828"/>
            <a:ext cx="1034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 Passo: </a:t>
            </a:r>
            <a:r>
              <a:rPr lang="en-US" dirty="0"/>
              <a:t>Por último, realizar o fechamento do dia conforme descrito no Manual CashDesk:</a:t>
            </a:r>
            <a:endParaRPr lang="en-US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464" y="2097557"/>
            <a:ext cx="7982147" cy="34497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1606" y="6084295"/>
            <a:ext cx="1171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IMPORTANTE: </a:t>
            </a:r>
            <a:r>
              <a:rPr lang="en-US" dirty="0"/>
              <a:t>Para confirmar as vendas manuais inseridas no sistema, o usuário deve analisar o </a:t>
            </a:r>
            <a:r>
              <a:rPr lang="en-US" dirty="0"/>
              <a:t>Relatório</a:t>
            </a:r>
            <a:r>
              <a:rPr lang="en-US" dirty="0"/>
              <a:t> </a:t>
            </a:r>
            <a:r>
              <a:rPr lang="en-US" dirty="0" smtClean="0"/>
              <a:t>Resumo</a:t>
            </a:r>
            <a:r>
              <a:rPr lang="en-US" dirty="0" smtClean="0"/>
              <a:t> de </a:t>
            </a:r>
            <a:r>
              <a:rPr lang="en-US" dirty="0" smtClean="0"/>
              <a:t>Bilheteria</a:t>
            </a:r>
            <a:r>
              <a:rPr lang="en-US" dirty="0" smtClean="0"/>
              <a:t> – Ent Duty </a:t>
            </a:r>
            <a:r>
              <a:rPr lang="en-US" dirty="0" smtClean="0"/>
              <a:t>por</a:t>
            </a:r>
            <a:r>
              <a:rPr lang="en-US" dirty="0" smtClean="0"/>
              <a:t> </a:t>
            </a:r>
            <a:r>
              <a:rPr lang="en-US" dirty="0" smtClean="0"/>
              <a:t>meio</a:t>
            </a:r>
            <a:r>
              <a:rPr lang="en-US" dirty="0" smtClean="0"/>
              <a:t> do </a:t>
            </a:r>
            <a:r>
              <a:rPr lang="en-US" dirty="0" smtClean="0"/>
              <a:t>módulo</a:t>
            </a:r>
            <a:r>
              <a:rPr lang="en-US" dirty="0" smtClean="0"/>
              <a:t> </a:t>
            </a:r>
            <a:r>
              <a:rPr lang="en-US" dirty="0" smtClean="0"/>
              <a:t>BoxOffice</a:t>
            </a:r>
            <a:r>
              <a:rPr lang="en-US" dirty="0" smtClean="0"/>
              <a:t>.</a:t>
            </a:r>
            <a:endParaRPr lang="pt-BR" u="sng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76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295999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solidFill>
              <a:schemeClr val="bg1"/>
            </a:solidFill>
            <a:latin typeface="Lucida San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E3935653EF34ABE8D81221B884175" ma:contentTypeVersion="1" ma:contentTypeDescription="Create a new document." ma:contentTypeScope="" ma:versionID="334149326a64982d3b15fe1bb3626b52">
  <xsd:schema xmlns:xsd="http://www.w3.org/2001/XMLSchema" xmlns:xs="http://www.w3.org/2001/XMLSchema" xmlns:p="http://schemas.microsoft.com/office/2006/metadata/properties" xmlns:ns2="b434cdbb-54b5-49ea-a40b-8752fccc213c" targetNamespace="http://schemas.microsoft.com/office/2006/metadata/properties" ma:root="true" ma:fieldsID="eddd2c58a5d112a168fbe3204970eb5e" ns2:_="">
    <xsd:import namespace="b434cdbb-54b5-49ea-a40b-8752fccc213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4cdbb-54b5-49ea-a40b-8752fccc21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C5E163-E970-4ECD-845B-10C45414CF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F08338-3585-466D-AF1C-11AF2CE37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34cdbb-54b5-49ea-a40b-8752fccc21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13E624-94BB-4095-9EA6-73964D11847D}">
  <ds:schemaRefs>
    <ds:schemaRef ds:uri="http://purl.org/dc/dcmitype/"/>
    <ds:schemaRef ds:uri="b434cdbb-54b5-49ea-a40b-8752fccc213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14383</TotalTime>
  <Words>873</Words>
  <Application>Microsoft Office PowerPoint</Application>
  <PresentationFormat>Widescreen</PresentationFormat>
  <Paragraphs>96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Clarendon BT</vt:lpstr>
      <vt:lpstr>Lucida Bright</vt:lpstr>
      <vt:lpstr>Lucida Sans</vt:lpstr>
      <vt:lpstr>Tema de Office</vt:lpstr>
      <vt:lpstr>GUIA RÁPIDO CONTROLE DE VENDA INGRESSO MANUAL  VISTA</vt:lpstr>
      <vt:lpstr>Controle de Venda Ingresso Manual - Vista BRA-TRA-GR-IM-00</vt:lpstr>
      <vt:lpstr>PowerPoint Presentation</vt:lpstr>
      <vt:lpstr>Controle de Venda Ingresso Manual - Vista BRA-TRA-GR-IM-00</vt:lpstr>
      <vt:lpstr>Controle de Venda Ingresso Manual - Vista BRA-TRA-GR-IM-00</vt:lpstr>
      <vt:lpstr>Controle de Venda Ingresso Manual - Vista BRA-TRA-GR-IM-00</vt:lpstr>
      <vt:lpstr>Controle de Venda Ingresso Manual - Vista BRA-TRA-GR-IM-00</vt:lpstr>
      <vt:lpstr>Controle de Venda Ingresso Manual - Vista BRA-TRA-GR-IM-00</vt:lpstr>
      <vt:lpstr>Controle de Venda Ingresso Manual - Vista BRA-TRA-GR-IM-00</vt:lpstr>
      <vt:lpstr>PowerPoint Presentation</vt:lpstr>
      <vt:lpstr>Modelo de Mapa da sala</vt:lpstr>
      <vt:lpstr>Formulário Controle de  Ingressos Manuais</vt:lpstr>
      <vt:lpstr>Formulário Resumo de Bilheteria Ent Duty – extraído do módulo BoxOffice Vista</vt:lpstr>
      <vt:lpstr>Ingressos Manuais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SAAG</dc:creator>
  <cp:lastModifiedBy>Daniele Endler (ext. Scanton)</cp:lastModifiedBy>
  <cp:revision>1049</cp:revision>
  <cp:lastPrinted>2017-06-21T21:12:17Z</cp:lastPrinted>
  <dcterms:created xsi:type="dcterms:W3CDTF">2011-07-21T16:01:35Z</dcterms:created>
  <dcterms:modified xsi:type="dcterms:W3CDTF">2018-07-24T16:42:08Z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0x010100289E3935653EF34ABE8D81221B884175</vt:lpwstr>
  </property>
</Properties>
</file>