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8"/>
  </p:notesMasterIdLst>
  <p:sldIdLst>
    <p:sldId id="288" r:id="rId5"/>
    <p:sldId id="304" r:id="rId6"/>
    <p:sldId id="305" r:id="rId7"/>
  </p:sldIdLst>
  <p:sldSz cx="12192000" cy="6858000"/>
  <p:notesSz cx="6797675" cy="9856788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AG" initials="SAAG" lastIdx="6" clrIdx="0"/>
  <p:cmAuthor id="1" name="María Esther Gómez" initials="MEG" lastIdx="3" clrIdx="1">
    <p:extLst/>
  </p:cmAuthor>
  <p:cmAuthor id="2" name="SAAGTH" initials="S" lastIdx="98" clrIdx="2"/>
  <p:cmAuthor id="3" name="SAAG-AG" initials="S" lastIdx="0" clrIdx="3"/>
  <p:cmAuthor id="4" name="Blutslpkfilth" initials="B" lastIdx="3" clrIdx="4"/>
  <p:cmAuthor id="5" name="Daniele Endler (ext. Scanton)" initials="DE(S" lastIdx="1" clrIdx="5">
    <p:extLst>
      <p:ext uri="{19B8F6BF-5375-455C-9EA6-DF929625EA0E}">
        <p15:presenceInfo xmlns:p15="http://schemas.microsoft.com/office/powerpoint/2012/main" userId="S-1-5-21-3666951236-1684651718-1201408435-218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72C"/>
    <a:srgbClr val="0068AC"/>
    <a:srgbClr val="295A99"/>
    <a:srgbClr val="295999"/>
    <a:srgbClr val="EDC2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21" autoAdjust="0"/>
    <p:restoredTop sz="94180" autoAdjust="0"/>
  </p:normalViewPr>
  <p:slideViewPr>
    <p:cSldViewPr>
      <p:cViewPr varScale="1">
        <p:scale>
          <a:sx n="70" d="100"/>
          <a:sy n="70" d="100"/>
        </p:scale>
        <p:origin x="93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E9D932-5405-4322-B5A7-864A4E96DFC6}" type="datetimeFigureOut">
              <a:rPr lang="es-MX" smtClean="0"/>
              <a:pPr/>
              <a:t>19/03/2018</a:t>
            </a:fld>
            <a:endParaRPr lang="es-MX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39775"/>
            <a:ext cx="6569075" cy="3695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768" y="4681974"/>
            <a:ext cx="5438140" cy="443555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362238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0443" y="9362238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6B01CB-8A9B-4142-B663-8383D796A097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65998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4300" y="739775"/>
            <a:ext cx="6569075" cy="36957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B01CB-8A9B-4142-B663-8383D796A097}" type="slidenum">
              <a:rPr lang="es-MX" smtClean="0"/>
              <a:pPr/>
              <a:t>2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073310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4300" y="739775"/>
            <a:ext cx="6569075" cy="36957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B01CB-8A9B-4142-B663-8383D796A097}" type="slidenum">
              <a:rPr lang="es-MX" smtClean="0"/>
              <a:pPr/>
              <a:t>3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29173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C:\Users\SAAGSC~1\AppData\Local\Temp\Rar$DI00.448\FONDOS_ok-0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 hasCustomPrompt="1"/>
          </p:nvPr>
        </p:nvSpPr>
        <p:spPr>
          <a:xfrm>
            <a:off x="914400" y="2130426"/>
            <a:ext cx="10363200" cy="1470025"/>
          </a:xfrm>
        </p:spPr>
        <p:txBody>
          <a:bodyPr>
            <a:noAutofit/>
          </a:bodyPr>
          <a:lstStyle>
            <a:lvl1pPr>
              <a:defRPr sz="3200">
                <a:solidFill>
                  <a:srgbClr val="FFC319"/>
                </a:solidFill>
                <a:latin typeface="Clarendon BT" panose="02040804050505030204" pitchFamily="18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FFC319"/>
                </a:solidFill>
                <a:latin typeface="Clarendon BT" panose="02040804050505030204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 smtClean="0"/>
              <a:t>Haga clic para modificar el estilo de subtítulo del patrón</a:t>
            </a:r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7" name="6 Image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4" t="20598" r="6070" b="18112"/>
          <a:stretch/>
        </p:blipFill>
        <p:spPr>
          <a:xfrm>
            <a:off x="3962399" y="5876365"/>
            <a:ext cx="4195484" cy="860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69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B907D-BB3D-4F20-9B59-8196D807F7AD}" type="datetimeFigureOut">
              <a:rPr lang="es-MX" smtClean="0"/>
              <a:pPr/>
              <a:t>19/03/2018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0B840-34EF-4AB8-9DF8-2A68208997AB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771858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B907D-BB3D-4F20-9B59-8196D807F7AD}" type="datetimeFigureOut">
              <a:rPr lang="es-MX" smtClean="0"/>
              <a:pPr/>
              <a:t>19/03/2018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0B840-34EF-4AB8-9DF8-2A68208997AB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5448943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B907D-BB3D-4F20-9B59-8196D807F7AD}" type="datetimeFigureOut">
              <a:rPr lang="es-MX" smtClean="0"/>
              <a:pPr/>
              <a:t>19/03/2018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0B840-34EF-4AB8-9DF8-2A68208997AB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239621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0073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B907D-BB3D-4F20-9B59-8196D807F7AD}" type="datetimeFigureOut">
              <a:rPr lang="es-MX" smtClean="0"/>
              <a:pPr/>
              <a:t>19/03/2018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0B840-34EF-4AB8-9DF8-2A68208997AB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068017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B907D-BB3D-4F20-9B59-8196D807F7AD}" type="datetimeFigureOut">
              <a:rPr lang="es-MX" smtClean="0"/>
              <a:pPr/>
              <a:t>19/03/2018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0B840-34EF-4AB8-9DF8-2A68208997AB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607370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B907D-BB3D-4F20-9B59-8196D807F7AD}" type="datetimeFigureOut">
              <a:rPr lang="es-MX" smtClean="0"/>
              <a:pPr/>
              <a:t>19/03/2018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0B840-34EF-4AB8-9DF8-2A68208997AB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76612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B907D-BB3D-4F20-9B59-8196D807F7AD}" type="datetimeFigureOut">
              <a:rPr lang="es-MX" smtClean="0"/>
              <a:pPr/>
              <a:t>19/03/2018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0B840-34EF-4AB8-9DF8-2A68208997AB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42299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B907D-BB3D-4F20-9B59-8196D807F7AD}" type="datetimeFigureOut">
              <a:rPr lang="es-MX" smtClean="0"/>
              <a:pPr/>
              <a:t>19/03/2018</a:t>
            </a:fld>
            <a:endParaRPr lang="es-MX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0B840-34EF-4AB8-9DF8-2A68208997AB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78141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B907D-BB3D-4F20-9B59-8196D807F7AD}" type="datetimeFigureOut">
              <a:rPr lang="es-MX" smtClean="0"/>
              <a:pPr/>
              <a:t>19/03/2018</a:t>
            </a:fld>
            <a:endParaRPr lang="es-MX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0B840-34EF-4AB8-9DF8-2A68208997AB}" type="slidenum">
              <a:rPr lang="es-MX" smtClean="0"/>
              <a:pPr/>
              <a:t>‹nº›</a:t>
            </a:fld>
            <a:endParaRPr lang="es-MX" dirty="0"/>
          </a:p>
        </p:txBody>
      </p:sp>
      <p:sp>
        <p:nvSpPr>
          <p:cNvPr id="5" name="CuadroTexto 8"/>
          <p:cNvSpPr txBox="1"/>
          <p:nvPr userDrawn="1"/>
        </p:nvSpPr>
        <p:spPr>
          <a:xfrm rot="19498548">
            <a:off x="720358" y="2984647"/>
            <a:ext cx="1038669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6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Lucida Sans" pitchFamily="34" charset="0"/>
              </a:rPr>
              <a:t>DOCUMENTO EN REVISIÓN</a:t>
            </a:r>
          </a:p>
        </p:txBody>
      </p:sp>
    </p:spTree>
    <p:extLst>
      <p:ext uri="{BB962C8B-B14F-4D97-AF65-F5344CB8AC3E}">
        <p14:creationId xmlns:p14="http://schemas.microsoft.com/office/powerpoint/2010/main" val="3489820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B907D-BB3D-4F20-9B59-8196D807F7AD}" type="datetimeFigureOut">
              <a:rPr lang="es-MX" smtClean="0"/>
              <a:pPr/>
              <a:t>19/03/2018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0B840-34EF-4AB8-9DF8-2A68208997AB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203949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2615613" y="188641"/>
            <a:ext cx="8966787" cy="6554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MX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B907D-BB3D-4F20-9B59-8196D807F7AD}" type="datetimeFigureOut">
              <a:rPr lang="es-MX" smtClean="0"/>
              <a:pPr/>
              <a:t>19/03/2018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B0B840-34EF-4AB8-9DF8-2A68208997AB}" type="slidenum">
              <a:rPr lang="es-MX" smtClean="0"/>
              <a:pPr/>
              <a:t>‹nº›</a:t>
            </a:fld>
            <a:endParaRPr lang="es-MX" dirty="0"/>
          </a:p>
        </p:txBody>
      </p:sp>
      <p:pic>
        <p:nvPicPr>
          <p:cNvPr id="7" name="0 Imagen"/>
          <p:cNvPicPr/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70" y="111604"/>
            <a:ext cx="2231821" cy="655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369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4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1600" kern="1200">
          <a:solidFill>
            <a:srgbClr val="0068AC"/>
          </a:solidFill>
          <a:latin typeface="Clarendon BT" panose="02040804050505030204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Lucida Bright" panose="02040602050505020304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Lucida Bright" panose="020406020505050203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Lucida Bright" panose="020406020505050203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Lucida Bright" panose="020406020505050203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Lucida Bright" panose="0204060205050502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4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6.jpeg"/><Relationship Id="rId10" Type="http://schemas.openxmlformats.org/officeDocument/2006/relationships/image" Target="../media/image18.png"/><Relationship Id="rId4" Type="http://schemas.openxmlformats.org/officeDocument/2006/relationships/image" Target="../media/image5.jpe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 smtClean="0"/>
              <a:t>BRA-GR-GAR-CIN-00</a:t>
            </a:r>
            <a:endParaRPr lang="es-MX" dirty="0"/>
          </a:p>
        </p:txBody>
      </p:sp>
      <p:sp>
        <p:nvSpPr>
          <p:cNvPr id="6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smtClean="0">
                <a:solidFill>
                  <a:schemeClr val="bg1"/>
                </a:solidFill>
              </a:rPr>
              <a:t>GUIA RÁPIDO</a:t>
            </a:r>
            <a:br>
              <a:rPr lang="es-MX" dirty="0" smtClean="0">
                <a:solidFill>
                  <a:schemeClr val="bg1"/>
                </a:solidFill>
              </a:rPr>
            </a:br>
            <a:r>
              <a:rPr lang="es-MX" dirty="0" smtClean="0">
                <a:solidFill>
                  <a:schemeClr val="bg1"/>
                </a:solidFill>
              </a:rPr>
              <a:t>GARANTIA CINÉPOLIS</a:t>
            </a:r>
            <a:endParaRPr lang="es-ES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28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247198" y="7148"/>
            <a:ext cx="11775706" cy="65889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47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pic>
        <p:nvPicPr>
          <p:cNvPr id="174" name="Picture 17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180" y="155289"/>
            <a:ext cx="2956158" cy="1168574"/>
          </a:xfrm>
          <a:prstGeom prst="rect">
            <a:avLst/>
          </a:prstGeom>
        </p:spPr>
      </p:pic>
      <p:pic>
        <p:nvPicPr>
          <p:cNvPr id="1028" name="Picture 4" descr="Image result for cinepolis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320734"/>
            <a:ext cx="1799965" cy="1319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Retângulo 47"/>
          <p:cNvSpPr/>
          <p:nvPr/>
        </p:nvSpPr>
        <p:spPr>
          <a:xfrm>
            <a:off x="10596500" y="8620"/>
            <a:ext cx="16855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 smtClean="0">
                <a:solidFill>
                  <a:srgbClr val="0070C0"/>
                </a:solidFill>
              </a:rPr>
              <a:t>   </a:t>
            </a:r>
            <a:r>
              <a:rPr lang="pt-BR" sz="1400" b="1" dirty="0" smtClean="0">
                <a:solidFill>
                  <a:srgbClr val="0070C0"/>
                </a:solidFill>
              </a:rPr>
              <a:t>Versão 1.0</a:t>
            </a:r>
            <a:endParaRPr lang="pt-BR" sz="1400" b="1" dirty="0">
              <a:solidFill>
                <a:srgbClr val="0070C0"/>
              </a:solidFill>
            </a:endParaRPr>
          </a:p>
          <a:p>
            <a:pPr algn="ctr"/>
            <a:r>
              <a:rPr lang="pt-BR" sz="1400" b="1" dirty="0" smtClean="0">
                <a:solidFill>
                  <a:srgbClr val="0070C0"/>
                </a:solidFill>
              </a:rPr>
              <a:t>Março/2018</a:t>
            </a:r>
            <a:endParaRPr lang="pt-BR" sz="1400" b="1" dirty="0">
              <a:solidFill>
                <a:srgbClr val="0070C0"/>
              </a:solidFill>
            </a:endParaRPr>
          </a:p>
        </p:txBody>
      </p:sp>
      <p:pic>
        <p:nvPicPr>
          <p:cNvPr id="80" name="Imagem 79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54266">
            <a:off x="10294986" y="12053730"/>
            <a:ext cx="91949" cy="91949"/>
          </a:xfrm>
          <a:prstGeom prst="rect">
            <a:avLst/>
          </a:prstGeom>
        </p:spPr>
      </p:pic>
      <p:sp>
        <p:nvSpPr>
          <p:cNvPr id="77" name="Título 1"/>
          <p:cNvSpPr txBox="1">
            <a:spLocks/>
          </p:cNvSpPr>
          <p:nvPr/>
        </p:nvSpPr>
        <p:spPr>
          <a:xfrm>
            <a:off x="2945651" y="7148"/>
            <a:ext cx="6202017" cy="72155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rgbClr val="0068AC"/>
                </a:solidFill>
                <a:latin typeface="Clarendon BT" panose="02040804050505030204" pitchFamily="18" charset="0"/>
                <a:ea typeface="+mj-ea"/>
                <a:cs typeface="+mj-cs"/>
              </a:defRPr>
            </a:lvl1pPr>
          </a:lstStyle>
          <a:p>
            <a:r>
              <a:rPr lang="es-MX" sz="1400" dirty="0" smtClean="0"/>
              <a:t>GUIA RÁPIDO</a:t>
            </a:r>
          </a:p>
          <a:p>
            <a:r>
              <a:rPr lang="es-MX" sz="1400" dirty="0" smtClean="0"/>
              <a:t>Garantia Cinépolis</a:t>
            </a:r>
          </a:p>
          <a:p>
            <a:r>
              <a:rPr lang="es-MX" sz="1400" dirty="0" smtClean="0"/>
              <a:t> BRA-GR-GAR-CIN-00</a:t>
            </a:r>
            <a:endParaRPr lang="es-MX" sz="1400" dirty="0"/>
          </a:p>
          <a:p>
            <a:endParaRPr lang="es-MX" sz="1400" dirty="0"/>
          </a:p>
        </p:txBody>
      </p:sp>
      <p:sp>
        <p:nvSpPr>
          <p:cNvPr id="49" name="Retângulo 48"/>
          <p:cNvSpPr/>
          <p:nvPr/>
        </p:nvSpPr>
        <p:spPr>
          <a:xfrm>
            <a:off x="2299334" y="1433750"/>
            <a:ext cx="3833746" cy="232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900113" algn="l"/>
              </a:tabLst>
            </a:pPr>
            <a:r>
              <a:rPr lang="es-MX" sz="1500" b="1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Cliente:</a:t>
            </a:r>
            <a:r>
              <a:rPr lang="es-MX" sz="1300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 No ato da compra de uma sessão, o filme escolhido pelo cliente poderá ser acompanhado da </a:t>
            </a:r>
            <a:r>
              <a:rPr lang="es-MX" sz="1300" b="1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Garantia Cinépolis.</a:t>
            </a:r>
          </a:p>
          <a:p>
            <a:pPr algn="just">
              <a:tabLst>
                <a:tab pos="900113" algn="l"/>
              </a:tabLst>
            </a:pPr>
            <a:r>
              <a:rPr lang="es-MX" sz="1300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O </a:t>
            </a:r>
            <a:r>
              <a:rPr lang="es-MX" sz="1300" dirty="0">
                <a:solidFill>
                  <a:srgbClr val="0068AC"/>
                </a:solidFill>
                <a:latin typeface="Lucida Bright" panose="02040602050505020304" pitchFamily="18" charset="0"/>
              </a:rPr>
              <a:t>cliente saberá do filme </a:t>
            </a:r>
            <a:r>
              <a:rPr lang="es-MX" sz="1300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com Garantia Cinépolis por meio de:</a:t>
            </a:r>
          </a:p>
          <a:p>
            <a:pPr algn="just">
              <a:tabLst>
                <a:tab pos="900113" algn="l"/>
              </a:tabLst>
            </a:pPr>
            <a:endParaRPr lang="es-MX" sz="1300" dirty="0" smtClean="0">
              <a:solidFill>
                <a:srgbClr val="0068AC"/>
              </a:solidFill>
              <a:latin typeface="Lucida Bright" panose="02040602050505020304" pitchFamily="18" charset="0"/>
            </a:endParaRPr>
          </a:p>
          <a:p>
            <a:pPr algn="just">
              <a:tabLst>
                <a:tab pos="900113" algn="l"/>
              </a:tabLst>
            </a:pPr>
            <a:r>
              <a:rPr lang="es-MX" sz="1300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-Regulamento disponível no site Cinépolis;</a:t>
            </a:r>
          </a:p>
          <a:p>
            <a:pPr algn="just">
              <a:tabLst>
                <a:tab pos="900113" algn="l"/>
              </a:tabLst>
            </a:pPr>
            <a:r>
              <a:rPr lang="es-MX" sz="1300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-Comunicação visual: adesivos </a:t>
            </a:r>
            <a:r>
              <a:rPr lang="es-MX" sz="1300" dirty="0" err="1" smtClean="0">
                <a:solidFill>
                  <a:srgbClr val="0068AC"/>
                </a:solidFill>
                <a:latin typeface="Lucida Bright" panose="02040602050505020304" pitchFamily="18" charset="0"/>
              </a:rPr>
              <a:t>em</a:t>
            </a:r>
            <a:r>
              <a:rPr lang="es-MX" sz="1300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  </a:t>
            </a:r>
            <a:r>
              <a:rPr lang="es-MX" sz="1300" dirty="0" err="1" smtClean="0">
                <a:solidFill>
                  <a:srgbClr val="0068AC"/>
                </a:solidFill>
                <a:latin typeface="Lucida Bright" panose="02040602050505020304" pitchFamily="18" charset="0"/>
              </a:rPr>
              <a:t>Carteleiras</a:t>
            </a:r>
            <a:r>
              <a:rPr lang="es-MX" sz="1300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 e </a:t>
            </a:r>
            <a:r>
              <a:rPr lang="es-MX" sz="1300" i="1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Display</a:t>
            </a:r>
            <a:r>
              <a:rPr lang="es-MX" sz="1300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 </a:t>
            </a:r>
            <a:r>
              <a:rPr lang="es-MX" sz="1300" dirty="0">
                <a:solidFill>
                  <a:srgbClr val="0068AC"/>
                </a:solidFill>
                <a:latin typeface="Lucida Bright" panose="02040602050505020304" pitchFamily="18" charset="0"/>
              </a:rPr>
              <a:t>n</a:t>
            </a:r>
            <a:r>
              <a:rPr lang="es-MX" sz="1300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a área da Bilheteria;</a:t>
            </a:r>
          </a:p>
          <a:p>
            <a:pPr algn="just">
              <a:tabLst>
                <a:tab pos="900113" algn="l"/>
              </a:tabLst>
            </a:pPr>
            <a:r>
              <a:rPr lang="es-MX" sz="1300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-Explicativo na Bilheteria por parte do Cinepolito.</a:t>
            </a:r>
            <a:endParaRPr lang="es-MX" sz="1300" b="1" dirty="0" smtClean="0">
              <a:solidFill>
                <a:srgbClr val="0068AC"/>
              </a:solidFill>
              <a:latin typeface="Lucida Bright" panose="02040602050505020304" pitchFamily="18" charset="0"/>
            </a:endParaRPr>
          </a:p>
        </p:txBody>
      </p:sp>
      <p:sp>
        <p:nvSpPr>
          <p:cNvPr id="60" name="Retângulo 59"/>
          <p:cNvSpPr/>
          <p:nvPr/>
        </p:nvSpPr>
        <p:spPr>
          <a:xfrm>
            <a:off x="16126891" y="5050146"/>
            <a:ext cx="2415073" cy="234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900113" algn="l"/>
              </a:tabLst>
            </a:pPr>
            <a:endParaRPr lang="es-MX" sz="1100" dirty="0">
              <a:solidFill>
                <a:srgbClr val="0068AC"/>
              </a:solidFill>
              <a:latin typeface="Lucida Bright" panose="02040602050505020304" pitchFamily="18" charset="0"/>
            </a:endParaRPr>
          </a:p>
        </p:txBody>
      </p:sp>
      <p:sp>
        <p:nvSpPr>
          <p:cNvPr id="95" name="Elipse 94"/>
          <p:cNvSpPr/>
          <p:nvPr/>
        </p:nvSpPr>
        <p:spPr>
          <a:xfrm>
            <a:off x="11652132" y="5585018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6</a:t>
            </a:r>
            <a:endParaRPr lang="pt-BR" dirty="0"/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58069" y="1422236"/>
            <a:ext cx="390525" cy="248543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08002" y="1438449"/>
            <a:ext cx="390525" cy="95250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12042" y="1454372"/>
            <a:ext cx="390525" cy="95250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06651" y="1519787"/>
            <a:ext cx="390525" cy="9525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625249" y="4893066"/>
            <a:ext cx="397655" cy="1900590"/>
          </a:xfrm>
          <a:prstGeom prst="rect">
            <a:avLst/>
          </a:prstGeom>
        </p:spPr>
      </p:pic>
      <p:cxnSp>
        <p:nvCxnSpPr>
          <p:cNvPr id="55" name="Conector reto 54"/>
          <p:cNvCxnSpPr/>
          <p:nvPr/>
        </p:nvCxnSpPr>
        <p:spPr>
          <a:xfrm flipH="1">
            <a:off x="378928" y="3879050"/>
            <a:ext cx="11477712" cy="0"/>
          </a:xfrm>
          <a:prstGeom prst="line">
            <a:avLst/>
          </a:prstGeom>
          <a:ln w="101600"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ector reto 68"/>
          <p:cNvCxnSpPr/>
          <p:nvPr/>
        </p:nvCxnSpPr>
        <p:spPr>
          <a:xfrm>
            <a:off x="6231015" y="1493785"/>
            <a:ext cx="0" cy="2160240"/>
          </a:xfrm>
          <a:prstGeom prst="line">
            <a:avLst/>
          </a:prstGeom>
          <a:ln w="28575"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Elipse 70"/>
          <p:cNvSpPr/>
          <p:nvPr/>
        </p:nvSpPr>
        <p:spPr>
          <a:xfrm>
            <a:off x="5375920" y="3744035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  <a:endParaRPr lang="pt-BR" dirty="0"/>
          </a:p>
        </p:txBody>
      </p:sp>
      <p:sp>
        <p:nvSpPr>
          <p:cNvPr id="72" name="Elipse 71"/>
          <p:cNvSpPr/>
          <p:nvPr/>
        </p:nvSpPr>
        <p:spPr>
          <a:xfrm>
            <a:off x="10911535" y="3699030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  <a:endParaRPr lang="pt-BR" dirty="0"/>
          </a:p>
        </p:txBody>
      </p:sp>
      <p:sp>
        <p:nvSpPr>
          <p:cNvPr id="23" name="Retângulo 22"/>
          <p:cNvSpPr/>
          <p:nvPr/>
        </p:nvSpPr>
        <p:spPr>
          <a:xfrm>
            <a:off x="378928" y="1188829"/>
            <a:ext cx="11477712" cy="5255506"/>
          </a:xfrm>
          <a:prstGeom prst="rect">
            <a:avLst/>
          </a:prstGeom>
          <a:noFill/>
          <a:ln w="1016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3" name="Elipse 92"/>
          <p:cNvSpPr/>
          <p:nvPr/>
        </p:nvSpPr>
        <p:spPr>
          <a:xfrm>
            <a:off x="5321518" y="999941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1</a:t>
            </a:r>
          </a:p>
        </p:txBody>
      </p:sp>
      <p:sp>
        <p:nvSpPr>
          <p:cNvPr id="94" name="Elipse 93"/>
          <p:cNvSpPr/>
          <p:nvPr/>
        </p:nvSpPr>
        <p:spPr>
          <a:xfrm>
            <a:off x="10857133" y="998730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2</a:t>
            </a:r>
          </a:p>
        </p:txBody>
      </p:sp>
      <p:sp>
        <p:nvSpPr>
          <p:cNvPr id="56" name="Retângulo de cantos arredondados 29"/>
          <p:cNvSpPr/>
          <p:nvPr/>
        </p:nvSpPr>
        <p:spPr>
          <a:xfrm>
            <a:off x="680884" y="993384"/>
            <a:ext cx="1731792" cy="365732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solidFill>
                  <a:schemeClr val="bg1"/>
                </a:solidFill>
              </a:rPr>
              <a:t>Processo:</a:t>
            </a:r>
            <a:endParaRPr lang="pt-BR" sz="20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4416" y="2000429"/>
            <a:ext cx="1515117" cy="1163236"/>
          </a:xfrm>
          <a:prstGeom prst="rect">
            <a:avLst/>
          </a:prstGeom>
        </p:spPr>
      </p:pic>
      <p:sp>
        <p:nvSpPr>
          <p:cNvPr id="65" name="Retângulo 48"/>
          <p:cNvSpPr/>
          <p:nvPr/>
        </p:nvSpPr>
        <p:spPr>
          <a:xfrm>
            <a:off x="8464476" y="2254698"/>
            <a:ext cx="3195355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900113" algn="l"/>
              </a:tabLst>
            </a:pPr>
            <a:r>
              <a:rPr lang="es-MX" sz="1400" b="1" dirty="0">
                <a:solidFill>
                  <a:srgbClr val="0068AC"/>
                </a:solidFill>
                <a:latin typeface="Lucida Bright" panose="02040602050505020304" pitchFamily="18" charset="0"/>
              </a:rPr>
              <a:t>Cliente:</a:t>
            </a:r>
            <a:r>
              <a:rPr lang="es-MX" sz="1200" dirty="0">
                <a:solidFill>
                  <a:srgbClr val="0068AC"/>
                </a:solidFill>
                <a:latin typeface="Lucida Bright" panose="02040602050505020304" pitchFamily="18" charset="0"/>
              </a:rPr>
              <a:t> </a:t>
            </a:r>
            <a:r>
              <a:rPr lang="es-MX" sz="1300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Apresentar no </a:t>
            </a:r>
            <a:r>
              <a:rPr lang="es-MX" sz="1300" b="1" dirty="0" err="1" smtClean="0">
                <a:solidFill>
                  <a:srgbClr val="0068AC"/>
                </a:solidFill>
                <a:latin typeface="Lucida Bright" panose="02040602050505020304" pitchFamily="18" charset="0"/>
              </a:rPr>
              <a:t>Pódio</a:t>
            </a:r>
            <a:r>
              <a:rPr lang="es-MX" sz="1300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, </a:t>
            </a:r>
            <a:r>
              <a:rPr lang="es-MX" sz="1300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o(s) ingresso(s) comprado(s) para ter acesso a sala.</a:t>
            </a:r>
            <a:endParaRPr lang="es-MX" sz="1300" b="1" dirty="0">
              <a:solidFill>
                <a:srgbClr val="0068AC"/>
              </a:solidFill>
              <a:latin typeface="Lucida Bright" panose="02040602050505020304" pitchFamily="18" charset="0"/>
            </a:endParaRPr>
          </a:p>
        </p:txBody>
      </p:sp>
      <p:pic>
        <p:nvPicPr>
          <p:cNvPr id="66" name="Picture 65" descr="C:\Users\SAAG\Desktop\Control salas\Fotos recortadas\dar acceso.pn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6362" y="1702915"/>
            <a:ext cx="1686384" cy="1668447"/>
          </a:xfrm>
          <a:prstGeom prst="rect">
            <a:avLst/>
          </a:prstGeom>
          <a:noFill/>
          <a:extLst/>
        </p:spPr>
      </p:pic>
      <p:sp>
        <p:nvSpPr>
          <p:cNvPr id="73" name="Retângulo 48"/>
          <p:cNvSpPr/>
          <p:nvPr/>
        </p:nvSpPr>
        <p:spPr>
          <a:xfrm>
            <a:off x="2851797" y="4483389"/>
            <a:ext cx="319535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900113" algn="l"/>
              </a:tabLst>
            </a:pPr>
            <a:r>
              <a:rPr lang="es-MX" sz="1400" b="1" dirty="0">
                <a:solidFill>
                  <a:srgbClr val="0068AC"/>
                </a:solidFill>
                <a:latin typeface="Lucida Bright" panose="02040602050505020304" pitchFamily="18" charset="0"/>
              </a:rPr>
              <a:t>Cliente:</a:t>
            </a:r>
            <a:r>
              <a:rPr lang="es-MX" sz="1200" dirty="0">
                <a:solidFill>
                  <a:srgbClr val="0068AC"/>
                </a:solidFill>
                <a:latin typeface="Lucida Bright" panose="02040602050505020304" pitchFamily="18" charset="0"/>
              </a:rPr>
              <a:t> </a:t>
            </a:r>
            <a:r>
              <a:rPr lang="es-MX" sz="1300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Caso o cliente não goste do filme que está assistindo em no máximo 30 minutos de filme, </a:t>
            </a:r>
            <a:r>
              <a:rPr lang="es-MX" sz="1300" dirty="0" err="1" smtClean="0">
                <a:solidFill>
                  <a:srgbClr val="0068AC"/>
                </a:solidFill>
                <a:latin typeface="Lucida Bright" panose="02040602050505020304" pitchFamily="18" charset="0"/>
              </a:rPr>
              <a:t>deve</a:t>
            </a:r>
            <a:r>
              <a:rPr lang="es-MX" sz="1300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 dirigir-se à </a:t>
            </a:r>
            <a:r>
              <a:rPr lang="es-MX" sz="1300" b="1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Bilheteria </a:t>
            </a:r>
            <a:r>
              <a:rPr lang="es-MX" sz="1300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e solicitar </a:t>
            </a:r>
            <a:r>
              <a:rPr lang="es-MX" sz="1300" dirty="0" err="1" smtClean="0">
                <a:solidFill>
                  <a:srgbClr val="0068AC"/>
                </a:solidFill>
                <a:latin typeface="Lucida Bright" panose="02040602050505020304" pitchFamily="18" charset="0"/>
              </a:rPr>
              <a:t>uma</a:t>
            </a:r>
            <a:r>
              <a:rPr lang="es-MX" sz="1300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 cortesía garantía </a:t>
            </a:r>
            <a:r>
              <a:rPr lang="es-MX" sz="1300" dirty="0" err="1" smtClean="0">
                <a:solidFill>
                  <a:srgbClr val="0068AC"/>
                </a:solidFill>
                <a:latin typeface="Lucida Bright" panose="02040602050505020304" pitchFamily="18" charset="0"/>
              </a:rPr>
              <a:t>Cinépolis</a:t>
            </a:r>
            <a:endParaRPr lang="es-MX" sz="1300" dirty="0" smtClean="0">
              <a:solidFill>
                <a:srgbClr val="0068AC"/>
              </a:solidFill>
              <a:latin typeface="Lucida Bright" panose="020406020505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7674" y="4309870"/>
            <a:ext cx="1884133" cy="1269577"/>
          </a:xfrm>
          <a:prstGeom prst="rect">
            <a:avLst/>
          </a:prstGeom>
        </p:spPr>
      </p:pic>
      <p:cxnSp>
        <p:nvCxnSpPr>
          <p:cNvPr id="75" name="Conector reto 68"/>
          <p:cNvCxnSpPr/>
          <p:nvPr/>
        </p:nvCxnSpPr>
        <p:spPr>
          <a:xfrm>
            <a:off x="6231015" y="4059070"/>
            <a:ext cx="0" cy="2160240"/>
          </a:xfrm>
          <a:prstGeom prst="line">
            <a:avLst/>
          </a:prstGeom>
          <a:ln w="28575"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tângulo 48"/>
          <p:cNvSpPr/>
          <p:nvPr/>
        </p:nvSpPr>
        <p:spPr>
          <a:xfrm>
            <a:off x="8364029" y="4333931"/>
            <a:ext cx="3195355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900113" algn="l"/>
              </a:tabLst>
            </a:pPr>
            <a:r>
              <a:rPr lang="es-MX" sz="1300" b="1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Responsável pelo Turno: </a:t>
            </a:r>
            <a:r>
              <a:rPr lang="es-MX" sz="1300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Entregar o </a:t>
            </a:r>
            <a:r>
              <a:rPr lang="es-MX" sz="1300" i="1" dirty="0" err="1" smtClean="0">
                <a:solidFill>
                  <a:srgbClr val="0068AC"/>
                </a:solidFill>
                <a:latin typeface="Lucida Bright" panose="02040602050505020304" pitchFamily="18" charset="0"/>
              </a:rPr>
              <a:t>voucher</a:t>
            </a:r>
            <a:r>
              <a:rPr lang="es-MX" sz="1300" i="1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 (</a:t>
            </a:r>
            <a:r>
              <a:rPr lang="es-MX" sz="1300" i="1" dirty="0" err="1" smtClean="0">
                <a:solidFill>
                  <a:srgbClr val="0068AC"/>
                </a:solidFill>
                <a:latin typeface="Lucida Bright" panose="02040602050505020304" pitchFamily="18" charset="0"/>
              </a:rPr>
              <a:t>Cortesia</a:t>
            </a:r>
            <a:r>
              <a:rPr lang="es-MX" sz="1300" i="1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 </a:t>
            </a:r>
            <a:r>
              <a:rPr lang="es-MX" sz="1300" dirty="0" err="1" smtClean="0">
                <a:solidFill>
                  <a:srgbClr val="0068AC"/>
                </a:solidFill>
                <a:latin typeface="Lucida Bright" panose="02040602050505020304" pitchFamily="18" charset="0"/>
              </a:rPr>
              <a:t>Garantia</a:t>
            </a:r>
            <a:r>
              <a:rPr lang="es-MX" sz="1300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 </a:t>
            </a:r>
            <a:r>
              <a:rPr lang="es-MX" sz="1300" dirty="0" err="1" smtClean="0">
                <a:solidFill>
                  <a:srgbClr val="0068AC"/>
                </a:solidFill>
                <a:latin typeface="Lucida Bright" panose="02040602050505020304" pitchFamily="18" charset="0"/>
              </a:rPr>
              <a:t>Cinépolis</a:t>
            </a:r>
            <a:r>
              <a:rPr lang="es-MX" sz="1300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),  informando sobre a validade de 30 dias, conforme descrito na cortesia pelo próprio colaborador. </a:t>
            </a:r>
            <a:endParaRPr lang="es-MX" sz="1300" dirty="0">
              <a:solidFill>
                <a:srgbClr val="0068AC"/>
              </a:solidFill>
              <a:latin typeface="Lucida Bright" panose="02040602050505020304" pitchFamily="18" charset="0"/>
            </a:endParaRPr>
          </a:p>
        </p:txBody>
      </p:sp>
      <p:sp>
        <p:nvSpPr>
          <p:cNvPr id="85" name="Retângulo de cantos arredondados 2"/>
          <p:cNvSpPr/>
          <p:nvPr/>
        </p:nvSpPr>
        <p:spPr>
          <a:xfrm>
            <a:off x="559389" y="5676674"/>
            <a:ext cx="5594130" cy="542635"/>
          </a:xfrm>
          <a:prstGeom prst="roundRect">
            <a:avLst/>
          </a:prstGeom>
          <a:solidFill>
            <a:schemeClr val="bg1">
              <a:lumMod val="8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6" name="CaixaDeTexto 46"/>
          <p:cNvSpPr txBox="1"/>
          <p:nvPr/>
        </p:nvSpPr>
        <p:spPr>
          <a:xfrm>
            <a:off x="463219" y="5770164"/>
            <a:ext cx="5508690" cy="423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100" b="1" dirty="0" smtClean="0">
                <a:solidFill>
                  <a:srgbClr val="FF0000"/>
                </a:solidFill>
                <a:latin typeface="Lucida Bright" panose="02040602050505020304" pitchFamily="18" charset="0"/>
              </a:rPr>
              <a:t>    ATENÇÃO: </a:t>
            </a:r>
            <a:r>
              <a:rPr lang="es-MX" sz="1050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Haverá cortinilha explicando sobre a Garantia Cinépolis no   </a:t>
            </a:r>
            <a:br>
              <a:rPr lang="es-MX" sz="1050" dirty="0" smtClean="0">
                <a:solidFill>
                  <a:srgbClr val="0068AC"/>
                </a:solidFill>
                <a:latin typeface="Lucida Bright" panose="02040602050505020304" pitchFamily="18" charset="0"/>
              </a:rPr>
            </a:br>
            <a:r>
              <a:rPr lang="es-MX" sz="1050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                         respectivo filme indicado.</a:t>
            </a:r>
            <a:endParaRPr lang="pt-BR" sz="1050" dirty="0">
              <a:solidFill>
                <a:srgbClr val="0068AC"/>
              </a:solidFill>
              <a:latin typeface="Lucida Bright" panose="020406020505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75920" y="2123855"/>
            <a:ext cx="457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1200" dirty="0" smtClean="0">
              <a:solidFill>
                <a:schemeClr val="bg1"/>
              </a:solidFill>
              <a:latin typeface="Lucida Sans" pitchFamily="34" charset="0"/>
            </a:endParaRPr>
          </a:p>
        </p:txBody>
      </p:sp>
      <p:sp>
        <p:nvSpPr>
          <p:cNvPr id="39" name="Retângulo de cantos arredondados 2"/>
          <p:cNvSpPr/>
          <p:nvPr/>
        </p:nvSpPr>
        <p:spPr>
          <a:xfrm>
            <a:off x="6255237" y="5684206"/>
            <a:ext cx="5594130" cy="665058"/>
          </a:xfrm>
          <a:prstGeom prst="roundRect">
            <a:avLst/>
          </a:prstGeom>
          <a:solidFill>
            <a:schemeClr val="bg1">
              <a:lumMod val="8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0" name="CaixaDeTexto 46"/>
          <p:cNvSpPr txBox="1"/>
          <p:nvPr/>
        </p:nvSpPr>
        <p:spPr>
          <a:xfrm>
            <a:off x="6159067" y="5724255"/>
            <a:ext cx="5508690" cy="423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100" b="1" dirty="0" smtClean="0">
                <a:solidFill>
                  <a:srgbClr val="FF0000"/>
                </a:solidFill>
                <a:latin typeface="Lucida Bright" panose="02040602050505020304" pitchFamily="18" charset="0"/>
              </a:rPr>
              <a:t>    ATENÇÃO: </a:t>
            </a:r>
            <a:r>
              <a:rPr lang="es-MX" sz="1050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É importante comentar com o cliente que o </a:t>
            </a:r>
            <a:r>
              <a:rPr lang="es-MX" sz="1050" i="1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voucher</a:t>
            </a:r>
            <a:r>
              <a:rPr lang="es-MX" sz="1050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 dá o direto de    </a:t>
            </a:r>
            <a:br>
              <a:rPr lang="es-MX" sz="1050" dirty="0" smtClean="0">
                <a:solidFill>
                  <a:srgbClr val="0068AC"/>
                </a:solidFill>
                <a:latin typeface="Lucida Bright" panose="02040602050505020304" pitchFamily="18" charset="0"/>
              </a:rPr>
            </a:br>
            <a:r>
              <a:rPr lang="es-MX" sz="1050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                        assistir outro filme </a:t>
            </a:r>
            <a:r>
              <a:rPr lang="es-MX" sz="1050" dirty="0" err="1" smtClean="0">
                <a:solidFill>
                  <a:srgbClr val="0068AC"/>
                </a:solidFill>
                <a:latin typeface="Lucida Bright" panose="02040602050505020304" pitchFamily="18" charset="0"/>
              </a:rPr>
              <a:t>em</a:t>
            </a:r>
            <a:r>
              <a:rPr lang="es-MX" sz="1050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 sala da </a:t>
            </a:r>
            <a:r>
              <a:rPr lang="es-MX" sz="1050" dirty="0" err="1" smtClean="0">
                <a:solidFill>
                  <a:srgbClr val="0068AC"/>
                </a:solidFill>
                <a:latin typeface="Lucida Bright" panose="02040602050505020304" pitchFamily="18" charset="0"/>
              </a:rPr>
              <a:t>mesma</a:t>
            </a:r>
            <a:r>
              <a:rPr lang="es-MX" sz="1050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 </a:t>
            </a:r>
            <a:r>
              <a:rPr lang="es-MX" sz="1050" dirty="0" err="1" smtClean="0">
                <a:solidFill>
                  <a:srgbClr val="0068AC"/>
                </a:solidFill>
                <a:latin typeface="Lucida Bright" panose="02040602050505020304" pitchFamily="18" charset="0"/>
              </a:rPr>
              <a:t>categoria</a:t>
            </a:r>
            <a:endParaRPr lang="pt-BR" sz="1050" dirty="0">
              <a:solidFill>
                <a:srgbClr val="0068AC"/>
              </a:solidFill>
              <a:latin typeface="Lucida Bright" panose="020406020505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28387" y="3996955"/>
            <a:ext cx="1178497" cy="7646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09072" y="4824155"/>
            <a:ext cx="1217128" cy="792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56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tângulo 54"/>
          <p:cNvSpPr/>
          <p:nvPr/>
        </p:nvSpPr>
        <p:spPr>
          <a:xfrm>
            <a:off x="155575" y="7148"/>
            <a:ext cx="11900724" cy="66622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0070C0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47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pic>
        <p:nvPicPr>
          <p:cNvPr id="174" name="Picture 17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180" y="155289"/>
            <a:ext cx="2956158" cy="1168574"/>
          </a:xfrm>
          <a:prstGeom prst="rect">
            <a:avLst/>
          </a:prstGeom>
        </p:spPr>
      </p:pic>
      <p:pic>
        <p:nvPicPr>
          <p:cNvPr id="1028" name="Picture 4" descr="Image result for cinepolis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320734"/>
            <a:ext cx="1799965" cy="1319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Imagem 79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54266">
            <a:off x="10294986" y="12053730"/>
            <a:ext cx="91949" cy="91949"/>
          </a:xfrm>
          <a:prstGeom prst="rect">
            <a:avLst/>
          </a:prstGeom>
        </p:spPr>
      </p:pic>
      <p:sp>
        <p:nvSpPr>
          <p:cNvPr id="74" name="Retângulo 73"/>
          <p:cNvSpPr/>
          <p:nvPr/>
        </p:nvSpPr>
        <p:spPr>
          <a:xfrm>
            <a:off x="5354913" y="3100679"/>
            <a:ext cx="218047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900113" algn="l"/>
              </a:tabLst>
            </a:pPr>
            <a:endParaRPr lang="es-MX" sz="1100" dirty="0">
              <a:solidFill>
                <a:srgbClr val="0068AC"/>
              </a:solidFill>
              <a:latin typeface="Lucida Bright" panose="02040602050505020304" pitchFamily="18" charset="0"/>
            </a:endParaRPr>
          </a:p>
        </p:txBody>
      </p:sp>
      <p:sp>
        <p:nvSpPr>
          <p:cNvPr id="37" name="Retângulo 86"/>
          <p:cNvSpPr/>
          <p:nvPr/>
        </p:nvSpPr>
        <p:spPr>
          <a:xfrm>
            <a:off x="427049" y="1412676"/>
            <a:ext cx="511684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buAutoNum type="arabicParenR"/>
            </a:pPr>
            <a:r>
              <a:rPr lang="en-US" sz="1200" b="1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Todo filme receberá o selo Garantia Cinépolis?</a:t>
            </a:r>
          </a:p>
          <a:p>
            <a:pPr algn="just"/>
            <a:r>
              <a:rPr lang="en-US" sz="1200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Não. Apenas os filmes indicados pela área de Programação.</a:t>
            </a:r>
            <a:endParaRPr lang="pt-BR" sz="1200" dirty="0" smtClean="0">
              <a:solidFill>
                <a:srgbClr val="0068AC"/>
              </a:solidFill>
              <a:latin typeface="Lucida Bright" panose="02040602050505020304" pitchFamily="18" charset="0"/>
            </a:endParaRPr>
          </a:p>
          <a:p>
            <a:pPr algn="just"/>
            <a:endParaRPr lang="pt-BR" sz="1200" b="1" dirty="0">
              <a:solidFill>
                <a:srgbClr val="0068AC"/>
              </a:solidFill>
              <a:latin typeface="Lucida Bright" panose="02040602050505020304" pitchFamily="18" charset="0"/>
            </a:endParaRPr>
          </a:p>
          <a:p>
            <a:pPr algn="just"/>
            <a:r>
              <a:rPr lang="pt-BR" sz="1200" b="1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2) O que é Garantia Cinépolis?</a:t>
            </a:r>
            <a:endParaRPr lang="pt-BR" sz="1200" b="1" dirty="0">
              <a:solidFill>
                <a:srgbClr val="0068AC"/>
              </a:solidFill>
              <a:latin typeface="Lucida Bright" panose="02040602050505020304" pitchFamily="18" charset="0"/>
            </a:endParaRPr>
          </a:p>
          <a:p>
            <a:pPr algn="just"/>
            <a:r>
              <a:rPr lang="en-US" sz="1200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É o direito do cliente desistir do filme que está assistindo em no máximo 30 </a:t>
            </a:r>
            <a:r>
              <a:rPr lang="en-US" sz="1200" dirty="0" err="1" smtClean="0">
                <a:solidFill>
                  <a:srgbClr val="0068AC"/>
                </a:solidFill>
                <a:latin typeface="Lucida Bright" panose="02040602050505020304" pitchFamily="18" charset="0"/>
              </a:rPr>
              <a:t>minutos</a:t>
            </a:r>
            <a:r>
              <a:rPr lang="en-US" sz="1200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 de </a:t>
            </a:r>
            <a:r>
              <a:rPr lang="en-US" sz="1200" dirty="0" err="1" smtClean="0">
                <a:solidFill>
                  <a:srgbClr val="0068AC"/>
                </a:solidFill>
                <a:latin typeface="Lucida Bright" panose="02040602050505020304" pitchFamily="18" charset="0"/>
              </a:rPr>
              <a:t>filme</a:t>
            </a:r>
            <a:r>
              <a:rPr lang="en-US" sz="1200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. Terá o direito de assistir outra sessão (não necessariamente sendo outro filme com selo </a:t>
            </a:r>
            <a:r>
              <a:rPr lang="en-US" sz="1200" dirty="0">
                <a:solidFill>
                  <a:srgbClr val="0068AC"/>
                </a:solidFill>
                <a:latin typeface="Lucida Bright" panose="02040602050505020304" pitchFamily="18" charset="0"/>
              </a:rPr>
              <a:t>G</a:t>
            </a:r>
            <a:r>
              <a:rPr lang="en-US" sz="1200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arantia Cinepolis) no período de 30 dias, por meio de um </a:t>
            </a:r>
            <a:r>
              <a:rPr lang="en-US" sz="1200" i="1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voucher (</a:t>
            </a:r>
            <a:r>
              <a:rPr lang="en-US" sz="1200" i="1" dirty="0" err="1" smtClean="0">
                <a:solidFill>
                  <a:srgbClr val="0068AC"/>
                </a:solidFill>
                <a:latin typeface="Lucida Bright" panose="02040602050505020304" pitchFamily="18" charset="0"/>
              </a:rPr>
              <a:t>cortesia</a:t>
            </a:r>
            <a:r>
              <a:rPr lang="en-US" sz="1200" i="1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).     </a:t>
            </a:r>
          </a:p>
          <a:p>
            <a:pPr algn="just"/>
            <a:endParaRPr lang="en-US" sz="1200" dirty="0">
              <a:solidFill>
                <a:srgbClr val="0068AC"/>
              </a:solidFill>
              <a:latin typeface="Lucida Bright" panose="02040602050505020304" pitchFamily="18" charset="0"/>
            </a:endParaRPr>
          </a:p>
          <a:p>
            <a:pPr algn="just"/>
            <a:r>
              <a:rPr lang="en-US" sz="1200" b="1" dirty="0">
                <a:solidFill>
                  <a:srgbClr val="0068AC"/>
                </a:solidFill>
                <a:latin typeface="Lucida Bright" panose="02040602050505020304" pitchFamily="18" charset="0"/>
              </a:rPr>
              <a:t>3</a:t>
            </a:r>
            <a:r>
              <a:rPr lang="en-US" sz="1200" b="1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) Em qual mídia, o  cliente</a:t>
            </a:r>
            <a:r>
              <a:rPr lang="en-US" sz="1200" b="1" dirty="0">
                <a:solidFill>
                  <a:srgbClr val="0068AC"/>
                </a:solidFill>
                <a:latin typeface="Lucida Bright" panose="02040602050505020304" pitchFamily="18" charset="0"/>
              </a:rPr>
              <a:t> </a:t>
            </a:r>
            <a:r>
              <a:rPr lang="en-US" sz="1200" b="1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usufruirá do filme com o selo Garantia Cinepolis?</a:t>
            </a:r>
          </a:p>
          <a:p>
            <a:pPr algn="just"/>
            <a:r>
              <a:rPr lang="en-US" sz="1200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Em todas as mídias: Bilheteria, Internet e ATM.</a:t>
            </a:r>
          </a:p>
          <a:p>
            <a:pPr algn="just"/>
            <a:endParaRPr lang="en-US" sz="1200" dirty="0">
              <a:solidFill>
                <a:srgbClr val="0068AC"/>
              </a:solidFill>
              <a:latin typeface="Lucida Bright" panose="02040602050505020304" pitchFamily="18" charset="0"/>
            </a:endParaRPr>
          </a:p>
          <a:p>
            <a:pPr algn="just"/>
            <a:r>
              <a:rPr lang="en-US" sz="1200" b="1" dirty="0">
                <a:solidFill>
                  <a:srgbClr val="0068AC"/>
                </a:solidFill>
                <a:latin typeface="Lucida Bright" panose="02040602050505020304" pitchFamily="18" charset="0"/>
              </a:rPr>
              <a:t>4</a:t>
            </a:r>
            <a:r>
              <a:rPr lang="en-US" sz="1200" b="1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) O cliente que receber </a:t>
            </a:r>
            <a:r>
              <a:rPr lang="en-US" sz="1200" b="1" i="1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voucher</a:t>
            </a:r>
            <a:r>
              <a:rPr lang="en-US" sz="1200" b="1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 Garantia Cinepolis Tradicional terá direito em assistir na sala VIP, IMAX ou 4DX?</a:t>
            </a:r>
          </a:p>
          <a:p>
            <a:pPr algn="just"/>
            <a:r>
              <a:rPr lang="en-US" sz="1200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Não, somente na Tradicional. Agora, o contrário, será possível</a:t>
            </a:r>
            <a:r>
              <a:rPr lang="en-US" sz="1200" dirty="0">
                <a:solidFill>
                  <a:srgbClr val="0068AC"/>
                </a:solidFill>
                <a:latin typeface="Lucida Bright" panose="02040602050505020304" pitchFamily="18" charset="0"/>
              </a:rPr>
              <a:t> </a:t>
            </a:r>
            <a:r>
              <a:rPr lang="en-US" sz="1200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(em qualquer cinema Cinépolis).</a:t>
            </a:r>
          </a:p>
          <a:p>
            <a:pPr algn="just"/>
            <a:endParaRPr lang="en-US" sz="1200" dirty="0">
              <a:solidFill>
                <a:srgbClr val="0068AC"/>
              </a:solidFill>
              <a:latin typeface="Lucida Bright" panose="02040602050505020304" pitchFamily="18" charset="0"/>
            </a:endParaRPr>
          </a:p>
          <a:p>
            <a:pPr algn="just"/>
            <a:r>
              <a:rPr lang="en-US" sz="1200" b="1" dirty="0">
                <a:solidFill>
                  <a:srgbClr val="0068AC"/>
                </a:solidFill>
                <a:latin typeface="Lucida Bright" panose="02040602050505020304" pitchFamily="18" charset="0"/>
              </a:rPr>
              <a:t>5</a:t>
            </a:r>
            <a:r>
              <a:rPr lang="en-US" sz="1200" b="1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) O cliente terá o direito de solicitar seu dinheiro de volta ao invés de receber o </a:t>
            </a:r>
            <a:r>
              <a:rPr lang="en-US" sz="1200" b="1" i="1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voucher</a:t>
            </a:r>
            <a:r>
              <a:rPr lang="en-US" sz="1200" b="1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?</a:t>
            </a:r>
          </a:p>
          <a:p>
            <a:pPr algn="just"/>
            <a:r>
              <a:rPr lang="en-US" sz="1200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Não, somente o </a:t>
            </a:r>
            <a:r>
              <a:rPr lang="en-US" sz="1200" i="1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voucher (</a:t>
            </a:r>
            <a:r>
              <a:rPr lang="en-US" sz="1200" i="1" dirty="0" err="1" smtClean="0">
                <a:solidFill>
                  <a:srgbClr val="0068AC"/>
                </a:solidFill>
                <a:latin typeface="Lucida Bright" panose="02040602050505020304" pitchFamily="18" charset="0"/>
              </a:rPr>
              <a:t>Cortesia</a:t>
            </a:r>
            <a:r>
              <a:rPr lang="en-US" sz="1200" i="1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 </a:t>
            </a:r>
            <a:r>
              <a:rPr lang="en-US" sz="1200" i="1" dirty="0" err="1" smtClean="0">
                <a:solidFill>
                  <a:srgbClr val="0068AC"/>
                </a:solidFill>
                <a:latin typeface="Lucida Bright" panose="02040602050505020304" pitchFamily="18" charset="0"/>
              </a:rPr>
              <a:t>Garantia</a:t>
            </a:r>
            <a:r>
              <a:rPr lang="en-US" sz="1200" i="1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 </a:t>
            </a:r>
            <a:r>
              <a:rPr lang="en-US" sz="1200" i="1" dirty="0" err="1" smtClean="0">
                <a:solidFill>
                  <a:srgbClr val="0068AC"/>
                </a:solidFill>
                <a:latin typeface="Lucida Bright" panose="02040602050505020304" pitchFamily="18" charset="0"/>
              </a:rPr>
              <a:t>Cinépolis</a:t>
            </a:r>
            <a:r>
              <a:rPr lang="en-US" sz="1200" i="1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).</a:t>
            </a:r>
          </a:p>
          <a:p>
            <a:pPr algn="just"/>
            <a:endParaRPr lang="en-US" sz="1200" i="1" dirty="0">
              <a:solidFill>
                <a:srgbClr val="0068AC"/>
              </a:solidFill>
              <a:latin typeface="Lucida Bright" panose="02040602050505020304" pitchFamily="18" charset="0"/>
            </a:endParaRPr>
          </a:p>
          <a:p>
            <a:pPr algn="just"/>
            <a:r>
              <a:rPr lang="en-US" sz="1200" b="1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6) O responsável pelo Turno deve entregar a cortesia sem reter o ingresso do cliente?</a:t>
            </a:r>
            <a:endParaRPr lang="en-US" sz="1200" b="1" dirty="0">
              <a:solidFill>
                <a:srgbClr val="0068AC"/>
              </a:solidFill>
              <a:latin typeface="Lucida Bright" panose="02040602050505020304" pitchFamily="18" charset="0"/>
            </a:endParaRPr>
          </a:p>
          <a:p>
            <a:pPr algn="just"/>
            <a:r>
              <a:rPr lang="en-US" sz="1200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Não. Deve reter o ingresso e carimbá-lo por um carimbo descrito Garantia Cinépolis (cada cinema deve providenciar a confecção do </a:t>
            </a:r>
            <a:r>
              <a:rPr lang="en-US" sz="1200" dirty="0" err="1" smtClean="0">
                <a:solidFill>
                  <a:srgbClr val="0068AC"/>
                </a:solidFill>
                <a:latin typeface="Lucida Bright" panose="02040602050505020304" pitchFamily="18" charset="0"/>
              </a:rPr>
              <a:t>mesmo</a:t>
            </a:r>
            <a:r>
              <a:rPr lang="en-US" sz="1200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) e </a:t>
            </a:r>
            <a:r>
              <a:rPr lang="en-US" sz="1200" dirty="0" err="1" smtClean="0">
                <a:solidFill>
                  <a:srgbClr val="0068AC"/>
                </a:solidFill>
                <a:latin typeface="Lucida Bright" panose="02040602050505020304" pitchFamily="18" charset="0"/>
              </a:rPr>
              <a:t>anexá</a:t>
            </a:r>
            <a:r>
              <a:rPr lang="en-US" sz="1200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-lo </a:t>
            </a:r>
            <a:r>
              <a:rPr lang="en-US" sz="1200" dirty="0" err="1" smtClean="0">
                <a:solidFill>
                  <a:srgbClr val="0068AC"/>
                </a:solidFill>
                <a:latin typeface="Lucida Bright" panose="02040602050505020304" pitchFamily="18" charset="0"/>
              </a:rPr>
              <a:t>ao</a:t>
            </a:r>
            <a:r>
              <a:rPr lang="en-US" sz="1200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 </a:t>
            </a:r>
            <a:r>
              <a:rPr lang="en-US" sz="1200" dirty="0" err="1" smtClean="0">
                <a:solidFill>
                  <a:srgbClr val="0068AC"/>
                </a:solidFill>
                <a:latin typeface="Lucida Bright" panose="02040602050505020304" pitchFamily="18" charset="0"/>
              </a:rPr>
              <a:t>Controle</a:t>
            </a:r>
            <a:r>
              <a:rPr lang="en-US" sz="1200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 de </a:t>
            </a:r>
            <a:r>
              <a:rPr lang="en-US" sz="1200" dirty="0" err="1" smtClean="0">
                <a:solidFill>
                  <a:srgbClr val="0068AC"/>
                </a:solidFill>
                <a:latin typeface="Lucida Bright" panose="02040602050505020304" pitchFamily="18" charset="0"/>
              </a:rPr>
              <a:t>Cortesias</a:t>
            </a:r>
            <a:r>
              <a:rPr lang="en-US" sz="1200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 </a:t>
            </a:r>
            <a:r>
              <a:rPr lang="en-US" sz="1200" dirty="0" err="1" smtClean="0">
                <a:solidFill>
                  <a:srgbClr val="0068AC"/>
                </a:solidFill>
                <a:latin typeface="Lucida Bright" panose="02040602050505020304" pitchFamily="18" charset="0"/>
              </a:rPr>
              <a:t>Garantia</a:t>
            </a:r>
            <a:r>
              <a:rPr lang="en-US" sz="1200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 </a:t>
            </a:r>
            <a:r>
              <a:rPr lang="en-US" sz="1200" dirty="0" err="1" smtClean="0">
                <a:solidFill>
                  <a:srgbClr val="0068AC"/>
                </a:solidFill>
                <a:latin typeface="Lucida Bright" panose="02040602050505020304" pitchFamily="18" charset="0"/>
              </a:rPr>
              <a:t>Cinépolis</a:t>
            </a:r>
            <a:endParaRPr lang="en-US" sz="1200" i="1" dirty="0" smtClean="0">
              <a:solidFill>
                <a:srgbClr val="0068AC"/>
              </a:solidFill>
              <a:latin typeface="Lucida Bright" panose="02040602050505020304" pitchFamily="18" charset="0"/>
            </a:endParaRPr>
          </a:p>
          <a:p>
            <a:pPr algn="just"/>
            <a:endParaRPr lang="en-US" sz="1200" i="1" dirty="0">
              <a:solidFill>
                <a:srgbClr val="0068AC"/>
              </a:solidFill>
              <a:latin typeface="Lucida Bright" panose="02040602050505020304" pitchFamily="18" charset="0"/>
            </a:endParaRPr>
          </a:p>
          <a:p>
            <a:pPr algn="just"/>
            <a:endParaRPr lang="en-US" sz="1200" i="1" dirty="0" smtClean="0">
              <a:solidFill>
                <a:srgbClr val="0068AC"/>
              </a:solidFill>
              <a:latin typeface="Lucida Bright" panose="02040602050505020304" pitchFamily="18" charset="0"/>
            </a:endParaRPr>
          </a:p>
          <a:p>
            <a:pPr algn="just"/>
            <a:endParaRPr lang="en-US" sz="1200" dirty="0">
              <a:solidFill>
                <a:srgbClr val="0068AC"/>
              </a:solidFill>
              <a:latin typeface="Lucida Bright" panose="02040602050505020304" pitchFamily="18" charset="0"/>
            </a:endParaRPr>
          </a:p>
          <a:p>
            <a:pPr algn="just"/>
            <a:endParaRPr lang="pt-BR" sz="1200" dirty="0">
              <a:solidFill>
                <a:srgbClr val="0068AC"/>
              </a:solidFill>
              <a:latin typeface="Lucida Bright" panose="020406020505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66549" y="2956032"/>
            <a:ext cx="342900" cy="276225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53961" y="2885884"/>
            <a:ext cx="342900" cy="27622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65240" y="2212278"/>
            <a:ext cx="1704975" cy="190500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43984" y="2182773"/>
            <a:ext cx="1704975" cy="190500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03562" y="1155836"/>
            <a:ext cx="3061616" cy="34208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58145" y="2282461"/>
            <a:ext cx="276225" cy="152400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80611" y="2282461"/>
            <a:ext cx="276225" cy="152400"/>
          </a:xfrm>
          <a:prstGeom prst="rect">
            <a:avLst/>
          </a:prstGeom>
        </p:spPr>
      </p:pic>
      <p:sp>
        <p:nvSpPr>
          <p:cNvPr id="39" name="Retângulo 38"/>
          <p:cNvSpPr/>
          <p:nvPr/>
        </p:nvSpPr>
        <p:spPr>
          <a:xfrm>
            <a:off x="7964269" y="1043735"/>
            <a:ext cx="21552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pt-BR" b="1" dirty="0" smtClean="0">
                <a:solidFill>
                  <a:srgbClr val="0068AC"/>
                </a:solidFill>
              </a:rPr>
              <a:t>Comunicação Visual:</a:t>
            </a:r>
            <a:endParaRPr lang="pt-BR" b="1" dirty="0">
              <a:solidFill>
                <a:srgbClr val="0068AC"/>
              </a:solidFill>
            </a:endParaRPr>
          </a:p>
        </p:txBody>
      </p:sp>
      <p:sp>
        <p:nvSpPr>
          <p:cNvPr id="40" name="Retângulo 39"/>
          <p:cNvSpPr/>
          <p:nvPr/>
        </p:nvSpPr>
        <p:spPr>
          <a:xfrm>
            <a:off x="290355" y="944433"/>
            <a:ext cx="11658603" cy="5724927"/>
          </a:xfrm>
          <a:prstGeom prst="rect">
            <a:avLst/>
          </a:prstGeom>
          <a:noFill/>
          <a:ln w="1016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Retângulo de cantos arredondados 29"/>
          <p:cNvSpPr/>
          <p:nvPr/>
        </p:nvSpPr>
        <p:spPr>
          <a:xfrm>
            <a:off x="4015402" y="739119"/>
            <a:ext cx="3700778" cy="365732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solidFill>
                  <a:schemeClr val="bg1"/>
                </a:solidFill>
              </a:rPr>
              <a:t>Informações Importantes:</a:t>
            </a:r>
            <a:endParaRPr lang="pt-BR" sz="2000" dirty="0">
              <a:solidFill>
                <a:schemeClr val="bg1"/>
              </a:solidFill>
            </a:endParaRPr>
          </a:p>
        </p:txBody>
      </p:sp>
      <p:cxnSp>
        <p:nvCxnSpPr>
          <p:cNvPr id="34" name="Conector reto 33"/>
          <p:cNvCxnSpPr/>
          <p:nvPr/>
        </p:nvCxnSpPr>
        <p:spPr>
          <a:xfrm flipH="1">
            <a:off x="5680587" y="1323863"/>
            <a:ext cx="10368" cy="5165477"/>
          </a:xfrm>
          <a:prstGeom prst="line">
            <a:avLst/>
          </a:prstGeom>
          <a:ln w="28575"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tângulo 47"/>
          <p:cNvSpPr/>
          <p:nvPr/>
        </p:nvSpPr>
        <p:spPr>
          <a:xfrm>
            <a:off x="10596500" y="8620"/>
            <a:ext cx="16855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 smtClean="0">
                <a:solidFill>
                  <a:srgbClr val="0070C0"/>
                </a:solidFill>
              </a:rPr>
              <a:t>   </a:t>
            </a:r>
            <a:r>
              <a:rPr lang="pt-BR" sz="1400" b="1" dirty="0" smtClean="0">
                <a:solidFill>
                  <a:srgbClr val="0070C0"/>
                </a:solidFill>
              </a:rPr>
              <a:t>Versão 1.0</a:t>
            </a:r>
            <a:endParaRPr lang="pt-BR" sz="1400" b="1" dirty="0">
              <a:solidFill>
                <a:srgbClr val="0070C0"/>
              </a:solidFill>
            </a:endParaRPr>
          </a:p>
          <a:p>
            <a:pPr algn="ctr"/>
            <a:r>
              <a:rPr lang="pt-BR" sz="1400" b="1" dirty="0" smtClean="0">
                <a:solidFill>
                  <a:srgbClr val="0070C0"/>
                </a:solidFill>
              </a:rPr>
              <a:t>Março/2018</a:t>
            </a:r>
            <a:endParaRPr lang="pt-BR" sz="1400" b="1" dirty="0">
              <a:solidFill>
                <a:srgbClr val="0070C0"/>
              </a:solidFill>
            </a:endParaRPr>
          </a:p>
        </p:txBody>
      </p:sp>
      <p:sp>
        <p:nvSpPr>
          <p:cNvPr id="38" name="Título 1"/>
          <p:cNvSpPr txBox="1">
            <a:spLocks/>
          </p:cNvSpPr>
          <p:nvPr/>
        </p:nvSpPr>
        <p:spPr>
          <a:xfrm>
            <a:off x="2945651" y="7148"/>
            <a:ext cx="6202017" cy="72155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rgbClr val="0068AC"/>
                </a:solidFill>
                <a:latin typeface="Clarendon BT" panose="02040804050505030204" pitchFamily="18" charset="0"/>
                <a:ea typeface="+mj-ea"/>
                <a:cs typeface="+mj-cs"/>
              </a:defRPr>
            </a:lvl1pPr>
          </a:lstStyle>
          <a:p>
            <a:r>
              <a:rPr lang="es-MX" sz="1400" dirty="0" smtClean="0"/>
              <a:t>GUIA RÁPIDO</a:t>
            </a:r>
          </a:p>
          <a:p>
            <a:r>
              <a:rPr lang="es-MX" sz="1400" dirty="0" smtClean="0"/>
              <a:t>Garantia Cinépolis</a:t>
            </a:r>
          </a:p>
          <a:p>
            <a:r>
              <a:rPr lang="es-MX" sz="1400" dirty="0" smtClean="0"/>
              <a:t> BRA-GR-GAR-CIN-00</a:t>
            </a:r>
            <a:endParaRPr lang="es-MX" sz="1400" dirty="0"/>
          </a:p>
          <a:p>
            <a:endParaRPr lang="es-MX" sz="1400" dirty="0"/>
          </a:p>
        </p:txBody>
      </p:sp>
      <p:sp>
        <p:nvSpPr>
          <p:cNvPr id="41" name="Retângulo 38"/>
          <p:cNvSpPr/>
          <p:nvPr/>
        </p:nvSpPr>
        <p:spPr>
          <a:xfrm>
            <a:off x="1555255" y="1021292"/>
            <a:ext cx="23730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pt-BR" b="1" dirty="0" smtClean="0">
                <a:solidFill>
                  <a:srgbClr val="0068AC"/>
                </a:solidFill>
              </a:rPr>
              <a:t>Perguntas e Respostas:</a:t>
            </a:r>
            <a:endParaRPr lang="pt-BR" b="1" dirty="0">
              <a:solidFill>
                <a:srgbClr val="0068AC"/>
              </a:solidFill>
            </a:endParaRPr>
          </a:p>
        </p:txBody>
      </p:sp>
      <p:sp>
        <p:nvSpPr>
          <p:cNvPr id="50" name="Retângulo 38"/>
          <p:cNvSpPr/>
          <p:nvPr/>
        </p:nvSpPr>
        <p:spPr>
          <a:xfrm>
            <a:off x="6635614" y="3519010"/>
            <a:ext cx="4812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pt-BR" b="1" dirty="0" smtClean="0">
                <a:solidFill>
                  <a:srgbClr val="0068AC"/>
                </a:solidFill>
              </a:rPr>
              <a:t>Explicativo a respeito do selo Garantia Cinépolis:</a:t>
            </a:r>
          </a:p>
        </p:txBody>
      </p:sp>
      <p:cxnSp>
        <p:nvCxnSpPr>
          <p:cNvPr id="51" name="Conector reto 33"/>
          <p:cNvCxnSpPr/>
          <p:nvPr/>
        </p:nvCxnSpPr>
        <p:spPr>
          <a:xfrm flipH="1" flipV="1">
            <a:off x="5921548" y="3474005"/>
            <a:ext cx="5716320" cy="15319"/>
          </a:xfrm>
          <a:prstGeom prst="line">
            <a:avLst/>
          </a:prstGeom>
          <a:ln w="28575"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tângulo 86"/>
          <p:cNvSpPr/>
          <p:nvPr/>
        </p:nvSpPr>
        <p:spPr>
          <a:xfrm>
            <a:off x="6239170" y="2933945"/>
            <a:ext cx="16761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i="1" dirty="0" smtClean="0">
                <a:solidFill>
                  <a:srgbClr val="0070C0"/>
                </a:solidFill>
                <a:latin typeface="Lucida Bright" panose="02040602050505020304" pitchFamily="18" charset="0"/>
              </a:rPr>
              <a:t>Display</a:t>
            </a:r>
            <a:r>
              <a:rPr lang="en-US" sz="1200" dirty="0" smtClean="0">
                <a:solidFill>
                  <a:srgbClr val="0070C0"/>
                </a:solidFill>
                <a:latin typeface="Lucida Bright" panose="02040602050505020304" pitchFamily="18" charset="0"/>
              </a:rPr>
              <a:t> em acrílico </a:t>
            </a:r>
          </a:p>
          <a:p>
            <a:pPr algn="ctr"/>
            <a:r>
              <a:rPr lang="en-US" sz="1200" dirty="0" smtClean="0">
                <a:solidFill>
                  <a:srgbClr val="0070C0"/>
                </a:solidFill>
                <a:latin typeface="Lucida Bright" panose="02040602050505020304" pitchFamily="18" charset="0"/>
              </a:rPr>
              <a:t>para Poster.</a:t>
            </a:r>
            <a:endParaRPr lang="en-US" sz="1200" dirty="0">
              <a:solidFill>
                <a:srgbClr val="0070C0"/>
              </a:solidFill>
              <a:latin typeface="Lucida Bright" panose="02040602050505020304" pitchFamily="18" charset="0"/>
            </a:endParaRPr>
          </a:p>
        </p:txBody>
      </p:sp>
      <p:pic>
        <p:nvPicPr>
          <p:cNvPr id="53" name="Imagen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2787" y="1538790"/>
            <a:ext cx="1368323" cy="1057341"/>
          </a:xfrm>
          <a:prstGeom prst="rect">
            <a:avLst/>
          </a:prstGeom>
        </p:spPr>
      </p:pic>
      <p:sp>
        <p:nvSpPr>
          <p:cNvPr id="54" name="Retângulo 86"/>
          <p:cNvSpPr/>
          <p:nvPr/>
        </p:nvSpPr>
        <p:spPr>
          <a:xfrm>
            <a:off x="9216744" y="2663915"/>
            <a:ext cx="18298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rgbClr val="0070C0"/>
                </a:solidFill>
                <a:latin typeface="Lucida Bright" panose="02040602050505020304" pitchFamily="18" charset="0"/>
              </a:rPr>
              <a:t>Selo Garantia </a:t>
            </a:r>
          </a:p>
          <a:p>
            <a:pPr algn="ctr"/>
            <a:r>
              <a:rPr lang="en-US" sz="1200" dirty="0" smtClean="0">
                <a:solidFill>
                  <a:srgbClr val="0070C0"/>
                </a:solidFill>
                <a:latin typeface="Lucida Bright" panose="02040602050505020304" pitchFamily="18" charset="0"/>
              </a:rPr>
              <a:t>Cinepolis para </a:t>
            </a:r>
          </a:p>
          <a:p>
            <a:pPr algn="ctr"/>
            <a:r>
              <a:rPr lang="en-US" sz="1200" dirty="0" smtClean="0">
                <a:solidFill>
                  <a:srgbClr val="0070C0"/>
                </a:solidFill>
                <a:latin typeface="Lucida Bright" panose="02040602050505020304" pitchFamily="18" charset="0"/>
              </a:rPr>
              <a:t>Carteleras.</a:t>
            </a:r>
            <a:endParaRPr lang="en-US" sz="1200" dirty="0">
              <a:solidFill>
                <a:srgbClr val="0070C0"/>
              </a:solidFill>
              <a:latin typeface="Lucida Bright" panose="02040602050505020304" pitchFamily="18" charset="0"/>
            </a:endParaRPr>
          </a:p>
          <a:p>
            <a:pPr algn="ctr"/>
            <a:endParaRPr lang="pt-BR" sz="1200" dirty="0">
              <a:solidFill>
                <a:srgbClr val="0070C0"/>
              </a:solidFill>
              <a:latin typeface="Lucida Bright" panose="02040602050505020304" pitchFamily="18" charset="0"/>
            </a:endParaRPr>
          </a:p>
        </p:txBody>
      </p:sp>
      <p:pic>
        <p:nvPicPr>
          <p:cNvPr id="60" name="72 Imagen" descr="C:\Users\Luis\Documents\CINEPOLIS\Taquilla julio 2013\FOTOS\Fotos Faby Editadas\CAM00192a.pn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656" y="4242566"/>
            <a:ext cx="1464000" cy="1076644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Retângulo de cantos arredondados 2"/>
          <p:cNvSpPr/>
          <p:nvPr/>
        </p:nvSpPr>
        <p:spPr>
          <a:xfrm>
            <a:off x="5947474" y="5904275"/>
            <a:ext cx="5838577" cy="678810"/>
          </a:xfrm>
          <a:prstGeom prst="roundRect">
            <a:avLst/>
          </a:prstGeom>
          <a:solidFill>
            <a:schemeClr val="bg1">
              <a:lumMod val="8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5" name="CaixaDeTexto 46"/>
          <p:cNvSpPr txBox="1"/>
          <p:nvPr/>
        </p:nvSpPr>
        <p:spPr>
          <a:xfrm>
            <a:off x="5851304" y="5997764"/>
            <a:ext cx="5825315" cy="423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b="1" dirty="0" smtClean="0">
                <a:solidFill>
                  <a:srgbClr val="FF0000"/>
                </a:solidFill>
                <a:latin typeface="Lucida Bright" panose="02040602050505020304" pitchFamily="18" charset="0"/>
              </a:rPr>
              <a:t>    ATENÇÃO: </a:t>
            </a:r>
            <a:r>
              <a:rPr lang="es-MX" sz="1100" b="1" dirty="0">
                <a:solidFill>
                  <a:srgbClr val="FF0000"/>
                </a:solidFill>
                <a:latin typeface="Lucida Bright" panose="02040602050505020304" pitchFamily="18" charset="0"/>
              </a:rPr>
              <a:t> </a:t>
            </a:r>
            <a:r>
              <a:rPr lang="es-MX" sz="1050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O cinema precisa ter </a:t>
            </a:r>
            <a:r>
              <a:rPr lang="es-MX" sz="1050" dirty="0" err="1" smtClean="0">
                <a:solidFill>
                  <a:srgbClr val="0068AC"/>
                </a:solidFill>
                <a:latin typeface="Lucida Bright" panose="02040602050505020304" pitchFamily="18" charset="0"/>
              </a:rPr>
              <a:t>uma</a:t>
            </a:r>
            <a:r>
              <a:rPr lang="es-MX" sz="1050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 cópia do </a:t>
            </a:r>
            <a:r>
              <a:rPr lang="es-MX" sz="1050" dirty="0" err="1" smtClean="0">
                <a:solidFill>
                  <a:srgbClr val="0068AC"/>
                </a:solidFill>
                <a:latin typeface="Lucida Bright" panose="02040602050505020304" pitchFamily="18" charset="0"/>
              </a:rPr>
              <a:t>Regulamento</a:t>
            </a:r>
            <a:r>
              <a:rPr lang="es-MX" sz="1050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 na pasta da </a:t>
            </a:r>
            <a:r>
              <a:rPr lang="es-MX" sz="1050" dirty="0" err="1" smtClean="0">
                <a:solidFill>
                  <a:srgbClr val="0068AC"/>
                </a:solidFill>
                <a:latin typeface="Lucida Bright" panose="02040602050505020304" pitchFamily="18" charset="0"/>
              </a:rPr>
              <a:t>Bilheteria</a:t>
            </a:r>
            <a:r>
              <a:rPr lang="es-MX" sz="1050" dirty="0">
                <a:solidFill>
                  <a:srgbClr val="0068AC"/>
                </a:solidFill>
                <a:latin typeface="Lucida Bright" panose="02040602050505020304" pitchFamily="18" charset="0"/>
              </a:rPr>
              <a:t> </a:t>
            </a:r>
            <a:r>
              <a:rPr lang="es-MX" sz="1050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	   para </a:t>
            </a:r>
            <a:r>
              <a:rPr lang="es-MX" sz="1050" dirty="0" err="1" smtClean="0">
                <a:solidFill>
                  <a:srgbClr val="0068AC"/>
                </a:solidFill>
                <a:latin typeface="Lucida Bright" panose="02040602050505020304" pitchFamily="18" charset="0"/>
              </a:rPr>
              <a:t>possível</a:t>
            </a:r>
            <a:r>
              <a:rPr lang="es-MX" sz="1050" dirty="0">
                <a:solidFill>
                  <a:srgbClr val="0068AC"/>
                </a:solidFill>
                <a:latin typeface="Lucida Bright" panose="02040602050505020304" pitchFamily="18" charset="0"/>
              </a:rPr>
              <a:t> </a:t>
            </a:r>
            <a:r>
              <a:rPr lang="es-MX" sz="1050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consulta por parte do cliente.</a:t>
            </a:r>
            <a:endParaRPr lang="pt-BR" sz="1050" dirty="0">
              <a:solidFill>
                <a:srgbClr val="0068AC"/>
              </a:solidFill>
              <a:latin typeface="Lucida Bright" panose="02040602050505020304" pitchFamily="18" charset="0"/>
            </a:endParaRPr>
          </a:p>
        </p:txBody>
      </p:sp>
      <p:sp>
        <p:nvSpPr>
          <p:cNvPr id="66" name="Retângulo 48"/>
          <p:cNvSpPr/>
          <p:nvPr/>
        </p:nvSpPr>
        <p:spPr>
          <a:xfrm>
            <a:off x="7774398" y="3834045"/>
            <a:ext cx="3981029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900113" algn="l"/>
              </a:tabLst>
            </a:pPr>
            <a:r>
              <a:rPr lang="es-MX" sz="1300" b="1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Cinepolito: </a:t>
            </a:r>
            <a:r>
              <a:rPr lang="es-MX" sz="1300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Ao vender um ingresso com selo Garantia Cinépolis, o colaborador deve dizer no ato da entrega dos ingressos:</a:t>
            </a:r>
          </a:p>
          <a:p>
            <a:pPr algn="just">
              <a:tabLst>
                <a:tab pos="900113" algn="l"/>
              </a:tabLst>
            </a:pPr>
            <a:endParaRPr lang="es-MX" sz="1200" dirty="0" smtClean="0">
              <a:solidFill>
                <a:srgbClr val="0068AC"/>
              </a:solidFill>
              <a:latin typeface="Lucida Bright" panose="02040602050505020304" pitchFamily="18" charset="0"/>
            </a:endParaRPr>
          </a:p>
          <a:p>
            <a:pPr algn="just">
              <a:tabLst>
                <a:tab pos="900113" algn="l"/>
              </a:tabLst>
            </a:pPr>
            <a:r>
              <a:rPr lang="es-MX" sz="1200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- Sr(a), o ingresso Garantia Cinepolis lhe dá o direito de assistir outro filme, caso não goste deste.  </a:t>
            </a:r>
          </a:p>
          <a:p>
            <a:pPr algn="just">
              <a:tabLst>
                <a:tab pos="900113" algn="l"/>
              </a:tabLst>
            </a:pPr>
            <a:r>
              <a:rPr lang="es-MX" sz="1200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O sr(a) terá no máximo 30 minutos para decidir. Se isso ocorrer, deve sair da sala e pedir por uma cortesia aqui mesmo</a:t>
            </a:r>
            <a:r>
              <a:rPr lang="es-MX" sz="1200" dirty="0">
                <a:solidFill>
                  <a:srgbClr val="0068AC"/>
                </a:solidFill>
                <a:latin typeface="Lucida Bright" panose="02040602050505020304" pitchFamily="18" charset="0"/>
              </a:rPr>
              <a:t> </a:t>
            </a:r>
            <a:r>
              <a:rPr lang="es-MX" sz="1200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dando o direito de assistir outro filme de sua escolha</a:t>
            </a:r>
            <a:r>
              <a:rPr lang="es-MX" sz="1200" dirty="0">
                <a:solidFill>
                  <a:srgbClr val="0068AC"/>
                </a:solidFill>
                <a:latin typeface="Lucida Bright" panose="02040602050505020304" pitchFamily="18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566377" y="1419989"/>
            <a:ext cx="1069554" cy="1448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49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8575">
          <a:solidFill>
            <a:srgbClr val="295999"/>
          </a:solidFill>
          <a:headEnd type="none" w="med" len="med"/>
          <a:tailEnd type="triangl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200" dirty="0" smtClean="0">
            <a:solidFill>
              <a:schemeClr val="bg1"/>
            </a:solidFill>
            <a:latin typeface="Lucida Sans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89E3935653EF34ABE8D81221B884175" ma:contentTypeVersion="1" ma:contentTypeDescription="Create a new document." ma:contentTypeScope="" ma:versionID="334149326a64982d3b15fe1bb3626b52">
  <xsd:schema xmlns:xsd="http://www.w3.org/2001/XMLSchema" xmlns:xs="http://www.w3.org/2001/XMLSchema" xmlns:p="http://schemas.microsoft.com/office/2006/metadata/properties" xmlns:ns2="b434cdbb-54b5-49ea-a40b-8752fccc213c" targetNamespace="http://schemas.microsoft.com/office/2006/metadata/properties" ma:root="true" ma:fieldsID="eddd2c58a5d112a168fbe3204970eb5e" ns2:_="">
    <xsd:import namespace="b434cdbb-54b5-49ea-a40b-8752fccc213c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34cdbb-54b5-49ea-a40b-8752fccc213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0F08338-3585-466D-AF1C-11AF2CE37B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434cdbb-54b5-49ea-a40b-8752fccc213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3C5E163-E970-4ECD-845B-10C45414CF2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E13E624-94BB-4095-9EA6-73964D11847D}">
  <ds:schemaRefs>
    <ds:schemaRef ds:uri="http://purl.org/dc/terms/"/>
    <ds:schemaRef ds:uri="http://schemas.openxmlformats.org/package/2006/metadata/core-properties"/>
    <ds:schemaRef ds:uri="http://purl.org/dc/dcmitype/"/>
    <ds:schemaRef ds:uri="b434cdbb-54b5-49ea-a40b-8752fccc213c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13284</TotalTime>
  <Words>550</Words>
  <Application>Microsoft Office PowerPoint</Application>
  <PresentationFormat>Widescreen</PresentationFormat>
  <Paragraphs>64</Paragraphs>
  <Slides>3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</vt:i4>
      </vt:variant>
    </vt:vector>
  </HeadingPairs>
  <TitlesOfParts>
    <vt:vector size="9" baseType="lpstr">
      <vt:lpstr>Arial</vt:lpstr>
      <vt:lpstr>Calibri</vt:lpstr>
      <vt:lpstr>Clarendon BT</vt:lpstr>
      <vt:lpstr>Lucida Bright</vt:lpstr>
      <vt:lpstr>Lucida Sans</vt:lpstr>
      <vt:lpstr>Tema de Office</vt:lpstr>
      <vt:lpstr>GUIA RÁPIDO GARANTIA CINÉPOLIS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SAAG</dc:creator>
  <cp:lastModifiedBy>Robson Feltrim</cp:lastModifiedBy>
  <cp:revision>1010</cp:revision>
  <cp:lastPrinted>2017-06-21T21:12:17Z</cp:lastPrinted>
  <dcterms:created xsi:type="dcterms:W3CDTF">2011-07-21T16:01:35Z</dcterms:created>
  <dcterms:modified xsi:type="dcterms:W3CDTF">2018-03-19T11:16:36Z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0x010100289E3935653EF34ABE8D81221B884175</vt:lpwstr>
  </property>
</Properties>
</file>