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88" r:id="rId5"/>
    <p:sldId id="304" r:id="rId6"/>
    <p:sldId id="305" r:id="rId7"/>
  </p:sldIdLst>
  <p:sldSz cx="12192000" cy="6858000"/>
  <p:notesSz cx="6797675" cy="9856788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AG" initials="SAAG" lastIdx="6" clrIdx="0"/>
  <p:cmAuthor id="1" name="María Esther Gómez" initials="MEG" lastIdx="3" clrIdx="1">
    <p:extLst/>
  </p:cmAuthor>
  <p:cmAuthor id="2" name="SAAGTH" initials="S" lastIdx="98" clrIdx="2"/>
  <p:cmAuthor id="3" name="SAAG-AG" initials="S" lastIdx="0" clrIdx="3"/>
  <p:cmAuthor id="4" name="Blutslpkfilth" initials="B" lastIdx="3" clrIdx="4"/>
  <p:cmAuthor id="5" name="Daniele Endler (ext. Scanton)" initials="DE(S" lastIdx="1" clrIdx="5">
    <p:extLst>
      <p:ext uri="{19B8F6BF-5375-455C-9EA6-DF929625EA0E}">
        <p15:presenceInfo xmlns:p15="http://schemas.microsoft.com/office/powerpoint/2012/main" userId="S-1-5-21-3666951236-1684651718-1201408435-21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72C"/>
    <a:srgbClr val="0068AC"/>
    <a:srgbClr val="295A99"/>
    <a:srgbClr val="295999"/>
    <a:srgbClr val="EDC2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21" autoAdjust="0"/>
    <p:restoredTop sz="94180" autoAdjust="0"/>
  </p:normalViewPr>
  <p:slideViewPr>
    <p:cSldViewPr>
      <p:cViewPr varScale="1">
        <p:scale>
          <a:sx n="70" d="100"/>
          <a:sy n="70" d="100"/>
        </p:scale>
        <p:origin x="93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9D932-5405-4322-B5A7-864A4E96DFC6}" type="datetimeFigureOut">
              <a:rPr lang="es-MX" smtClean="0"/>
              <a:pPr/>
              <a:t>27/04/2018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39775"/>
            <a:ext cx="6569075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681974"/>
            <a:ext cx="5438140" cy="4435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B01CB-8A9B-4142-B663-8383D796A097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65998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B01CB-8A9B-4142-B663-8383D796A097}" type="slidenum">
              <a:rPr lang="es-MX" smtClean="0"/>
              <a:pPr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2614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" y="739775"/>
            <a:ext cx="6569075" cy="36957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B01CB-8A9B-4142-B663-8383D796A097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07331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" y="739775"/>
            <a:ext cx="6569075" cy="36957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B01CB-8A9B-4142-B663-8383D796A097}" type="slidenum">
              <a:rPr lang="es-MX" smtClean="0"/>
              <a:pPr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9173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SAAGSC~1\AppData\Local\Temp\Rar$DI00.448\FONDOS_ok-0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>
            <a:noAutofit/>
          </a:bodyPr>
          <a:lstStyle>
            <a:lvl1pPr>
              <a:defRPr sz="3200">
                <a:solidFill>
                  <a:srgbClr val="FFC319"/>
                </a:solidFill>
                <a:latin typeface="Clarendon BT" panose="02040804050505030204" pitchFamily="18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FFC319"/>
                </a:solidFill>
                <a:latin typeface="Clarendon BT" panose="020408040505050302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4" t="20598" r="6070" b="18112"/>
          <a:stretch/>
        </p:blipFill>
        <p:spPr>
          <a:xfrm>
            <a:off x="3962399" y="5876365"/>
            <a:ext cx="4195484" cy="860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6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27/04/2018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71858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27/04/2018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4894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27/04/2018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39621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73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27/04/2018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6801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27/04/2018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07370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27/04/2018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76612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27/04/2018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42299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27/04/2018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78141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27/04/2018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  <p:sp>
        <p:nvSpPr>
          <p:cNvPr id="5" name="CuadroTexto 8"/>
          <p:cNvSpPr txBox="1"/>
          <p:nvPr userDrawn="1"/>
        </p:nvSpPr>
        <p:spPr>
          <a:xfrm rot="19498548">
            <a:off x="720358" y="2984647"/>
            <a:ext cx="103866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60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Lucida Sans" pitchFamily="34" charset="0"/>
              </a:rPr>
              <a:t>DOCUMENTO EN REVISIÓN</a:t>
            </a:r>
          </a:p>
        </p:txBody>
      </p:sp>
    </p:spTree>
    <p:extLst>
      <p:ext uri="{BB962C8B-B14F-4D97-AF65-F5344CB8AC3E}">
        <p14:creationId xmlns:p14="http://schemas.microsoft.com/office/powerpoint/2010/main" val="3489820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27/04/2018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03949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615613" y="188641"/>
            <a:ext cx="8966787" cy="6554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B907D-BB3D-4F20-9B59-8196D807F7AD}" type="datetimeFigureOut">
              <a:rPr lang="es-MX" smtClean="0"/>
              <a:pPr/>
              <a:t>27/04/2018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  <p:pic>
        <p:nvPicPr>
          <p:cNvPr id="7" name="0 Imagen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70" y="111604"/>
            <a:ext cx="2231821" cy="65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36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4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1600" kern="1200">
          <a:solidFill>
            <a:srgbClr val="0068AC"/>
          </a:solidFill>
          <a:latin typeface="Clarendon BT" panose="02040804050505030204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pn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4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6.jpeg"/><Relationship Id="rId10" Type="http://schemas.openxmlformats.org/officeDocument/2006/relationships/image" Target="../media/image18.png"/><Relationship Id="rId4" Type="http://schemas.openxmlformats.org/officeDocument/2006/relationships/image" Target="../media/image5.jpeg"/><Relationship Id="rId9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BRA-GR-PAIN-EVE-00</a:t>
            </a:r>
            <a:endParaRPr lang="es-MX" dirty="0"/>
          </a:p>
        </p:txBody>
      </p:sp>
      <p:sp>
        <p:nvSpPr>
          <p:cNvPr id="6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bg1"/>
                </a:solidFill>
              </a:rPr>
              <a:t>GUIA RÁPIDO</a:t>
            </a:r>
            <a:br>
              <a:rPr lang="es-MX" dirty="0" smtClean="0">
                <a:solidFill>
                  <a:schemeClr val="bg1"/>
                </a:solidFill>
              </a:rPr>
            </a:br>
            <a:r>
              <a:rPr lang="es-MX" dirty="0" smtClean="0">
                <a:solidFill>
                  <a:schemeClr val="bg1"/>
                </a:solidFill>
              </a:rPr>
              <a:t>PAINEL DE EVENTOS</a:t>
            </a:r>
            <a:endParaRPr lang="es-ES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28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378928" y="176558"/>
            <a:ext cx="11775706" cy="65889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147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174" name="Picture 17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180" y="155289"/>
            <a:ext cx="2956158" cy="1168574"/>
          </a:xfrm>
          <a:prstGeom prst="rect">
            <a:avLst/>
          </a:prstGeom>
        </p:spPr>
      </p:pic>
      <p:pic>
        <p:nvPicPr>
          <p:cNvPr id="1028" name="Picture 4" descr="Image result for cinepolis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320734"/>
            <a:ext cx="1799965" cy="1319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Retângulo 47"/>
          <p:cNvSpPr/>
          <p:nvPr/>
        </p:nvSpPr>
        <p:spPr>
          <a:xfrm>
            <a:off x="10596500" y="8620"/>
            <a:ext cx="16855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   </a:t>
            </a:r>
            <a:r>
              <a:rPr lang="pt-BR" sz="1400" b="1" dirty="0" smtClean="0">
                <a:solidFill>
                  <a:srgbClr val="0070C0"/>
                </a:solidFill>
              </a:rPr>
              <a:t>Versão 1.0</a:t>
            </a:r>
            <a:endParaRPr lang="pt-BR" sz="1400" b="1" dirty="0">
              <a:solidFill>
                <a:srgbClr val="0070C0"/>
              </a:solidFill>
            </a:endParaRPr>
          </a:p>
          <a:p>
            <a:pPr algn="ctr"/>
            <a:r>
              <a:rPr lang="pt-BR" sz="1400" b="1" dirty="0">
                <a:solidFill>
                  <a:srgbClr val="0070C0"/>
                </a:solidFill>
              </a:rPr>
              <a:t> </a:t>
            </a:r>
            <a:r>
              <a:rPr lang="pt-BR" sz="1400" b="1" dirty="0" smtClean="0">
                <a:solidFill>
                  <a:srgbClr val="0070C0"/>
                </a:solidFill>
              </a:rPr>
              <a:t>   Maio/2018</a:t>
            </a:r>
            <a:endParaRPr lang="pt-BR" sz="1400" b="1" dirty="0">
              <a:solidFill>
                <a:srgbClr val="0070C0"/>
              </a:solidFill>
            </a:endParaRPr>
          </a:p>
        </p:txBody>
      </p:sp>
      <p:pic>
        <p:nvPicPr>
          <p:cNvPr id="80" name="Imagem 79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4266">
            <a:off x="10294986" y="12053730"/>
            <a:ext cx="91949" cy="91949"/>
          </a:xfrm>
          <a:prstGeom prst="rect">
            <a:avLst/>
          </a:prstGeom>
        </p:spPr>
      </p:pic>
      <p:sp>
        <p:nvSpPr>
          <p:cNvPr id="77" name="Título 1"/>
          <p:cNvSpPr txBox="1">
            <a:spLocks/>
          </p:cNvSpPr>
          <p:nvPr/>
        </p:nvSpPr>
        <p:spPr>
          <a:xfrm>
            <a:off x="2945651" y="7148"/>
            <a:ext cx="6202017" cy="7215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1600" kern="1200">
                <a:solidFill>
                  <a:srgbClr val="0068AC"/>
                </a:solidFill>
                <a:latin typeface="Clarendon BT" panose="02040804050505030204" pitchFamily="18" charset="0"/>
                <a:ea typeface="+mj-ea"/>
                <a:cs typeface="+mj-cs"/>
              </a:defRPr>
            </a:lvl1pPr>
          </a:lstStyle>
          <a:p>
            <a:r>
              <a:rPr lang="es-MX" sz="1400" dirty="0" smtClean="0"/>
              <a:t>GUIA RÁPIDO</a:t>
            </a:r>
          </a:p>
          <a:p>
            <a:r>
              <a:rPr lang="es-MX" sz="1400" dirty="0" smtClean="0"/>
              <a:t>Painel de Eventos</a:t>
            </a:r>
          </a:p>
          <a:p>
            <a:r>
              <a:rPr lang="es-MX" sz="1400" dirty="0" smtClean="0"/>
              <a:t> BRA-GR-PAIN-EVE-00</a:t>
            </a:r>
            <a:endParaRPr lang="es-MX" sz="1400" dirty="0"/>
          </a:p>
          <a:p>
            <a:endParaRPr lang="es-MX" sz="1400" dirty="0"/>
          </a:p>
        </p:txBody>
      </p:sp>
      <p:sp>
        <p:nvSpPr>
          <p:cNvPr id="49" name="Retângulo 48"/>
          <p:cNvSpPr/>
          <p:nvPr/>
        </p:nvSpPr>
        <p:spPr>
          <a:xfrm>
            <a:off x="1887739" y="1493785"/>
            <a:ext cx="2110067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900113" algn="l"/>
              </a:tabLst>
            </a:pP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CONFIRMAÇÃO </a:t>
            </a:r>
          </a:p>
          <a:p>
            <a:pPr algn="ctr">
              <a:tabLst>
                <a:tab pos="900113" algn="l"/>
              </a:tabLst>
            </a:pP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DO EVENTO</a:t>
            </a:r>
          </a:p>
          <a:p>
            <a:pPr algn="just">
              <a:tabLst>
                <a:tab pos="900113" algn="l"/>
              </a:tabLst>
            </a:pPr>
            <a:endParaRPr lang="es-MX" sz="1500" b="1" dirty="0" smtClean="0">
              <a:solidFill>
                <a:srgbClr val="0068AC"/>
              </a:solidFill>
              <a:latin typeface="Lucida Bright" panose="02040602050505020304" pitchFamily="18" charset="0"/>
            </a:endParaRPr>
          </a:p>
          <a:p>
            <a:pPr algn="just">
              <a:tabLst>
                <a:tab pos="900113" algn="l"/>
              </a:tabLst>
            </a:pP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Área comercial:</a:t>
            </a:r>
          </a:p>
          <a:p>
            <a:pPr algn="just">
              <a:tabLst>
                <a:tab pos="900113" algn="l"/>
              </a:tabLst>
            </a:pPr>
            <a:r>
              <a:rPr lang="es-MX" sz="13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Negocia a forma de pagamento e inclui na agenda de eventos – enviada por </a:t>
            </a:r>
            <a:r>
              <a:rPr lang="es-MX" sz="1300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e-mail toda 3ª feira ao cinema.</a:t>
            </a:r>
          </a:p>
          <a:p>
            <a:pPr algn="just">
              <a:tabLst>
                <a:tab pos="900113" algn="l"/>
              </a:tabLst>
            </a:pPr>
            <a:endParaRPr lang="es-MX" sz="1300" dirty="0" smtClean="0">
              <a:solidFill>
                <a:srgbClr val="0068AC"/>
              </a:solidFill>
              <a:latin typeface="Lucida Bright" panose="02040602050505020304" pitchFamily="18" charset="0"/>
            </a:endParaRPr>
          </a:p>
        </p:txBody>
      </p:sp>
      <p:sp>
        <p:nvSpPr>
          <p:cNvPr id="60" name="Retângulo 59"/>
          <p:cNvSpPr/>
          <p:nvPr/>
        </p:nvSpPr>
        <p:spPr>
          <a:xfrm>
            <a:off x="16126891" y="5050146"/>
            <a:ext cx="2415073" cy="234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900113" algn="l"/>
              </a:tabLst>
            </a:pPr>
            <a:endParaRPr lang="es-MX" sz="1100" dirty="0">
              <a:solidFill>
                <a:srgbClr val="0068AC"/>
              </a:solidFill>
              <a:latin typeface="Lucida Bright" panose="02040602050505020304" pitchFamily="18" charset="0"/>
            </a:endParaRPr>
          </a:p>
        </p:txBody>
      </p:sp>
      <p:sp>
        <p:nvSpPr>
          <p:cNvPr id="95" name="Elipse 94"/>
          <p:cNvSpPr/>
          <p:nvPr/>
        </p:nvSpPr>
        <p:spPr>
          <a:xfrm>
            <a:off x="11670945" y="5768793"/>
            <a:ext cx="324432" cy="313824"/>
          </a:xfrm>
          <a:prstGeom prst="ellipse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6</a:t>
            </a:r>
            <a:endParaRPr lang="pt-BR" dirty="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58069" y="1422236"/>
            <a:ext cx="390525" cy="248543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8002" y="1438449"/>
            <a:ext cx="390525" cy="95250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12042" y="1454372"/>
            <a:ext cx="390525" cy="95250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6651" y="1519787"/>
            <a:ext cx="390525" cy="9525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625249" y="4893066"/>
            <a:ext cx="397655" cy="1900590"/>
          </a:xfrm>
          <a:prstGeom prst="rect">
            <a:avLst/>
          </a:prstGeom>
        </p:spPr>
      </p:pic>
      <p:cxnSp>
        <p:nvCxnSpPr>
          <p:cNvPr id="55" name="Conector reto 54"/>
          <p:cNvCxnSpPr/>
          <p:nvPr/>
        </p:nvCxnSpPr>
        <p:spPr>
          <a:xfrm flipH="1">
            <a:off x="378928" y="3879050"/>
            <a:ext cx="11477712" cy="0"/>
          </a:xfrm>
          <a:prstGeom prst="line">
            <a:avLst/>
          </a:prstGeom>
          <a:ln w="1016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to 68"/>
          <p:cNvCxnSpPr/>
          <p:nvPr/>
        </p:nvCxnSpPr>
        <p:spPr>
          <a:xfrm>
            <a:off x="4115780" y="1493785"/>
            <a:ext cx="0" cy="2160240"/>
          </a:xfrm>
          <a:prstGeom prst="line">
            <a:avLst/>
          </a:prstGeom>
          <a:ln w="28575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Elipse 70"/>
          <p:cNvSpPr/>
          <p:nvPr/>
        </p:nvSpPr>
        <p:spPr>
          <a:xfrm>
            <a:off x="3431308" y="3744035"/>
            <a:ext cx="324432" cy="313824"/>
          </a:xfrm>
          <a:prstGeom prst="ellipse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pt-BR" dirty="0"/>
          </a:p>
        </p:txBody>
      </p:sp>
      <p:sp>
        <p:nvSpPr>
          <p:cNvPr id="72" name="Elipse 71"/>
          <p:cNvSpPr/>
          <p:nvPr/>
        </p:nvSpPr>
        <p:spPr>
          <a:xfrm>
            <a:off x="11217173" y="3699030"/>
            <a:ext cx="324432" cy="313824"/>
          </a:xfrm>
          <a:prstGeom prst="ellipse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pt-BR" dirty="0"/>
          </a:p>
        </p:txBody>
      </p:sp>
      <p:sp>
        <p:nvSpPr>
          <p:cNvPr id="23" name="Retângulo 22"/>
          <p:cNvSpPr/>
          <p:nvPr/>
        </p:nvSpPr>
        <p:spPr>
          <a:xfrm>
            <a:off x="378928" y="1188829"/>
            <a:ext cx="11477712" cy="5255506"/>
          </a:xfrm>
          <a:prstGeom prst="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3" name="Elipse 92"/>
          <p:cNvSpPr/>
          <p:nvPr/>
        </p:nvSpPr>
        <p:spPr>
          <a:xfrm>
            <a:off x="3440705" y="999941"/>
            <a:ext cx="324432" cy="313824"/>
          </a:xfrm>
          <a:prstGeom prst="ellipse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1</a:t>
            </a:r>
          </a:p>
        </p:txBody>
      </p:sp>
      <p:sp>
        <p:nvSpPr>
          <p:cNvPr id="94" name="Elipse 93"/>
          <p:cNvSpPr/>
          <p:nvPr/>
        </p:nvSpPr>
        <p:spPr>
          <a:xfrm>
            <a:off x="7526763" y="998730"/>
            <a:ext cx="324432" cy="313824"/>
          </a:xfrm>
          <a:prstGeom prst="ellipse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2</a:t>
            </a:r>
            <a:endParaRPr lang="pt-BR" dirty="0"/>
          </a:p>
        </p:txBody>
      </p:sp>
      <p:sp>
        <p:nvSpPr>
          <p:cNvPr id="56" name="Retângulo de cantos arredondados 29"/>
          <p:cNvSpPr/>
          <p:nvPr/>
        </p:nvSpPr>
        <p:spPr>
          <a:xfrm>
            <a:off x="680884" y="993384"/>
            <a:ext cx="1731792" cy="365732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Processo:</a:t>
            </a:r>
            <a:endParaRPr lang="pt-BR" sz="2000" dirty="0">
              <a:solidFill>
                <a:schemeClr val="bg1"/>
              </a:solidFill>
            </a:endParaRPr>
          </a:p>
        </p:txBody>
      </p:sp>
      <p:cxnSp>
        <p:nvCxnSpPr>
          <p:cNvPr id="75" name="Conector reto 68"/>
          <p:cNvCxnSpPr/>
          <p:nvPr/>
        </p:nvCxnSpPr>
        <p:spPr>
          <a:xfrm>
            <a:off x="6411035" y="4120532"/>
            <a:ext cx="0" cy="2160240"/>
          </a:xfrm>
          <a:prstGeom prst="line">
            <a:avLst/>
          </a:prstGeom>
          <a:ln w="28575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375920" y="2123855"/>
            <a:ext cx="45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200" dirty="0" smtClean="0">
              <a:solidFill>
                <a:schemeClr val="bg1"/>
              </a:solidFill>
              <a:latin typeface="Lucida Sans" pitchFamily="34" charset="0"/>
            </a:endParaRPr>
          </a:p>
        </p:txBody>
      </p:sp>
      <p:pic>
        <p:nvPicPr>
          <p:cNvPr id="41" name="Picture 3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8000" y="2211736"/>
            <a:ext cx="1320752" cy="1093460"/>
          </a:xfrm>
          <a:prstGeom prst="rect">
            <a:avLst/>
          </a:prstGeom>
        </p:spPr>
      </p:pic>
      <p:cxnSp>
        <p:nvCxnSpPr>
          <p:cNvPr id="44" name="Conector reto 68"/>
          <p:cNvCxnSpPr/>
          <p:nvPr/>
        </p:nvCxnSpPr>
        <p:spPr>
          <a:xfrm>
            <a:off x="8571275" y="1538790"/>
            <a:ext cx="0" cy="2160240"/>
          </a:xfrm>
          <a:prstGeom prst="line">
            <a:avLst/>
          </a:prstGeom>
          <a:ln w="28575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tângulo 48"/>
          <p:cNvSpPr/>
          <p:nvPr/>
        </p:nvSpPr>
        <p:spPr>
          <a:xfrm>
            <a:off x="5981287" y="1497329"/>
            <a:ext cx="2313437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900113" algn="l"/>
              </a:tabLst>
            </a:pP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RECEBIMENTO DAS INFORMAÇÕES</a:t>
            </a:r>
            <a:endParaRPr lang="es-MX" sz="1500" b="1" dirty="0">
              <a:solidFill>
                <a:srgbClr val="0068AC"/>
              </a:solidFill>
              <a:latin typeface="Lucida Bright" panose="02040602050505020304" pitchFamily="18" charset="0"/>
            </a:endParaRPr>
          </a:p>
          <a:p>
            <a:pPr algn="just">
              <a:tabLst>
                <a:tab pos="900113" algn="l"/>
              </a:tabLst>
            </a:pPr>
            <a:endParaRPr lang="es-MX" sz="1500" b="1" dirty="0" smtClean="0">
              <a:solidFill>
                <a:srgbClr val="0068AC"/>
              </a:solidFill>
              <a:latin typeface="Lucida Bright" panose="02040602050505020304" pitchFamily="18" charset="0"/>
            </a:endParaRPr>
          </a:p>
          <a:p>
            <a:pPr algn="just">
              <a:tabLst>
                <a:tab pos="900113" algn="l"/>
              </a:tabLst>
            </a:pPr>
            <a:r>
              <a:rPr lang="es-MX" sz="1500" b="1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Cinema:</a:t>
            </a:r>
            <a:r>
              <a:rPr lang="es-MX" sz="1300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 recebe a Ordem </a:t>
            </a:r>
            <a:r>
              <a:rPr lang="es-MX" sz="1300" dirty="0">
                <a:solidFill>
                  <a:srgbClr val="0070C0"/>
                </a:solidFill>
                <a:latin typeface="Lucida Bright" panose="02040602050505020304" pitchFamily="18" charset="0"/>
              </a:rPr>
              <a:t>de S</a:t>
            </a:r>
            <a:r>
              <a:rPr lang="es-MX" sz="1300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erviço 3 dias úteis antes da data do evento com todas as informações referente ao que foi negociado entre o cliente e a área Comercial. </a:t>
            </a:r>
          </a:p>
        </p:txBody>
      </p:sp>
      <p:sp>
        <p:nvSpPr>
          <p:cNvPr id="50" name="Retângulo 48"/>
          <p:cNvSpPr/>
          <p:nvPr/>
        </p:nvSpPr>
        <p:spPr>
          <a:xfrm>
            <a:off x="9686491" y="1548370"/>
            <a:ext cx="202579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900113" algn="l"/>
              </a:tabLst>
            </a:pP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ALINHAMENTO </a:t>
            </a:r>
            <a:r>
              <a:rPr lang="es-MX" sz="1500" b="1" dirty="0">
                <a:solidFill>
                  <a:srgbClr val="0068AC"/>
                </a:solidFill>
                <a:latin typeface="Lucida Bright" panose="02040602050505020304" pitchFamily="18" charset="0"/>
              </a:rPr>
              <a:t>OPERACIONAL</a:t>
            </a:r>
          </a:p>
          <a:p>
            <a:pPr algn="just">
              <a:tabLst>
                <a:tab pos="900113" algn="l"/>
              </a:tabLst>
            </a:pPr>
            <a:endParaRPr lang="es-MX" sz="1500" b="1" dirty="0" smtClean="0">
              <a:solidFill>
                <a:srgbClr val="0068AC"/>
              </a:solidFill>
              <a:latin typeface="Lucida Bright" panose="02040602050505020304" pitchFamily="18" charset="0"/>
            </a:endParaRPr>
          </a:p>
          <a:p>
            <a:pPr algn="just">
              <a:tabLst>
                <a:tab pos="900113" algn="l"/>
              </a:tabLst>
            </a:pP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Cinema:</a:t>
            </a:r>
            <a:r>
              <a:rPr lang="es-MX" sz="13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</a:t>
            </a:r>
            <a:r>
              <a:rPr lang="es-MX" sz="1300" dirty="0">
                <a:solidFill>
                  <a:srgbClr val="0068AC"/>
                </a:solidFill>
                <a:latin typeface="Lucida Bright" panose="02040602050505020304" pitchFamily="18" charset="0"/>
              </a:rPr>
              <a:t>Imprime </a:t>
            </a:r>
            <a:r>
              <a:rPr lang="es-MX" sz="13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as ordens de serviço e armaneza no Painel de Eventos (acrílico) para todos da equipe possam ter acesso às informações</a:t>
            </a:r>
            <a:endParaRPr lang="es-MX" sz="1300" dirty="0">
              <a:solidFill>
                <a:srgbClr val="0068AC"/>
              </a:solidFill>
              <a:latin typeface="Lucida Bright" panose="02040602050505020304" pitchFamily="18" charset="0"/>
            </a:endParaRPr>
          </a:p>
        </p:txBody>
      </p:sp>
      <p:sp>
        <p:nvSpPr>
          <p:cNvPr id="58" name="Elipse 93"/>
          <p:cNvSpPr/>
          <p:nvPr/>
        </p:nvSpPr>
        <p:spPr>
          <a:xfrm>
            <a:off x="11037153" y="998730"/>
            <a:ext cx="324432" cy="313824"/>
          </a:xfrm>
          <a:prstGeom prst="ellipse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pt-BR" dirty="0"/>
          </a:p>
        </p:txBody>
      </p:sp>
      <p:pic>
        <p:nvPicPr>
          <p:cNvPr id="59" name="Picture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65417" y="2302749"/>
            <a:ext cx="1578052" cy="729133"/>
          </a:xfrm>
          <a:prstGeom prst="rect">
            <a:avLst/>
          </a:prstGeom>
        </p:spPr>
      </p:pic>
      <p:sp>
        <p:nvSpPr>
          <p:cNvPr id="63" name="Retângulo 48"/>
          <p:cNvSpPr/>
          <p:nvPr/>
        </p:nvSpPr>
        <p:spPr>
          <a:xfrm>
            <a:off x="8706044" y="4364231"/>
            <a:ext cx="2835561" cy="158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900113" algn="l"/>
              </a:tabLst>
            </a:pP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ORGANIZAÇÃO DA EQUIPE</a:t>
            </a:r>
            <a:endParaRPr lang="es-MX" sz="1500" b="1" dirty="0">
              <a:solidFill>
                <a:srgbClr val="0068AC"/>
              </a:solidFill>
              <a:latin typeface="Lucida Bright" panose="02040602050505020304" pitchFamily="18" charset="0"/>
            </a:endParaRPr>
          </a:p>
          <a:p>
            <a:pPr algn="just">
              <a:tabLst>
                <a:tab pos="900113" algn="l"/>
              </a:tabLst>
            </a:pPr>
            <a:endParaRPr lang="es-MX" sz="1500" b="1" dirty="0" smtClean="0">
              <a:solidFill>
                <a:srgbClr val="0068AC"/>
              </a:solidFill>
              <a:latin typeface="Lucida Bright" panose="02040602050505020304" pitchFamily="18" charset="0"/>
            </a:endParaRPr>
          </a:p>
          <a:p>
            <a:pPr algn="just">
              <a:tabLst>
                <a:tab pos="900113" algn="l"/>
              </a:tabLst>
            </a:pP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Cinema:</a:t>
            </a:r>
            <a:endParaRPr lang="es-MX" sz="1300" b="1" dirty="0">
              <a:solidFill>
                <a:srgbClr val="0070C0"/>
              </a:solidFill>
              <a:latin typeface="Lucida Bright" panose="02040602050505020304" pitchFamily="18" charset="0"/>
            </a:endParaRPr>
          </a:p>
          <a:p>
            <a:pPr algn="just">
              <a:tabLst>
                <a:tab pos="900113" algn="l"/>
              </a:tabLst>
            </a:pPr>
            <a:r>
              <a:rPr lang="es-MX" sz="1300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Escrever no Painel de Eventos o respectivo Evento: Nome da empresa/ horário e Colaborador responsável pelo Evento.</a:t>
            </a:r>
          </a:p>
        </p:txBody>
      </p:sp>
      <p:sp>
        <p:nvSpPr>
          <p:cNvPr id="70" name="Retângulo 48"/>
          <p:cNvSpPr/>
          <p:nvPr/>
        </p:nvSpPr>
        <p:spPr>
          <a:xfrm>
            <a:off x="2926915" y="4966184"/>
            <a:ext cx="334910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900113" algn="l"/>
              </a:tabLst>
            </a:pP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Cinema:</a:t>
            </a:r>
            <a:r>
              <a:rPr lang="es-MX" sz="13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O colaborador responsável pelo evento do dia, deve se apresentar ao responsável pelo evento e ter a </a:t>
            </a:r>
            <a:r>
              <a:rPr lang="es-MX" sz="1300" dirty="0">
                <a:solidFill>
                  <a:srgbClr val="0068AC"/>
                </a:solidFill>
                <a:latin typeface="Lucida Bright" panose="02040602050505020304" pitchFamily="18" charset="0"/>
              </a:rPr>
              <a:t>O</a:t>
            </a:r>
            <a:r>
              <a:rPr lang="es-MX" sz="13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rdem de </a:t>
            </a:r>
            <a:r>
              <a:rPr lang="es-MX" sz="1300" dirty="0">
                <a:solidFill>
                  <a:srgbClr val="0068AC"/>
                </a:solidFill>
                <a:latin typeface="Lucida Bright" panose="02040602050505020304" pitchFamily="18" charset="0"/>
              </a:rPr>
              <a:t>S</a:t>
            </a:r>
            <a:r>
              <a:rPr lang="es-MX" sz="13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erviço respectiva em mãos para conferir as informações e tirar dúvidas, caso necessário.</a:t>
            </a:r>
            <a:endParaRPr lang="es-MX" sz="1300" b="1" dirty="0" smtClean="0">
              <a:solidFill>
                <a:srgbClr val="0070C0"/>
              </a:solidFill>
              <a:latin typeface="Lucida Bright" panose="02040602050505020304" pitchFamily="18" charset="0"/>
            </a:endParaRPr>
          </a:p>
        </p:txBody>
      </p:sp>
      <p:sp>
        <p:nvSpPr>
          <p:cNvPr id="9" name="Explosion 1 8"/>
          <p:cNvSpPr/>
          <p:nvPr/>
        </p:nvSpPr>
        <p:spPr>
          <a:xfrm>
            <a:off x="3689671" y="4011165"/>
            <a:ext cx="2342264" cy="915144"/>
          </a:xfrm>
          <a:prstGeom prst="irregularSeal1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No dia do evento</a:t>
            </a:r>
            <a:endParaRPr lang="pt-BR" sz="1200" b="1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687231" y="2313189"/>
            <a:ext cx="936637" cy="1238030"/>
          </a:xfrm>
          <a:prstGeom prst="rect">
            <a:avLst/>
          </a:prstGeom>
        </p:spPr>
      </p:pic>
      <p:pic>
        <p:nvPicPr>
          <p:cNvPr id="42" name="Imagem 1" descr="image001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055" y="4595564"/>
            <a:ext cx="2025788" cy="1218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Imagem 1" descr="image001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99" y="5011667"/>
            <a:ext cx="2157026" cy="1297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2639" y="3993740"/>
            <a:ext cx="532474" cy="703814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V="1">
            <a:off x="875420" y="4779150"/>
            <a:ext cx="0" cy="550947"/>
          </a:xfrm>
          <a:prstGeom prst="straightConnector1">
            <a:avLst/>
          </a:prstGeom>
          <a:ln w="57150">
            <a:solidFill>
              <a:srgbClr val="FF0000"/>
            </a:solidFill>
            <a:prstDash val="sysDot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56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tângulo 54"/>
          <p:cNvSpPr/>
          <p:nvPr/>
        </p:nvSpPr>
        <p:spPr>
          <a:xfrm>
            <a:off x="155575" y="7148"/>
            <a:ext cx="11900724" cy="66622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0070C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147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174" name="Picture 17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180" y="155289"/>
            <a:ext cx="2956158" cy="1168574"/>
          </a:xfrm>
          <a:prstGeom prst="rect">
            <a:avLst/>
          </a:prstGeom>
        </p:spPr>
      </p:pic>
      <p:pic>
        <p:nvPicPr>
          <p:cNvPr id="1028" name="Picture 4" descr="Image result for cinepolis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320734"/>
            <a:ext cx="1799965" cy="1319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Imagem 79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4266">
            <a:off x="10294986" y="12053730"/>
            <a:ext cx="91949" cy="91949"/>
          </a:xfrm>
          <a:prstGeom prst="rect">
            <a:avLst/>
          </a:prstGeom>
        </p:spPr>
      </p:pic>
      <p:sp>
        <p:nvSpPr>
          <p:cNvPr id="74" name="Retângulo 73"/>
          <p:cNvSpPr/>
          <p:nvPr/>
        </p:nvSpPr>
        <p:spPr>
          <a:xfrm>
            <a:off x="5354913" y="3100679"/>
            <a:ext cx="21804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900113" algn="l"/>
              </a:tabLst>
            </a:pPr>
            <a:endParaRPr lang="es-MX" sz="1100" dirty="0">
              <a:solidFill>
                <a:srgbClr val="0068AC"/>
              </a:solidFill>
              <a:latin typeface="Lucida Bright" panose="02040602050505020304" pitchFamily="18" charset="0"/>
            </a:endParaRPr>
          </a:p>
        </p:txBody>
      </p:sp>
      <p:sp>
        <p:nvSpPr>
          <p:cNvPr id="37" name="Retângulo 86"/>
          <p:cNvSpPr/>
          <p:nvPr/>
        </p:nvSpPr>
        <p:spPr>
          <a:xfrm>
            <a:off x="394090" y="1448780"/>
            <a:ext cx="522985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solidFill>
                  <a:srgbClr val="0070C0"/>
                </a:solidFill>
                <a:latin typeface="Lucida Bright" panose="02040602050505020304" pitchFamily="18" charset="0"/>
              </a:rPr>
              <a:t>1</a:t>
            </a:r>
            <a:r>
              <a:rPr lang="en-US" sz="1200" b="1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)  </a:t>
            </a:r>
            <a:r>
              <a:rPr lang="en-US" sz="1200" b="1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O que é Ordem de Serviço?</a:t>
            </a:r>
          </a:p>
          <a:p>
            <a:pPr algn="just"/>
            <a:r>
              <a:rPr lang="en-US" sz="1200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Ordem de Serviço é um documento que serve para facilitar a Comunicação entre a área </a:t>
            </a:r>
            <a:r>
              <a:rPr lang="en-US" sz="1200" dirty="0">
                <a:solidFill>
                  <a:srgbClr val="0070C0"/>
                </a:solidFill>
                <a:latin typeface="Lucida Bright" panose="02040602050505020304" pitchFamily="18" charset="0"/>
              </a:rPr>
              <a:t>C</a:t>
            </a:r>
            <a:r>
              <a:rPr lang="en-US" sz="1200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omercial, equipe do cinema e cliente. Contém as informações </a:t>
            </a:r>
            <a:r>
              <a:rPr lang="en-US" sz="1200" dirty="0">
                <a:solidFill>
                  <a:srgbClr val="0070C0"/>
                </a:solidFill>
                <a:latin typeface="Lucida Bright" panose="02040602050505020304" pitchFamily="18" charset="0"/>
              </a:rPr>
              <a:t>p</a:t>
            </a:r>
            <a:r>
              <a:rPr lang="en-US" sz="1200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rincipais do evento, como: dados do cliente, data, horário, sala, forma de pagamento, informações da Bomboniere (tecla, produto, quantidade</a:t>
            </a:r>
            <a:r>
              <a:rPr lang="en-US" sz="1200" dirty="0">
                <a:solidFill>
                  <a:srgbClr val="0070C0"/>
                </a:solidFill>
                <a:latin typeface="Lucida Bright" panose="02040602050505020304" pitchFamily="18" charset="0"/>
              </a:rPr>
              <a:t> </a:t>
            </a:r>
            <a:r>
              <a:rPr lang="en-US" sz="1200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e valor unitário), além de conter </a:t>
            </a:r>
            <a:r>
              <a:rPr lang="en-US" sz="1200" dirty="0">
                <a:solidFill>
                  <a:srgbClr val="0070C0"/>
                </a:solidFill>
                <a:latin typeface="Lucida Bright" panose="02040602050505020304" pitchFamily="18" charset="0"/>
              </a:rPr>
              <a:t>e</a:t>
            </a:r>
            <a:r>
              <a:rPr lang="en-US" sz="1200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spaço para a equipe do cinema preencher com informações referente aos preparativos operacionais, exemplo: responsável pela limpeza e manutenção da sala</a:t>
            </a:r>
            <a:r>
              <a:rPr lang="en-US" sz="1200" dirty="0">
                <a:solidFill>
                  <a:srgbClr val="0070C0"/>
                </a:solidFill>
                <a:latin typeface="Lucida Bright" panose="02040602050505020304" pitchFamily="18" charset="0"/>
              </a:rPr>
              <a:t> </a:t>
            </a:r>
            <a:r>
              <a:rPr lang="en-US" sz="1200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reservada para o evento, autorização de entrada no shopping, conferir HD e KDM do filme, entre outros.</a:t>
            </a:r>
          </a:p>
          <a:p>
            <a:pPr algn="just"/>
            <a:endParaRPr lang="en-US" sz="1200" dirty="0" smtClean="0">
              <a:solidFill>
                <a:srgbClr val="0070C0"/>
              </a:solidFill>
              <a:latin typeface="Lucida Bright" panose="02040602050505020304" pitchFamily="18" charset="0"/>
            </a:endParaRPr>
          </a:p>
          <a:p>
            <a:pPr algn="just"/>
            <a:r>
              <a:rPr lang="en-US" sz="1200" b="1" dirty="0">
                <a:solidFill>
                  <a:srgbClr val="0070C0"/>
                </a:solidFill>
                <a:latin typeface="Lucida Bright" panose="02040602050505020304" pitchFamily="18" charset="0"/>
              </a:rPr>
              <a:t>2</a:t>
            </a:r>
            <a:r>
              <a:rPr lang="en-US" sz="1200" b="1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) </a:t>
            </a:r>
            <a:r>
              <a:rPr lang="en-US" sz="1200" b="1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O Painel de Eventos é composto por: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Mês e ano vigente;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Acrílico que comporta</a:t>
            </a:r>
            <a:r>
              <a:rPr lang="en-US" sz="1200" dirty="0">
                <a:solidFill>
                  <a:srgbClr val="0070C0"/>
                </a:solidFill>
                <a:latin typeface="Lucida Bright" panose="02040602050505020304" pitchFamily="18" charset="0"/>
              </a:rPr>
              <a:t> </a:t>
            </a:r>
            <a:r>
              <a:rPr lang="en-US" sz="1200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e separa as documentações referente ao Eventos e Projetos Escola (imagem ao lado);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Calendário do mês: Incluir o nome da empresa</a:t>
            </a:r>
            <a:r>
              <a:rPr lang="en-US" sz="1200" dirty="0">
                <a:solidFill>
                  <a:srgbClr val="0070C0"/>
                </a:solidFill>
                <a:latin typeface="Lucida Bright" panose="02040602050505020304" pitchFamily="18" charset="0"/>
              </a:rPr>
              <a:t>/</a:t>
            </a:r>
            <a:r>
              <a:rPr lang="en-US" sz="1200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 horário e    </a:t>
            </a:r>
            <a:br>
              <a:rPr lang="en-US" sz="1200" dirty="0" smtClean="0">
                <a:solidFill>
                  <a:srgbClr val="0070C0"/>
                </a:solidFill>
                <a:latin typeface="Lucida Bright" panose="02040602050505020304" pitchFamily="18" charset="0"/>
              </a:rPr>
            </a:br>
            <a:r>
              <a:rPr lang="en-US" sz="1200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colaborador responsável pelo Evento</a:t>
            </a:r>
            <a:r>
              <a:rPr lang="en-US" sz="1200" dirty="0">
                <a:solidFill>
                  <a:srgbClr val="0070C0"/>
                </a:solidFill>
                <a:latin typeface="Lucida Bright" panose="02040602050505020304" pitchFamily="18" charset="0"/>
              </a:rPr>
              <a:t> </a:t>
            </a:r>
            <a:r>
              <a:rPr lang="en-US" sz="1200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(veja exemplo ao lado).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70C0"/>
              </a:solidFill>
              <a:latin typeface="Lucida Bright" panose="02040602050505020304" pitchFamily="18" charset="0"/>
            </a:endParaRPr>
          </a:p>
          <a:p>
            <a:pPr algn="just"/>
            <a:r>
              <a:rPr lang="en-US" sz="1200" b="1" dirty="0">
                <a:solidFill>
                  <a:srgbClr val="0070C0"/>
                </a:solidFill>
                <a:latin typeface="Lucida Bright" panose="02040602050505020304" pitchFamily="18" charset="0"/>
              </a:rPr>
              <a:t>3</a:t>
            </a:r>
            <a:r>
              <a:rPr lang="en-US" sz="1200" b="1" smtClean="0">
                <a:solidFill>
                  <a:srgbClr val="0070C0"/>
                </a:solidFill>
                <a:latin typeface="Lucida Bright" panose="02040602050505020304" pitchFamily="18" charset="0"/>
              </a:rPr>
              <a:t>) </a:t>
            </a:r>
            <a:r>
              <a:rPr lang="en-US" sz="1200" b="1" dirty="0">
                <a:solidFill>
                  <a:srgbClr val="0070C0"/>
                </a:solidFill>
                <a:latin typeface="Lucida Bright" panose="02040602050505020304" pitchFamily="18" charset="0"/>
              </a:rPr>
              <a:t>O cinema é quem deve entrar em contato com a área     </a:t>
            </a:r>
            <a:br>
              <a:rPr lang="en-US" sz="1200" b="1" dirty="0">
                <a:solidFill>
                  <a:srgbClr val="0070C0"/>
                </a:solidFill>
                <a:latin typeface="Lucida Bright" panose="02040602050505020304" pitchFamily="18" charset="0"/>
              </a:rPr>
            </a:br>
            <a:r>
              <a:rPr lang="en-US" sz="1200" b="1" dirty="0">
                <a:solidFill>
                  <a:srgbClr val="0070C0"/>
                </a:solidFill>
                <a:latin typeface="Lucida Bright" panose="02040602050505020304" pitchFamily="18" charset="0"/>
              </a:rPr>
              <a:t>Comercial solicitando orçamento de evento?</a:t>
            </a:r>
          </a:p>
          <a:p>
            <a:pPr algn="just"/>
            <a:r>
              <a:rPr lang="en-US" sz="1200" dirty="0">
                <a:solidFill>
                  <a:srgbClr val="0070C0"/>
                </a:solidFill>
                <a:latin typeface="Lucida Bright" panose="02040602050505020304" pitchFamily="18" charset="0"/>
              </a:rPr>
              <a:t>Não. O Gerente de Conjunto deve informar o e-mail e telefone da área Comercial ao </a:t>
            </a:r>
            <a:r>
              <a:rPr lang="en-US" sz="1200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cliente para que a negociação seja centralizada no Representante </a:t>
            </a:r>
            <a:r>
              <a:rPr lang="en-US" sz="1200" dirty="0">
                <a:solidFill>
                  <a:srgbClr val="0070C0"/>
                </a:solidFill>
                <a:latin typeface="Lucida Bright" panose="02040602050505020304" pitchFamily="18" charset="0"/>
              </a:rPr>
              <a:t>C</a:t>
            </a:r>
            <a:r>
              <a:rPr lang="en-US" sz="1200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omercial que atende a Região.</a:t>
            </a:r>
          </a:p>
          <a:p>
            <a:pPr algn="just"/>
            <a:endParaRPr lang="en-US" sz="1200" dirty="0">
              <a:solidFill>
                <a:srgbClr val="0070C0"/>
              </a:solidFill>
              <a:latin typeface="Lucida Bright" panose="02040602050505020304" pitchFamily="18" charset="0"/>
            </a:endParaRPr>
          </a:p>
          <a:p>
            <a:pPr algn="just"/>
            <a:r>
              <a:rPr lang="en-US" sz="1200" b="1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Nota:</a:t>
            </a:r>
            <a:r>
              <a:rPr lang="en-US" sz="1200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 Caso </a:t>
            </a:r>
            <a:r>
              <a:rPr lang="en-US" sz="1200" dirty="0">
                <a:solidFill>
                  <a:srgbClr val="0070C0"/>
                </a:solidFill>
                <a:latin typeface="Lucida Bright" panose="02040602050505020304" pitchFamily="18" charset="0"/>
              </a:rPr>
              <a:t>o evento seja confirmado, o cinema deve estar ciente </a:t>
            </a:r>
            <a:r>
              <a:rPr lang="en-US" sz="1200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de todas </a:t>
            </a:r>
            <a:r>
              <a:rPr lang="en-US" sz="1200" dirty="0">
                <a:solidFill>
                  <a:srgbClr val="0070C0"/>
                </a:solidFill>
                <a:latin typeface="Lucida Bright" panose="02040602050505020304" pitchFamily="18" charset="0"/>
              </a:rPr>
              <a:t>informações </a:t>
            </a:r>
            <a:r>
              <a:rPr lang="en-US" sz="1200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sobre o evento para organizar </a:t>
            </a:r>
            <a:r>
              <a:rPr lang="en-US" sz="1200" dirty="0">
                <a:solidFill>
                  <a:srgbClr val="0070C0"/>
                </a:solidFill>
                <a:latin typeface="Lucida Bright" panose="02040602050505020304" pitchFamily="18" charset="0"/>
              </a:rPr>
              <a:t>a equipe </a:t>
            </a:r>
            <a:r>
              <a:rPr lang="en-US" sz="1200" dirty="0" smtClean="0">
                <a:solidFill>
                  <a:srgbClr val="0070C0"/>
                </a:solidFill>
                <a:latin typeface="Lucida Bright" panose="02040602050505020304" pitchFamily="18" charset="0"/>
              </a:rPr>
              <a:t>que vai atender </a:t>
            </a:r>
            <a:r>
              <a:rPr lang="en-US" sz="1200" dirty="0">
                <a:solidFill>
                  <a:srgbClr val="0070C0"/>
                </a:solidFill>
                <a:latin typeface="Lucida Bright" panose="02040602050505020304" pitchFamily="18" charset="0"/>
              </a:rPr>
              <a:t>o cliente.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pt-BR" sz="1200" dirty="0">
              <a:solidFill>
                <a:srgbClr val="0070C0"/>
              </a:solidFill>
              <a:latin typeface="Lucida Bright" panose="02040602050505020304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66549" y="2956032"/>
            <a:ext cx="342900" cy="276225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53961" y="2885884"/>
            <a:ext cx="342900" cy="27622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165240" y="2212278"/>
            <a:ext cx="1704975" cy="190500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43984" y="2182773"/>
            <a:ext cx="1704975" cy="190500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03562" y="1155836"/>
            <a:ext cx="3061616" cy="34208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58145" y="2282461"/>
            <a:ext cx="276225" cy="152400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080611" y="2282461"/>
            <a:ext cx="276225" cy="152400"/>
          </a:xfrm>
          <a:prstGeom prst="rect">
            <a:avLst/>
          </a:prstGeom>
        </p:spPr>
      </p:pic>
      <p:sp>
        <p:nvSpPr>
          <p:cNvPr id="39" name="Retângulo 38"/>
          <p:cNvSpPr/>
          <p:nvPr/>
        </p:nvSpPr>
        <p:spPr>
          <a:xfrm>
            <a:off x="7930709" y="1124453"/>
            <a:ext cx="18557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b="1" dirty="0" smtClean="0">
                <a:solidFill>
                  <a:srgbClr val="0068AC"/>
                </a:solidFill>
              </a:rPr>
              <a:t>Painel de Eventos</a:t>
            </a:r>
            <a:endParaRPr lang="pt-BR" b="1" dirty="0">
              <a:solidFill>
                <a:srgbClr val="0068AC"/>
              </a:solidFill>
            </a:endParaRPr>
          </a:p>
        </p:txBody>
      </p:sp>
      <p:sp>
        <p:nvSpPr>
          <p:cNvPr id="40" name="Retângulo 39"/>
          <p:cNvSpPr/>
          <p:nvPr/>
        </p:nvSpPr>
        <p:spPr>
          <a:xfrm>
            <a:off x="290355" y="944433"/>
            <a:ext cx="11658603" cy="5724927"/>
          </a:xfrm>
          <a:prstGeom prst="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 de cantos arredondados 29"/>
          <p:cNvSpPr/>
          <p:nvPr/>
        </p:nvSpPr>
        <p:spPr>
          <a:xfrm>
            <a:off x="4015402" y="739119"/>
            <a:ext cx="3700778" cy="365732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Informações Importantes:</a:t>
            </a:r>
            <a:endParaRPr lang="pt-BR" sz="2000" dirty="0">
              <a:solidFill>
                <a:schemeClr val="bg1"/>
              </a:solidFill>
            </a:endParaRPr>
          </a:p>
        </p:txBody>
      </p:sp>
      <p:cxnSp>
        <p:nvCxnSpPr>
          <p:cNvPr id="34" name="Conector reto 33"/>
          <p:cNvCxnSpPr/>
          <p:nvPr/>
        </p:nvCxnSpPr>
        <p:spPr>
          <a:xfrm flipH="1">
            <a:off x="5725592" y="1323863"/>
            <a:ext cx="10368" cy="5165477"/>
          </a:xfrm>
          <a:prstGeom prst="line">
            <a:avLst/>
          </a:prstGeom>
          <a:ln w="28575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tângulo 47"/>
          <p:cNvSpPr/>
          <p:nvPr/>
        </p:nvSpPr>
        <p:spPr>
          <a:xfrm>
            <a:off x="10596500" y="8620"/>
            <a:ext cx="16855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   </a:t>
            </a:r>
            <a:r>
              <a:rPr lang="pt-BR" sz="1400" b="1" dirty="0" smtClean="0">
                <a:solidFill>
                  <a:srgbClr val="0070C0"/>
                </a:solidFill>
              </a:rPr>
              <a:t>Versão 1.0</a:t>
            </a:r>
            <a:endParaRPr lang="pt-BR" sz="1400" b="1" dirty="0">
              <a:solidFill>
                <a:srgbClr val="0070C0"/>
              </a:solidFill>
            </a:endParaRPr>
          </a:p>
          <a:p>
            <a:pPr algn="ctr"/>
            <a:r>
              <a:rPr lang="pt-BR" sz="1400" b="1" dirty="0" smtClean="0">
                <a:solidFill>
                  <a:srgbClr val="0070C0"/>
                </a:solidFill>
              </a:rPr>
              <a:t>    Maio/2018</a:t>
            </a:r>
            <a:endParaRPr lang="pt-BR" sz="1400" b="1" dirty="0">
              <a:solidFill>
                <a:srgbClr val="0070C0"/>
              </a:solidFill>
            </a:endParaRPr>
          </a:p>
        </p:txBody>
      </p:sp>
      <p:sp>
        <p:nvSpPr>
          <p:cNvPr id="38" name="Título 1"/>
          <p:cNvSpPr txBox="1">
            <a:spLocks/>
          </p:cNvSpPr>
          <p:nvPr/>
        </p:nvSpPr>
        <p:spPr>
          <a:xfrm>
            <a:off x="2945651" y="7148"/>
            <a:ext cx="6202017" cy="7215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1600" kern="1200">
                <a:solidFill>
                  <a:srgbClr val="0068AC"/>
                </a:solidFill>
                <a:latin typeface="Clarendon BT" panose="02040804050505030204" pitchFamily="18" charset="0"/>
                <a:ea typeface="+mj-ea"/>
                <a:cs typeface="+mj-cs"/>
              </a:defRPr>
            </a:lvl1pPr>
          </a:lstStyle>
          <a:p>
            <a:r>
              <a:rPr lang="es-MX" sz="1400" dirty="0" smtClean="0"/>
              <a:t>GUIA RÁPIDO</a:t>
            </a:r>
          </a:p>
          <a:p>
            <a:r>
              <a:rPr lang="es-MX" sz="1400" dirty="0" smtClean="0"/>
              <a:t>Garantia Cinépolis</a:t>
            </a:r>
          </a:p>
          <a:p>
            <a:r>
              <a:rPr lang="es-MX" sz="1400" dirty="0" smtClean="0"/>
              <a:t> BRA-GR-GAR-CIN-00</a:t>
            </a:r>
            <a:endParaRPr lang="es-MX" sz="1400" dirty="0"/>
          </a:p>
          <a:p>
            <a:endParaRPr lang="es-MX" sz="1400" dirty="0"/>
          </a:p>
        </p:txBody>
      </p:sp>
      <p:sp>
        <p:nvSpPr>
          <p:cNvPr id="41" name="Retângulo 38"/>
          <p:cNvSpPr/>
          <p:nvPr/>
        </p:nvSpPr>
        <p:spPr>
          <a:xfrm>
            <a:off x="1674283" y="1088740"/>
            <a:ext cx="23730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b="1" dirty="0" smtClean="0">
                <a:solidFill>
                  <a:srgbClr val="0068AC"/>
                </a:solidFill>
              </a:rPr>
              <a:t>Perguntas e Respostas:</a:t>
            </a:r>
            <a:endParaRPr lang="pt-BR" b="1" dirty="0">
              <a:solidFill>
                <a:srgbClr val="0068AC"/>
              </a:solidFill>
            </a:endParaRPr>
          </a:p>
        </p:txBody>
      </p:sp>
      <p:pic>
        <p:nvPicPr>
          <p:cNvPr id="1026" name="Imagem 1" descr="image00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0997" y="2845904"/>
            <a:ext cx="5981497" cy="3598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 flipV="1">
            <a:off x="8526270" y="2402778"/>
            <a:ext cx="6459" cy="1521277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06190" y="3909655"/>
            <a:ext cx="404030" cy="239425"/>
          </a:xfrm>
          <a:prstGeom prst="rect">
            <a:avLst/>
          </a:prstGeom>
        </p:spPr>
      </p:pic>
      <p:sp>
        <p:nvSpPr>
          <p:cNvPr id="29" name="Retângulo 38"/>
          <p:cNvSpPr/>
          <p:nvPr/>
        </p:nvSpPr>
        <p:spPr>
          <a:xfrm>
            <a:off x="5857917" y="1787913"/>
            <a:ext cx="598939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1600" b="1" dirty="0" smtClean="0">
                <a:solidFill>
                  <a:srgbClr val="FF0000"/>
                </a:solidFill>
              </a:rPr>
              <a:t>Exemplo de Evento Corporativo que deve ser inserido no calendário: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1600" b="1" dirty="0" smtClean="0">
                <a:solidFill>
                  <a:srgbClr val="FF0000"/>
                </a:solidFill>
              </a:rPr>
              <a:t>Samsung</a:t>
            </a:r>
            <a:r>
              <a:rPr lang="pt-BR" sz="1600" b="1" dirty="0" smtClean="0">
                <a:solidFill>
                  <a:srgbClr val="FF0000"/>
                </a:solidFill>
              </a:rPr>
              <a:t>, às 9h30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1600" b="1" dirty="0" smtClean="0">
                <a:solidFill>
                  <a:srgbClr val="FF0000"/>
                </a:solidFill>
              </a:rPr>
              <a:t>Resp.: Eduardo Silva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871832" y="1753976"/>
            <a:ext cx="5900661" cy="914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613645" y="3586070"/>
            <a:ext cx="680632" cy="14918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532202" y="3605661"/>
            <a:ext cx="680632" cy="14918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660328" y="5949280"/>
            <a:ext cx="680632" cy="149184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6054271" y="3447692"/>
            <a:ext cx="1269965" cy="38635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Oval 42"/>
          <p:cNvSpPr/>
          <p:nvPr/>
        </p:nvSpPr>
        <p:spPr>
          <a:xfrm>
            <a:off x="6054271" y="5562927"/>
            <a:ext cx="1269965" cy="38635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Retângulo 86"/>
          <p:cNvSpPr/>
          <p:nvPr/>
        </p:nvSpPr>
        <p:spPr>
          <a:xfrm>
            <a:off x="8257016" y="3912971"/>
            <a:ext cx="105122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" b="1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Samsung, 9h30</a:t>
            </a:r>
          </a:p>
          <a:p>
            <a:pPr algn="just"/>
            <a:r>
              <a:rPr lang="en-US" sz="400" b="1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Eduardo Silva</a:t>
            </a:r>
            <a:endParaRPr lang="pt-BR" sz="400" b="1" dirty="0">
              <a:solidFill>
                <a:srgbClr val="FF0000"/>
              </a:solidFill>
              <a:latin typeface="Lucida Bright" panose="02040602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49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solidFill>
            <a:srgbClr val="295999"/>
          </a:solidFill>
          <a:headEnd type="none" w="med" len="med"/>
          <a:tailEnd type="triangl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200" dirty="0" smtClean="0">
            <a:solidFill>
              <a:schemeClr val="bg1"/>
            </a:solidFill>
            <a:latin typeface="Lucida Sans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9E3935653EF34ABE8D81221B884175" ma:contentTypeVersion="1" ma:contentTypeDescription="Create a new document." ma:contentTypeScope="" ma:versionID="334149326a64982d3b15fe1bb3626b52">
  <xsd:schema xmlns:xsd="http://www.w3.org/2001/XMLSchema" xmlns:xs="http://www.w3.org/2001/XMLSchema" xmlns:p="http://schemas.microsoft.com/office/2006/metadata/properties" xmlns:ns2="b434cdbb-54b5-49ea-a40b-8752fccc213c" targetNamespace="http://schemas.microsoft.com/office/2006/metadata/properties" ma:root="true" ma:fieldsID="eddd2c58a5d112a168fbe3204970eb5e" ns2:_="">
    <xsd:import namespace="b434cdbb-54b5-49ea-a40b-8752fccc213c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34cdbb-54b5-49ea-a40b-8752fccc213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0F08338-3585-466D-AF1C-11AF2CE37B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34cdbb-54b5-49ea-a40b-8752fccc21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13E624-94BB-4095-9EA6-73964D11847D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b434cdbb-54b5-49ea-a40b-8752fccc213c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3C5E163-E970-4ECD-845B-10C45414CF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14818</TotalTime>
  <Words>386</Words>
  <Application>Microsoft Office PowerPoint</Application>
  <PresentationFormat>Widescreen</PresentationFormat>
  <Paragraphs>59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Clarendon BT</vt:lpstr>
      <vt:lpstr>Lucida Bright</vt:lpstr>
      <vt:lpstr>Lucida Sans</vt:lpstr>
      <vt:lpstr>Wingdings</vt:lpstr>
      <vt:lpstr>Tema de Office</vt:lpstr>
      <vt:lpstr>GUIA RÁPIDO PAINEL DE EVENTOS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SAAG</dc:creator>
  <cp:lastModifiedBy>Daniele Endler (ext. Scanton)</cp:lastModifiedBy>
  <cp:revision>1034</cp:revision>
  <cp:lastPrinted>2017-06-21T21:12:17Z</cp:lastPrinted>
  <dcterms:created xsi:type="dcterms:W3CDTF">2011-07-21T16:01:35Z</dcterms:created>
  <dcterms:modified xsi:type="dcterms:W3CDTF">2018-04-27T19:19:56Z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0x010100289E3935653EF34ABE8D81221B884175</vt:lpwstr>
  </property>
</Properties>
</file>