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8" r:id="rId5"/>
    <p:sldId id="304" r:id="rId6"/>
    <p:sldId id="305" r:id="rId7"/>
  </p:sldIdLst>
  <p:sldSz cx="12192000" cy="6858000"/>
  <p:notesSz cx="6797675" cy="98567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AG" initials="SAAG" lastIdx="6" clrIdx="0"/>
  <p:cmAuthor id="1" name="María Esther Gómez" initials="MEG" lastIdx="3" clrIdx="1">
    <p:extLst/>
  </p:cmAuthor>
  <p:cmAuthor id="2" name="SAAGTH" initials="S" lastIdx="98" clrIdx="2"/>
  <p:cmAuthor id="3" name="SAAG-AG" initials="S" lastIdx="0" clrIdx="3"/>
  <p:cmAuthor id="4" name="Blutslpkfilth" initials="B" lastIdx="3" clrIdx="4"/>
  <p:cmAuthor id="5" name="Daniele Endler (ext. Scanton)" initials="DE(S" lastIdx="1" clrIdx="5">
    <p:extLst>
      <p:ext uri="{19B8F6BF-5375-455C-9EA6-DF929625EA0E}">
        <p15:presenceInfo xmlns:p15="http://schemas.microsoft.com/office/powerpoint/2012/main" userId="S-1-5-21-3666951236-1684651718-1201408435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2C"/>
    <a:srgbClr val="0068AC"/>
    <a:srgbClr val="295A99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180" autoAdjust="0"/>
  </p:normalViewPr>
  <p:slideViewPr>
    <p:cSldViewPr>
      <p:cViewPr varScale="1">
        <p:scale>
          <a:sx n="68" d="100"/>
          <a:sy n="68" d="100"/>
        </p:scale>
        <p:origin x="10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D932-5405-4322-B5A7-864A4E96DFC6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B01CB-8A9B-4142-B663-8383D796A09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599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61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7331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17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SAAGSC~1\AppData\Local\Temp\Rar$DI00.448\FONDOS_ok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Autofit/>
          </a:bodyPr>
          <a:lstStyle>
            <a:lvl1pPr>
              <a:defRPr sz="32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4" t="20598" r="6070" b="18112"/>
          <a:stretch/>
        </p:blipFill>
        <p:spPr>
          <a:xfrm>
            <a:off x="3962399" y="5876365"/>
            <a:ext cx="4195484" cy="8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185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89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6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801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73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661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29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81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CuadroTexto 8"/>
          <p:cNvSpPr txBox="1"/>
          <p:nvPr userDrawn="1"/>
        </p:nvSpPr>
        <p:spPr>
          <a:xfrm rot="19498548">
            <a:off x="720358" y="2984647"/>
            <a:ext cx="10386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Sans" pitchFamily="34" charset="0"/>
              </a:rPr>
              <a:t>DOCUMENTO EN REVISIÓN</a:t>
            </a:r>
          </a:p>
        </p:txBody>
      </p:sp>
    </p:spTree>
    <p:extLst>
      <p:ext uri="{BB962C8B-B14F-4D97-AF65-F5344CB8AC3E}">
        <p14:creationId xmlns:p14="http://schemas.microsoft.com/office/powerpoint/2010/main" val="348982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39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615613" y="188641"/>
            <a:ext cx="8966787" cy="655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907D-BB3D-4F20-9B59-8196D807F7AD}" type="datetimeFigureOut">
              <a:rPr lang="es-MX" smtClean="0"/>
              <a:pPr/>
              <a:t>05/07/2018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B840-34EF-4AB8-9DF8-2A68208997AB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7" name="0 Imagen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" y="111604"/>
            <a:ext cx="2231821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1600" kern="1200">
          <a:solidFill>
            <a:srgbClr val="0068AC"/>
          </a:solidFill>
          <a:latin typeface="Clarendon BT" panose="02040804050505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6.jpeg"/><Relationship Id="rId10" Type="http://schemas.openxmlformats.org/officeDocument/2006/relationships/image" Target="../media/image18.png"/><Relationship Id="rId4" Type="http://schemas.openxmlformats.org/officeDocument/2006/relationships/image" Target="../media/image5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BRA-GR-PAIN-EVE-00</a:t>
            </a:r>
          </a:p>
        </p:txBody>
      </p:sp>
      <p:sp>
        <p:nvSpPr>
          <p:cNvPr id="6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solidFill>
                  <a:schemeClr val="bg1"/>
                </a:solidFill>
              </a:rPr>
              <a:t>GUIA RÁPIDO</a:t>
            </a:r>
            <a:br>
              <a:rPr lang="es-MX" dirty="0">
                <a:solidFill>
                  <a:schemeClr val="bg1"/>
                </a:solidFill>
              </a:rPr>
            </a:br>
            <a:r>
              <a:rPr lang="es-MX" dirty="0">
                <a:solidFill>
                  <a:schemeClr val="bg1"/>
                </a:solidFill>
              </a:rPr>
              <a:t>PAINEL DE EVENTOS</a:t>
            </a:r>
            <a:endParaRPr lang="es-E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8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78928" y="176558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   </a:t>
            </a:r>
            <a:r>
              <a:rPr lang="pt-BR" sz="1400" b="1" dirty="0">
                <a:solidFill>
                  <a:srgbClr val="0070C0"/>
                </a:solidFill>
              </a:rPr>
              <a:t>Versão 1.0</a:t>
            </a: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   Maio/2018</a:t>
            </a: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sz="1400" dirty="0"/>
              <a:t>GUIA RÁPIDO</a:t>
            </a:r>
          </a:p>
          <a:p>
            <a:r>
              <a:rPr lang="es-MX" sz="1400" dirty="0"/>
              <a:t>Painel de Eventos</a:t>
            </a:r>
          </a:p>
          <a:p>
            <a:r>
              <a:rPr lang="es-MX" sz="1400" dirty="0"/>
              <a:t> BRA-GR-PAIN-EVE-00</a:t>
            </a:r>
          </a:p>
          <a:p>
            <a:endParaRPr lang="es-MX" sz="1400" dirty="0"/>
          </a:p>
        </p:txBody>
      </p:sp>
      <p:sp>
        <p:nvSpPr>
          <p:cNvPr id="49" name="Retângulo 48"/>
          <p:cNvSpPr/>
          <p:nvPr/>
        </p:nvSpPr>
        <p:spPr>
          <a:xfrm>
            <a:off x="1887739" y="1493785"/>
            <a:ext cx="211006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CONFIRMAÇÃO </a:t>
            </a:r>
          </a:p>
          <a:p>
            <a:pPr algn="ctr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DO EVENTO</a:t>
            </a:r>
          </a:p>
          <a:p>
            <a:pPr algn="just">
              <a:tabLst>
                <a:tab pos="900113" algn="l"/>
              </a:tabLst>
            </a:pP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Área comercial:</a:t>
            </a:r>
          </a:p>
          <a:p>
            <a:pPr algn="just">
              <a:tabLst>
                <a:tab pos="900113" algn="l"/>
              </a:tabLst>
            </a:pP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Negocia a forma de pagamento e inclui na agenda de eventos – enviada por </a:t>
            </a:r>
            <a:r>
              <a:rPr lang="es-MX" sz="1300" dirty="0">
                <a:solidFill>
                  <a:srgbClr val="0070C0"/>
                </a:solidFill>
                <a:latin typeface="Lucida Bright" panose="02040602050505020304" pitchFamily="18" charset="0"/>
              </a:rPr>
              <a:t>e-mail toda 2ª feira ao cinema.</a:t>
            </a:r>
          </a:p>
          <a:p>
            <a:pPr algn="just">
              <a:tabLst>
                <a:tab pos="900113" algn="l"/>
              </a:tabLst>
            </a:pPr>
            <a:endParaRPr lang="es-MX" sz="13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70945" y="5768793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6</a:t>
            </a: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 flipH="1">
            <a:off x="378928" y="3879050"/>
            <a:ext cx="11477712" cy="0"/>
          </a:xfrm>
          <a:prstGeom prst="line">
            <a:avLst/>
          </a:prstGeom>
          <a:ln w="1016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4115780" y="1493785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Elipse 70"/>
          <p:cNvSpPr/>
          <p:nvPr/>
        </p:nvSpPr>
        <p:spPr>
          <a:xfrm>
            <a:off x="3431308" y="3744035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pt-BR" dirty="0"/>
          </a:p>
        </p:txBody>
      </p:sp>
      <p:sp>
        <p:nvSpPr>
          <p:cNvPr id="72" name="Elipse 71"/>
          <p:cNvSpPr/>
          <p:nvPr/>
        </p:nvSpPr>
        <p:spPr>
          <a:xfrm>
            <a:off x="11217173" y="36990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3440705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1</a:t>
            </a:r>
          </a:p>
        </p:txBody>
      </p:sp>
      <p:sp>
        <p:nvSpPr>
          <p:cNvPr id="94" name="Elipse 93"/>
          <p:cNvSpPr/>
          <p:nvPr/>
        </p:nvSpPr>
        <p:spPr>
          <a:xfrm>
            <a:off x="752676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2</a:t>
            </a:r>
          </a:p>
        </p:txBody>
      </p:sp>
      <p:sp>
        <p:nvSpPr>
          <p:cNvPr id="56" name="Retângulo de cantos arredondados 29"/>
          <p:cNvSpPr/>
          <p:nvPr/>
        </p:nvSpPr>
        <p:spPr>
          <a:xfrm>
            <a:off x="680884" y="993384"/>
            <a:ext cx="1731792" cy="36573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Processo:</a:t>
            </a:r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75" name="Conector reto 68"/>
          <p:cNvCxnSpPr/>
          <p:nvPr/>
        </p:nvCxnSpPr>
        <p:spPr>
          <a:xfrm>
            <a:off x="6411035" y="4120532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41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000" y="2211736"/>
            <a:ext cx="1320752" cy="1093460"/>
          </a:xfrm>
          <a:prstGeom prst="rect">
            <a:avLst/>
          </a:prstGeom>
        </p:spPr>
      </p:pic>
      <p:cxnSp>
        <p:nvCxnSpPr>
          <p:cNvPr id="44" name="Conector reto 68"/>
          <p:cNvCxnSpPr/>
          <p:nvPr/>
        </p:nvCxnSpPr>
        <p:spPr>
          <a:xfrm>
            <a:off x="8571275" y="1538790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48"/>
          <p:cNvSpPr/>
          <p:nvPr/>
        </p:nvSpPr>
        <p:spPr>
          <a:xfrm>
            <a:off x="5981287" y="1497329"/>
            <a:ext cx="231343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RECEBIMENTO DAS INFORMAÇÕES</a:t>
            </a:r>
          </a:p>
          <a:p>
            <a:pPr algn="just">
              <a:tabLst>
                <a:tab pos="900113" algn="l"/>
              </a:tabLst>
            </a:pP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>
                <a:solidFill>
                  <a:srgbClr val="0070C0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>
                <a:solidFill>
                  <a:srgbClr val="0070C0"/>
                </a:solidFill>
                <a:latin typeface="Lucida Bright" panose="02040602050505020304" pitchFamily="18" charset="0"/>
              </a:rPr>
              <a:t> recebe a Ordem de Serviço 3 dias úteis antes da data do evento com todas as informações referente ao que foi negociado entre o cliente e a área Comercial. </a:t>
            </a:r>
          </a:p>
        </p:txBody>
      </p:sp>
      <p:sp>
        <p:nvSpPr>
          <p:cNvPr id="50" name="Retângulo 48"/>
          <p:cNvSpPr/>
          <p:nvPr/>
        </p:nvSpPr>
        <p:spPr>
          <a:xfrm>
            <a:off x="9686491" y="1548370"/>
            <a:ext cx="202579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ALINHAMENTO OPERACIONAL</a:t>
            </a:r>
          </a:p>
          <a:p>
            <a:pPr algn="just">
              <a:tabLst>
                <a:tab pos="900113" algn="l"/>
              </a:tabLst>
            </a:pP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 Imprime as ordens de serviço e armaneza no Painel de Eventos (acrílico) para todos da equipe possam ter acesso às informações</a:t>
            </a:r>
          </a:p>
        </p:txBody>
      </p:sp>
      <p:sp>
        <p:nvSpPr>
          <p:cNvPr id="58" name="Elipse 93"/>
          <p:cNvSpPr/>
          <p:nvPr/>
        </p:nvSpPr>
        <p:spPr>
          <a:xfrm>
            <a:off x="1103715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pt-BR" dirty="0"/>
          </a:p>
        </p:txBody>
      </p:sp>
      <p:pic>
        <p:nvPicPr>
          <p:cNvPr id="59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5417" y="2302749"/>
            <a:ext cx="1578052" cy="729133"/>
          </a:xfrm>
          <a:prstGeom prst="rect">
            <a:avLst/>
          </a:prstGeom>
        </p:spPr>
      </p:pic>
      <p:sp>
        <p:nvSpPr>
          <p:cNvPr id="63" name="Retângulo 48"/>
          <p:cNvSpPr/>
          <p:nvPr/>
        </p:nvSpPr>
        <p:spPr>
          <a:xfrm>
            <a:off x="8706044" y="4364231"/>
            <a:ext cx="2835561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ORGANIZAÇÃO DA EQUIPE</a:t>
            </a:r>
          </a:p>
          <a:p>
            <a:pPr algn="just">
              <a:tabLst>
                <a:tab pos="900113" algn="l"/>
              </a:tabLst>
            </a:pP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endParaRPr lang="es-MX" sz="1300" b="1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300" dirty="0" err="1">
                <a:solidFill>
                  <a:srgbClr val="0070C0"/>
                </a:solidFill>
                <a:latin typeface="Lucida Bright" panose="02040602050505020304" pitchFamily="18" charset="0"/>
              </a:rPr>
              <a:t>Escreve</a:t>
            </a:r>
            <a:r>
              <a:rPr lang="es-MX" sz="1300" dirty="0">
                <a:solidFill>
                  <a:srgbClr val="0070C0"/>
                </a:solidFill>
                <a:latin typeface="Lucida Bright" panose="02040602050505020304" pitchFamily="18" charset="0"/>
              </a:rPr>
              <a:t> no Painel de Eventos o respectivo Evento: Nome da empresa/ horário e Colaborador responsável pelo Evento.</a:t>
            </a:r>
          </a:p>
        </p:txBody>
      </p:sp>
      <p:sp>
        <p:nvSpPr>
          <p:cNvPr id="70" name="Retângulo 48"/>
          <p:cNvSpPr/>
          <p:nvPr/>
        </p:nvSpPr>
        <p:spPr>
          <a:xfrm>
            <a:off x="2926915" y="4966184"/>
            <a:ext cx="3349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 O colaborador responsável pelo evento do dia, deve se apresentar ao responsável pelo evento e ter a Ordem de Serviço respectiva em mãos para conferir as informações e tirar dúvidas, caso necessário.</a:t>
            </a:r>
            <a:endParaRPr lang="es-MX" sz="1300" b="1" dirty="0">
              <a:solidFill>
                <a:srgbClr val="0070C0"/>
              </a:solidFill>
              <a:latin typeface="Lucida Bright" panose="02040602050505020304" pitchFamily="18" charset="0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3689671" y="4011165"/>
            <a:ext cx="2342264" cy="915144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No dia do evento</a:t>
            </a:r>
            <a:endParaRPr lang="pt-BR" sz="1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87231" y="2313189"/>
            <a:ext cx="936637" cy="1238030"/>
          </a:xfrm>
          <a:prstGeom prst="rect">
            <a:avLst/>
          </a:prstGeom>
        </p:spPr>
      </p:pic>
      <p:pic>
        <p:nvPicPr>
          <p:cNvPr id="42" name="Imagem 1" descr="image00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055" y="4595564"/>
            <a:ext cx="2025788" cy="121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Imagem 1" descr="image00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9" y="5011667"/>
            <a:ext cx="2157026" cy="129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639" y="3993740"/>
            <a:ext cx="532474" cy="70381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875420" y="4779150"/>
            <a:ext cx="0" cy="550947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6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ângulo 54"/>
          <p:cNvSpPr/>
          <p:nvPr/>
        </p:nvSpPr>
        <p:spPr>
          <a:xfrm>
            <a:off x="155575" y="7148"/>
            <a:ext cx="11900724" cy="6662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4" name="Retângulo 73"/>
          <p:cNvSpPr/>
          <p:nvPr/>
        </p:nvSpPr>
        <p:spPr>
          <a:xfrm>
            <a:off x="5354913" y="3100679"/>
            <a:ext cx="21804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37" name="Retângulo 86"/>
          <p:cNvSpPr/>
          <p:nvPr/>
        </p:nvSpPr>
        <p:spPr>
          <a:xfrm>
            <a:off x="461844" y="1552985"/>
            <a:ext cx="513608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solidFill>
                  <a:srgbClr val="0070C0"/>
                </a:solidFill>
                <a:latin typeface="Lucida Bright" panose="02040602050505020304" pitchFamily="18" charset="0"/>
              </a:rPr>
              <a:t>1)  O que é Ordem de Serviço?</a:t>
            </a:r>
          </a:p>
          <a:p>
            <a:pPr algn="just"/>
            <a:r>
              <a:rPr lang="en-US" sz="1400" dirty="0" err="1">
                <a:solidFill>
                  <a:srgbClr val="0070C0"/>
                </a:solidFill>
                <a:latin typeface="Lucida Bright" panose="02040602050505020304" pitchFamily="18" charset="0"/>
              </a:rPr>
              <a:t>Ordem</a:t>
            </a: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 de Serviço é um documento que serve para facilitar a Comunicação entre a área Comercial, equipe do cinema e cliente. Contém as informações principais do evento, como: dados do cliente, data, horário, sala, forma de pagamento, informações da Bomboniere (tecla, produto, quantidade e valor unitário), além de conter espaço para a equipe do cinema preencher com informações referente aos preparativos operacionais, exemplo: responsável pela limpeza e manutenção da sala reservada para o evento, autorização de entrada no shopping, conferir HD e KDM do filme, entre outros.</a:t>
            </a:r>
          </a:p>
          <a:p>
            <a:pPr algn="just"/>
            <a:endParaRPr lang="en-US" sz="1400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/>
            <a:endParaRPr lang="en-US" sz="1400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n-US" sz="1400" b="1" dirty="0">
                <a:solidFill>
                  <a:srgbClr val="0070C0"/>
                </a:solidFill>
                <a:latin typeface="Lucida Bright" panose="02040602050505020304" pitchFamily="18" charset="0"/>
              </a:rPr>
              <a:t>2) O Painel de Eventos é composto por: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Mês e ano vigente;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Acrílico que comporta e separa as documentações referente ao Eventos e Projetos Escola (imagem ao lado);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Calendário do mês: Incluir o nome da empresa/ </a:t>
            </a:r>
            <a:r>
              <a:rPr lang="en-US" sz="1400" dirty="0" err="1">
                <a:solidFill>
                  <a:srgbClr val="0070C0"/>
                </a:solidFill>
                <a:latin typeface="Lucida Bright" panose="02040602050505020304" pitchFamily="18" charset="0"/>
              </a:rPr>
              <a:t>horário</a:t>
            </a: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 e </a:t>
            </a:r>
            <a:r>
              <a:rPr lang="en-US" sz="1400" dirty="0" err="1">
                <a:solidFill>
                  <a:srgbClr val="0070C0"/>
                </a:solidFill>
                <a:latin typeface="Lucida Bright" panose="02040602050505020304" pitchFamily="18" charset="0"/>
              </a:rPr>
              <a:t>colaborador</a:t>
            </a: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 responsável pelo Evento (veja exemplo ao </a:t>
            </a:r>
            <a:r>
              <a:rPr lang="en-US" sz="1400" dirty="0" err="1">
                <a:solidFill>
                  <a:srgbClr val="0070C0"/>
                </a:solidFill>
                <a:latin typeface="Lucida Bright" panose="02040602050505020304" pitchFamily="18" charset="0"/>
              </a:rPr>
              <a:t>lado</a:t>
            </a:r>
            <a:r>
              <a:rPr lang="en-US" sz="1400" dirty="0">
                <a:solidFill>
                  <a:srgbClr val="0070C0"/>
                </a:solidFill>
                <a:latin typeface="Lucida Bright" panose="02040602050505020304" pitchFamily="18" charset="0"/>
              </a:rPr>
              <a:t>).</a:t>
            </a:r>
          </a:p>
          <a:p>
            <a:pPr algn="just"/>
            <a:endParaRPr lang="pt-BR" sz="1400" dirty="0">
              <a:solidFill>
                <a:srgbClr val="0070C0"/>
              </a:solidFill>
              <a:latin typeface="Lucida Bright" panose="020406020505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6549" y="2956032"/>
            <a:ext cx="342900" cy="27622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53961" y="2885884"/>
            <a:ext cx="342900" cy="2762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65240" y="2212278"/>
            <a:ext cx="1704975" cy="1905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43984" y="2182773"/>
            <a:ext cx="1704975" cy="19050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3562" y="1155836"/>
            <a:ext cx="3061616" cy="3420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58145" y="2282461"/>
            <a:ext cx="276225" cy="1524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80611" y="2282461"/>
            <a:ext cx="276225" cy="152400"/>
          </a:xfrm>
          <a:prstGeom prst="rect">
            <a:avLst/>
          </a:prstGeom>
        </p:spPr>
      </p:pic>
      <p:sp>
        <p:nvSpPr>
          <p:cNvPr id="39" name="Retângulo 38"/>
          <p:cNvSpPr/>
          <p:nvPr/>
        </p:nvSpPr>
        <p:spPr>
          <a:xfrm>
            <a:off x="7930709" y="1124453"/>
            <a:ext cx="1855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>
                <a:solidFill>
                  <a:srgbClr val="0068AC"/>
                </a:solidFill>
              </a:rPr>
              <a:t>Painel de Eventos</a:t>
            </a:r>
            <a:endParaRPr lang="pt-BR" b="1" dirty="0">
              <a:solidFill>
                <a:srgbClr val="0068AC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290355" y="944433"/>
            <a:ext cx="11658603" cy="5724927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4015402" y="739119"/>
            <a:ext cx="3700778" cy="36573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Informações Importantes:</a:t>
            </a:r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34" name="Conector reto 33"/>
          <p:cNvCxnSpPr/>
          <p:nvPr/>
        </p:nvCxnSpPr>
        <p:spPr>
          <a:xfrm flipH="1">
            <a:off x="5725592" y="1323863"/>
            <a:ext cx="10368" cy="5165477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   </a:t>
            </a:r>
            <a:r>
              <a:rPr lang="pt-BR" sz="1400" b="1" dirty="0">
                <a:solidFill>
                  <a:srgbClr val="0070C0"/>
                </a:solidFill>
              </a:rPr>
              <a:t>Versão 1.0</a:t>
            </a: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   Maio/2018</a:t>
            </a:r>
          </a:p>
        </p:txBody>
      </p:sp>
      <p:sp>
        <p:nvSpPr>
          <p:cNvPr id="38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sz="1400" dirty="0"/>
              <a:t>GUIA RÁPIDO</a:t>
            </a:r>
          </a:p>
          <a:p>
            <a:r>
              <a:rPr lang="es-MX" sz="1400" dirty="0"/>
              <a:t>Garantia Cinépolis</a:t>
            </a:r>
          </a:p>
          <a:p>
            <a:r>
              <a:rPr lang="es-MX" sz="1400" dirty="0"/>
              <a:t> BRA-GR-GAR-CIN-00</a:t>
            </a:r>
          </a:p>
          <a:p>
            <a:endParaRPr lang="es-MX" sz="1400" dirty="0"/>
          </a:p>
        </p:txBody>
      </p:sp>
      <p:sp>
        <p:nvSpPr>
          <p:cNvPr id="41" name="Retângulo 38"/>
          <p:cNvSpPr/>
          <p:nvPr/>
        </p:nvSpPr>
        <p:spPr>
          <a:xfrm>
            <a:off x="1674283" y="1088740"/>
            <a:ext cx="2373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b="1" dirty="0">
                <a:solidFill>
                  <a:srgbClr val="0068AC"/>
                </a:solidFill>
              </a:rPr>
              <a:t>Perguntas e Respostas:</a:t>
            </a:r>
          </a:p>
        </p:txBody>
      </p:sp>
      <p:pic>
        <p:nvPicPr>
          <p:cNvPr id="1026" name="Imagem 1" descr="image0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997" y="2845904"/>
            <a:ext cx="5981497" cy="359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8526270" y="2402778"/>
            <a:ext cx="6459" cy="152127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06190" y="3909655"/>
            <a:ext cx="404030" cy="239425"/>
          </a:xfrm>
          <a:prstGeom prst="rect">
            <a:avLst/>
          </a:prstGeom>
        </p:spPr>
      </p:pic>
      <p:sp>
        <p:nvSpPr>
          <p:cNvPr id="29" name="Retângulo 38"/>
          <p:cNvSpPr/>
          <p:nvPr/>
        </p:nvSpPr>
        <p:spPr>
          <a:xfrm>
            <a:off x="5857917" y="1787913"/>
            <a:ext cx="59893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600" b="1" dirty="0">
                <a:solidFill>
                  <a:srgbClr val="FF0000"/>
                </a:solidFill>
              </a:rPr>
              <a:t>Exemplo de Evento Corporativo que deve ser inserido no calendário: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rgbClr val="FF0000"/>
                </a:solidFill>
              </a:rPr>
              <a:t>Samsung</a:t>
            </a:r>
            <a:r>
              <a:rPr lang="pt-BR" sz="1600" b="1" dirty="0">
                <a:solidFill>
                  <a:srgbClr val="FF0000"/>
                </a:solidFill>
              </a:rPr>
              <a:t>, às 9h30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rgbClr val="FF0000"/>
                </a:solidFill>
              </a:rPr>
              <a:t>Resp.: Eduardo Silva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871832" y="1753976"/>
            <a:ext cx="5900661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13645" y="3586070"/>
            <a:ext cx="680632" cy="1491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32202" y="3605661"/>
            <a:ext cx="680632" cy="1491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60328" y="5949280"/>
            <a:ext cx="680632" cy="149184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054271" y="3447692"/>
            <a:ext cx="1269965" cy="3863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Oval 42"/>
          <p:cNvSpPr/>
          <p:nvPr/>
        </p:nvSpPr>
        <p:spPr>
          <a:xfrm>
            <a:off x="6054271" y="5562927"/>
            <a:ext cx="1269965" cy="3863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86"/>
          <p:cNvSpPr/>
          <p:nvPr/>
        </p:nvSpPr>
        <p:spPr>
          <a:xfrm>
            <a:off x="8257016" y="3912971"/>
            <a:ext cx="10512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" b="1" dirty="0">
                <a:solidFill>
                  <a:srgbClr val="FF0000"/>
                </a:solidFill>
                <a:latin typeface="Lucida Bright" panose="02040602050505020304" pitchFamily="18" charset="0"/>
              </a:rPr>
              <a:t>Samsung, 9h30</a:t>
            </a:r>
          </a:p>
          <a:p>
            <a:pPr algn="just"/>
            <a:r>
              <a:rPr lang="en-US" sz="400" b="1" dirty="0">
                <a:solidFill>
                  <a:srgbClr val="FF0000"/>
                </a:solidFill>
                <a:latin typeface="Lucida Bright" panose="02040602050505020304" pitchFamily="18" charset="0"/>
              </a:rPr>
              <a:t>Eduardo Silva</a:t>
            </a:r>
            <a:endParaRPr lang="pt-BR" sz="400" b="1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98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295999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Lucida Sans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" ma:contentTypeDescription="Create a new document." ma:contentTypeScope="" ma:versionID="334149326a64982d3b15fe1bb3626b52">
  <xsd:schema xmlns:xsd="http://www.w3.org/2001/XMLSchema" xmlns:xs="http://www.w3.org/2001/XMLSchema" xmlns:p="http://schemas.microsoft.com/office/2006/metadata/properties" xmlns:ns2="b434cdbb-54b5-49ea-a40b-8752fccc213c" targetNamespace="http://schemas.microsoft.com/office/2006/metadata/properties" ma:root="true" ma:fieldsID="eddd2c58a5d112a168fbe3204970eb5e" ns2:_="">
    <xsd:import namespace="b434cdbb-54b5-49ea-a40b-8752fccc213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13E624-94BB-4095-9EA6-73964D11847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434cdbb-54b5-49ea-a40b-8752fccc213c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C5E163-E970-4ECD-845B-10C45414CF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08338-3585-466D-AF1C-11AF2CE37B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14820</TotalTime>
  <Words>400</Words>
  <Application>Microsoft Office PowerPoint</Application>
  <PresentationFormat>Widescreen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Calibri</vt:lpstr>
      <vt:lpstr>Clarendon BT</vt:lpstr>
      <vt:lpstr>Lucida Bright</vt:lpstr>
      <vt:lpstr>Lucida Sans</vt:lpstr>
      <vt:lpstr>Wingdings</vt:lpstr>
      <vt:lpstr>Tema de Office</vt:lpstr>
      <vt:lpstr>GUIA RÁPIDO PAINEL DE EVENTOS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Michelle Moura</cp:lastModifiedBy>
  <cp:revision>1034</cp:revision>
  <cp:lastPrinted>2017-06-21T21:12:17Z</cp:lastPrinted>
  <dcterms:created xsi:type="dcterms:W3CDTF">2011-07-21T16:01:35Z</dcterms:created>
  <dcterms:modified xsi:type="dcterms:W3CDTF">2018-07-05T16:14:44Z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