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6" r:id="rId5"/>
    <p:sldId id="269" r:id="rId6"/>
    <p:sldId id="265" r:id="rId7"/>
    <p:sldId id="264" r:id="rId8"/>
    <p:sldId id="267" r:id="rId9"/>
    <p:sldId id="263" r:id="rId10"/>
    <p:sldId id="268" r:id="rId11"/>
  </p:sldIdLst>
  <p:sldSz cx="12192000" cy="6858000"/>
  <p:notesSz cx="6797675" cy="99266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2C"/>
    <a:srgbClr val="0068AC"/>
    <a:srgbClr val="295999"/>
    <a:srgbClr val="EDC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8971" autoAdjust="0"/>
    <p:restoredTop sz="94270" autoAdjust="0"/>
  </p:normalViewPr>
  <p:slideViewPr>
    <p:cSldViewPr snapToGrid="0">
      <p:cViewPr varScale="1">
        <p:scale>
          <a:sx n="116" d="100"/>
          <a:sy n="116" d="100"/>
        </p:scale>
        <p:origin x="106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7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E5F40-3ED7-4251-8A6B-1B11447D311D}" type="datetimeFigureOut">
              <a:rPr lang="es-MX" smtClean="0"/>
              <a:t>25/09/2018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205AF-1A58-410B-AE42-52C32DE3032B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74545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9FEA6-CF1F-4738-B052-094D19FAC746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08E0E-3DC4-4D62-BDA0-2AE37D04F7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246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6819A-A8B7-481A-86D2-F0BA812207A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807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6819A-A8B7-481A-86D2-F0BA812207A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243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6819A-A8B7-481A-86D2-F0BA812207A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705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48" y="31514"/>
            <a:ext cx="634089" cy="702086"/>
          </a:xfrm>
          <a:prstGeom prst="rect">
            <a:avLst/>
          </a:prstGeom>
        </p:spPr>
      </p:pic>
      <p:pic>
        <p:nvPicPr>
          <p:cNvPr id="9" name="0 Imagen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" y="31514"/>
            <a:ext cx="1673866" cy="6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9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02" y="63598"/>
            <a:ext cx="634089" cy="702086"/>
          </a:xfrm>
          <a:prstGeom prst="rect">
            <a:avLst/>
          </a:prstGeom>
        </p:spPr>
      </p:pic>
      <p:pic>
        <p:nvPicPr>
          <p:cNvPr id="6" name="0 Imagen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8" y="63598"/>
            <a:ext cx="1673866" cy="6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7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48" y="31514"/>
            <a:ext cx="634089" cy="702086"/>
          </a:xfrm>
          <a:prstGeom prst="rect">
            <a:avLst/>
          </a:prstGeom>
        </p:spPr>
      </p:pic>
      <p:pic>
        <p:nvPicPr>
          <p:cNvPr id="9" name="0 Imagen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" y="31514"/>
            <a:ext cx="1673866" cy="6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97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02" y="63598"/>
            <a:ext cx="634089" cy="702086"/>
          </a:xfrm>
          <a:prstGeom prst="rect">
            <a:avLst/>
          </a:prstGeom>
        </p:spPr>
      </p:pic>
      <p:pic>
        <p:nvPicPr>
          <p:cNvPr id="6" name="0 Imagen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8" y="63598"/>
            <a:ext cx="1673866" cy="6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38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F70275-2174-4E4D-ADC2-3D01D83C7F95}" type="datetimeFigureOut">
              <a:rPr lang="pt-BR" smtClean="0"/>
              <a:t>25/09/2018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D2178-5CD5-4FE2-8B0F-1A34FBECB1E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970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1" y="166346"/>
            <a:ext cx="8269356" cy="721552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29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48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49" r:id="rId3"/>
    <p:sldLayoutId id="2147483650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3" Type="http://schemas.openxmlformats.org/officeDocument/2006/relationships/image" Target="../media/image5.jpe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tendimento@tita.com.br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200" dirty="0" smtClean="0">
                <a:solidFill>
                  <a:schemeClr val="bg1"/>
                </a:solidFill>
                <a:latin typeface="Clarendon BT" panose="02040804050505030204"/>
              </a:rPr>
              <a:t>GUIA RÁPIDO </a:t>
            </a:r>
            <a:br>
              <a:rPr lang="es-MX" sz="3200" dirty="0" smtClean="0">
                <a:solidFill>
                  <a:schemeClr val="bg1"/>
                </a:solidFill>
                <a:latin typeface="Clarendon BT" panose="02040804050505030204"/>
              </a:rPr>
            </a:br>
            <a:r>
              <a:rPr lang="es-MX" sz="3200" dirty="0" smtClean="0">
                <a:solidFill>
                  <a:schemeClr val="bg1"/>
                </a:solidFill>
                <a:latin typeface="Clarendon BT" panose="02040804050505030204"/>
              </a:rPr>
              <a:t>PÃO DE QUEIJO</a:t>
            </a:r>
          </a:p>
          <a:p>
            <a:pPr algn="ctr"/>
            <a:r>
              <a:rPr lang="es-MX" sz="1600" dirty="0" smtClean="0">
                <a:solidFill>
                  <a:schemeClr val="bg1"/>
                </a:solidFill>
                <a:latin typeface="Clarendon BT" panose="02040804050505030204"/>
              </a:rPr>
              <a:t>BRA – GR – PQ</a:t>
            </a:r>
          </a:p>
          <a:p>
            <a:pPr algn="ctr"/>
            <a:endParaRPr lang="es-MX" sz="3200" dirty="0" smtClean="0">
              <a:solidFill>
                <a:schemeClr val="bg1"/>
              </a:solidFill>
              <a:latin typeface="Clarendon BT" panose="02040804050505030204"/>
            </a:endParaRPr>
          </a:p>
          <a:p>
            <a:pPr algn="ctr"/>
            <a:r>
              <a:rPr lang="es-MX" sz="3200" dirty="0" smtClean="0">
                <a:solidFill>
                  <a:schemeClr val="bg1"/>
                </a:solidFill>
                <a:latin typeface="Clarendon BT" panose="02040804050505030204"/>
              </a:rPr>
              <a:t>  </a:t>
            </a:r>
            <a:endParaRPr lang="es-ES" sz="3200" i="1" dirty="0">
              <a:solidFill>
                <a:schemeClr val="bg1"/>
              </a:solidFill>
              <a:latin typeface="Clarendon BT" panose="02040804050505030204"/>
            </a:endParaRPr>
          </a:p>
        </p:txBody>
      </p:sp>
    </p:spTree>
    <p:extLst>
      <p:ext uri="{BB962C8B-B14F-4D97-AF65-F5344CB8AC3E}">
        <p14:creationId xmlns:p14="http://schemas.microsoft.com/office/powerpoint/2010/main" val="360286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2240924" cy="923925"/>
          </a:xfrm>
          <a:prstGeom prst="rect">
            <a:avLst/>
          </a:prstGeom>
        </p:spPr>
      </p:pic>
      <p:sp>
        <p:nvSpPr>
          <p:cNvPr id="6" name="Rectangle 3"/>
          <p:cNvSpPr/>
          <p:nvPr/>
        </p:nvSpPr>
        <p:spPr>
          <a:xfrm>
            <a:off x="176463" y="461963"/>
            <a:ext cx="11790948" cy="6468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t-BR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Cláusula de confidencialidade</a:t>
            </a:r>
          </a:p>
          <a:p>
            <a:pPr algn="just">
              <a:spcAft>
                <a:spcPts val="1000"/>
              </a:spcAft>
            </a:pP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 documento e seus anexos contêm informações estratégica de negócios, assuntos comerciais e </a:t>
            </a:r>
            <a:r>
              <a:rPr lang="pt-BR" sz="17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know-how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geral de Carbondale, S.L. Co. ("Scanton US" ou "Carbondale"), e compilaram para o uso exclusivo de subsidiárias do grupo com o objetivo de garantir e aumentar a rentabilidade e o benefício do grupo no longo prazo. O conteúdo deste documento e seus anexos é, portanto, estritamente confidencial e para uso exclusivo de seus destinatários.</a:t>
            </a:r>
          </a:p>
          <a:p>
            <a:pPr algn="just">
              <a:spcAft>
                <a:spcPts val="1000"/>
              </a:spcAft>
            </a:pP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 documento e seus anexos são "Informações Confidenciais" (econômico, financeiro, técnico, comercial e/ou estratégico), fornecido em qualquer forma (oral, escrita ou qualquer tipo de apoio) e a qualquer momento, antes ou depois da data deste documento ou seus anexos que não está disponível ao público Carbondale, empresa do seu grupo ou qualquer pessoa a ele vinculada incluindo sem limitação: informações científicas, técnicas ou arquitetônicas; informações sobre o negócio atual ou futuro, experiência de negócios e planos de marketing, incluindo mas não limitado a termos contratuais financeiras ou informações e dados dos clientes; desenhos, amostras, programas de computador e software; custos e informações sobre preços; e identificação pessoal ou outros recursos para possível uso comercial. Em particular, toda a documentação e informação será confidencial: (i) marcada como tal; (ii) identificado por Carbondale ou seu pessoal, por escrito ou verbalmente, como informação confidencial; (iii) que tenha valor comercial; (iv) que geralmente não é conhecido no mercado ou na indústria; ou (v) que, pela sua natureza ou pelas circunstâncias em que a divulgação ocorre, deve, de boa fé, ser estimado como tal</a:t>
            </a:r>
            <a:r>
              <a:rPr lang="pt-BR" sz="1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1000"/>
              </a:spcAft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destinatários deste documento e seus anexos comprometem-se a tratar e manter as informações confidenciais sempre como secretas e confidenciais e não deve comunicar ou divulgar direta ou indiretamente (oralmente ou por escrito) a qualquer outra pessoa física ou jurídica (com a única exceção daqueles funcionários da </a:t>
            </a:r>
            <a:r>
              <a:rPr lang="pt-B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Carbondale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têm a necessidade de conhecer essas informações para a prestação de seus serviços) sem aprovação prévia por escrito da </a:t>
            </a:r>
            <a:r>
              <a:rPr lang="pt-B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Carbondale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 divulgação, distribuição, transmissão eletrônica ou cópia das informações confidenciais é estritamente proibida. Os destinatários deste documento e seus anexos concordam em não duplicar, distribuir ou divulgar seu conteúdo por qualquer meio.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55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8928" y="1188828"/>
            <a:ext cx="11477712" cy="5406791"/>
          </a:xfrm>
          <a:prstGeom prst="rect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" name="Conector reto 2"/>
          <p:cNvCxnSpPr/>
          <p:nvPr/>
        </p:nvCxnSpPr>
        <p:spPr>
          <a:xfrm flipV="1">
            <a:off x="408965" y="3901261"/>
            <a:ext cx="11493673" cy="2995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ipse 3"/>
          <p:cNvSpPr/>
          <p:nvPr/>
        </p:nvSpPr>
        <p:spPr>
          <a:xfrm>
            <a:off x="1806493" y="1031662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</a:p>
        </p:txBody>
      </p:sp>
      <p:sp>
        <p:nvSpPr>
          <p:cNvPr id="5" name="Elipse 4"/>
          <p:cNvSpPr/>
          <p:nvPr/>
        </p:nvSpPr>
        <p:spPr>
          <a:xfrm>
            <a:off x="7411760" y="1031662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  <a:endParaRPr lang="pt-BR" dirty="0" smtClean="0"/>
          </a:p>
        </p:txBody>
      </p:sp>
      <p:sp>
        <p:nvSpPr>
          <p:cNvPr id="6" name="Elipse 5"/>
          <p:cNvSpPr/>
          <p:nvPr/>
        </p:nvSpPr>
        <p:spPr>
          <a:xfrm>
            <a:off x="1793323" y="377047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  <a:endParaRPr lang="pt-BR" dirty="0" smtClean="0"/>
          </a:p>
        </p:txBody>
      </p:sp>
      <p:sp>
        <p:nvSpPr>
          <p:cNvPr id="7" name="Elipse 6"/>
          <p:cNvSpPr/>
          <p:nvPr/>
        </p:nvSpPr>
        <p:spPr>
          <a:xfrm>
            <a:off x="4507347" y="3763118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  <a:endParaRPr lang="pt-BR" dirty="0" smtClean="0"/>
          </a:p>
        </p:txBody>
      </p:sp>
      <p:pic>
        <p:nvPicPr>
          <p:cNvPr id="8" name="Picture 4" descr="Image result for cinepoli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20734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3014552" y="120434"/>
            <a:ext cx="6202017" cy="541201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ctr">
              <a:spcBef>
                <a:spcPct val="0"/>
              </a:spcBef>
              <a:buNone/>
              <a:defRPr sz="11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dirty="0" smtClean="0"/>
              <a:t>GUIA RÁPIDO PÃO DE QUEIJO </a:t>
            </a:r>
          </a:p>
          <a:p>
            <a:r>
              <a:rPr lang="es-MX" dirty="0" smtClean="0"/>
              <a:t>PREPARO DO PÃO DE QUEIJO </a:t>
            </a:r>
            <a:endParaRPr lang="es-MX" dirty="0"/>
          </a:p>
        </p:txBody>
      </p:sp>
      <p:cxnSp>
        <p:nvCxnSpPr>
          <p:cNvPr id="16" name="Conector reto 15"/>
          <p:cNvCxnSpPr/>
          <p:nvPr/>
        </p:nvCxnSpPr>
        <p:spPr>
          <a:xfrm>
            <a:off x="3200687" y="1750194"/>
            <a:ext cx="7808" cy="1863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/>
          <p:cNvSpPr/>
          <p:nvPr/>
        </p:nvSpPr>
        <p:spPr>
          <a:xfrm>
            <a:off x="4495745" y="1039115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  <a:endParaRPr lang="pt-BR" dirty="0" smtClean="0"/>
          </a:p>
        </p:txBody>
      </p:sp>
      <p:cxnSp>
        <p:nvCxnSpPr>
          <p:cNvPr id="21" name="Conector reto 20"/>
          <p:cNvCxnSpPr/>
          <p:nvPr/>
        </p:nvCxnSpPr>
        <p:spPr>
          <a:xfrm>
            <a:off x="6099620" y="1753612"/>
            <a:ext cx="7808" cy="1863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8990745" y="1753229"/>
            <a:ext cx="7808" cy="1863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/>
          <p:cNvSpPr/>
          <p:nvPr/>
        </p:nvSpPr>
        <p:spPr>
          <a:xfrm>
            <a:off x="10263228" y="1031662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  <a:endParaRPr lang="pt-BR" dirty="0" smtClean="0"/>
          </a:p>
        </p:txBody>
      </p:sp>
      <p:cxnSp>
        <p:nvCxnSpPr>
          <p:cNvPr id="30" name="Conector reto 29"/>
          <p:cNvCxnSpPr/>
          <p:nvPr/>
        </p:nvCxnSpPr>
        <p:spPr>
          <a:xfrm>
            <a:off x="3236822" y="4483908"/>
            <a:ext cx="7808" cy="1863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6106428" y="4494319"/>
            <a:ext cx="7808" cy="1863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8976034" y="4455543"/>
            <a:ext cx="7808" cy="1863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ipse 50"/>
          <p:cNvSpPr/>
          <p:nvPr/>
        </p:nvSpPr>
        <p:spPr>
          <a:xfrm>
            <a:off x="7407308" y="3739278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7</a:t>
            </a:r>
          </a:p>
        </p:txBody>
      </p:sp>
      <p:sp>
        <p:nvSpPr>
          <p:cNvPr id="52" name="Elipse 51"/>
          <p:cNvSpPr/>
          <p:nvPr/>
        </p:nvSpPr>
        <p:spPr>
          <a:xfrm>
            <a:off x="10290610" y="3749911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8</a:t>
            </a:r>
            <a:endParaRPr lang="pt-BR" dirty="0" smtClean="0"/>
          </a:p>
        </p:txBody>
      </p:sp>
      <p:sp>
        <p:nvSpPr>
          <p:cNvPr id="50" name="Retângulo 49"/>
          <p:cNvSpPr/>
          <p:nvPr/>
        </p:nvSpPr>
        <p:spPr>
          <a:xfrm>
            <a:off x="10596500" y="76860"/>
            <a:ext cx="1685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   </a:t>
            </a:r>
            <a:r>
              <a:rPr lang="pt-BR" sz="1400" b="1" dirty="0" smtClean="0">
                <a:solidFill>
                  <a:srgbClr val="0070C0"/>
                </a:solidFill>
              </a:rPr>
              <a:t>Versão 1.0</a:t>
            </a:r>
            <a:endParaRPr lang="pt-BR" sz="1400" b="1" dirty="0">
              <a:solidFill>
                <a:srgbClr val="0070C0"/>
              </a:solidFill>
            </a:endParaRPr>
          </a:p>
          <a:p>
            <a:pPr algn="ctr"/>
            <a:r>
              <a:rPr lang="pt-BR" sz="1400" b="1" dirty="0" smtClean="0">
                <a:solidFill>
                  <a:srgbClr val="0070C0"/>
                </a:solidFill>
              </a:rPr>
              <a:t>     Agosto/2018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53" name="Retângulo 52"/>
          <p:cNvSpPr/>
          <p:nvPr/>
        </p:nvSpPr>
        <p:spPr>
          <a:xfrm>
            <a:off x="480851" y="3080365"/>
            <a:ext cx="2694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200" dirty="0">
                <a:solidFill>
                  <a:srgbClr val="0070C0"/>
                </a:solidFill>
              </a:rPr>
              <a:t>Pré aquecer o forno à </a:t>
            </a:r>
            <a:r>
              <a:rPr lang="es-MX" sz="1200" dirty="0" smtClean="0">
                <a:solidFill>
                  <a:srgbClr val="0070C0"/>
                </a:solidFill>
              </a:rPr>
              <a:t>180°C </a:t>
            </a:r>
            <a:r>
              <a:rPr lang="es-MX" sz="1200" dirty="0">
                <a:solidFill>
                  <a:srgbClr val="0070C0"/>
                </a:solidFill>
              </a:rPr>
              <a:t>por 15 minutos entre uma fornada e outra.</a:t>
            </a:r>
          </a:p>
        </p:txBody>
      </p:sp>
      <p:sp>
        <p:nvSpPr>
          <p:cNvPr id="61" name="CuadroTexto 36"/>
          <p:cNvSpPr txBox="1"/>
          <p:nvPr/>
        </p:nvSpPr>
        <p:spPr>
          <a:xfrm>
            <a:off x="3204591" y="2609522"/>
            <a:ext cx="281549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dirty="0" smtClean="0">
                <a:solidFill>
                  <a:srgbClr val="0070C0"/>
                </a:solidFill>
              </a:rPr>
              <a:t>Preparar </a:t>
            </a:r>
            <a:r>
              <a:rPr lang="es-MX" sz="1100" dirty="0">
                <a:solidFill>
                  <a:srgbClr val="0070C0"/>
                </a:solidFill>
              </a:rPr>
              <a:t>a área de trabalho deixando-a livre para uso</a:t>
            </a:r>
            <a:r>
              <a:rPr lang="es-MX" sz="1100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es-MX" sz="1100" b="1" dirty="0" smtClean="0">
                <a:solidFill>
                  <a:srgbClr val="FF0000"/>
                </a:solidFill>
              </a:rPr>
              <a:t>IMPORTANTE: </a:t>
            </a:r>
            <a:r>
              <a:rPr lang="es-MX" sz="1100" dirty="0" smtClean="0">
                <a:solidFill>
                  <a:srgbClr val="0070C0"/>
                </a:solidFill>
              </a:rPr>
              <a:t>Para iniciar o processo de preparo, a forma precisa estar devidamente higienizada conforme o </a:t>
            </a:r>
            <a:r>
              <a:rPr lang="es-MX" sz="1100" b="1" dirty="0" smtClean="0">
                <a:solidFill>
                  <a:srgbClr val="0070C0"/>
                </a:solidFill>
              </a:rPr>
              <a:t>Guia rápido  </a:t>
            </a:r>
            <a:r>
              <a:rPr lang="es-MX" sz="1100" b="1" dirty="0">
                <a:solidFill>
                  <a:srgbClr val="0070C0"/>
                </a:solidFill>
              </a:rPr>
              <a:t>l</a:t>
            </a:r>
            <a:r>
              <a:rPr lang="es-MX" sz="1100" b="1" dirty="0" smtClean="0">
                <a:solidFill>
                  <a:srgbClr val="0070C0"/>
                </a:solidFill>
              </a:rPr>
              <a:t>impeza forno de pão de queijo</a:t>
            </a:r>
            <a:r>
              <a:rPr lang="es-MX" sz="1100" dirty="0" smtClean="0">
                <a:solidFill>
                  <a:srgbClr val="0070C0"/>
                </a:solidFill>
              </a:rPr>
              <a:t>.  </a:t>
            </a:r>
            <a:endParaRPr lang="es-MX" sz="1100" dirty="0">
              <a:solidFill>
                <a:srgbClr val="0070C0"/>
              </a:solidFill>
            </a:endParaRPr>
          </a:p>
          <a:p>
            <a:pPr algn="just"/>
            <a:endParaRPr lang="es-MX" sz="1100" dirty="0">
              <a:solidFill>
                <a:srgbClr val="0070C0"/>
              </a:solidFill>
            </a:endParaRPr>
          </a:p>
        </p:txBody>
      </p:sp>
      <p:sp>
        <p:nvSpPr>
          <p:cNvPr id="76" name="CuadroTexto 59"/>
          <p:cNvSpPr txBox="1"/>
          <p:nvPr/>
        </p:nvSpPr>
        <p:spPr>
          <a:xfrm>
            <a:off x="420509" y="5366644"/>
            <a:ext cx="27277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es-MX" sz="1100" dirty="0" smtClean="0">
              <a:solidFill>
                <a:srgbClr val="0070C0"/>
              </a:solidFill>
            </a:endParaRPr>
          </a:p>
          <a:p>
            <a:pPr algn="just"/>
            <a:r>
              <a:rPr lang="es-MX" sz="1100" dirty="0">
                <a:solidFill>
                  <a:srgbClr val="0070C0"/>
                </a:solidFill>
              </a:rPr>
              <a:t>C</a:t>
            </a:r>
            <a:r>
              <a:rPr lang="es-MX" sz="1100" dirty="0" smtClean="0">
                <a:solidFill>
                  <a:srgbClr val="0070C0"/>
                </a:solidFill>
              </a:rPr>
              <a:t>olocar </a:t>
            </a:r>
            <a:r>
              <a:rPr lang="es-MX" sz="1100" dirty="0">
                <a:solidFill>
                  <a:srgbClr val="0070C0"/>
                </a:solidFill>
              </a:rPr>
              <a:t>no máximo 30 pães de queijo em cada forma.</a:t>
            </a:r>
          </a:p>
          <a:p>
            <a:pPr algn="just"/>
            <a:r>
              <a:rPr lang="es-MX" sz="1100" b="1" dirty="0" smtClean="0">
                <a:solidFill>
                  <a:srgbClr val="FF0000"/>
                </a:solidFill>
              </a:rPr>
              <a:t>NOTA: </a:t>
            </a:r>
            <a:r>
              <a:rPr lang="es-MX" sz="1100" dirty="0">
                <a:solidFill>
                  <a:srgbClr val="0070C0"/>
                </a:solidFill>
              </a:rPr>
              <a:t>Manter distância entre um pão de queijo e outro para não grudar.</a:t>
            </a:r>
          </a:p>
          <a:p>
            <a:pPr lvl="0" algn="just"/>
            <a:endParaRPr lang="es-MX" sz="1100" dirty="0">
              <a:solidFill>
                <a:srgbClr val="0070C0"/>
              </a:solidFill>
            </a:endParaRPr>
          </a:p>
        </p:txBody>
      </p:sp>
      <p:pic>
        <p:nvPicPr>
          <p:cNvPr id="4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57" y="2011424"/>
            <a:ext cx="2056703" cy="884342"/>
          </a:xfrm>
          <a:prstGeom prst="rect">
            <a:avLst/>
          </a:prstGeom>
        </p:spPr>
      </p:pic>
      <p:sp>
        <p:nvSpPr>
          <p:cNvPr id="48" name="TextBox 5"/>
          <p:cNvSpPr txBox="1"/>
          <p:nvPr/>
        </p:nvSpPr>
        <p:spPr>
          <a:xfrm>
            <a:off x="1343903" y="1485999"/>
            <a:ext cx="20684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 AQUECIMENTO180°</a:t>
            </a:r>
            <a:endParaRPr lang="pt-BR" sz="9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850" y="1359595"/>
            <a:ext cx="483293" cy="485697"/>
          </a:xfrm>
          <a:prstGeom prst="rect">
            <a:avLst/>
          </a:prstGeom>
        </p:spPr>
      </p:pic>
      <p:pic>
        <p:nvPicPr>
          <p:cNvPr id="55" name="Picture 194"/>
          <p:cNvPicPr>
            <a:picLocks noChangeAspect="1"/>
          </p:cNvPicPr>
          <p:nvPr/>
        </p:nvPicPr>
        <p:blipFill rotWithShape="1">
          <a:blip r:embed="rId6"/>
          <a:srcRect t="22245"/>
          <a:stretch/>
        </p:blipFill>
        <p:spPr>
          <a:xfrm>
            <a:off x="4086934" y="1711636"/>
            <a:ext cx="1261086" cy="884605"/>
          </a:xfrm>
          <a:prstGeom prst="rect">
            <a:avLst/>
          </a:prstGeom>
        </p:spPr>
      </p:pic>
      <p:pic>
        <p:nvPicPr>
          <p:cNvPr id="2050" name="Picture 2" descr="Resultado de imagem para uso da luva descartÃ¡vel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6751" y="1484557"/>
            <a:ext cx="2535464" cy="162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uadroTexto 36"/>
          <p:cNvSpPr txBox="1"/>
          <p:nvPr/>
        </p:nvSpPr>
        <p:spPr>
          <a:xfrm>
            <a:off x="6855566" y="3294601"/>
            <a:ext cx="17523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dirty="0" smtClean="0">
                <a:solidFill>
                  <a:srgbClr val="0070C0"/>
                </a:solidFill>
              </a:rPr>
              <a:t>Colocar a luva descartável.</a:t>
            </a:r>
            <a:endParaRPr lang="es-MX" sz="1100" dirty="0">
              <a:solidFill>
                <a:srgbClr val="0070C0"/>
              </a:solidFill>
            </a:endParaRPr>
          </a:p>
        </p:txBody>
      </p:sp>
      <p:sp>
        <p:nvSpPr>
          <p:cNvPr id="58" name="CuadroTexto 36"/>
          <p:cNvSpPr txBox="1"/>
          <p:nvPr/>
        </p:nvSpPr>
        <p:spPr>
          <a:xfrm>
            <a:off x="9080006" y="2898187"/>
            <a:ext cx="2745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dirty="0" smtClean="0">
                <a:solidFill>
                  <a:srgbClr val="0070C0"/>
                </a:solidFill>
              </a:rPr>
              <a:t>Retirar do </a:t>
            </a:r>
            <a:r>
              <a:rPr lang="es-MX" sz="1100" i="1" dirty="0" smtClean="0">
                <a:solidFill>
                  <a:srgbClr val="0070C0"/>
                </a:solidFill>
              </a:rPr>
              <a:t>freezer </a:t>
            </a:r>
            <a:r>
              <a:rPr lang="es-MX" sz="1100" dirty="0" smtClean="0">
                <a:solidFill>
                  <a:srgbClr val="0070C0"/>
                </a:solidFill>
              </a:rPr>
              <a:t>o saco plástrico já porcionado  de pão de queijo. </a:t>
            </a:r>
          </a:p>
          <a:p>
            <a:pPr algn="just"/>
            <a:r>
              <a:rPr lang="es-MX" sz="1100" b="1" dirty="0" smtClean="0">
                <a:solidFill>
                  <a:srgbClr val="FF0000"/>
                </a:solidFill>
              </a:rPr>
              <a:t>NOTA: </a:t>
            </a:r>
            <a:r>
              <a:rPr lang="es-MX" sz="1100" dirty="0" smtClean="0">
                <a:solidFill>
                  <a:srgbClr val="0070C0"/>
                </a:solidFill>
              </a:rPr>
              <a:t>A validade após porcionado (congelado) é de 30 dias. </a:t>
            </a:r>
          </a:p>
        </p:txBody>
      </p:sp>
      <p:pic>
        <p:nvPicPr>
          <p:cNvPr id="59" name="Picture 195"/>
          <p:cNvPicPr>
            <a:picLocks noChangeAspect="1"/>
          </p:cNvPicPr>
          <p:nvPr/>
        </p:nvPicPr>
        <p:blipFill rotWithShape="1">
          <a:blip r:embed="rId8"/>
          <a:srcRect l="6402" r="22312"/>
          <a:stretch/>
        </p:blipFill>
        <p:spPr>
          <a:xfrm>
            <a:off x="531624" y="4220445"/>
            <a:ext cx="1155208" cy="1234816"/>
          </a:xfrm>
          <a:prstGeom prst="rect">
            <a:avLst/>
          </a:prstGeom>
        </p:spPr>
      </p:pic>
      <p:pic>
        <p:nvPicPr>
          <p:cNvPr id="60" name="Picture 196"/>
          <p:cNvPicPr>
            <a:picLocks noChangeAspect="1"/>
          </p:cNvPicPr>
          <p:nvPr/>
        </p:nvPicPr>
        <p:blipFill rotWithShape="1">
          <a:blip r:embed="rId9"/>
          <a:srcRect l="3413" r="5343"/>
          <a:stretch/>
        </p:blipFill>
        <p:spPr>
          <a:xfrm>
            <a:off x="1881518" y="4225442"/>
            <a:ext cx="1275907" cy="1229819"/>
          </a:xfrm>
          <a:prstGeom prst="rect">
            <a:avLst/>
          </a:prstGeom>
        </p:spPr>
      </p:pic>
      <p:pic>
        <p:nvPicPr>
          <p:cNvPr id="62" name="Picture 20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1220" y="4494319"/>
            <a:ext cx="1887496" cy="1179685"/>
          </a:xfrm>
          <a:prstGeom prst="rect">
            <a:avLst/>
          </a:prstGeom>
        </p:spPr>
      </p:pic>
      <p:cxnSp>
        <p:nvCxnSpPr>
          <p:cNvPr id="66" name="Straight Arrow Connector 76"/>
          <p:cNvCxnSpPr/>
          <p:nvPr/>
        </p:nvCxnSpPr>
        <p:spPr>
          <a:xfrm flipV="1">
            <a:off x="4063422" y="5547718"/>
            <a:ext cx="5014" cy="366293"/>
          </a:xfrm>
          <a:prstGeom prst="straightConnector1">
            <a:avLst/>
          </a:prstGeom>
          <a:ln w="28575">
            <a:solidFill>
              <a:srgbClr val="FFC72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79"/>
          <p:cNvCxnSpPr/>
          <p:nvPr/>
        </p:nvCxnSpPr>
        <p:spPr>
          <a:xfrm flipV="1">
            <a:off x="5253813" y="5563281"/>
            <a:ext cx="5014" cy="366293"/>
          </a:xfrm>
          <a:prstGeom prst="straightConnector1">
            <a:avLst/>
          </a:prstGeom>
          <a:ln w="28575">
            <a:solidFill>
              <a:srgbClr val="FFC72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DeTexto 43"/>
          <p:cNvSpPr txBox="1"/>
          <p:nvPr/>
        </p:nvSpPr>
        <p:spPr>
          <a:xfrm>
            <a:off x="3324027" y="5979956"/>
            <a:ext cx="27132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MX" sz="1100" dirty="0">
                <a:solidFill>
                  <a:srgbClr val="0070C0"/>
                </a:solidFill>
              </a:rPr>
              <a:t>Ligar o forno e certificar se o botão de ventilação e o de giro estão acionados. </a:t>
            </a:r>
          </a:p>
        </p:txBody>
      </p:sp>
      <p:pic>
        <p:nvPicPr>
          <p:cNvPr id="69" name="Picture 10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16482" y="4454865"/>
            <a:ext cx="1217266" cy="1139236"/>
          </a:xfrm>
          <a:prstGeom prst="rect">
            <a:avLst/>
          </a:prstGeom>
        </p:spPr>
      </p:pic>
      <p:sp>
        <p:nvSpPr>
          <p:cNvPr id="70" name="TextBox 5"/>
          <p:cNvSpPr txBox="1"/>
          <p:nvPr/>
        </p:nvSpPr>
        <p:spPr>
          <a:xfrm>
            <a:off x="4330266" y="1393712"/>
            <a:ext cx="18470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PREPARO</a:t>
            </a:r>
            <a:endParaRPr lang="pt-BR" sz="9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CaixaDeTexto 11"/>
          <p:cNvSpPr txBox="1"/>
          <p:nvPr/>
        </p:nvSpPr>
        <p:spPr>
          <a:xfrm>
            <a:off x="6149961" y="5815091"/>
            <a:ext cx="27669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MX" sz="1100" dirty="0">
                <a:solidFill>
                  <a:srgbClr val="0070C0"/>
                </a:solidFill>
              </a:rPr>
              <a:t>Assar pão de queijo: Girar o botão temporizador sentido horário considerando 18 - 20 minutos a 180°</a:t>
            </a:r>
          </a:p>
        </p:txBody>
      </p:sp>
      <p:sp>
        <p:nvSpPr>
          <p:cNvPr id="72" name="TextBox 98"/>
          <p:cNvSpPr txBox="1"/>
          <p:nvPr/>
        </p:nvSpPr>
        <p:spPr>
          <a:xfrm>
            <a:off x="7630897" y="4837853"/>
            <a:ext cx="12860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18 – 20 minutos à 180°</a:t>
            </a:r>
            <a:endParaRPr lang="pt-BR" sz="1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088" y="4596422"/>
            <a:ext cx="2125090" cy="913747"/>
          </a:xfrm>
          <a:prstGeom prst="rect">
            <a:avLst/>
          </a:prstGeom>
        </p:spPr>
      </p:pic>
      <p:cxnSp>
        <p:nvCxnSpPr>
          <p:cNvPr id="87" name="Straight Arrow Connector 97"/>
          <p:cNvCxnSpPr/>
          <p:nvPr/>
        </p:nvCxnSpPr>
        <p:spPr>
          <a:xfrm flipH="1">
            <a:off x="10418977" y="4585112"/>
            <a:ext cx="304028" cy="380379"/>
          </a:xfrm>
          <a:prstGeom prst="straightConnector1">
            <a:avLst/>
          </a:prstGeom>
          <a:ln w="28575">
            <a:solidFill>
              <a:srgbClr val="FFC72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aixaDeTexto 43"/>
          <p:cNvSpPr txBox="1"/>
          <p:nvPr/>
        </p:nvSpPr>
        <p:spPr>
          <a:xfrm>
            <a:off x="9039892" y="5761843"/>
            <a:ext cx="27388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MX" sz="1100" dirty="0">
                <a:solidFill>
                  <a:srgbClr val="0070C0"/>
                </a:solidFill>
              </a:rPr>
              <a:t>Colocar a forma com os pães de queijo no forno somente quando a luz que indica a temperatura apagar.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12"/>
          <a:srcRect t="30263"/>
          <a:stretch/>
        </p:blipFill>
        <p:spPr>
          <a:xfrm>
            <a:off x="9682157" y="1560642"/>
            <a:ext cx="1394541" cy="129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6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8928" y="1188828"/>
            <a:ext cx="11477712" cy="5406791"/>
          </a:xfrm>
          <a:prstGeom prst="rect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" name="Conector reto 2"/>
          <p:cNvCxnSpPr/>
          <p:nvPr/>
        </p:nvCxnSpPr>
        <p:spPr>
          <a:xfrm flipV="1">
            <a:off x="378928" y="3928328"/>
            <a:ext cx="11493673" cy="2995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ipse 3"/>
          <p:cNvSpPr/>
          <p:nvPr/>
        </p:nvSpPr>
        <p:spPr>
          <a:xfrm>
            <a:off x="1806493" y="1031662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pt-BR" dirty="0" smtClean="0"/>
          </a:p>
        </p:txBody>
      </p:sp>
      <p:sp>
        <p:nvSpPr>
          <p:cNvPr id="5" name="Elipse 4"/>
          <p:cNvSpPr/>
          <p:nvPr/>
        </p:nvSpPr>
        <p:spPr>
          <a:xfrm>
            <a:off x="7411760" y="1031662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</p:txBody>
      </p:sp>
      <p:sp>
        <p:nvSpPr>
          <p:cNvPr id="6" name="Elipse 5"/>
          <p:cNvSpPr/>
          <p:nvPr/>
        </p:nvSpPr>
        <p:spPr>
          <a:xfrm>
            <a:off x="1793323" y="377047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</p:txBody>
      </p:sp>
      <p:sp>
        <p:nvSpPr>
          <p:cNvPr id="7" name="Elipse 6"/>
          <p:cNvSpPr/>
          <p:nvPr/>
        </p:nvSpPr>
        <p:spPr>
          <a:xfrm>
            <a:off x="4507347" y="3773751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</p:txBody>
      </p:sp>
      <p:pic>
        <p:nvPicPr>
          <p:cNvPr id="8" name="Picture 4" descr="Image result for cinepoli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20734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583285" y="3047114"/>
            <a:ext cx="2538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MX" sz="1100" dirty="0">
                <a:solidFill>
                  <a:srgbClr val="0070C0"/>
                </a:solidFill>
              </a:rPr>
              <a:t>Quando soar o alarme, desligar os botões</a:t>
            </a:r>
          </a:p>
          <a:p>
            <a:pPr algn="just">
              <a:defRPr/>
            </a:pPr>
            <a:r>
              <a:rPr lang="es-MX" sz="1100" dirty="0">
                <a:solidFill>
                  <a:srgbClr val="0070C0"/>
                </a:solidFill>
              </a:rPr>
              <a:t>de ventilação e giro e retirar a forma com os pães de queijo</a:t>
            </a:r>
            <a:r>
              <a:rPr lang="es-MX" sz="1100" dirty="0">
                <a:solidFill>
                  <a:srgbClr val="0068AC"/>
                </a:solidFill>
                <a:latin typeface="Lucida Bright" panose="02040602050505020304" pitchFamily="18" charset="0"/>
              </a:rPr>
              <a:t>.</a:t>
            </a:r>
          </a:p>
          <a:p>
            <a:pPr algn="just"/>
            <a:endParaRPr lang="pt-BR" sz="1100" dirty="0">
              <a:solidFill>
                <a:srgbClr val="0070C0"/>
              </a:solidFill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3200687" y="1750194"/>
            <a:ext cx="7808" cy="1863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/>
          <p:cNvSpPr/>
          <p:nvPr/>
        </p:nvSpPr>
        <p:spPr>
          <a:xfrm>
            <a:off x="4495745" y="1039115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</p:txBody>
      </p:sp>
      <p:cxnSp>
        <p:nvCxnSpPr>
          <p:cNvPr id="21" name="Conector reto 20"/>
          <p:cNvCxnSpPr/>
          <p:nvPr/>
        </p:nvCxnSpPr>
        <p:spPr>
          <a:xfrm>
            <a:off x="6099620" y="1753612"/>
            <a:ext cx="7808" cy="1863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8990745" y="1753229"/>
            <a:ext cx="7808" cy="1863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/>
          <p:cNvSpPr/>
          <p:nvPr/>
        </p:nvSpPr>
        <p:spPr>
          <a:xfrm>
            <a:off x="10263228" y="1031662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</p:txBody>
      </p:sp>
      <p:cxnSp>
        <p:nvCxnSpPr>
          <p:cNvPr id="30" name="Conector reto 29"/>
          <p:cNvCxnSpPr/>
          <p:nvPr/>
        </p:nvCxnSpPr>
        <p:spPr>
          <a:xfrm>
            <a:off x="3236822" y="4483908"/>
            <a:ext cx="7808" cy="1863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6106428" y="4494319"/>
            <a:ext cx="7808" cy="1863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8976034" y="4455543"/>
            <a:ext cx="7808" cy="1863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ipse 50"/>
          <p:cNvSpPr/>
          <p:nvPr/>
        </p:nvSpPr>
        <p:spPr>
          <a:xfrm>
            <a:off x="7407308" y="378181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</p:txBody>
      </p:sp>
      <p:sp>
        <p:nvSpPr>
          <p:cNvPr id="52" name="Elipse 51"/>
          <p:cNvSpPr/>
          <p:nvPr/>
        </p:nvSpPr>
        <p:spPr>
          <a:xfrm>
            <a:off x="10290610" y="378181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</p:txBody>
      </p:sp>
      <p:sp>
        <p:nvSpPr>
          <p:cNvPr id="48" name="CaixaDeTexto 47"/>
          <p:cNvSpPr txBox="1"/>
          <p:nvPr/>
        </p:nvSpPr>
        <p:spPr>
          <a:xfrm>
            <a:off x="3294600" y="3151760"/>
            <a:ext cx="27763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 smtClean="0">
                <a:solidFill>
                  <a:srgbClr val="0070C0"/>
                </a:solidFill>
              </a:rPr>
              <a:t>Retirar a bandeja de pão de queijo do forno. </a:t>
            </a:r>
          </a:p>
          <a:p>
            <a:pPr algn="just"/>
            <a:r>
              <a:rPr lang="pt-BR" sz="1100" b="1" dirty="0" smtClean="0">
                <a:solidFill>
                  <a:srgbClr val="FF0000"/>
                </a:solidFill>
              </a:rPr>
              <a:t>NOTA: </a:t>
            </a:r>
            <a:r>
              <a:rPr lang="pt-BR" sz="1100" dirty="0" smtClean="0">
                <a:solidFill>
                  <a:srgbClr val="0070C0"/>
                </a:solidFill>
              </a:rPr>
              <a:t>Usar a luva térmica conforme imagem.  </a:t>
            </a:r>
            <a:endParaRPr lang="pt-BR" sz="1100" dirty="0">
              <a:solidFill>
                <a:srgbClr val="0070C0"/>
              </a:solidFill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8997455" y="3039872"/>
            <a:ext cx="27685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dirty="0" smtClean="0">
                <a:solidFill>
                  <a:srgbClr val="0070C0"/>
                </a:solidFill>
              </a:rPr>
              <a:t>Utilizar </a:t>
            </a:r>
            <a:r>
              <a:rPr lang="es-MX" sz="1100" dirty="0">
                <a:solidFill>
                  <a:srgbClr val="0070C0"/>
                </a:solidFill>
              </a:rPr>
              <a:t>uma espátula para retirar os pães de queijo que estão fixos na forma e porcionar colocando 10 </a:t>
            </a:r>
            <a:r>
              <a:rPr lang="es-MX" sz="1100" dirty="0" smtClean="0">
                <a:solidFill>
                  <a:srgbClr val="0070C0"/>
                </a:solidFill>
              </a:rPr>
              <a:t>pães de queijo </a:t>
            </a:r>
            <a:r>
              <a:rPr lang="es-MX" sz="1100" dirty="0">
                <a:solidFill>
                  <a:srgbClr val="0070C0"/>
                </a:solidFill>
              </a:rPr>
              <a:t>em cada </a:t>
            </a:r>
            <a:r>
              <a:rPr lang="es-MX" sz="1100" dirty="0" smtClean="0">
                <a:solidFill>
                  <a:srgbClr val="0070C0"/>
                </a:solidFill>
              </a:rPr>
              <a:t>caixinha.</a:t>
            </a:r>
            <a:endParaRPr lang="pt-BR" sz="1100" dirty="0" smtClean="0">
              <a:solidFill>
                <a:srgbClr val="0070C0"/>
              </a:solidFill>
            </a:endParaRPr>
          </a:p>
          <a:p>
            <a:pPr algn="just"/>
            <a:endParaRPr lang="es-MX" sz="1100" dirty="0">
              <a:solidFill>
                <a:srgbClr val="0070C0"/>
              </a:solidFill>
            </a:endParaRPr>
          </a:p>
          <a:p>
            <a:pPr algn="just"/>
            <a:endParaRPr lang="pt-BR" sz="1100" dirty="0" smtClean="0">
              <a:solidFill>
                <a:srgbClr val="0070C0"/>
              </a:solidFill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10596500" y="76860"/>
            <a:ext cx="1685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   </a:t>
            </a:r>
            <a:r>
              <a:rPr lang="pt-BR" sz="1400" b="1" dirty="0" smtClean="0">
                <a:solidFill>
                  <a:srgbClr val="0070C0"/>
                </a:solidFill>
              </a:rPr>
              <a:t>Versão 1.1</a:t>
            </a:r>
            <a:endParaRPr lang="pt-BR" sz="1400" b="1" dirty="0">
              <a:solidFill>
                <a:srgbClr val="0070C0"/>
              </a:solidFill>
            </a:endParaRPr>
          </a:p>
          <a:p>
            <a:pPr algn="ctr"/>
            <a:r>
              <a:rPr lang="pt-BR" sz="1400" b="1" dirty="0" smtClean="0">
                <a:solidFill>
                  <a:srgbClr val="0070C0"/>
                </a:solidFill>
              </a:rPr>
              <a:t>     Setembro/2018</a:t>
            </a:r>
            <a:endParaRPr lang="pt-BR" sz="1400" b="1" dirty="0">
              <a:solidFill>
                <a:srgbClr val="0070C0"/>
              </a:solidFill>
            </a:endParaRPr>
          </a:p>
        </p:txBody>
      </p:sp>
      <p:pic>
        <p:nvPicPr>
          <p:cNvPr id="53" name="Picture 1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294" y="1594670"/>
            <a:ext cx="1897823" cy="1489392"/>
          </a:xfrm>
          <a:prstGeom prst="rect">
            <a:avLst/>
          </a:prstGeom>
        </p:spPr>
      </p:pic>
      <p:pic>
        <p:nvPicPr>
          <p:cNvPr id="54" name="Picture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816" y="1571594"/>
            <a:ext cx="1887496" cy="1179685"/>
          </a:xfrm>
          <a:prstGeom prst="rect">
            <a:avLst/>
          </a:prstGeom>
        </p:spPr>
      </p:pic>
      <p:cxnSp>
        <p:nvCxnSpPr>
          <p:cNvPr id="57" name="Straight Arrow Connector 76"/>
          <p:cNvCxnSpPr/>
          <p:nvPr/>
        </p:nvCxnSpPr>
        <p:spPr>
          <a:xfrm flipV="1">
            <a:off x="1237018" y="2624993"/>
            <a:ext cx="5014" cy="366293"/>
          </a:xfrm>
          <a:prstGeom prst="straightConnector1">
            <a:avLst/>
          </a:prstGeom>
          <a:ln w="28575">
            <a:solidFill>
              <a:srgbClr val="FFC72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79"/>
          <p:cNvCxnSpPr/>
          <p:nvPr/>
        </p:nvCxnSpPr>
        <p:spPr>
          <a:xfrm flipV="1">
            <a:off x="2427409" y="2640556"/>
            <a:ext cx="5014" cy="366293"/>
          </a:xfrm>
          <a:prstGeom prst="straightConnector1">
            <a:avLst/>
          </a:prstGeom>
          <a:ln w="28575">
            <a:solidFill>
              <a:srgbClr val="FFC72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11"/>
          <p:cNvSpPr txBox="1"/>
          <p:nvPr/>
        </p:nvSpPr>
        <p:spPr>
          <a:xfrm>
            <a:off x="6177861" y="2955083"/>
            <a:ext cx="2705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MX" sz="1100" dirty="0">
                <a:solidFill>
                  <a:srgbClr val="0070C0"/>
                </a:solidFill>
              </a:rPr>
              <a:t>Aguardar 5 minutos para iniciar o porcionamento.</a:t>
            </a:r>
          </a:p>
          <a:p>
            <a:pPr algn="just">
              <a:defRPr/>
            </a:pPr>
            <a:r>
              <a:rPr lang="es-MX" sz="1100" b="1" dirty="0" smtClean="0">
                <a:solidFill>
                  <a:srgbClr val="FF0000"/>
                </a:solidFill>
              </a:rPr>
              <a:t>NOTA: </a:t>
            </a:r>
            <a:r>
              <a:rPr lang="es-MX" sz="1100" dirty="0">
                <a:solidFill>
                  <a:srgbClr val="0070C0"/>
                </a:solidFill>
              </a:rPr>
              <a:t>Eles estarão quentes e poderão amassar durante o porcionamento.</a:t>
            </a:r>
          </a:p>
        </p:txBody>
      </p:sp>
      <p:pic>
        <p:nvPicPr>
          <p:cNvPr id="74" name="Pictur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4827" y="1795340"/>
            <a:ext cx="1602059" cy="1058445"/>
          </a:xfrm>
          <a:prstGeom prst="rect">
            <a:avLst/>
          </a:prstGeom>
        </p:spPr>
      </p:pic>
      <p:sp>
        <p:nvSpPr>
          <p:cNvPr id="75" name="Explosion 2 57"/>
          <p:cNvSpPr>
            <a:spLocks/>
          </p:cNvSpPr>
          <p:nvPr/>
        </p:nvSpPr>
        <p:spPr>
          <a:xfrm rot="2649954">
            <a:off x="7843855" y="1171326"/>
            <a:ext cx="1089762" cy="1071012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sp>
        <p:nvSpPr>
          <p:cNvPr id="76" name="TextBox 12"/>
          <p:cNvSpPr txBox="1">
            <a:spLocks/>
          </p:cNvSpPr>
          <p:nvPr/>
        </p:nvSpPr>
        <p:spPr>
          <a:xfrm rot="516534">
            <a:off x="7905622" y="1568983"/>
            <a:ext cx="8915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pt-BR" sz="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IMPORTANTE</a:t>
            </a:r>
            <a:endParaRPr lang="pt-BR" sz="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8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6232" y="1849944"/>
            <a:ext cx="1173433" cy="113545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215586" y="1005945"/>
            <a:ext cx="45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12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2" name="CaixaDeTexto 11"/>
          <p:cNvSpPr txBox="1"/>
          <p:nvPr/>
        </p:nvSpPr>
        <p:spPr>
          <a:xfrm>
            <a:off x="404314" y="5846725"/>
            <a:ext cx="27669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MX" sz="1100" dirty="0">
                <a:solidFill>
                  <a:srgbClr val="0070C0"/>
                </a:solidFill>
              </a:rPr>
              <a:t>Antes de porcionar, certifique se as embalagens contém horário da manipulação e data de vencimento. </a:t>
            </a:r>
          </a:p>
        </p:txBody>
      </p:sp>
      <p:pic>
        <p:nvPicPr>
          <p:cNvPr id="84" name="Picture 10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2518" y="4505263"/>
            <a:ext cx="803484" cy="751979"/>
          </a:xfrm>
          <a:prstGeom prst="rect">
            <a:avLst/>
          </a:prstGeom>
        </p:spPr>
      </p:pic>
      <p:sp>
        <p:nvSpPr>
          <p:cNvPr id="86" name="TextBox 98"/>
          <p:cNvSpPr txBox="1"/>
          <p:nvPr/>
        </p:nvSpPr>
        <p:spPr>
          <a:xfrm>
            <a:off x="2131671" y="5299277"/>
            <a:ext cx="9805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Validade de 4 horas</a:t>
            </a:r>
            <a:endParaRPr lang="pt-BR" sz="1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5"/>
          <p:cNvSpPr txBox="1"/>
          <p:nvPr/>
        </p:nvSpPr>
        <p:spPr>
          <a:xfrm>
            <a:off x="9982940" y="1545633"/>
            <a:ext cx="1309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PORCIONAMENTO</a:t>
            </a:r>
            <a:endParaRPr lang="pt-BR" sz="9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CaixaDeTexto 43"/>
          <p:cNvSpPr txBox="1"/>
          <p:nvPr/>
        </p:nvSpPr>
        <p:spPr>
          <a:xfrm>
            <a:off x="3274903" y="5864696"/>
            <a:ext cx="28159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MX" sz="1100" dirty="0">
                <a:solidFill>
                  <a:srgbClr val="0070C0"/>
                </a:solidFill>
              </a:rPr>
              <a:t>Abastecer a estufa respeitando o critério PVPS (primeiro que vence é o primeiro a sair) colocando-os de cima para baixo.</a:t>
            </a:r>
          </a:p>
        </p:txBody>
      </p:sp>
      <p:sp>
        <p:nvSpPr>
          <p:cNvPr id="91" name="TextBox 5"/>
          <p:cNvSpPr txBox="1"/>
          <p:nvPr/>
        </p:nvSpPr>
        <p:spPr>
          <a:xfrm>
            <a:off x="3696631" y="4188371"/>
            <a:ext cx="2047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ABASTECIMENTO DA ESTUFA </a:t>
            </a:r>
            <a:endParaRPr lang="pt-BR" sz="9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CaixaDeTexto 91"/>
          <p:cNvSpPr txBox="1"/>
          <p:nvPr/>
        </p:nvSpPr>
        <p:spPr>
          <a:xfrm>
            <a:off x="1750761" y="3752447"/>
            <a:ext cx="45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13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3" name="CaixaDeTexto 92"/>
          <p:cNvSpPr txBox="1"/>
          <p:nvPr/>
        </p:nvSpPr>
        <p:spPr>
          <a:xfrm>
            <a:off x="4466155" y="3752447"/>
            <a:ext cx="45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14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4" name="CaixaDeTexto 93"/>
          <p:cNvSpPr txBox="1"/>
          <p:nvPr/>
        </p:nvSpPr>
        <p:spPr>
          <a:xfrm>
            <a:off x="7371623" y="3763787"/>
            <a:ext cx="45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15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5" name="CaixaDeTexto 94"/>
          <p:cNvSpPr txBox="1"/>
          <p:nvPr/>
        </p:nvSpPr>
        <p:spPr>
          <a:xfrm>
            <a:off x="10252595" y="3753352"/>
            <a:ext cx="45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16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6" name="CaixaDeTexto 11"/>
          <p:cNvSpPr txBox="1"/>
          <p:nvPr/>
        </p:nvSpPr>
        <p:spPr>
          <a:xfrm>
            <a:off x="8975083" y="5941147"/>
            <a:ext cx="2832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MX" sz="1100" dirty="0" smtClean="0">
                <a:solidFill>
                  <a:srgbClr val="0070C0"/>
                </a:solidFill>
              </a:rPr>
              <a:t>Manter </a:t>
            </a:r>
            <a:r>
              <a:rPr lang="es-MX" sz="1100" dirty="0">
                <a:solidFill>
                  <a:srgbClr val="0070C0"/>
                </a:solidFill>
              </a:rPr>
              <a:t>a estufa de pão de queijo na </a:t>
            </a:r>
            <a:r>
              <a:rPr lang="es-MX" sz="1100" dirty="0" smtClean="0">
                <a:solidFill>
                  <a:srgbClr val="0070C0"/>
                </a:solidFill>
              </a:rPr>
              <a:t>temperatura </a:t>
            </a:r>
            <a:r>
              <a:rPr lang="es-MX" sz="1100" dirty="0">
                <a:solidFill>
                  <a:srgbClr val="0070C0"/>
                </a:solidFill>
              </a:rPr>
              <a:t>de 65°C. </a:t>
            </a:r>
          </a:p>
          <a:p>
            <a:pPr algn="just">
              <a:defRPr/>
            </a:pPr>
            <a:endParaRPr lang="es-MX" sz="1000" dirty="0" smtClean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pic>
        <p:nvPicPr>
          <p:cNvPr id="97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0580" y="4400722"/>
            <a:ext cx="2371817" cy="1410034"/>
          </a:xfrm>
          <a:prstGeom prst="rect">
            <a:avLst/>
          </a:prstGeom>
        </p:spPr>
      </p:pic>
      <p:sp>
        <p:nvSpPr>
          <p:cNvPr id="98" name="Título 1"/>
          <p:cNvSpPr txBox="1">
            <a:spLocks/>
          </p:cNvSpPr>
          <p:nvPr/>
        </p:nvSpPr>
        <p:spPr>
          <a:xfrm>
            <a:off x="3014552" y="120434"/>
            <a:ext cx="6202017" cy="541201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ctr">
              <a:spcBef>
                <a:spcPct val="0"/>
              </a:spcBef>
              <a:buNone/>
              <a:defRPr sz="11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dirty="0" smtClean="0"/>
              <a:t>GUIA RÁPIDO PÃO DE QUEIJO </a:t>
            </a:r>
          </a:p>
          <a:p>
            <a:r>
              <a:rPr lang="es-MX" dirty="0" smtClean="0"/>
              <a:t>PREPARO DO PÃO DE QUEIJO </a:t>
            </a:r>
            <a:endParaRPr lang="es-MX" dirty="0"/>
          </a:p>
        </p:txBody>
      </p:sp>
      <p:sp>
        <p:nvSpPr>
          <p:cNvPr id="9" name="Retângulo 8"/>
          <p:cNvSpPr/>
          <p:nvPr/>
        </p:nvSpPr>
        <p:spPr>
          <a:xfrm>
            <a:off x="6129798" y="5984116"/>
            <a:ext cx="27933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1100" dirty="0">
                <a:solidFill>
                  <a:srgbClr val="0070C0"/>
                </a:solidFill>
              </a:rPr>
              <a:t>Manter sempre abastecido a bandeja com água para não ressecar o produto.</a:t>
            </a:r>
          </a:p>
        </p:txBody>
      </p:sp>
      <p:pic>
        <p:nvPicPr>
          <p:cNvPr id="55" name="Picture 39"/>
          <p:cNvPicPr>
            <a:picLocks noChangeAspect="1"/>
          </p:cNvPicPr>
          <p:nvPr/>
        </p:nvPicPr>
        <p:blipFill rotWithShape="1">
          <a:blip r:embed="rId10"/>
          <a:srcRect l="4242"/>
          <a:stretch/>
        </p:blipFill>
        <p:spPr>
          <a:xfrm>
            <a:off x="9060332" y="4433905"/>
            <a:ext cx="2685865" cy="13146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77562" y="2150925"/>
            <a:ext cx="1310835" cy="8350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800000">
            <a:off x="508938" y="4588474"/>
            <a:ext cx="1600761" cy="6955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43480" y="4510328"/>
            <a:ext cx="1769287" cy="1313234"/>
          </a:xfrm>
          <a:prstGeom prst="rect">
            <a:avLst/>
          </a:prstGeom>
        </p:spPr>
      </p:pic>
      <p:sp>
        <p:nvSpPr>
          <p:cNvPr id="59" name="CaixaDeTexto 93"/>
          <p:cNvSpPr txBox="1"/>
          <p:nvPr/>
        </p:nvSpPr>
        <p:spPr>
          <a:xfrm>
            <a:off x="4442334" y="999240"/>
            <a:ext cx="45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10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1" name="CaixaDeTexto 93"/>
          <p:cNvSpPr txBox="1"/>
          <p:nvPr/>
        </p:nvSpPr>
        <p:spPr>
          <a:xfrm>
            <a:off x="7371623" y="1005515"/>
            <a:ext cx="45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11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8928" y="1504501"/>
            <a:ext cx="11477712" cy="4077592"/>
          </a:xfrm>
          <a:prstGeom prst="rect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2072651" y="1319378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</p:txBody>
      </p:sp>
      <p:sp>
        <p:nvSpPr>
          <p:cNvPr id="5" name="Elipse 4"/>
          <p:cNvSpPr/>
          <p:nvPr/>
        </p:nvSpPr>
        <p:spPr>
          <a:xfrm>
            <a:off x="10272068" y="129770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</p:txBody>
      </p:sp>
      <p:pic>
        <p:nvPicPr>
          <p:cNvPr id="8" name="Picture 4" descr="Image result for cinepoli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20734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to 15"/>
          <p:cNvCxnSpPr/>
          <p:nvPr/>
        </p:nvCxnSpPr>
        <p:spPr>
          <a:xfrm flipH="1">
            <a:off x="4156295" y="2042825"/>
            <a:ext cx="5564" cy="31419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/>
          <p:cNvSpPr/>
          <p:nvPr/>
        </p:nvSpPr>
        <p:spPr>
          <a:xfrm>
            <a:off x="5984199" y="129770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</p:txBody>
      </p:sp>
      <p:sp>
        <p:nvSpPr>
          <p:cNvPr id="50" name="Retângulo 49"/>
          <p:cNvSpPr/>
          <p:nvPr/>
        </p:nvSpPr>
        <p:spPr>
          <a:xfrm>
            <a:off x="10596500" y="76860"/>
            <a:ext cx="1685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   </a:t>
            </a:r>
            <a:r>
              <a:rPr lang="pt-BR" sz="1400" b="1" dirty="0">
                <a:solidFill>
                  <a:srgbClr val="0070C0"/>
                </a:solidFill>
              </a:rPr>
              <a:t>Versão 1.1</a:t>
            </a:r>
          </a:p>
          <a:p>
            <a:pPr algn="ctr"/>
            <a:r>
              <a:rPr lang="pt-BR" sz="1400" b="1" dirty="0">
                <a:solidFill>
                  <a:srgbClr val="0070C0"/>
                </a:solidFill>
              </a:rPr>
              <a:t>     Setembro/2018</a:t>
            </a:r>
          </a:p>
        </p:txBody>
      </p:sp>
      <p:sp>
        <p:nvSpPr>
          <p:cNvPr id="98" name="Título 1"/>
          <p:cNvSpPr txBox="1">
            <a:spLocks/>
          </p:cNvSpPr>
          <p:nvPr/>
        </p:nvSpPr>
        <p:spPr>
          <a:xfrm>
            <a:off x="3014552" y="120434"/>
            <a:ext cx="6202017" cy="541201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ctr">
              <a:spcBef>
                <a:spcPct val="0"/>
              </a:spcBef>
              <a:buNone/>
              <a:defRPr sz="11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dirty="0" smtClean="0"/>
              <a:t>GUIA RÁPIDO PÃO DE QUEIJO </a:t>
            </a:r>
          </a:p>
          <a:p>
            <a:r>
              <a:rPr lang="es-MX" dirty="0" smtClean="0"/>
              <a:t>ENTREGA DO PEDIDO AO CLIENTE</a:t>
            </a:r>
            <a:endParaRPr lang="es-MX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657" y="1970300"/>
            <a:ext cx="1789676" cy="2386234"/>
          </a:xfrm>
          <a:prstGeom prst="rect">
            <a:avLst/>
          </a:prstGeom>
        </p:spPr>
      </p:pic>
      <p:sp>
        <p:nvSpPr>
          <p:cNvPr id="55" name="CaixaDeTexto 54"/>
          <p:cNvSpPr txBox="1"/>
          <p:nvPr/>
        </p:nvSpPr>
        <p:spPr>
          <a:xfrm>
            <a:off x="501431" y="4679647"/>
            <a:ext cx="35341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 smtClean="0">
                <a:solidFill>
                  <a:srgbClr val="0070C0"/>
                </a:solidFill>
              </a:rPr>
              <a:t>Colocar o </a:t>
            </a:r>
            <a:r>
              <a:rPr lang="pt-BR" sz="1100" i="1" dirty="0" smtClean="0">
                <a:solidFill>
                  <a:srgbClr val="0070C0"/>
                </a:solidFill>
              </a:rPr>
              <a:t>cheddar</a:t>
            </a:r>
            <a:r>
              <a:rPr lang="pt-BR" sz="1100" dirty="0" smtClean="0">
                <a:solidFill>
                  <a:srgbClr val="0070C0"/>
                </a:solidFill>
              </a:rPr>
              <a:t> no potinho pressionando o botão laranja.  </a:t>
            </a:r>
            <a:endParaRPr lang="pt-BR" sz="1100" dirty="0">
              <a:solidFill>
                <a:srgbClr val="0070C0"/>
              </a:solidFill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4892797" y="4726833"/>
            <a:ext cx="32667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 smtClean="0">
                <a:solidFill>
                  <a:srgbClr val="0070C0"/>
                </a:solidFill>
              </a:rPr>
              <a:t>Pegar a porção de pão de queijo na estufa.  </a:t>
            </a:r>
            <a:endParaRPr lang="pt-BR" sz="1100" dirty="0">
              <a:solidFill>
                <a:srgbClr val="0070C0"/>
              </a:solidFill>
            </a:endParaRPr>
          </a:p>
        </p:txBody>
      </p:sp>
      <p:sp>
        <p:nvSpPr>
          <p:cNvPr id="62" name="CaixaDeTexto 42"/>
          <p:cNvSpPr txBox="1"/>
          <p:nvPr/>
        </p:nvSpPr>
        <p:spPr>
          <a:xfrm>
            <a:off x="8371898" y="4176414"/>
            <a:ext cx="339834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dirty="0">
                <a:solidFill>
                  <a:srgbClr val="0070C0"/>
                </a:solidFill>
              </a:rPr>
              <a:t>Entregar ao cliente a porção de pão de queijo e o potinho </a:t>
            </a:r>
            <a:r>
              <a:rPr lang="es-MX" sz="1100" dirty="0" smtClean="0">
                <a:solidFill>
                  <a:srgbClr val="0070C0"/>
                </a:solidFill>
              </a:rPr>
              <a:t>com  </a:t>
            </a:r>
            <a:r>
              <a:rPr lang="es-MX" sz="1100" i="1" dirty="0" smtClean="0">
                <a:solidFill>
                  <a:srgbClr val="0070C0"/>
                </a:solidFill>
              </a:rPr>
              <a:t>cheddar.</a:t>
            </a:r>
            <a:endParaRPr lang="es-MX" sz="1100" dirty="0" smtClean="0">
              <a:solidFill>
                <a:srgbClr val="0070C0"/>
              </a:solidFill>
            </a:endParaRPr>
          </a:p>
          <a:p>
            <a:pPr algn="just"/>
            <a:r>
              <a:rPr lang="es-MX" sz="1100" b="1" dirty="0" smtClean="0">
                <a:solidFill>
                  <a:srgbClr val="FF0000"/>
                </a:solidFill>
              </a:rPr>
              <a:t>IMPORTANTE:  </a:t>
            </a:r>
            <a:r>
              <a:rPr lang="es-MX" sz="1100" dirty="0">
                <a:solidFill>
                  <a:srgbClr val="0070C0"/>
                </a:solidFill>
              </a:rPr>
              <a:t>O potinho de </a:t>
            </a:r>
            <a:r>
              <a:rPr lang="es-MX" sz="1100" i="1" dirty="0">
                <a:solidFill>
                  <a:srgbClr val="0070C0"/>
                </a:solidFill>
              </a:rPr>
              <a:t>cheddar</a:t>
            </a:r>
            <a:r>
              <a:rPr lang="es-MX" sz="1100" dirty="0">
                <a:solidFill>
                  <a:srgbClr val="0070C0"/>
                </a:solidFill>
              </a:rPr>
              <a:t> acompanha a porção de pão de queijo  nas vendas </a:t>
            </a:r>
            <a:r>
              <a:rPr lang="es-MX" sz="1100" dirty="0" smtClean="0">
                <a:solidFill>
                  <a:srgbClr val="0070C0"/>
                </a:solidFill>
              </a:rPr>
              <a:t>individuais do produto, vendas  </a:t>
            </a:r>
            <a:r>
              <a:rPr lang="es-MX" sz="1100" dirty="0">
                <a:solidFill>
                  <a:srgbClr val="0070C0"/>
                </a:solidFill>
              </a:rPr>
              <a:t>de </a:t>
            </a:r>
            <a:r>
              <a:rPr lang="es-MX" sz="1100" dirty="0" smtClean="0">
                <a:solidFill>
                  <a:srgbClr val="0070C0"/>
                </a:solidFill>
              </a:rPr>
              <a:t>combos ou max combos. </a:t>
            </a:r>
          </a:p>
          <a:p>
            <a:pPr algn="just"/>
            <a:r>
              <a:rPr lang="es-MX" sz="1100" b="1" dirty="0" smtClean="0">
                <a:solidFill>
                  <a:srgbClr val="FF0000"/>
                </a:solidFill>
              </a:rPr>
              <a:t>MAXIMIZAÇÃO:  </a:t>
            </a:r>
            <a:r>
              <a:rPr lang="es-MX" sz="1100" dirty="0" smtClean="0">
                <a:solidFill>
                  <a:srgbClr val="0070C0"/>
                </a:solidFill>
              </a:rPr>
              <a:t>Aproveite a oportunidade de venda e maximize o pedido oferecendo mais </a:t>
            </a:r>
            <a:r>
              <a:rPr lang="es-MX" sz="1100" i="1" dirty="0" smtClean="0">
                <a:solidFill>
                  <a:srgbClr val="0070C0"/>
                </a:solidFill>
              </a:rPr>
              <a:t>cheddar.</a:t>
            </a:r>
            <a:endParaRPr lang="es-MX" sz="1100" i="1" dirty="0">
              <a:solidFill>
                <a:srgbClr val="0070C0"/>
              </a:solidFill>
            </a:endParaRPr>
          </a:p>
        </p:txBody>
      </p:sp>
      <p:cxnSp>
        <p:nvCxnSpPr>
          <p:cNvPr id="65" name="Conector reto 64"/>
          <p:cNvCxnSpPr/>
          <p:nvPr/>
        </p:nvCxnSpPr>
        <p:spPr>
          <a:xfrm flipH="1">
            <a:off x="8262934" y="2042825"/>
            <a:ext cx="5564" cy="31419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ângulo 65"/>
          <p:cNvSpPr/>
          <p:nvPr/>
        </p:nvSpPr>
        <p:spPr>
          <a:xfrm>
            <a:off x="242455" y="6462991"/>
            <a:ext cx="70641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NOTA: </a:t>
            </a:r>
            <a:r>
              <a:rPr lang="en-US" sz="1200" dirty="0" smtClean="0">
                <a:solidFill>
                  <a:srgbClr val="0068AC"/>
                </a:solidFill>
              </a:rPr>
              <a:t>Prazo </a:t>
            </a:r>
            <a:r>
              <a:rPr lang="en-US" sz="1200" dirty="0">
                <a:solidFill>
                  <a:srgbClr val="0068AC"/>
                </a:solidFill>
              </a:rPr>
              <a:t>de validade da bolsa de queijo Ricos (seja aberta ou fechada no dispenser): 07 dias corridos. </a:t>
            </a:r>
            <a:endParaRPr lang="pt-BR" sz="1200" dirty="0">
              <a:solidFill>
                <a:srgbClr val="0068AC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2564" y="2221975"/>
            <a:ext cx="2400291" cy="175439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9523709" y="1882385"/>
            <a:ext cx="560173" cy="5422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60"/>
          <p:cNvSpPr txBox="1"/>
          <p:nvPr/>
        </p:nvSpPr>
        <p:spPr>
          <a:xfrm>
            <a:off x="10040657" y="1731000"/>
            <a:ext cx="1339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rgbClr val="FF0000"/>
                </a:solidFill>
              </a:rPr>
              <a:t>Maximização  </a:t>
            </a:r>
            <a:endParaRPr lang="pt-BR" sz="16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8583" y="2303056"/>
            <a:ext cx="3012368" cy="1989425"/>
          </a:xfrm>
          <a:prstGeom prst="rect">
            <a:avLst/>
          </a:prstGeom>
        </p:spPr>
      </p:pic>
      <p:sp>
        <p:nvSpPr>
          <p:cNvPr id="21" name="CaixaDeTexto 93"/>
          <p:cNvSpPr txBox="1"/>
          <p:nvPr/>
        </p:nvSpPr>
        <p:spPr>
          <a:xfrm>
            <a:off x="2041301" y="1297707"/>
            <a:ext cx="45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17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3" name="CaixaDeTexto 93"/>
          <p:cNvSpPr txBox="1"/>
          <p:nvPr/>
        </p:nvSpPr>
        <p:spPr>
          <a:xfrm>
            <a:off x="5929455" y="1269953"/>
            <a:ext cx="45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18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4" name="CaixaDeTexto 93"/>
          <p:cNvSpPr txBox="1"/>
          <p:nvPr/>
        </p:nvSpPr>
        <p:spPr>
          <a:xfrm>
            <a:off x="10238946" y="1260392"/>
            <a:ext cx="45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19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8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8928" y="1188828"/>
            <a:ext cx="11477712" cy="5406791"/>
          </a:xfrm>
          <a:prstGeom prst="rect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4" descr="Image result for cinepoli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20734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tângulo 46"/>
          <p:cNvSpPr/>
          <p:nvPr/>
        </p:nvSpPr>
        <p:spPr>
          <a:xfrm>
            <a:off x="10596500" y="76860"/>
            <a:ext cx="1685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   </a:t>
            </a:r>
            <a:r>
              <a:rPr lang="pt-BR" sz="1400" b="1" dirty="0">
                <a:solidFill>
                  <a:srgbClr val="0070C0"/>
                </a:solidFill>
              </a:rPr>
              <a:t>Versão 1.1</a:t>
            </a:r>
          </a:p>
          <a:p>
            <a:pPr algn="ctr"/>
            <a:r>
              <a:rPr lang="pt-BR" sz="1400" b="1" dirty="0">
                <a:solidFill>
                  <a:srgbClr val="0070C0"/>
                </a:solidFill>
              </a:rPr>
              <a:t>     Setembro/2018</a:t>
            </a: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" t="12718" r="5795" b="8095"/>
          <a:stretch/>
        </p:blipFill>
        <p:spPr bwMode="auto">
          <a:xfrm>
            <a:off x="444438" y="3523015"/>
            <a:ext cx="1463523" cy="12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de cantos arredondados 12"/>
          <p:cNvSpPr/>
          <p:nvPr/>
        </p:nvSpPr>
        <p:spPr>
          <a:xfrm>
            <a:off x="4567937" y="939661"/>
            <a:ext cx="2989515" cy="372139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/>
              <a:t>INFORMAÇÕES IMPORTANTES</a:t>
            </a:r>
            <a:endParaRPr lang="pt-BR" sz="1400" b="1" dirty="0"/>
          </a:p>
        </p:txBody>
      </p:sp>
      <p:sp>
        <p:nvSpPr>
          <p:cNvPr id="35" name="77 CuadroTexto"/>
          <p:cNvSpPr txBox="1"/>
          <p:nvPr/>
        </p:nvSpPr>
        <p:spPr>
          <a:xfrm>
            <a:off x="976724" y="3674978"/>
            <a:ext cx="4286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Apresentar na cor </a:t>
            </a:r>
          </a:p>
          <a:p>
            <a:pPr algn="ctr"/>
            <a:r>
              <a:rPr lang="es-MX" sz="16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dourada, textura macia </a:t>
            </a:r>
          </a:p>
          <a:p>
            <a:pPr algn="ctr"/>
            <a:r>
              <a:rPr lang="es-MX" sz="16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e assado por dentro</a:t>
            </a:r>
            <a:endParaRPr lang="es-MX" sz="16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36" name="TextBox 5"/>
          <p:cNvSpPr txBox="1"/>
          <p:nvPr/>
        </p:nvSpPr>
        <p:spPr>
          <a:xfrm>
            <a:off x="3050828" y="1760603"/>
            <a:ext cx="20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TEMPERATURA180°C</a:t>
            </a:r>
            <a:endParaRPr lang="pt-BR" sz="1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655" y="1728819"/>
            <a:ext cx="974791" cy="979641"/>
          </a:xfrm>
          <a:prstGeom prst="rect">
            <a:avLst/>
          </a:prstGeom>
        </p:spPr>
      </p:pic>
      <p:sp>
        <p:nvSpPr>
          <p:cNvPr id="40" name="77 CuadroTexto"/>
          <p:cNvSpPr txBox="1"/>
          <p:nvPr/>
        </p:nvSpPr>
        <p:spPr>
          <a:xfrm>
            <a:off x="2375725" y="2076292"/>
            <a:ext cx="42865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Pré Aquecer o forno </a:t>
            </a:r>
          </a:p>
          <a:p>
            <a:pPr algn="ctr"/>
            <a:r>
              <a:rPr lang="es-MX" sz="16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à 180°C por 15 minutos entre </a:t>
            </a:r>
          </a:p>
          <a:p>
            <a:pPr algn="ctr"/>
            <a:r>
              <a:rPr lang="es-MX" sz="16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uma fornada e outra </a:t>
            </a:r>
            <a:endParaRPr lang="es-MX" sz="1600" dirty="0">
              <a:solidFill>
                <a:srgbClr val="FF0000"/>
              </a:solidFill>
              <a:latin typeface="Lucida Bright" panose="02040602050505020304" pitchFamily="18" charset="0"/>
            </a:endParaRPr>
          </a:p>
        </p:txBody>
      </p:sp>
      <p:sp>
        <p:nvSpPr>
          <p:cNvPr id="48" name="5 CuadroTexto"/>
          <p:cNvSpPr txBox="1"/>
          <p:nvPr/>
        </p:nvSpPr>
        <p:spPr>
          <a:xfrm>
            <a:off x="5196947" y="3955950"/>
            <a:ext cx="3442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rgbClr val="0068AC"/>
                </a:solidFill>
                <a:latin typeface="Lucida Bright" panose="02040602050505020304" pitchFamily="18" charset="0"/>
              </a:rPr>
              <a:t>Receber o produto do fornecedor </a:t>
            </a:r>
            <a:r>
              <a:rPr lang="es-MX" sz="16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congelado e </a:t>
            </a:r>
            <a:r>
              <a:rPr lang="es-MX" sz="1600" dirty="0">
                <a:solidFill>
                  <a:srgbClr val="0068AC"/>
                </a:solidFill>
                <a:latin typeface="Lucida Bright" panose="02040602050505020304" pitchFamily="18" charset="0"/>
              </a:rPr>
              <a:t>colocá-lo diretamente no </a:t>
            </a:r>
            <a:r>
              <a:rPr lang="es-MX" sz="1600" i="1" dirty="0">
                <a:solidFill>
                  <a:srgbClr val="0068AC"/>
                </a:solidFill>
                <a:latin typeface="Lucida Bright" panose="02040602050505020304" pitchFamily="18" charset="0"/>
              </a:rPr>
              <a:t>freezer</a:t>
            </a:r>
            <a:r>
              <a:rPr lang="es-MX" sz="1600" dirty="0">
                <a:solidFill>
                  <a:srgbClr val="0068AC"/>
                </a:solidFill>
                <a:latin typeface="Lucida Bright" panose="02040602050505020304" pitchFamily="18" charset="0"/>
              </a:rPr>
              <a:t>. </a:t>
            </a:r>
            <a:endParaRPr lang="es-MX" sz="1600" dirty="0" smtClean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ctr"/>
            <a:endParaRPr lang="es-MX" sz="1600" dirty="0" smtClean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50" name="TextBox 5"/>
          <p:cNvSpPr txBox="1"/>
          <p:nvPr/>
        </p:nvSpPr>
        <p:spPr>
          <a:xfrm>
            <a:off x="743278" y="3118881"/>
            <a:ext cx="1252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</a:p>
        </p:txBody>
      </p:sp>
      <p:pic>
        <p:nvPicPr>
          <p:cNvPr id="51" name="Picture 1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5120" y="5163888"/>
            <a:ext cx="1007353" cy="942779"/>
          </a:xfrm>
          <a:prstGeom prst="rect">
            <a:avLst/>
          </a:prstGeom>
        </p:spPr>
      </p:pic>
      <p:sp>
        <p:nvSpPr>
          <p:cNvPr id="52" name="TextBox 5"/>
          <p:cNvSpPr txBox="1"/>
          <p:nvPr/>
        </p:nvSpPr>
        <p:spPr>
          <a:xfrm>
            <a:off x="3120015" y="5046057"/>
            <a:ext cx="1937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VALIDADE 4 HORAS</a:t>
            </a:r>
          </a:p>
        </p:txBody>
      </p:sp>
      <p:sp>
        <p:nvSpPr>
          <p:cNvPr id="53" name="5 CuadroTexto"/>
          <p:cNvSpPr txBox="1"/>
          <p:nvPr/>
        </p:nvSpPr>
        <p:spPr>
          <a:xfrm>
            <a:off x="3314807" y="5438894"/>
            <a:ext cx="2949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900113" algn="l"/>
              </a:tabLst>
            </a:pPr>
            <a:r>
              <a:rPr lang="es-MX" sz="16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O  pão de queijo depois de colocado na estufa tem validade de 4 horas</a:t>
            </a:r>
            <a:endParaRPr lang="es-MX" sz="20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771806" y="5354909"/>
            <a:ext cx="4084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rgbClr val="0068AC"/>
                </a:solidFill>
                <a:latin typeface="Lucida Bright" panose="02040602050505020304" pitchFamily="18" charset="0"/>
              </a:rPr>
              <a:t>O potinho de </a:t>
            </a:r>
            <a:r>
              <a:rPr lang="es-MX" sz="1600" i="1" dirty="0">
                <a:solidFill>
                  <a:srgbClr val="0068AC"/>
                </a:solidFill>
                <a:latin typeface="Lucida Bright" panose="02040602050505020304" pitchFamily="18" charset="0"/>
              </a:rPr>
              <a:t>cheddar</a:t>
            </a:r>
            <a:r>
              <a:rPr lang="es-MX" sz="1600" dirty="0">
                <a:solidFill>
                  <a:srgbClr val="0068AC"/>
                </a:solidFill>
                <a:latin typeface="Lucida Bright" panose="02040602050505020304" pitchFamily="18" charset="0"/>
              </a:rPr>
              <a:t> acompanha a porção de pão de queijo  nas vendas individuais do </a:t>
            </a:r>
            <a:r>
              <a:rPr lang="es-MX" sz="16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produto, vendas </a:t>
            </a:r>
            <a:r>
              <a:rPr lang="es-MX" sz="1600" dirty="0">
                <a:solidFill>
                  <a:srgbClr val="0068AC"/>
                </a:solidFill>
                <a:latin typeface="Lucida Bright" panose="02040602050505020304" pitchFamily="18" charset="0"/>
              </a:rPr>
              <a:t>de </a:t>
            </a:r>
            <a:r>
              <a:rPr lang="es-MX" sz="16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combos ou max combos. </a:t>
            </a:r>
            <a:endParaRPr lang="es-MX" sz="16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pic>
        <p:nvPicPr>
          <p:cNvPr id="1028" name="Picture 4" descr="Resultado de imagem para FORNO DE MINA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67" y="2694680"/>
            <a:ext cx="1278740" cy="127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"/>
          <p:cNvSpPr txBox="1"/>
          <p:nvPr/>
        </p:nvSpPr>
        <p:spPr>
          <a:xfrm>
            <a:off x="6115560" y="2115624"/>
            <a:ext cx="180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CONSERVAÇÃO DO PRODUTO</a:t>
            </a:r>
          </a:p>
        </p:txBody>
      </p:sp>
      <p:sp>
        <p:nvSpPr>
          <p:cNvPr id="58" name="TextBox 5"/>
          <p:cNvSpPr txBox="1"/>
          <p:nvPr/>
        </p:nvSpPr>
        <p:spPr>
          <a:xfrm>
            <a:off x="9120400" y="1375369"/>
            <a:ext cx="2098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DO PEDIDO AO CLIENTE</a:t>
            </a:r>
          </a:p>
        </p:txBody>
      </p:sp>
      <p:sp>
        <p:nvSpPr>
          <p:cNvPr id="59" name="Título 1"/>
          <p:cNvSpPr txBox="1">
            <a:spLocks/>
          </p:cNvSpPr>
          <p:nvPr/>
        </p:nvSpPr>
        <p:spPr>
          <a:xfrm>
            <a:off x="3014552" y="120434"/>
            <a:ext cx="6202017" cy="541201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ctr">
              <a:spcBef>
                <a:spcPct val="0"/>
              </a:spcBef>
              <a:buNone/>
              <a:defRPr sz="11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dirty="0" smtClean="0"/>
              <a:t>GUIA RÁPIDO PÃO DE QUEIJO </a:t>
            </a:r>
          </a:p>
          <a:p>
            <a:r>
              <a:rPr lang="es-MX" dirty="0" smtClean="0"/>
              <a:t>INFORMAÇÕES IMPORTANTES</a:t>
            </a:r>
            <a:endParaRPr lang="es-MX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8813" y="3553769"/>
            <a:ext cx="2545728" cy="161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9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8928" y="1188828"/>
            <a:ext cx="11477712" cy="5406791"/>
          </a:xfrm>
          <a:prstGeom prst="rect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4" descr="Image result for cinepoli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20734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tângulo 46"/>
          <p:cNvSpPr/>
          <p:nvPr/>
        </p:nvSpPr>
        <p:spPr>
          <a:xfrm>
            <a:off x="10596500" y="76860"/>
            <a:ext cx="1685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   </a:t>
            </a:r>
            <a:r>
              <a:rPr lang="pt-BR" sz="1400" b="1" dirty="0" smtClean="0">
                <a:solidFill>
                  <a:srgbClr val="0070C0"/>
                </a:solidFill>
              </a:rPr>
              <a:t>Versão 1.0</a:t>
            </a:r>
            <a:endParaRPr lang="pt-BR" sz="1400" b="1" dirty="0">
              <a:solidFill>
                <a:srgbClr val="0070C0"/>
              </a:solidFill>
            </a:endParaRPr>
          </a:p>
          <a:p>
            <a:pPr algn="ctr"/>
            <a:r>
              <a:rPr lang="pt-BR" sz="1400" b="1" dirty="0" smtClean="0">
                <a:solidFill>
                  <a:srgbClr val="0070C0"/>
                </a:solidFill>
              </a:rPr>
              <a:t>     Agosto/2018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623403" y="988387"/>
            <a:ext cx="2989515" cy="372139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/>
              <a:t>INFORMAÇÕES TÉCNICAS </a:t>
            </a:r>
            <a:endParaRPr lang="pt-BR" sz="1400" b="1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3014552" y="120434"/>
            <a:ext cx="6202017" cy="541201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ctr">
              <a:spcBef>
                <a:spcPct val="0"/>
              </a:spcBef>
              <a:buNone/>
              <a:defRPr sz="11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dirty="0" smtClean="0"/>
              <a:t>GUIA RÁPIDO PÃO DE QUEIJO </a:t>
            </a:r>
            <a:endParaRPr lang="es-MX" dirty="0"/>
          </a:p>
          <a:p>
            <a:r>
              <a:rPr lang="es-MX" dirty="0" smtClean="0"/>
              <a:t>INFORMAÇÕES TÉCNICAS</a:t>
            </a:r>
          </a:p>
        </p:txBody>
      </p:sp>
      <p:sp>
        <p:nvSpPr>
          <p:cNvPr id="15" name="TextBox 6"/>
          <p:cNvSpPr txBox="1"/>
          <p:nvPr/>
        </p:nvSpPr>
        <p:spPr>
          <a:xfrm>
            <a:off x="498054" y="1451562"/>
            <a:ext cx="1119775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68AC"/>
                </a:solidFill>
              </a:rPr>
              <a:t>Critério para reparo do </a:t>
            </a:r>
            <a:r>
              <a:rPr lang="en-US" sz="2000" b="1" dirty="0">
                <a:solidFill>
                  <a:srgbClr val="0068AC"/>
                </a:solidFill>
              </a:rPr>
              <a:t>F</a:t>
            </a:r>
            <a:r>
              <a:rPr lang="en-US" sz="2000" b="1" dirty="0" smtClean="0">
                <a:solidFill>
                  <a:srgbClr val="0068AC"/>
                </a:solidFill>
              </a:rPr>
              <a:t>orno de assar Pão de Queijo:</a:t>
            </a:r>
          </a:p>
          <a:p>
            <a:pPr algn="just"/>
            <a:endParaRPr lang="en-US" sz="2200" dirty="0" smtClean="0">
              <a:solidFill>
                <a:srgbClr val="0068AC"/>
              </a:solidFill>
            </a:endParaRPr>
          </a:p>
          <a:p>
            <a:pPr algn="just"/>
            <a:r>
              <a:rPr lang="en-US" u="sng" dirty="0" smtClean="0">
                <a:solidFill>
                  <a:srgbClr val="0068AC"/>
                </a:solidFill>
              </a:rPr>
              <a:t>1° ano de utilização:</a:t>
            </a:r>
            <a:r>
              <a:rPr lang="en-US" dirty="0" smtClean="0">
                <a:solidFill>
                  <a:srgbClr val="0068AC"/>
                </a:solidFill>
              </a:rPr>
              <a:t> Acionar a empresa parceira da Forno de Minas para reparo</a:t>
            </a:r>
            <a:r>
              <a:rPr lang="en-US" dirty="0">
                <a:solidFill>
                  <a:srgbClr val="0068AC"/>
                </a:solidFill>
              </a:rPr>
              <a:t> </a:t>
            </a:r>
            <a:r>
              <a:rPr lang="en-US" dirty="0" smtClean="0">
                <a:solidFill>
                  <a:srgbClr val="0068AC"/>
                </a:solidFill>
              </a:rPr>
              <a:t>(sem custo)</a:t>
            </a:r>
          </a:p>
          <a:p>
            <a:pPr algn="just"/>
            <a:r>
              <a:rPr lang="en-US" sz="1400" dirty="0" smtClean="0">
                <a:solidFill>
                  <a:srgbClr val="0068AC"/>
                </a:solidFill>
              </a:rPr>
              <a:t>Dica: Próximo de completar 1 ano de uso do forno, o Gerente de Conjunto deve agendar com a empresa parceira da Forno de Minas (conforme contato descrito no slide seguinte) uma visita técnica para averiguar as condições de uso e peças que requerem troca/ reparo.</a:t>
            </a:r>
            <a:endParaRPr lang="en-US" dirty="0">
              <a:solidFill>
                <a:srgbClr val="0068AC"/>
              </a:solidFill>
            </a:endParaRPr>
          </a:p>
          <a:p>
            <a:pPr algn="just"/>
            <a:endParaRPr lang="en-US" dirty="0" smtClean="0">
              <a:solidFill>
                <a:srgbClr val="0068AC"/>
              </a:solidFill>
            </a:endParaRPr>
          </a:p>
          <a:p>
            <a:pPr algn="just"/>
            <a:r>
              <a:rPr lang="en-US" u="sng" dirty="0" smtClean="0">
                <a:solidFill>
                  <a:srgbClr val="0068AC"/>
                </a:solidFill>
              </a:rPr>
              <a:t>2° ao 4</a:t>
            </a:r>
            <a:r>
              <a:rPr lang="en-US" u="sng" dirty="0">
                <a:solidFill>
                  <a:srgbClr val="0068AC"/>
                </a:solidFill>
              </a:rPr>
              <a:t> ° </a:t>
            </a:r>
            <a:r>
              <a:rPr lang="en-US" u="sng" dirty="0" smtClean="0">
                <a:solidFill>
                  <a:srgbClr val="0068AC"/>
                </a:solidFill>
              </a:rPr>
              <a:t>ano </a:t>
            </a:r>
            <a:r>
              <a:rPr lang="en-US" u="sng" dirty="0">
                <a:solidFill>
                  <a:srgbClr val="0068AC"/>
                </a:solidFill>
              </a:rPr>
              <a:t>de utilização:</a:t>
            </a:r>
            <a:r>
              <a:rPr lang="en-US" dirty="0">
                <a:solidFill>
                  <a:srgbClr val="0068AC"/>
                </a:solidFill>
              </a:rPr>
              <a:t> Acionar </a:t>
            </a:r>
            <a:r>
              <a:rPr lang="en-US" dirty="0" smtClean="0">
                <a:solidFill>
                  <a:srgbClr val="0068AC"/>
                </a:solidFill>
              </a:rPr>
              <a:t>a empresa parceira Forno de Minas para obter indicação do técnico mais próximo da Unidade de Conjunto (custo cinema, via caixa pequeno).</a:t>
            </a:r>
          </a:p>
          <a:p>
            <a:pPr algn="just"/>
            <a:endParaRPr lang="en-US" sz="1400" dirty="0" smtClean="0">
              <a:solidFill>
                <a:srgbClr val="0068AC"/>
              </a:solidFill>
            </a:endParaRPr>
          </a:p>
          <a:p>
            <a:pPr algn="just"/>
            <a:endParaRPr lang="en-US" sz="1400" dirty="0" smtClean="0">
              <a:solidFill>
                <a:srgbClr val="0068AC"/>
              </a:solidFill>
            </a:endParaRPr>
          </a:p>
          <a:p>
            <a:pPr algn="just"/>
            <a:r>
              <a:rPr lang="en-US" u="sng" dirty="0" smtClean="0">
                <a:solidFill>
                  <a:srgbClr val="0068AC"/>
                </a:solidFill>
              </a:rPr>
              <a:t>5</a:t>
            </a:r>
            <a:r>
              <a:rPr lang="en-US" u="sng" dirty="0">
                <a:solidFill>
                  <a:srgbClr val="0068AC"/>
                </a:solidFill>
              </a:rPr>
              <a:t> </a:t>
            </a:r>
            <a:r>
              <a:rPr lang="en-US" u="sng" dirty="0" smtClean="0">
                <a:solidFill>
                  <a:srgbClr val="0068AC"/>
                </a:solidFill>
              </a:rPr>
              <a:t>° ano de utilização:</a:t>
            </a:r>
            <a:r>
              <a:rPr lang="en-US" dirty="0" smtClean="0">
                <a:solidFill>
                  <a:srgbClr val="0068AC"/>
                </a:solidFill>
              </a:rPr>
              <a:t> Acionar o departamento de Compras para entrarem em contato com a empresa Forno de Minas solicitando a visita de um técnico à Unidade para averiguar a necessidade de substituição do equipamento por um novo. </a:t>
            </a:r>
          </a:p>
          <a:p>
            <a:pPr algn="just"/>
            <a:r>
              <a:rPr lang="en-US" dirty="0" smtClean="0">
                <a:solidFill>
                  <a:srgbClr val="0068AC"/>
                </a:solidFill>
              </a:rPr>
              <a:t>O mesmo critério se aplica quando o cinema avistar que o forno encontra-se com aparência ruim (descascando, sem botão, compartimento faltando/quebrado).</a:t>
            </a:r>
          </a:p>
        </p:txBody>
      </p:sp>
      <p:sp>
        <p:nvSpPr>
          <p:cNvPr id="16" name="TextBox 6"/>
          <p:cNvSpPr txBox="1"/>
          <p:nvPr/>
        </p:nvSpPr>
        <p:spPr>
          <a:xfrm>
            <a:off x="8793126" y="5479929"/>
            <a:ext cx="2884421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/>
            <a:r>
              <a:rPr lang="en-US" sz="1200" b="1" dirty="0" smtClean="0">
                <a:solidFill>
                  <a:srgbClr val="0068AC"/>
                </a:solidFill>
              </a:rPr>
              <a:t>Empresa parceira Forno de Minas:</a:t>
            </a:r>
          </a:p>
          <a:p>
            <a:pPr marL="457200" algn="ctr"/>
            <a:r>
              <a:rPr lang="pt-BR" sz="1200" dirty="0" smtClean="0">
                <a:solidFill>
                  <a:srgbClr val="0070C0"/>
                </a:solidFill>
                <a:ea typeface="Calibri" panose="020F0502020204030204" pitchFamily="34" charset="0"/>
              </a:rPr>
              <a:t>Adriana </a:t>
            </a:r>
            <a:r>
              <a:rPr lang="pt-BR" sz="1200" dirty="0">
                <a:solidFill>
                  <a:srgbClr val="0070C0"/>
                </a:solidFill>
                <a:ea typeface="Calibri" panose="020F0502020204030204" pitchFamily="34" charset="0"/>
              </a:rPr>
              <a:t>Barravieira</a:t>
            </a:r>
          </a:p>
          <a:p>
            <a:pPr indent="449580" algn="ctr">
              <a:spcAft>
                <a:spcPts val="0"/>
              </a:spcAft>
            </a:pPr>
            <a:r>
              <a:rPr lang="pt-BR" sz="1200" dirty="0">
                <a:solidFill>
                  <a:srgbClr val="0070C0"/>
                </a:solidFill>
                <a:ea typeface="Calibri" panose="020F0502020204030204" pitchFamily="34" charset="0"/>
                <a:hlinkClick r:id="rId3"/>
              </a:rPr>
              <a:t>atendimento@tita.com.br</a:t>
            </a:r>
            <a:endParaRPr lang="pt-BR" sz="1200" dirty="0">
              <a:solidFill>
                <a:srgbClr val="0070C0"/>
              </a:solidFill>
              <a:ea typeface="Calibri" panose="020F0502020204030204" pitchFamily="34" charset="0"/>
            </a:endParaRPr>
          </a:p>
          <a:p>
            <a:pPr indent="449580" algn="ctr">
              <a:spcAft>
                <a:spcPts val="0"/>
              </a:spcAft>
            </a:pPr>
            <a:r>
              <a:rPr lang="pt-BR" sz="1050" dirty="0">
                <a:solidFill>
                  <a:srgbClr val="0070C0"/>
                </a:solidFill>
                <a:ea typeface="Calibri" panose="020F0502020204030204" pitchFamily="34" charset="0"/>
              </a:rPr>
              <a:t>Fone: +55 (16) 3508-7002 / 3508-7000</a:t>
            </a:r>
          </a:p>
          <a:p>
            <a:pPr indent="449580" algn="ctr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ea typeface="Calibri" panose="020F0502020204030204" pitchFamily="34" charset="0"/>
              </a:rPr>
              <a:t> 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9203664" y="5558236"/>
            <a:ext cx="515" cy="7442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5265355" y="577616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8035092" y="5640725"/>
            <a:ext cx="1181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68AC"/>
                </a:solidFill>
              </a:rPr>
              <a:t>Contato</a:t>
            </a:r>
          </a:p>
          <a:p>
            <a:pPr algn="ctr"/>
            <a:r>
              <a:rPr lang="en-US" sz="1200" b="1" dirty="0" smtClean="0">
                <a:solidFill>
                  <a:srgbClr val="0068AC"/>
                </a:solidFill>
              </a:rPr>
              <a:t>Forno </a:t>
            </a:r>
            <a:r>
              <a:rPr lang="en-US" sz="1200" b="1" dirty="0">
                <a:solidFill>
                  <a:srgbClr val="0068AC"/>
                </a:solidFill>
              </a:rPr>
              <a:t>de Minas</a:t>
            </a:r>
            <a:endParaRPr lang="pt-BR" sz="1200" dirty="0"/>
          </a:p>
        </p:txBody>
      </p:sp>
      <p:sp>
        <p:nvSpPr>
          <p:cNvPr id="9" name="Retângulo 8"/>
          <p:cNvSpPr/>
          <p:nvPr/>
        </p:nvSpPr>
        <p:spPr>
          <a:xfrm>
            <a:off x="8035091" y="5418373"/>
            <a:ext cx="3660719" cy="99315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58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9E3935653EF34ABE8D81221B884175" ma:contentTypeVersion="10" ma:contentTypeDescription="Create a new document." ma:contentTypeScope="" ma:versionID="35121960675f33b78e28871947d22f45">
  <xsd:schema xmlns:xsd="http://www.w3.org/2001/XMLSchema" xmlns:xs="http://www.w3.org/2001/XMLSchema" xmlns:p="http://schemas.microsoft.com/office/2006/metadata/properties" xmlns:ns2="b434cdbb-54b5-49ea-a40b-8752fccc213c" xmlns:ns3="dd2f9859-fe61-414d-91be-415ae0412e18" targetNamespace="http://schemas.microsoft.com/office/2006/metadata/properties" ma:root="true" ma:fieldsID="de5e6a7c06425a00c84f4489a688f049" ns2:_="" ns3:_="">
    <xsd:import namespace="b434cdbb-54b5-49ea-a40b-8752fccc213c"/>
    <xsd:import namespace="dd2f9859-fe61-414d-91be-415ae0412e1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4cdbb-54b5-49ea-a40b-8752fccc21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f9859-fe61-414d-91be-415ae0412e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D2CC3F-AE5A-4FD2-9316-47288773B054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dd2f9859-fe61-414d-91be-415ae0412e18"/>
    <ds:schemaRef ds:uri="b434cdbb-54b5-49ea-a40b-8752fccc213c"/>
  </ds:schemaRefs>
</ds:datastoreItem>
</file>

<file path=customXml/itemProps2.xml><?xml version="1.0" encoding="utf-8"?>
<ds:datastoreItem xmlns:ds="http://schemas.openxmlformats.org/officeDocument/2006/customXml" ds:itemID="{DE1A21EC-DF8D-4E7F-87F2-BB2D76506F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34cdbb-54b5-49ea-a40b-8752fccc213c"/>
    <ds:schemaRef ds:uri="dd2f9859-fe61-414d-91be-415ae0412e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0AE8F6-E84E-436E-807A-8C3BA38944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Cinépolis nuevo</Template>
  <TotalTime>3591</TotalTime>
  <Words>1246</Words>
  <Application>Microsoft Office PowerPoint</Application>
  <PresentationFormat>Widescreen</PresentationFormat>
  <Paragraphs>120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Clarendon BT</vt:lpstr>
      <vt:lpstr>Lucida Bright</vt:lpstr>
      <vt:lpstr>Times New Roman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SAAG</dc:creator>
  <cp:lastModifiedBy>Daniele Endler (ext. Scanton)</cp:lastModifiedBy>
  <cp:revision>315</cp:revision>
  <cp:lastPrinted>2014-09-04T15:23:24Z</cp:lastPrinted>
  <dcterms:created xsi:type="dcterms:W3CDTF">2013-12-12T17:28:36Z</dcterms:created>
  <dcterms:modified xsi:type="dcterms:W3CDTF">2018-09-25T21:16:13Z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0x010100289E3935653EF34ABE8D81221B884175</vt:lpwstr>
  </property>
</Properties>
</file>