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8" r:id="rId5"/>
    <p:sldId id="257" r:id="rId6"/>
    <p:sldId id="258" r:id="rId7"/>
    <p:sldId id="272" r:id="rId8"/>
    <p:sldId id="273" r:id="rId9"/>
    <p:sldId id="274" r:id="rId10"/>
    <p:sldId id="294" r:id="rId11"/>
    <p:sldId id="275" r:id="rId12"/>
    <p:sldId id="276" r:id="rId13"/>
    <p:sldId id="277" r:id="rId14"/>
    <p:sldId id="293" r:id="rId15"/>
    <p:sldId id="278" r:id="rId16"/>
    <p:sldId id="290" r:id="rId17"/>
    <p:sldId id="286" r:id="rId18"/>
    <p:sldId id="279" r:id="rId19"/>
    <p:sldId id="28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9432-F85C-4C1E-AF93-CAF6B2EE24C4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8E7-9FAA-42B7-845C-A84303E0EB5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15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18E7-9FAA-42B7-845C-A84303E0EB5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36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2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6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53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10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2971799" y="5876365"/>
            <a:ext cx="3146613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16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9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7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2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64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5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113D-3696-48E2-A112-9621BA44581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50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-331631" y="2259213"/>
            <a:ext cx="9591541" cy="1470025"/>
          </a:xfrm>
        </p:spPr>
        <p:txBody>
          <a:bodyPr/>
          <a:lstStyle/>
          <a:p>
            <a:r>
              <a:rPr lang="es-MX" dirty="0" smtClean="0"/>
              <a:t>GUIA RÁPIDO</a:t>
            </a:r>
            <a:br>
              <a:rPr lang="es-MX" dirty="0" smtClean="0"/>
            </a:br>
            <a:r>
              <a:rPr lang="es-MX" dirty="0" smtClean="0"/>
              <a:t>PROJETO ESCOLA VISTA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BRA-GR-PROJESC-TRA-00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5"/>
          <p:cNvCxnSpPr/>
          <p:nvPr/>
        </p:nvCxnSpPr>
        <p:spPr>
          <a:xfrm flipV="1">
            <a:off x="2921037" y="2662369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ector 122"/>
          <p:cNvSpPr/>
          <p:nvPr/>
        </p:nvSpPr>
        <p:spPr>
          <a:xfrm>
            <a:off x="180274" y="2179712"/>
            <a:ext cx="457200" cy="457200"/>
          </a:xfrm>
          <a:prstGeom prst="flowChartConnector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4" name="Conector recto de flecha 42"/>
          <p:cNvCxnSpPr/>
          <p:nvPr/>
        </p:nvCxnSpPr>
        <p:spPr>
          <a:xfrm>
            <a:off x="650641" y="2400413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extras – registro </a:t>
            </a:r>
            <a:r>
              <a:rPr lang="es-MX" sz="1200" b="1" dirty="0" smtClean="0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dia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9B2EAA9B-7F08-4F20-A956-925BCEB0CAF1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sp>
        <p:nvSpPr>
          <p:cNvPr id="36" name="Rectángulo redondeado 11"/>
          <p:cNvSpPr/>
          <p:nvPr/>
        </p:nvSpPr>
        <p:spPr>
          <a:xfrm>
            <a:off x="971598" y="1353158"/>
            <a:ext cx="5002809" cy="2017902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            Gerente </a:t>
            </a:r>
            <a:r>
              <a:rPr lang="es-MX" sz="1000" dirty="0">
                <a:solidFill>
                  <a:srgbClr val="0068AC"/>
                </a:solidFill>
              </a:rPr>
              <a:t>ou Sub. ADM: </a:t>
            </a:r>
            <a:r>
              <a:rPr lang="es-MX" sz="1000" dirty="0" smtClean="0">
                <a:solidFill>
                  <a:srgbClr val="0068AC"/>
                </a:solidFill>
              </a:rPr>
              <a:t>Clicar no filme correspondente ao Projeto Escola.</a:t>
            </a:r>
            <a:endParaRPr lang="es-ES" sz="1000" u="sng" dirty="0">
              <a:solidFill>
                <a:srgbClr val="0068AC"/>
              </a:solidFill>
            </a:endParaRPr>
          </a:p>
        </p:txBody>
      </p:sp>
      <p:sp>
        <p:nvSpPr>
          <p:cNvPr id="37" name="Rectángulo redondeado 63">
            <a:hlinkClick r:id="rId3" action="ppaction://hlinksldjump"/>
          </p:cNvPr>
          <p:cNvSpPr/>
          <p:nvPr/>
        </p:nvSpPr>
        <p:spPr>
          <a:xfrm>
            <a:off x="6315915" y="1353769"/>
            <a:ext cx="2520281" cy="506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Para gerar o pedido de uma única vez, o usuário deve clicar em Múltiplos </a:t>
            </a:r>
            <a:r>
              <a:rPr lang="es-MX" sz="1000" dirty="0" smtClean="0">
                <a:solidFill>
                  <a:srgbClr val="0068AC"/>
                </a:solidFill>
              </a:rPr>
              <a:t>&gt; digitar a senhar do responsável pelo Turno &gt; </a:t>
            </a:r>
            <a:r>
              <a:rPr lang="es-MX" sz="1000" dirty="0">
                <a:solidFill>
                  <a:srgbClr val="0068AC"/>
                </a:solidFill>
              </a:rPr>
              <a:t>incluir a quantidade de ingressos </a:t>
            </a:r>
            <a:r>
              <a:rPr lang="es-MX" sz="1000" dirty="0" smtClean="0">
                <a:solidFill>
                  <a:srgbClr val="0068AC"/>
                </a:solidFill>
              </a:rPr>
              <a:t>vendidos. </a:t>
            </a:r>
            <a:r>
              <a:rPr lang="es-MX" sz="1000" dirty="0">
                <a:solidFill>
                  <a:srgbClr val="0068AC"/>
                </a:solidFill>
              </a:rPr>
              <a:t>C</a:t>
            </a:r>
            <a:r>
              <a:rPr lang="es-MX" sz="1000" dirty="0" smtClean="0">
                <a:solidFill>
                  <a:srgbClr val="0068AC"/>
                </a:solidFill>
              </a:rPr>
              <a:t>licar em enter.</a:t>
            </a:r>
            <a:endParaRPr lang="es-MX" sz="1000" dirty="0">
              <a:solidFill>
                <a:srgbClr val="0068AC"/>
              </a:solidFill>
            </a:endParaRPr>
          </a:p>
        </p:txBody>
      </p:sp>
      <p:cxnSp>
        <p:nvCxnSpPr>
          <p:cNvPr id="38" name="Conector recto de flecha 47"/>
          <p:cNvCxnSpPr/>
          <p:nvPr/>
        </p:nvCxnSpPr>
        <p:spPr>
          <a:xfrm flipH="1" flipV="1">
            <a:off x="628300" y="5059712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redondeado 61"/>
          <p:cNvSpPr/>
          <p:nvPr/>
        </p:nvSpPr>
        <p:spPr>
          <a:xfrm>
            <a:off x="978854" y="3704770"/>
            <a:ext cx="5045238" cy="2717813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Buscar na letra </a:t>
            </a:r>
            <a:r>
              <a:rPr lang="es-MX" sz="1000" dirty="0">
                <a:solidFill>
                  <a:srgbClr val="0068AC"/>
                </a:solidFill>
              </a:rPr>
              <a:t>P, a opção Projeto Escola. Selecionar esta </a:t>
            </a:r>
            <a:r>
              <a:rPr lang="es-MX" sz="1000" dirty="0" smtClean="0">
                <a:solidFill>
                  <a:srgbClr val="0068AC"/>
                </a:solidFill>
              </a:rPr>
              <a:t>opção, e em seguida, clicar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cxnSp>
        <p:nvCxnSpPr>
          <p:cNvPr id="41" name="Conector recto de flecha 45"/>
          <p:cNvCxnSpPr/>
          <p:nvPr/>
        </p:nvCxnSpPr>
        <p:spPr>
          <a:xfrm flipV="1">
            <a:off x="5986340" y="2368411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5"/>
          <p:cNvCxnSpPr/>
          <p:nvPr/>
        </p:nvCxnSpPr>
        <p:spPr>
          <a:xfrm flipH="1">
            <a:off x="6004905" y="5004174"/>
            <a:ext cx="3342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21"/>
          <p:cNvGrpSpPr/>
          <p:nvPr/>
        </p:nvGrpSpPr>
        <p:grpSpPr>
          <a:xfrm>
            <a:off x="179512" y="4797152"/>
            <a:ext cx="457200" cy="502920"/>
            <a:chOff x="7286508" y="5240458"/>
            <a:chExt cx="457200" cy="457200"/>
          </a:xfrm>
        </p:grpSpPr>
        <p:sp>
          <p:nvSpPr>
            <p:cNvPr id="44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5" name="13 Rectángulo"/>
            <p:cNvSpPr/>
            <p:nvPr/>
          </p:nvSpPr>
          <p:spPr>
            <a:xfrm>
              <a:off x="7357620" y="5322321"/>
              <a:ext cx="288862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pic>
        <p:nvPicPr>
          <p:cNvPr id="35" name="Imagem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1" y="1548879"/>
            <a:ext cx="3516714" cy="1309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Straight Arrow Connector 38"/>
          <p:cNvCxnSpPr/>
          <p:nvPr/>
        </p:nvCxnSpPr>
        <p:spPr>
          <a:xfrm>
            <a:off x="1860518" y="1125100"/>
            <a:ext cx="487923" cy="73331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52" y="4194448"/>
            <a:ext cx="1406420" cy="12747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215" y="4089256"/>
            <a:ext cx="2671038" cy="139078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265" y="3909184"/>
            <a:ext cx="1158659" cy="12668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258" y="1628800"/>
            <a:ext cx="1365079" cy="1397302"/>
          </a:xfrm>
          <a:prstGeom prst="rect">
            <a:avLst/>
          </a:prstGeom>
        </p:spPr>
      </p:pic>
      <p:cxnSp>
        <p:nvCxnSpPr>
          <p:cNvPr id="54" name="Straight Arrow Connector 38"/>
          <p:cNvCxnSpPr/>
          <p:nvPr/>
        </p:nvCxnSpPr>
        <p:spPr>
          <a:xfrm>
            <a:off x="7569999" y="2322581"/>
            <a:ext cx="181731" cy="630566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38"/>
          <p:cNvCxnSpPr/>
          <p:nvPr/>
        </p:nvCxnSpPr>
        <p:spPr>
          <a:xfrm>
            <a:off x="2664452" y="3790962"/>
            <a:ext cx="256585" cy="630566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589" y="3833561"/>
            <a:ext cx="641226" cy="1147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9338" y="3504039"/>
            <a:ext cx="571969" cy="946220"/>
          </a:xfrm>
          <a:prstGeom prst="rect">
            <a:avLst/>
          </a:prstGeom>
        </p:spPr>
      </p:pic>
      <p:cxnSp>
        <p:nvCxnSpPr>
          <p:cNvPr id="56" name="Straight Arrow Connector 38"/>
          <p:cNvCxnSpPr/>
          <p:nvPr/>
        </p:nvCxnSpPr>
        <p:spPr>
          <a:xfrm>
            <a:off x="7504724" y="3551385"/>
            <a:ext cx="201905" cy="47944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8"/>
          <p:cNvCxnSpPr/>
          <p:nvPr/>
        </p:nvCxnSpPr>
        <p:spPr>
          <a:xfrm>
            <a:off x="8183369" y="3226211"/>
            <a:ext cx="201905" cy="47944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5"/>
          <p:cNvCxnSpPr/>
          <p:nvPr/>
        </p:nvCxnSpPr>
        <p:spPr>
          <a:xfrm flipV="1">
            <a:off x="2921037" y="2886694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42"/>
          <p:cNvCxnSpPr/>
          <p:nvPr/>
        </p:nvCxnSpPr>
        <p:spPr>
          <a:xfrm>
            <a:off x="650641" y="2624738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3"/>
          <p:cNvSpPr txBox="1">
            <a:spLocks/>
          </p:cNvSpPr>
          <p:nvPr/>
        </p:nvSpPr>
        <p:spPr>
          <a:xfrm>
            <a:off x="-26495" y="-99392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extras – registro </a:t>
            </a:r>
            <a:r>
              <a:rPr lang="es-MX" sz="1200" b="1" dirty="0" smtClean="0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934222" y="559713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dia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9B2EAA9B-7F08-4F20-A956-925BCEB0CAF1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sp>
        <p:nvSpPr>
          <p:cNvPr id="36" name="Rectángulo redondeado 11"/>
          <p:cNvSpPr/>
          <p:nvPr/>
        </p:nvSpPr>
        <p:spPr>
          <a:xfrm>
            <a:off x="971598" y="1577483"/>
            <a:ext cx="5002809" cy="2017902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Clicar </a:t>
            </a:r>
            <a:r>
              <a:rPr lang="es-MX" sz="1000" dirty="0">
                <a:solidFill>
                  <a:srgbClr val="0068AC"/>
                </a:solidFill>
              </a:rPr>
              <a:t>no primeiro assento de cada coluna para o sistema selecionar todas as poltronas da fileira. Realizar em todas as fileiras até atingir o número de assentos relacionados ao projeto escola.</a:t>
            </a:r>
            <a:endParaRPr lang="es-ES" sz="1000" u="sng" dirty="0">
              <a:solidFill>
                <a:srgbClr val="0068AC"/>
              </a:solidFill>
            </a:endParaRPr>
          </a:p>
        </p:txBody>
      </p:sp>
      <p:sp>
        <p:nvSpPr>
          <p:cNvPr id="37" name="Rectángulo redondeado 63">
            <a:hlinkClick r:id="rId3" action="ppaction://hlinksldjump"/>
          </p:cNvPr>
          <p:cNvSpPr/>
          <p:nvPr/>
        </p:nvSpPr>
        <p:spPr>
          <a:xfrm>
            <a:off x="6339127" y="1578094"/>
            <a:ext cx="2520281" cy="20172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               Clicar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cxnSp>
        <p:nvCxnSpPr>
          <p:cNvPr id="41" name="Conector recto de flecha 45"/>
          <p:cNvCxnSpPr/>
          <p:nvPr/>
        </p:nvCxnSpPr>
        <p:spPr>
          <a:xfrm flipV="1">
            <a:off x="5986340" y="2592736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21"/>
          <p:cNvGrpSpPr/>
          <p:nvPr/>
        </p:nvGrpSpPr>
        <p:grpSpPr>
          <a:xfrm>
            <a:off x="207539" y="2334974"/>
            <a:ext cx="457200" cy="502920"/>
            <a:chOff x="7286508" y="5240458"/>
            <a:chExt cx="457200" cy="457200"/>
          </a:xfrm>
        </p:grpSpPr>
        <p:sp>
          <p:nvSpPr>
            <p:cNvPr id="44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5" name="13 Rectángulo"/>
            <p:cNvSpPr/>
            <p:nvPr/>
          </p:nvSpPr>
          <p:spPr>
            <a:xfrm>
              <a:off x="7357620" y="5322321"/>
              <a:ext cx="288862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pic>
        <p:nvPicPr>
          <p:cNvPr id="28" name="Picture 2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3" y="1799689"/>
            <a:ext cx="1406420" cy="1274762"/>
          </a:xfrm>
          <a:prstGeom prst="rect">
            <a:avLst/>
          </a:prstGeom>
        </p:spPr>
      </p:pic>
      <p:sp>
        <p:nvSpPr>
          <p:cNvPr id="51" name="Rectángulo redondeado 11"/>
          <p:cNvSpPr/>
          <p:nvPr/>
        </p:nvSpPr>
        <p:spPr>
          <a:xfrm>
            <a:off x="3825790" y="4017454"/>
            <a:ext cx="5002809" cy="2507890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Gerente </a:t>
            </a:r>
            <a:r>
              <a:rPr lang="es-MX" sz="1000" dirty="0">
                <a:solidFill>
                  <a:srgbClr val="0068AC"/>
                </a:solidFill>
              </a:rPr>
              <a:t>ou Sub. </a:t>
            </a:r>
            <a:r>
              <a:rPr lang="es-MX" sz="1000" dirty="0" smtClean="0">
                <a:solidFill>
                  <a:srgbClr val="0068AC"/>
                </a:solidFill>
              </a:rPr>
              <a:t>ADM: Registrar </a:t>
            </a:r>
            <a:r>
              <a:rPr lang="es-MX" sz="1000" dirty="0">
                <a:solidFill>
                  <a:srgbClr val="0068AC"/>
                </a:solidFill>
              </a:rPr>
              <a:t>a forma de pagamento via dinheiro ou cartão de </a:t>
            </a:r>
            <a:r>
              <a:rPr lang="es-MX" sz="1000" dirty="0" smtClean="0">
                <a:solidFill>
                  <a:srgbClr val="0068AC"/>
                </a:solidFill>
              </a:rPr>
              <a:t>crédito/ débito </a:t>
            </a:r>
            <a:r>
              <a:rPr lang="es-MX" sz="1000" dirty="0">
                <a:solidFill>
                  <a:srgbClr val="0068AC"/>
                </a:solidFill>
              </a:rPr>
              <a:t>clicando na opção </a:t>
            </a:r>
            <a:r>
              <a:rPr lang="es-MX" sz="1000" dirty="0" smtClean="0">
                <a:solidFill>
                  <a:srgbClr val="0068AC"/>
                </a:solidFill>
              </a:rPr>
              <a:t>correspondente.</a:t>
            </a:r>
            <a:endParaRPr lang="es-MX" sz="1100" b="1" dirty="0">
              <a:solidFill>
                <a:srgbClr val="0068AC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852" y="4457127"/>
            <a:ext cx="3743325" cy="123825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7100500" y="3964255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8"/>
          <p:cNvCxnSpPr/>
          <p:nvPr/>
        </p:nvCxnSpPr>
        <p:spPr>
          <a:xfrm>
            <a:off x="7037493" y="4361070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38"/>
          <p:cNvCxnSpPr/>
          <p:nvPr/>
        </p:nvCxnSpPr>
        <p:spPr>
          <a:xfrm>
            <a:off x="7037493" y="4683438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redondeado 63">
            <a:hlinkClick r:id="rId3" action="ppaction://hlinksldjump"/>
          </p:cNvPr>
          <p:cNvSpPr/>
          <p:nvPr/>
        </p:nvSpPr>
        <p:spPr>
          <a:xfrm>
            <a:off x="965764" y="4063907"/>
            <a:ext cx="2376267" cy="2461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Finalizar a venda no sistema clicando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pic>
        <p:nvPicPr>
          <p:cNvPr id="53" name="Picture 5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60" y="4325567"/>
            <a:ext cx="1406420" cy="127476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4" name="Conector recto de flecha 47"/>
          <p:cNvCxnSpPr/>
          <p:nvPr/>
        </p:nvCxnSpPr>
        <p:spPr>
          <a:xfrm flipH="1">
            <a:off x="3314368" y="5234953"/>
            <a:ext cx="477924" cy="642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ector 9"/>
          <p:cNvSpPr/>
          <p:nvPr/>
        </p:nvSpPr>
        <p:spPr>
          <a:xfrm>
            <a:off x="153960" y="4951609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cxnSp>
        <p:nvCxnSpPr>
          <p:cNvPr id="56" name="Conector recto de flecha 47"/>
          <p:cNvCxnSpPr/>
          <p:nvPr/>
        </p:nvCxnSpPr>
        <p:spPr>
          <a:xfrm flipH="1" flipV="1">
            <a:off x="618728" y="5160279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47"/>
          <p:cNvCxnSpPr/>
          <p:nvPr/>
        </p:nvCxnSpPr>
        <p:spPr>
          <a:xfrm>
            <a:off x="7554262" y="3608997"/>
            <a:ext cx="42074" cy="40845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33" y="1706100"/>
            <a:ext cx="2255119" cy="1097689"/>
          </a:xfrm>
          <a:prstGeom prst="rect">
            <a:avLst/>
          </a:prstGeom>
        </p:spPr>
      </p:pic>
      <p:cxnSp>
        <p:nvCxnSpPr>
          <p:cNvPr id="40" name="Straight Arrow Connector 38"/>
          <p:cNvCxnSpPr/>
          <p:nvPr/>
        </p:nvCxnSpPr>
        <p:spPr>
          <a:xfrm>
            <a:off x="2489607" y="1284031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19029" y="2624738"/>
            <a:ext cx="854884" cy="106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Straight Arrow Connector 38"/>
          <p:cNvCxnSpPr/>
          <p:nvPr/>
        </p:nvCxnSpPr>
        <p:spPr>
          <a:xfrm flipV="1">
            <a:off x="3323079" y="1292288"/>
            <a:ext cx="1049200" cy="13332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72279" y="995409"/>
            <a:ext cx="548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IMPORTANTE: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Neste campo aparecerá a quantidade de assentos a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serem selecionados por meio da quantidade incluida em múltiplos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redondeado 11"/>
          <p:cNvSpPr/>
          <p:nvPr/>
        </p:nvSpPr>
        <p:spPr>
          <a:xfrm>
            <a:off x="971598" y="1353158"/>
            <a:ext cx="5002809" cy="2017902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            Gerente </a:t>
            </a:r>
            <a:r>
              <a:rPr lang="es-MX" sz="1000" dirty="0">
                <a:solidFill>
                  <a:srgbClr val="0068AC"/>
                </a:solidFill>
              </a:rPr>
              <a:t>ou Sub. ADM: </a:t>
            </a:r>
            <a:r>
              <a:rPr lang="es-MX" sz="1000" dirty="0" smtClean="0">
                <a:solidFill>
                  <a:srgbClr val="0068AC"/>
                </a:solidFill>
              </a:rPr>
              <a:t>Clicar na opção Combos &gt; Combo escola.</a:t>
            </a:r>
            <a:endParaRPr lang="es-ES" sz="1000" u="sng" dirty="0">
              <a:solidFill>
                <a:srgbClr val="0068AC"/>
              </a:solidFill>
            </a:endParaRPr>
          </a:p>
        </p:txBody>
      </p:sp>
      <p:sp>
        <p:nvSpPr>
          <p:cNvPr id="69" name="Rectángulo redondeado 63">
            <a:hlinkClick r:id="rId2" action="ppaction://hlinksldjump"/>
          </p:cNvPr>
          <p:cNvSpPr/>
          <p:nvPr/>
        </p:nvSpPr>
        <p:spPr>
          <a:xfrm>
            <a:off x="6339127" y="1353769"/>
            <a:ext cx="2520281" cy="20095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Selecionar </a:t>
            </a:r>
            <a:r>
              <a:rPr lang="es-MX" sz="1000" dirty="0" smtClean="0">
                <a:solidFill>
                  <a:srgbClr val="0068AC"/>
                </a:solidFill>
              </a:rPr>
              <a:t>o tipo de combo relacionado ao Projeto Escola.</a:t>
            </a:r>
            <a:endParaRPr lang="es-MX" sz="1100" dirty="0">
              <a:solidFill>
                <a:srgbClr val="0068AC"/>
              </a:solidFill>
            </a:endParaRPr>
          </a:p>
        </p:txBody>
      </p:sp>
      <p:sp>
        <p:nvSpPr>
          <p:cNvPr id="70" name="Conector 122"/>
          <p:cNvSpPr/>
          <p:nvPr/>
        </p:nvSpPr>
        <p:spPr>
          <a:xfrm>
            <a:off x="180273" y="2137861"/>
            <a:ext cx="457200" cy="457200"/>
          </a:xfrm>
          <a:prstGeom prst="flowChartConnector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71" name="Conector recto de flecha 42"/>
          <p:cNvCxnSpPr>
            <a:endCxn id="67" idx="1"/>
          </p:cNvCxnSpPr>
          <p:nvPr/>
        </p:nvCxnSpPr>
        <p:spPr>
          <a:xfrm>
            <a:off x="650640" y="2358562"/>
            <a:ext cx="320958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47"/>
          <p:cNvCxnSpPr/>
          <p:nvPr/>
        </p:nvCxnSpPr>
        <p:spPr>
          <a:xfrm>
            <a:off x="7554262" y="3384672"/>
            <a:ext cx="0" cy="30926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47"/>
          <p:cNvCxnSpPr/>
          <p:nvPr/>
        </p:nvCxnSpPr>
        <p:spPr>
          <a:xfrm flipH="1" flipV="1">
            <a:off x="628300" y="5059712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969" y="4411978"/>
            <a:ext cx="1628775" cy="742950"/>
          </a:xfrm>
          <a:prstGeom prst="rect">
            <a:avLst/>
          </a:prstGeom>
        </p:spPr>
      </p:pic>
      <p:sp>
        <p:nvSpPr>
          <p:cNvPr id="80" name="Rectángulo redondeado 63">
            <a:hlinkClick r:id="rId2" action="ppaction://hlinksldjump"/>
          </p:cNvPr>
          <p:cNvSpPr/>
          <p:nvPr/>
        </p:nvSpPr>
        <p:spPr>
          <a:xfrm>
            <a:off x="6327194" y="3677222"/>
            <a:ext cx="2520281" cy="2706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Selecionar a opção Coca-Cola pequeno.   </a:t>
            </a: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Obs.: Caso o cliente tenha negociado outro tipo de bebida (com a autorização da Matriz), clicar na bebida correspondente. </a:t>
            </a:r>
            <a:endParaRPr lang="es-MX" sz="1100" dirty="0">
              <a:solidFill>
                <a:srgbClr val="0068AC"/>
              </a:solidFill>
            </a:endParaRPr>
          </a:p>
        </p:txBody>
      </p:sp>
      <p:sp>
        <p:nvSpPr>
          <p:cNvPr id="81" name="Rectángulo redondeado 61"/>
          <p:cNvSpPr/>
          <p:nvPr/>
        </p:nvSpPr>
        <p:spPr>
          <a:xfrm>
            <a:off x="978854" y="3704770"/>
            <a:ext cx="5045238" cy="2717813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Para gerar o pedido de uma única vez, o usuário deve clicar em Múltiplos &gt; digitar a senhar do responsável pelo Turno &gt; incluir a quantidade de </a:t>
            </a:r>
            <a:r>
              <a:rPr lang="es-MX" sz="1000" dirty="0" smtClean="0">
                <a:solidFill>
                  <a:srgbClr val="0068AC"/>
                </a:solidFill>
              </a:rPr>
              <a:t>combos </a:t>
            </a:r>
            <a:r>
              <a:rPr lang="es-MX" sz="1000" dirty="0">
                <a:solidFill>
                  <a:srgbClr val="0068AC"/>
                </a:solidFill>
              </a:rPr>
              <a:t>vendidos. Clicar em enter.</a:t>
            </a:r>
          </a:p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Em seguida, o sistema pedirá para selecionar a bebida e a quantidade respectiva.</a:t>
            </a:r>
            <a:endParaRPr lang="es-MX" sz="1100" dirty="0">
              <a:solidFill>
                <a:srgbClr val="0068AC"/>
              </a:solidFill>
            </a:endParaRPr>
          </a:p>
        </p:txBody>
      </p:sp>
      <p:cxnSp>
        <p:nvCxnSpPr>
          <p:cNvPr id="85" name="Conector recto de flecha 45"/>
          <p:cNvCxnSpPr/>
          <p:nvPr/>
        </p:nvCxnSpPr>
        <p:spPr>
          <a:xfrm flipV="1">
            <a:off x="5986340" y="2368411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45"/>
          <p:cNvCxnSpPr/>
          <p:nvPr/>
        </p:nvCxnSpPr>
        <p:spPr>
          <a:xfrm flipH="1">
            <a:off x="6004905" y="5004174"/>
            <a:ext cx="3342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combos – registro B</a:t>
            </a:r>
            <a:r>
              <a:rPr lang="es-MX" sz="1200" b="1" dirty="0" smtClean="0">
                <a:latin typeface="+mn-lt"/>
              </a:rPr>
              <a:t>omboniere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dia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A3BC26E2-E0DF-4263-91E9-ABAC65B69072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pic>
        <p:nvPicPr>
          <p:cNvPr id="31" name="Image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09" y="1644948"/>
            <a:ext cx="1676037" cy="11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66" y="1974169"/>
            <a:ext cx="1961190" cy="825764"/>
          </a:xfrm>
          <a:prstGeom prst="rect">
            <a:avLst/>
          </a:prstGeom>
        </p:spPr>
      </p:pic>
      <p:cxnSp>
        <p:nvCxnSpPr>
          <p:cNvPr id="78" name="Straight Arrow Connector 38"/>
          <p:cNvCxnSpPr/>
          <p:nvPr/>
        </p:nvCxnSpPr>
        <p:spPr>
          <a:xfrm>
            <a:off x="1513776" y="1874694"/>
            <a:ext cx="487923" cy="73331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8"/>
          <p:cNvCxnSpPr/>
          <p:nvPr/>
        </p:nvCxnSpPr>
        <p:spPr>
          <a:xfrm>
            <a:off x="3755857" y="1503449"/>
            <a:ext cx="487923" cy="73331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757" y="3816082"/>
            <a:ext cx="1641020" cy="1582931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8"/>
          <a:stretch>
            <a:fillRect/>
          </a:stretch>
        </p:blipFill>
        <p:spPr>
          <a:xfrm>
            <a:off x="1259632" y="3920301"/>
            <a:ext cx="2338144" cy="1596931"/>
          </a:xfrm>
          <a:prstGeom prst="rect">
            <a:avLst/>
          </a:prstGeom>
        </p:spPr>
      </p:pic>
      <p:cxnSp>
        <p:nvCxnSpPr>
          <p:cNvPr id="43" name="Straight Arrow Connector 38"/>
          <p:cNvCxnSpPr/>
          <p:nvPr/>
        </p:nvCxnSpPr>
        <p:spPr>
          <a:xfrm>
            <a:off x="2947602" y="3767739"/>
            <a:ext cx="199557" cy="552880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8"/>
          <p:cNvCxnSpPr/>
          <p:nvPr/>
        </p:nvCxnSpPr>
        <p:spPr>
          <a:xfrm>
            <a:off x="1581552" y="4707418"/>
            <a:ext cx="370962" cy="744659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888" y="4279718"/>
            <a:ext cx="1282927" cy="1237514"/>
          </a:xfrm>
          <a:prstGeom prst="rect">
            <a:avLst/>
          </a:prstGeom>
        </p:spPr>
      </p:pic>
      <p:cxnSp>
        <p:nvCxnSpPr>
          <p:cNvPr id="47" name="Straight Arrow Connector 38"/>
          <p:cNvCxnSpPr/>
          <p:nvPr/>
        </p:nvCxnSpPr>
        <p:spPr>
          <a:xfrm>
            <a:off x="3707904" y="4074101"/>
            <a:ext cx="305791" cy="621188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21"/>
          <p:cNvGrpSpPr/>
          <p:nvPr/>
        </p:nvGrpSpPr>
        <p:grpSpPr>
          <a:xfrm>
            <a:off x="179512" y="4797152"/>
            <a:ext cx="457200" cy="502920"/>
            <a:chOff x="7286508" y="5240458"/>
            <a:chExt cx="457200" cy="457200"/>
          </a:xfrm>
        </p:grpSpPr>
        <p:sp>
          <p:nvSpPr>
            <p:cNvPr id="51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2" name="13 Rectángulo"/>
            <p:cNvSpPr/>
            <p:nvPr/>
          </p:nvSpPr>
          <p:spPr>
            <a:xfrm>
              <a:off x="7357620" y="5322321"/>
              <a:ext cx="288862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480" y="1429456"/>
            <a:ext cx="813574" cy="1416810"/>
          </a:xfrm>
          <a:prstGeom prst="rect">
            <a:avLst/>
          </a:prstGeom>
        </p:spPr>
      </p:pic>
      <p:cxnSp>
        <p:nvCxnSpPr>
          <p:cNvPr id="54" name="Straight Arrow Connector 38"/>
          <p:cNvCxnSpPr/>
          <p:nvPr/>
        </p:nvCxnSpPr>
        <p:spPr>
          <a:xfrm>
            <a:off x="7192480" y="1115590"/>
            <a:ext cx="323482" cy="950174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38"/>
          <p:cNvCxnSpPr/>
          <p:nvPr/>
        </p:nvCxnSpPr>
        <p:spPr>
          <a:xfrm>
            <a:off x="6615595" y="3767739"/>
            <a:ext cx="305791" cy="621188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6838" y="4251931"/>
            <a:ext cx="641226" cy="11470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63" y="4104990"/>
            <a:ext cx="571969" cy="946220"/>
          </a:xfrm>
          <a:prstGeom prst="rect">
            <a:avLst/>
          </a:prstGeom>
        </p:spPr>
      </p:pic>
      <p:cxnSp>
        <p:nvCxnSpPr>
          <p:cNvPr id="41" name="Straight Arrow Connector 38"/>
          <p:cNvCxnSpPr/>
          <p:nvPr/>
        </p:nvCxnSpPr>
        <p:spPr>
          <a:xfrm>
            <a:off x="4755462" y="3969755"/>
            <a:ext cx="201905" cy="47944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8"/>
          <p:cNvCxnSpPr/>
          <p:nvPr/>
        </p:nvCxnSpPr>
        <p:spPr>
          <a:xfrm>
            <a:off x="5535894" y="3827162"/>
            <a:ext cx="201905" cy="47944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6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ector 9"/>
          <p:cNvSpPr/>
          <p:nvPr/>
        </p:nvSpPr>
        <p:spPr>
          <a:xfrm>
            <a:off x="2451048" y="5175598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67" name="Rectángulo redondeado 11"/>
          <p:cNvSpPr/>
          <p:nvPr/>
        </p:nvSpPr>
        <p:spPr>
          <a:xfrm>
            <a:off x="1979712" y="1411302"/>
            <a:ext cx="5002809" cy="2507890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Gerente </a:t>
            </a:r>
            <a:r>
              <a:rPr lang="es-MX" sz="1000" dirty="0">
                <a:solidFill>
                  <a:srgbClr val="0068AC"/>
                </a:solidFill>
              </a:rPr>
              <a:t>ou Sub. ADM: Selecionar a forma de pagamento do cliente: dinheiro.</a:t>
            </a:r>
          </a:p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Emitir </a:t>
            </a:r>
            <a:r>
              <a:rPr lang="es-MX" sz="1000" dirty="0">
                <a:solidFill>
                  <a:srgbClr val="0068AC"/>
                </a:solidFill>
              </a:rPr>
              <a:t>os cupons fiscais e entregar para o cliente.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Obs.: Se a forma de pagmento negociada para os combos for via boleto, registrar os combos como vchpagmento.</a:t>
            </a:r>
            <a:r>
              <a:rPr lang="es-MX" sz="1000" dirty="0" smtClean="0">
                <a:solidFill>
                  <a:srgbClr val="0068AC"/>
                </a:solidFill>
              </a:rPr>
              <a:t> </a:t>
            </a:r>
            <a:r>
              <a:rPr lang="es-MX" sz="1000" dirty="0">
                <a:solidFill>
                  <a:srgbClr val="0068AC"/>
                </a:solidFill>
              </a:rPr>
              <a:t>e encaminar os cupons por e-mail para a Matriz.</a:t>
            </a:r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71" name="Conector recto de flecha 42"/>
          <p:cNvCxnSpPr/>
          <p:nvPr/>
        </p:nvCxnSpPr>
        <p:spPr>
          <a:xfrm>
            <a:off x="1658754" y="2577763"/>
            <a:ext cx="320958" cy="984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47"/>
          <p:cNvCxnSpPr/>
          <p:nvPr/>
        </p:nvCxnSpPr>
        <p:spPr>
          <a:xfrm flipH="1" flipV="1">
            <a:off x="2915816" y="5384268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combos – registro B</a:t>
            </a:r>
            <a:r>
              <a:rPr lang="es-MX" sz="1200" b="1" dirty="0" smtClean="0">
                <a:latin typeface="+mn-lt"/>
              </a:rPr>
              <a:t>omboniere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dia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A3BC26E2-E0DF-4263-91E9-ABAC65B69072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grpSp>
        <p:nvGrpSpPr>
          <p:cNvPr id="29" name="Grupo 21"/>
          <p:cNvGrpSpPr/>
          <p:nvPr/>
        </p:nvGrpSpPr>
        <p:grpSpPr>
          <a:xfrm>
            <a:off x="1201554" y="2336152"/>
            <a:ext cx="457200" cy="502920"/>
            <a:chOff x="7286508" y="5240458"/>
            <a:chExt cx="457200" cy="457200"/>
          </a:xfrm>
        </p:grpSpPr>
        <p:sp>
          <p:nvSpPr>
            <p:cNvPr id="30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3" name="13 Rectángulo"/>
            <p:cNvSpPr/>
            <p:nvPr/>
          </p:nvSpPr>
          <p:spPr>
            <a:xfrm>
              <a:off x="7357620" y="5322321"/>
              <a:ext cx="288862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83" y="1614688"/>
            <a:ext cx="3743325" cy="1238250"/>
          </a:xfrm>
          <a:prstGeom prst="rect">
            <a:avLst/>
          </a:prstGeom>
        </p:spPr>
      </p:pic>
      <p:cxnSp>
        <p:nvCxnSpPr>
          <p:cNvPr id="78" name="Straight Arrow Connector 38"/>
          <p:cNvCxnSpPr/>
          <p:nvPr/>
        </p:nvCxnSpPr>
        <p:spPr>
          <a:xfrm>
            <a:off x="5148066" y="1240821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redondeado 63">
            <a:hlinkClick r:id="rId4" action="ppaction://hlinksldjump"/>
          </p:cNvPr>
          <p:cNvSpPr/>
          <p:nvPr/>
        </p:nvSpPr>
        <p:spPr>
          <a:xfrm>
            <a:off x="3203848" y="4399405"/>
            <a:ext cx="2520281" cy="20095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Finalizar a venda no sistema clicando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60" y="4586546"/>
            <a:ext cx="1406420" cy="1274762"/>
          </a:xfrm>
          <a:prstGeom prst="rect">
            <a:avLst/>
          </a:prstGeom>
        </p:spPr>
      </p:pic>
      <p:cxnSp>
        <p:nvCxnSpPr>
          <p:cNvPr id="41" name="Conector recto de flecha 47"/>
          <p:cNvCxnSpPr/>
          <p:nvPr/>
        </p:nvCxnSpPr>
        <p:spPr>
          <a:xfrm>
            <a:off x="4355976" y="3919192"/>
            <a:ext cx="0" cy="467294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3170" y="1067252"/>
            <a:ext cx="5925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Filme antigo: </a:t>
            </a:r>
            <a:r>
              <a:rPr lang="pt-BR" sz="1200" dirty="0">
                <a:solidFill>
                  <a:srgbClr val="0068AC"/>
                </a:solidFill>
              </a:rPr>
              <a:t>utilizar o código de PE do filme considerando a sala onde foi/ será exibido</a:t>
            </a:r>
          </a:p>
          <a:p>
            <a:r>
              <a:rPr lang="pt-BR" sz="1200" dirty="0">
                <a:solidFill>
                  <a:srgbClr val="0068AC"/>
                </a:solidFill>
              </a:rPr>
              <a:t>	          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endParaRPr lang="pt-BR" sz="1200" dirty="0">
              <a:solidFill>
                <a:srgbClr val="0068AC"/>
              </a:solidFill>
            </a:endParaRPr>
          </a:p>
          <a:p>
            <a:endParaRPr lang="pt-BR" sz="1200" dirty="0">
              <a:solidFill>
                <a:srgbClr val="0068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Filme em cartaz: </a:t>
            </a:r>
            <a:r>
              <a:rPr lang="pt-BR" sz="1200" dirty="0">
                <a:solidFill>
                  <a:srgbClr val="0068AC"/>
                </a:solidFill>
              </a:rPr>
              <a:t>utilizar o código do filme no formato disponível</a:t>
            </a:r>
          </a:p>
          <a:p>
            <a:r>
              <a:rPr lang="pt-BR" sz="1200" dirty="0">
                <a:solidFill>
                  <a:srgbClr val="0068AC"/>
                </a:solidFill>
              </a:rPr>
              <a:t>	                Valor do ingresso = meia entrada do dia</a:t>
            </a:r>
          </a:p>
        </p:txBody>
      </p:sp>
      <p:pic>
        <p:nvPicPr>
          <p:cNvPr id="5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Teclas – registro de B</a:t>
            </a:r>
            <a:r>
              <a:rPr lang="es-MX" sz="1200" b="1" dirty="0" smtClean="0">
                <a:latin typeface="+mn-lt"/>
              </a:rPr>
              <a:t>ilheteria </a:t>
            </a:r>
            <a:r>
              <a:rPr lang="es-MX" sz="1200" b="1" dirty="0">
                <a:latin typeface="+mn-lt"/>
              </a:rPr>
              <a:t>e B</a:t>
            </a:r>
            <a:r>
              <a:rPr lang="es-MX" sz="1200" b="1" dirty="0" smtClean="0">
                <a:latin typeface="+mn-lt"/>
              </a:rPr>
              <a:t>omboniere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Imagem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9" y="1484785"/>
            <a:ext cx="3940837" cy="4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3528" y="2732727"/>
            <a:ext cx="8385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b="1" u="sng" dirty="0">
              <a:solidFill>
                <a:srgbClr val="0068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Combo escola </a:t>
            </a:r>
            <a:r>
              <a:rPr lang="pt-BR" sz="1200" b="1" dirty="0" err="1">
                <a:solidFill>
                  <a:srgbClr val="0068AC"/>
                </a:solidFill>
              </a:rPr>
              <a:t>junior</a:t>
            </a:r>
            <a:r>
              <a:rPr lang="pt-BR" sz="1200" b="1" dirty="0">
                <a:solidFill>
                  <a:srgbClr val="0068AC"/>
                </a:solidFill>
              </a:rPr>
              <a:t>: </a:t>
            </a:r>
            <a:r>
              <a:rPr lang="pt-BR" sz="1200" dirty="0">
                <a:solidFill>
                  <a:srgbClr val="0068AC"/>
                </a:solidFill>
              </a:rPr>
              <a:t>utilizar a tecla “combo escola”</a:t>
            </a:r>
            <a:endParaRPr lang="pt-BR" sz="1200" b="1" dirty="0">
              <a:solidFill>
                <a:srgbClr val="0068AC"/>
              </a:solidFill>
            </a:endParaRPr>
          </a:p>
          <a:p>
            <a:r>
              <a:rPr lang="pt-BR" sz="1200" b="1" dirty="0">
                <a:solidFill>
                  <a:srgbClr val="0068AC"/>
                </a:solidFill>
              </a:rPr>
              <a:t>        </a:t>
            </a:r>
            <a:r>
              <a:rPr lang="pt-BR" sz="1200" dirty="0">
                <a:solidFill>
                  <a:srgbClr val="0068AC"/>
                </a:solidFill>
              </a:rPr>
              <a:t>Valor do combo = R$ 8,00 cada (pipoca pequena salgada + </a:t>
            </a:r>
            <a:r>
              <a:rPr lang="pt-BR" sz="1200" dirty="0" err="1">
                <a:solidFill>
                  <a:srgbClr val="0068AC"/>
                </a:solidFill>
              </a:rPr>
              <a:t>coca-cola</a:t>
            </a:r>
            <a:r>
              <a:rPr lang="pt-BR" sz="1200" dirty="0">
                <a:solidFill>
                  <a:srgbClr val="0068AC"/>
                </a:solidFill>
              </a:rPr>
              <a:t> 500ml)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Combo escola </a:t>
            </a:r>
            <a:r>
              <a:rPr lang="pt-BR" sz="1200" b="1" dirty="0" err="1">
                <a:solidFill>
                  <a:srgbClr val="0068AC"/>
                </a:solidFill>
              </a:rPr>
              <a:t>kids</a:t>
            </a:r>
            <a:r>
              <a:rPr lang="pt-BR" sz="1200" b="1" dirty="0">
                <a:solidFill>
                  <a:srgbClr val="0068AC"/>
                </a:solidFill>
              </a:rPr>
              <a:t>: </a:t>
            </a:r>
            <a:r>
              <a:rPr lang="pt-BR" sz="1200" dirty="0">
                <a:solidFill>
                  <a:srgbClr val="0068AC"/>
                </a:solidFill>
              </a:rPr>
              <a:t>utilizar a tecla “combo escola </a:t>
            </a:r>
            <a:r>
              <a:rPr lang="pt-BR" sz="1200" dirty="0" err="1">
                <a:solidFill>
                  <a:srgbClr val="0068AC"/>
                </a:solidFill>
              </a:rPr>
              <a:t>promo</a:t>
            </a:r>
            <a:r>
              <a:rPr lang="pt-BR" sz="1200" dirty="0">
                <a:solidFill>
                  <a:srgbClr val="0068AC"/>
                </a:solidFill>
              </a:rPr>
              <a:t>”</a:t>
            </a:r>
            <a:endParaRPr lang="pt-BR" sz="1200" b="1" dirty="0">
              <a:solidFill>
                <a:srgbClr val="0068AC"/>
              </a:solidFill>
            </a:endParaRPr>
          </a:p>
          <a:p>
            <a:r>
              <a:rPr lang="pt-BR" sz="1200" b="1" dirty="0">
                <a:solidFill>
                  <a:srgbClr val="0068AC"/>
                </a:solidFill>
              </a:rPr>
              <a:t>        </a:t>
            </a:r>
            <a:r>
              <a:rPr lang="pt-BR" sz="1200" dirty="0">
                <a:solidFill>
                  <a:srgbClr val="0068AC"/>
                </a:solidFill>
              </a:rPr>
              <a:t>Valor do combo = R$ 6,00 cada (pipoca mini salgada + </a:t>
            </a:r>
            <a:r>
              <a:rPr lang="pt-BR" sz="1200" dirty="0" err="1">
                <a:solidFill>
                  <a:srgbClr val="0068AC"/>
                </a:solidFill>
              </a:rPr>
              <a:t>coca-cola</a:t>
            </a:r>
            <a:r>
              <a:rPr lang="pt-BR" sz="1200" dirty="0">
                <a:solidFill>
                  <a:srgbClr val="0068AC"/>
                </a:solidFill>
              </a:rPr>
              <a:t> 300ml)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68130"/>
              </p:ext>
            </p:extLst>
          </p:nvPr>
        </p:nvGraphicFramePr>
        <p:xfrm>
          <a:off x="285439" y="4149080"/>
          <a:ext cx="8546626" cy="1549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7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PAGAMENTO</a:t>
                      </a:r>
                    </a:p>
                  </a:txBody>
                  <a:tcPr marL="37462" marR="3746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Procedimentos - Bilheteria</a:t>
                      </a:r>
                    </a:p>
                  </a:txBody>
                  <a:tcPr marL="37462" marR="3746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Procedimentos - </a:t>
                      </a:r>
                      <a:r>
                        <a:rPr lang="pt-BR" sz="11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Bomboniere</a:t>
                      </a:r>
                      <a:endParaRPr lang="pt-BR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62" marR="3746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Via Matriz - boleto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Registrar ingressos na bilheteria como "voucher" com a data consolidada do evento.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Enviar borderô para Matriz conferir com a emissão do boleto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Registrar combos (quantidade, valor e tecla) na bombom como "voucher" na data do evento, e enviar comprovante de consumo MAIS todos os cupons fiscais para Matriz emitir boleto.</a:t>
                      </a: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Direto no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Cinema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Dinheiro ou Cartão</a:t>
                      </a: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Registrar ingressos na bilheteria como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dinheiro ou cartão com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a data consolidada do evento.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Enviar o comprovante de consumo preenchido e assinado para Matriz.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Registrar combos (quantidade, valor e tecla) na bombom na data do evento como</a:t>
                      </a:r>
                      <a:r>
                        <a:rPr lang="pt-BR" sz="11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“dinheiro” ou “cartão”</a:t>
                      </a:r>
                      <a:r>
                        <a:rPr lang="pt-BR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 enviar APENAS comprovante de consumo preenchido e assinado para Matriz.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251520" y="6021288"/>
            <a:ext cx="8760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IMPORTANTE!</a:t>
            </a:r>
          </a:p>
          <a:p>
            <a:r>
              <a:rPr lang="pt-BR" sz="1200" dirty="0">
                <a:solidFill>
                  <a:srgbClr val="0068AC"/>
                </a:solidFill>
              </a:rPr>
              <a:t>Caso não seja localizado o cadastro do filme como PE no sistema da bilheteria ou a tecla correta na </a:t>
            </a:r>
            <a:r>
              <a:rPr lang="pt-BR" sz="1200" dirty="0" err="1">
                <a:solidFill>
                  <a:srgbClr val="0068AC"/>
                </a:solidFill>
              </a:rPr>
              <a:t>bomboniere</a:t>
            </a:r>
            <a:r>
              <a:rPr lang="pt-BR" sz="1200" dirty="0">
                <a:solidFill>
                  <a:srgbClr val="0068AC"/>
                </a:solidFill>
              </a:rPr>
              <a:t> acionar a equipe comercial da matriz para auxílio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764704"/>
            <a:ext cx="925253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68AC"/>
                </a:solidFill>
              </a:rPr>
              <a:t>BILHETERIA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6919" y="2647945"/>
            <a:ext cx="1080745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68AC"/>
                </a:solidFill>
              </a:rPr>
              <a:t>BOMBONIERE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9C19038-80E9-4C07-A755-3A18E9FF9E46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1A56EA5-8C14-4E32-8C7F-36F013D9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62736"/>
              </p:ext>
            </p:extLst>
          </p:nvPr>
        </p:nvGraphicFramePr>
        <p:xfrm>
          <a:off x="6948264" y="1347771"/>
          <a:ext cx="1296144" cy="620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xmlns="" val="644878937"/>
                    </a:ext>
                  </a:extLst>
                </a:gridCol>
                <a:gridCol w="673844">
                  <a:extLst>
                    <a:ext uri="{9D8B030D-6E8A-4147-A177-3AD203B41FA5}">
                      <a16:colId xmlns:a16="http://schemas.microsoft.com/office/drawing/2014/main" xmlns="" val="328639552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A</a:t>
                      </a:r>
                      <a:endParaRPr lang="pt-B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R$ 9,00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51654281"/>
                  </a:ext>
                </a:extLst>
              </a:tr>
              <a:tr h="2849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B</a:t>
                      </a:r>
                      <a:endParaRPr lang="pt-B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R$ 7,00 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835562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</a:t>
                      </a:r>
                      <a:endParaRPr lang="pt-B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 R$ 6,00 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54045893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3098BD7-6BB3-423A-8AE3-98760D8DA341}"/>
              </a:ext>
            </a:extLst>
          </p:cNvPr>
          <p:cNvSpPr/>
          <p:nvPr/>
        </p:nvSpPr>
        <p:spPr>
          <a:xfrm>
            <a:off x="7110145" y="1048159"/>
            <a:ext cx="972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68AC"/>
                </a:solidFill>
              </a:rPr>
              <a:t>Classificação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5294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68446" y="1319629"/>
            <a:ext cx="8491104" cy="5535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68AC"/>
                </a:solidFill>
                <a:latin typeface="Veda" charset="0"/>
              </a:rPr>
              <a:t>INFORMAÇÕES IMPORTANTES 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68AC"/>
              </a:solidFill>
              <a:latin typeface="Veda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68AC"/>
              </a:solidFill>
              <a:latin typeface="Veda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68AC"/>
                </a:solidFill>
              </a:rPr>
              <a:t>No procedimento de liberação da sessão marcada pelo cliente no sistema vigente, o usuário (Gerente ou Subgerente Adm.) deve selecionar a data de consolidação como sendo a data futura.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68AC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68AC"/>
                </a:solidFill>
              </a:rPr>
              <a:t>Não emitimos nota fiscal neste caso. Caso a escola precise de um documento podemos emitir um recibo, FATURA (para ingressos) ou DANFE (para combos). Em caso positivo, os ingressos / combos devem ser registrados como </a:t>
            </a:r>
            <a:r>
              <a:rPr lang="en-US" sz="1400" dirty="0" smtClean="0">
                <a:solidFill>
                  <a:srgbClr val="0068AC"/>
                </a:solidFill>
              </a:rPr>
              <a:t>“</a:t>
            </a:r>
            <a:r>
              <a:rPr lang="es-MX" sz="1400" dirty="0">
                <a:solidFill>
                  <a:srgbClr val="0068AC"/>
                </a:solidFill>
              </a:rPr>
              <a:t>vchpagmento.</a:t>
            </a:r>
            <a:r>
              <a:rPr lang="en-US" sz="1400" dirty="0" smtClean="0">
                <a:solidFill>
                  <a:srgbClr val="0068AC"/>
                </a:solidFill>
              </a:rPr>
              <a:t>” </a:t>
            </a:r>
            <a:r>
              <a:rPr lang="en-US" sz="1400" dirty="0">
                <a:solidFill>
                  <a:srgbClr val="0068AC"/>
                </a:solidFill>
              </a:rPr>
              <a:t>- scanear os cupons / borderô e encaminhar para o departamento Financeiro gerar o documento. Se o cliente não solicitar, o procedimento de </a:t>
            </a:r>
            <a:r>
              <a:rPr lang="en-US" sz="1400" i="1" dirty="0">
                <a:solidFill>
                  <a:srgbClr val="0068AC"/>
                </a:solidFill>
              </a:rPr>
              <a:t>scanner</a:t>
            </a:r>
            <a:r>
              <a:rPr lang="en-US" sz="1400" dirty="0">
                <a:solidFill>
                  <a:srgbClr val="0068AC"/>
                </a:solidFill>
              </a:rPr>
              <a:t> das notas não será necessário.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400" dirty="0">
              <a:solidFill>
                <a:srgbClr val="0068A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400" dirty="0">
                <a:solidFill>
                  <a:srgbClr val="0068AC"/>
                </a:solidFill>
              </a:rPr>
              <a:t>A escola poderá alterar a data do evento ou mudança do filme se for solicitado com antecendência de até  5 dias úteis.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400" dirty="0">
              <a:solidFill>
                <a:srgbClr val="0068A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400" dirty="0">
                <a:solidFill>
                  <a:srgbClr val="0068AC"/>
                </a:solidFill>
              </a:rPr>
              <a:t>Após realizado o pagamento do valor mínimo 5 dias antes, caso a escola deseje cancelar a sessão, não haverá reembolso do valor pago;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</a:pPr>
            <a:endParaRPr lang="pt-BR" sz="1600" dirty="0">
              <a:solidFill>
                <a:srgbClr val="0068AC"/>
              </a:solidFill>
              <a:latin typeface="Veda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1099" y="4441954"/>
            <a:ext cx="82257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 </a:t>
            </a:r>
          </a:p>
          <a:p>
            <a:r>
              <a:rPr lang="pt-BR" sz="1100" b="1" dirty="0"/>
              <a:t> </a:t>
            </a:r>
            <a:endParaRPr lang="pt-BR" sz="1100" dirty="0"/>
          </a:p>
        </p:txBody>
      </p:sp>
      <p:pic>
        <p:nvPicPr>
          <p:cNvPr id="5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Informações importantes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FD06D11-9DDF-4E46-B13B-79909DDAF6AC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5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873425" y="3429000"/>
            <a:ext cx="3924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ln w="0"/>
                <a:solidFill>
                  <a:schemeClr val="tx2"/>
                </a:solidFill>
              </a:rPr>
              <a:t>Tatiane Moreira – apoio região 1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tmoreira@cinepolis.com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4978)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873425" y="1599168"/>
            <a:ext cx="3975661" cy="1674754"/>
            <a:chOff x="-61960" y="3510404"/>
            <a:chExt cx="2925127" cy="1674754"/>
          </a:xfrm>
        </p:grpSpPr>
        <p:grpSp>
          <p:nvGrpSpPr>
            <p:cNvPr id="9" name="Grupo 8"/>
            <p:cNvGrpSpPr/>
            <p:nvPr/>
          </p:nvGrpSpPr>
          <p:grpSpPr>
            <a:xfrm>
              <a:off x="-61960" y="3510404"/>
              <a:ext cx="2925127" cy="1674754"/>
              <a:chOff x="863631" y="3028071"/>
              <a:chExt cx="2925127" cy="1674754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863631" y="3028071"/>
                <a:ext cx="2925127" cy="167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1400" b="1" dirty="0">
                    <a:ln w="0"/>
                    <a:solidFill>
                      <a:schemeClr val="tx2"/>
                    </a:solidFill>
                  </a:rPr>
                  <a:t>Michelle Moura – Região 1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b="1" dirty="0">
                    <a:ln w="0"/>
                    <a:solidFill>
                      <a:schemeClr val="tx2"/>
                    </a:solidFill>
                  </a:rPr>
                  <a:t> </a:t>
                </a: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mmoura@cinepolis.com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    (11) 2526-4900 (ramal 4943)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(11) 99182-4790</a:t>
                </a:r>
              </a:p>
              <a:p>
                <a:pPr algn="ctr">
                  <a:lnSpc>
                    <a:spcPct val="150000"/>
                  </a:lnSpc>
                </a:pPr>
                <a:endParaRPr lang="pt-BR" sz="1400" dirty="0">
                  <a:ln w="0"/>
                  <a:solidFill>
                    <a:schemeClr val="tx2"/>
                  </a:solidFill>
                </a:endParaRPr>
              </a:p>
            </p:txBody>
          </p:sp>
          <p:pic>
            <p:nvPicPr>
              <p:cNvPr id="12" name="Picture 2" descr="Image result for telephone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653" y="3797489"/>
                <a:ext cx="161210" cy="217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6" descr="Image result for email black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4" t="9418" r="22486" b="9154"/>
            <a:stretch/>
          </p:blipFill>
          <p:spPr bwMode="auto">
            <a:xfrm>
              <a:off x="423549" y="3902715"/>
              <a:ext cx="271787" cy="21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Conector reto 12"/>
          <p:cNvCxnSpPr/>
          <p:nvPr/>
        </p:nvCxnSpPr>
        <p:spPr>
          <a:xfrm>
            <a:off x="5640431" y="2477788"/>
            <a:ext cx="1" cy="134721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567993" y="4608353"/>
            <a:ext cx="1" cy="134721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512362" y="1614596"/>
            <a:ext cx="3995345" cy="1384995"/>
            <a:chOff x="229376" y="3542675"/>
            <a:chExt cx="2925127" cy="1384995"/>
          </a:xfrm>
        </p:grpSpPr>
        <p:grpSp>
          <p:nvGrpSpPr>
            <p:cNvPr id="16" name="Grupo 15"/>
            <p:cNvGrpSpPr/>
            <p:nvPr/>
          </p:nvGrpSpPr>
          <p:grpSpPr>
            <a:xfrm>
              <a:off x="229376" y="3542675"/>
              <a:ext cx="2925127" cy="1384995"/>
              <a:chOff x="1154967" y="3060342"/>
              <a:chExt cx="2925127" cy="1384995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1154967" y="3060342"/>
                <a:ext cx="292512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1400" b="1" dirty="0">
                    <a:ln w="0"/>
                    <a:solidFill>
                      <a:schemeClr val="tx2"/>
                    </a:solidFill>
                  </a:rPr>
                  <a:t>Leandro Santos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lsantos@cinepolis.com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    (11) 2526-4900 (ramal 4957)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(11) 99341-0671 </a:t>
                </a:r>
              </a:p>
            </p:txBody>
          </p:sp>
          <p:pic>
            <p:nvPicPr>
              <p:cNvPr id="19" name="Picture 2" descr="Image result for telephone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9349" y="3852430"/>
                <a:ext cx="161210" cy="217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6" descr="Image result for email black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4" t="9418" r="22486" b="9154"/>
            <a:stretch/>
          </p:blipFill>
          <p:spPr bwMode="auto">
            <a:xfrm>
              <a:off x="715568" y="3982359"/>
              <a:ext cx="271787" cy="21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Conector reto 19"/>
          <p:cNvCxnSpPr/>
          <p:nvPr/>
        </p:nvCxnSpPr>
        <p:spPr>
          <a:xfrm>
            <a:off x="3825123" y="4608352"/>
            <a:ext cx="1" cy="134721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899105" y="5319499"/>
            <a:ext cx="3924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ln w="0"/>
                <a:solidFill>
                  <a:schemeClr val="tx2"/>
                </a:solidFill>
              </a:rPr>
              <a:t>Caroline Sobreira – Região 3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csobreira@cinepolis.com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4997)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67544" y="5319499"/>
            <a:ext cx="39243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err="1">
                <a:ln w="0"/>
                <a:solidFill>
                  <a:schemeClr val="tx2"/>
                </a:solidFill>
              </a:rPr>
              <a:t>Gleicy</a:t>
            </a:r>
            <a:r>
              <a:rPr lang="pt-BR" sz="1400" b="1" dirty="0">
                <a:ln w="0"/>
                <a:solidFill>
                  <a:schemeClr val="tx2"/>
                </a:solidFill>
              </a:rPr>
              <a:t> </a:t>
            </a:r>
            <a:r>
              <a:rPr lang="pt-BR" sz="1400" b="1" dirty="0" err="1">
                <a:ln w="0"/>
                <a:solidFill>
                  <a:schemeClr val="tx2"/>
                </a:solidFill>
              </a:rPr>
              <a:t>Calixo</a:t>
            </a:r>
            <a:r>
              <a:rPr lang="pt-BR" sz="1400" b="1" dirty="0">
                <a:ln w="0"/>
                <a:solidFill>
                  <a:schemeClr val="tx2"/>
                </a:solidFill>
              </a:rPr>
              <a:t> – Região 5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gcalixto@cinepolis.com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4928) </a:t>
            </a:r>
          </a:p>
        </p:txBody>
      </p:sp>
      <p:pic>
        <p:nvPicPr>
          <p:cNvPr id="31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83" y="4368009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1104430" y="4020755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1" y="6079659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1131594" y="5769523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19" y="4192868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5472511" y="3894502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547884" y="3547609"/>
            <a:ext cx="39243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ln w="0"/>
                <a:solidFill>
                  <a:schemeClr val="tx2"/>
                </a:solidFill>
              </a:rPr>
              <a:t>Jéssica </a:t>
            </a:r>
            <a:r>
              <a:rPr lang="pt-BR" sz="1400" b="1" dirty="0" err="1">
                <a:ln w="0"/>
                <a:solidFill>
                  <a:schemeClr val="tx2"/>
                </a:solidFill>
              </a:rPr>
              <a:t>Possamai</a:t>
            </a:r>
            <a:r>
              <a:rPr lang="pt-BR" sz="1400" b="1" dirty="0">
                <a:ln w="0"/>
                <a:solidFill>
                  <a:schemeClr val="tx2"/>
                </a:solidFill>
              </a:rPr>
              <a:t> – Região 2 e 4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jpossamai@cinepolis.com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4945)</a:t>
            </a:r>
          </a:p>
        </p:txBody>
      </p:sp>
      <p:pic>
        <p:nvPicPr>
          <p:cNvPr id="39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99" y="6078661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5432591" y="5780295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0" y="64242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chemeClr val="tx2"/>
                </a:solidFill>
              </a:rPr>
              <a:t>Equipe comercial - contatos</a:t>
            </a:r>
          </a:p>
        </p:txBody>
      </p:sp>
    </p:spTree>
    <p:extLst>
      <p:ext uri="{BB962C8B-B14F-4D97-AF65-F5344CB8AC3E}">
        <p14:creationId xmlns:p14="http://schemas.microsoft.com/office/powerpoint/2010/main" val="156792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19258" r="17375" b="6250"/>
          <a:stretch/>
        </p:blipFill>
        <p:spPr bwMode="auto">
          <a:xfrm>
            <a:off x="0" y="25343"/>
            <a:ext cx="9144000" cy="68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283" y="675538"/>
            <a:ext cx="8673921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assuntos comerciais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Scanton US" ou "Carbondale"), 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compilaram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 uso exclusivo de subsidiárias do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anexos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"Informações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Confidenciais"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(econômico, financeiro, técnico, comercial e/ou estratégico),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fornecido em qualquer forma (oral, escrita ou qualquer tipo de apoio) e a qualquer momento, antes ou depois da data deste documento ou seus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anexos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não está disponível ao público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Carbondale, empresa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seu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ou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qualquer pessoa a ele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vinculada incluindo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 limitação: informações científicas, técnicas ou arquitetônicas; informações sobre o negócio atual ou futuro, experiência de negócios e planos de marketing,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incluindo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 não limitado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termos contratuais financeiras ou informações e dados dos clientes; desenhos,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amostras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programas de computador e software; custos e informações sobre preços; e identificação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pessoal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 outros recursos para possível uso comercial. Em particular, toda a documentação e informação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será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onfidencial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(i) marcada como tal; (ii) identificado por Carbondale ou seu pessoal, por escrito ou verbalmente, como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onfidencial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19258" r="17375" b="6250"/>
          <a:stretch/>
        </p:blipFill>
        <p:spPr bwMode="auto">
          <a:xfrm>
            <a:off x="0" y="25343"/>
            <a:ext cx="9144000" cy="68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0"/>
            <a:ext cx="89644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500" y="337845"/>
            <a:ext cx="87254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deve comunicar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divulgar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direta ou indiretamente (oralmente ou por escrito) a qualquer outra pessoa física ou jurídica (com a única exceção daqueles funcionários da Carbondale que têm a necessidade de conhecer essas informações para a prestação de seus serviços) sem aprovação prévia por escrito da Carbondale. A divulgação, distribuição, transmissão eletrônica ou cópia das i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nformações confidenciais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estritamente proibida. Os destinatários deste documento e seus anexos concordam em não duplicar, distribuir ou divulgar seu conteúdo por qualquer meio.</a:t>
            </a:r>
            <a:endParaRPr lang="pt-B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4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1"/>
          <p:cNvSpPr/>
          <p:nvPr/>
        </p:nvSpPr>
        <p:spPr>
          <a:xfrm>
            <a:off x="205630" y="1590719"/>
            <a:ext cx="2179426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Escola: </a:t>
            </a:r>
            <a:r>
              <a:rPr lang="es-MX" sz="1000" dirty="0">
                <a:solidFill>
                  <a:srgbClr val="0068AC"/>
                </a:solidFill>
              </a:rPr>
              <a:t>Contato com o cinema para obter mais informações a respeito do Projeto Escola.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5" name="Rectángulo redondeado 61"/>
          <p:cNvSpPr/>
          <p:nvPr/>
        </p:nvSpPr>
        <p:spPr>
          <a:xfrm>
            <a:off x="2725911" y="1590718"/>
            <a:ext cx="2494460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>
                <a:solidFill>
                  <a:srgbClr val="0068AC"/>
                </a:solidFill>
              </a:rPr>
              <a:t>Encaminhar o Regulamento do Projeto Escola e direcionar o contato ao depto. Comercial (Matriz).</a:t>
            </a:r>
          </a:p>
        </p:txBody>
      </p:sp>
      <p:sp>
        <p:nvSpPr>
          <p:cNvPr id="6" name="Rectángulo redondeado 63">
            <a:hlinkClick r:id="rId3" action="ppaction://hlinksldjump"/>
          </p:cNvPr>
          <p:cNvSpPr/>
          <p:nvPr/>
        </p:nvSpPr>
        <p:spPr>
          <a:xfrm>
            <a:off x="5573158" y="1590262"/>
            <a:ext cx="2520281" cy="1751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Matriz: </a:t>
            </a:r>
            <a:r>
              <a:rPr lang="es-MX" sz="1000" dirty="0">
                <a:solidFill>
                  <a:srgbClr val="0068AC"/>
                </a:solidFill>
              </a:rPr>
              <a:t>Negociar data, horário, filme, valor e definir  a forma de pagto com a escola (cliente).</a:t>
            </a:r>
            <a:endParaRPr lang="es-MX" sz="1050" b="1" dirty="0">
              <a:solidFill>
                <a:srgbClr val="0068AC"/>
              </a:solidFill>
            </a:endParaRPr>
          </a:p>
        </p:txBody>
      </p:sp>
      <p:sp>
        <p:nvSpPr>
          <p:cNvPr id="7" name="Rectángulo redondeado 110"/>
          <p:cNvSpPr/>
          <p:nvPr/>
        </p:nvSpPr>
        <p:spPr>
          <a:xfrm>
            <a:off x="161510" y="3831900"/>
            <a:ext cx="2216293" cy="2882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950" b="1" dirty="0">
                <a:solidFill>
                  <a:srgbClr val="0068AC"/>
                </a:solidFill>
              </a:rPr>
              <a:t>Distribuidora: </a:t>
            </a:r>
            <a:r>
              <a:rPr lang="es-MX" sz="950" dirty="0">
                <a:solidFill>
                  <a:srgbClr val="0068AC"/>
                </a:solidFill>
              </a:rPr>
              <a:t>Autorizar o KDM e programar o envio do mesmo para o cinema em </a:t>
            </a:r>
            <a:r>
              <a:rPr lang="es-MX" sz="1100" b="1" dirty="0">
                <a:solidFill>
                  <a:srgbClr val="0068AC"/>
                </a:solidFill>
              </a:rPr>
              <a:t>até 24 </a:t>
            </a:r>
            <a:r>
              <a:rPr lang="es-MX" sz="1050" b="1" dirty="0">
                <a:solidFill>
                  <a:srgbClr val="0068AC"/>
                </a:solidFill>
              </a:rPr>
              <a:t>horas de antecedencia da sessão marcada.</a:t>
            </a:r>
          </a:p>
          <a:p>
            <a:pPr algn="just"/>
            <a:endParaRPr lang="es-MX" sz="1050" b="1" dirty="0">
              <a:solidFill>
                <a:srgbClr val="0068AC"/>
              </a:solidFill>
            </a:endParaRPr>
          </a:p>
          <a:p>
            <a:pPr algn="just"/>
            <a:endParaRPr lang="es-MX" sz="1050" b="1" dirty="0">
              <a:solidFill>
                <a:srgbClr val="0068AC"/>
              </a:solidFill>
            </a:endParaRPr>
          </a:p>
        </p:txBody>
      </p:sp>
      <p:sp>
        <p:nvSpPr>
          <p:cNvPr id="8" name="Rectángulo redondeado 70"/>
          <p:cNvSpPr/>
          <p:nvPr/>
        </p:nvSpPr>
        <p:spPr>
          <a:xfrm>
            <a:off x="2647833" y="3792270"/>
            <a:ext cx="2521605" cy="2922095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Matriz: </a:t>
            </a:r>
            <a:r>
              <a:rPr lang="es-MX" sz="1000" dirty="0">
                <a:solidFill>
                  <a:srgbClr val="0068AC"/>
                </a:solidFill>
              </a:rPr>
              <a:t>Solicitar o KDM correspondente para a distribuidora.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>
                <a:solidFill>
                  <a:srgbClr val="0068AC"/>
                </a:solidFill>
              </a:rPr>
              <a:t>Confirmar o recebimento ou avisar a matriz 24h antes caso o KDM ainda não esteja disponível</a:t>
            </a:r>
          </a:p>
          <a:p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9" name="Conector recto de flecha 45"/>
          <p:cNvCxnSpPr>
            <a:stCxn id="4" idx="3"/>
            <a:endCxn id="5" idx="1"/>
          </p:cNvCxnSpPr>
          <p:nvPr/>
        </p:nvCxnSpPr>
        <p:spPr>
          <a:xfrm flipV="1">
            <a:off x="2385056" y="2470106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47"/>
          <p:cNvCxnSpPr/>
          <p:nvPr/>
        </p:nvCxnSpPr>
        <p:spPr>
          <a:xfrm>
            <a:off x="6732240" y="3363107"/>
            <a:ext cx="0" cy="30926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63"/>
          <p:cNvSpPr/>
          <p:nvPr/>
        </p:nvSpPr>
        <p:spPr>
          <a:xfrm>
            <a:off x="5562110" y="3799856"/>
            <a:ext cx="2468026" cy="2914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>
                <a:solidFill>
                  <a:srgbClr val="0068AC"/>
                </a:solidFill>
              </a:rPr>
              <a:t>Receber o pagamento antecipado e preencher o comprovante de consumo </a:t>
            </a:r>
          </a:p>
          <a:p>
            <a:r>
              <a:rPr lang="es-MX" sz="1000" dirty="0">
                <a:solidFill>
                  <a:srgbClr val="0068AC"/>
                </a:solidFill>
              </a:rPr>
              <a:t>(valor mínimo combinado com a matriz)  em até 5 dias antecendente a data do evento. Pagamento em dinheiro ou cartão de crédito/débito.</a:t>
            </a:r>
          </a:p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pPr algn="ctr"/>
            <a:r>
              <a:rPr lang="es-MX" sz="1000" b="1" dirty="0">
                <a:solidFill>
                  <a:srgbClr val="0068AC"/>
                </a:solidFill>
              </a:rPr>
              <a:t>Exceção</a:t>
            </a:r>
            <a:r>
              <a:rPr lang="es-MX" sz="1000" dirty="0">
                <a:solidFill>
                  <a:srgbClr val="0068AC"/>
                </a:solidFill>
              </a:rPr>
              <a:t> para pagamento via boleto: por e-mail (via matriz)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115" y="1740974"/>
            <a:ext cx="1578052" cy="72913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3" y="1773718"/>
            <a:ext cx="702927" cy="86319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11" y="1809980"/>
            <a:ext cx="1015036" cy="840355"/>
          </a:xfrm>
          <a:prstGeom prst="rect">
            <a:avLst/>
          </a:prstGeom>
        </p:spPr>
      </p:pic>
      <p:pic>
        <p:nvPicPr>
          <p:cNvPr id="16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097" y="3999833"/>
            <a:ext cx="1578052" cy="729133"/>
          </a:xfrm>
          <a:prstGeom prst="rect">
            <a:avLst/>
          </a:prstGeom>
        </p:spPr>
      </p:pic>
      <p:pic>
        <p:nvPicPr>
          <p:cNvPr id="17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115" y="4011301"/>
            <a:ext cx="1293015" cy="1070496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12" y="4107963"/>
            <a:ext cx="1002888" cy="877172"/>
          </a:xfrm>
          <a:prstGeom prst="rect">
            <a:avLst/>
          </a:prstGeom>
        </p:spPr>
      </p:pic>
      <p:pic>
        <p:nvPicPr>
          <p:cNvPr id="19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202" y="3550289"/>
            <a:ext cx="661723" cy="649296"/>
          </a:xfrm>
          <a:prstGeom prst="rect">
            <a:avLst/>
          </a:prstGeom>
        </p:spPr>
      </p:pic>
      <p:pic>
        <p:nvPicPr>
          <p:cNvPr id="20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6090" y="3589794"/>
            <a:ext cx="661723" cy="649296"/>
          </a:xfrm>
          <a:prstGeom prst="rect">
            <a:avLst/>
          </a:prstGeom>
        </p:spPr>
      </p:pic>
      <p:cxnSp>
        <p:nvCxnSpPr>
          <p:cNvPr id="21" name="Conector recto de flecha 45"/>
          <p:cNvCxnSpPr/>
          <p:nvPr/>
        </p:nvCxnSpPr>
        <p:spPr>
          <a:xfrm flipV="1">
            <a:off x="5232303" y="2449393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45"/>
          <p:cNvCxnSpPr/>
          <p:nvPr/>
        </p:nvCxnSpPr>
        <p:spPr>
          <a:xfrm flipH="1">
            <a:off x="5154756" y="5214474"/>
            <a:ext cx="395454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45"/>
          <p:cNvCxnSpPr/>
          <p:nvPr/>
        </p:nvCxnSpPr>
        <p:spPr>
          <a:xfrm flipH="1">
            <a:off x="2365329" y="5300956"/>
            <a:ext cx="25809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1"/>
          <p:cNvGrpSpPr/>
          <p:nvPr/>
        </p:nvGrpSpPr>
        <p:grpSpPr>
          <a:xfrm>
            <a:off x="8422808" y="4546549"/>
            <a:ext cx="457200" cy="457200"/>
            <a:chOff x="7286508" y="5240458"/>
            <a:chExt cx="457200" cy="457200"/>
          </a:xfrm>
        </p:grpSpPr>
        <p:sp>
          <p:nvSpPr>
            <p:cNvPr id="25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6" name="13 Rectángulo"/>
            <p:cNvSpPr/>
            <p:nvPr/>
          </p:nvSpPr>
          <p:spPr>
            <a:xfrm>
              <a:off x="7357619" y="5322321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cxnSp>
        <p:nvCxnSpPr>
          <p:cNvPr id="27" name="Straight Arrow Connector 6"/>
          <p:cNvCxnSpPr/>
          <p:nvPr/>
        </p:nvCxnSpPr>
        <p:spPr>
          <a:xfrm flipV="1">
            <a:off x="8028812" y="4816579"/>
            <a:ext cx="404004" cy="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202" y="1258659"/>
            <a:ext cx="661723" cy="649296"/>
          </a:xfrm>
          <a:prstGeom prst="rect">
            <a:avLst/>
          </a:prstGeom>
        </p:spPr>
      </p:pic>
      <p:sp>
        <p:nvSpPr>
          <p:cNvPr id="29" name="TextBox 52"/>
          <p:cNvSpPr txBox="1"/>
          <p:nvPr/>
        </p:nvSpPr>
        <p:spPr>
          <a:xfrm>
            <a:off x="8099444" y="4184793"/>
            <a:ext cx="107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68AC"/>
                </a:solidFill>
              </a:rPr>
              <a:t>Pagamento </a:t>
            </a:r>
          </a:p>
          <a:p>
            <a:pPr algn="ctr"/>
            <a:r>
              <a:rPr lang="en-US" sz="900" dirty="0">
                <a:solidFill>
                  <a:srgbClr val="0068AC"/>
                </a:solidFill>
              </a:rPr>
              <a:t>no cinema</a:t>
            </a:r>
            <a:endParaRPr lang="pt-BR" sz="900" dirty="0">
              <a:solidFill>
                <a:srgbClr val="0068AC"/>
              </a:solidFill>
            </a:endParaRPr>
          </a:p>
        </p:txBody>
      </p:sp>
      <p:sp>
        <p:nvSpPr>
          <p:cNvPr id="30" name="TextBox 54"/>
          <p:cNvSpPr txBox="1"/>
          <p:nvPr/>
        </p:nvSpPr>
        <p:spPr>
          <a:xfrm>
            <a:off x="8174384" y="5714963"/>
            <a:ext cx="9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68AC"/>
                </a:solidFill>
              </a:rPr>
              <a:t>  Pagamento via boleto</a:t>
            </a:r>
            <a:endParaRPr lang="pt-BR" sz="900" dirty="0">
              <a:solidFill>
                <a:srgbClr val="0068AC"/>
              </a:solidFill>
            </a:endParaRPr>
          </a:p>
        </p:txBody>
      </p:sp>
      <p:grpSp>
        <p:nvGrpSpPr>
          <p:cNvPr id="31" name="Grupo 21"/>
          <p:cNvGrpSpPr/>
          <p:nvPr/>
        </p:nvGrpSpPr>
        <p:grpSpPr>
          <a:xfrm>
            <a:off x="8415658" y="5214474"/>
            <a:ext cx="457200" cy="457200"/>
            <a:chOff x="7286508" y="5240458"/>
            <a:chExt cx="457200" cy="457200"/>
          </a:xfrm>
        </p:grpSpPr>
        <p:sp>
          <p:nvSpPr>
            <p:cNvPr id="32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3" name="13 Rectángulo"/>
            <p:cNvSpPr/>
            <p:nvPr/>
          </p:nvSpPr>
          <p:spPr>
            <a:xfrm>
              <a:off x="7358421" y="5322321"/>
              <a:ext cx="287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B</a:t>
              </a:r>
            </a:p>
          </p:txBody>
        </p:sp>
      </p:grpSp>
      <p:cxnSp>
        <p:nvCxnSpPr>
          <p:cNvPr id="34" name="Straight Arrow Connector 65"/>
          <p:cNvCxnSpPr/>
          <p:nvPr/>
        </p:nvCxnSpPr>
        <p:spPr>
          <a:xfrm flipV="1">
            <a:off x="8021662" y="5484504"/>
            <a:ext cx="404004" cy="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0"/>
          <p:cNvSpPr txBox="1"/>
          <p:nvPr/>
        </p:nvSpPr>
        <p:spPr>
          <a:xfrm>
            <a:off x="6444209" y="623591"/>
            <a:ext cx="243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95A99"/>
                </a:solidFill>
              </a:rPr>
              <a:t>A solicitação da reserva deve ocorrer em até 10 dias corridos antecendente </a:t>
            </a:r>
          </a:p>
          <a:p>
            <a:pPr algn="ctr"/>
            <a:r>
              <a:rPr lang="en-US" sz="1100" dirty="0">
                <a:solidFill>
                  <a:srgbClr val="295A99"/>
                </a:solidFill>
              </a:rPr>
              <a:t>a data do evento. </a:t>
            </a:r>
            <a:endParaRPr lang="pt-BR" sz="1100" dirty="0">
              <a:solidFill>
                <a:srgbClr val="295A99"/>
              </a:solidFill>
            </a:endParaRPr>
          </a:p>
        </p:txBody>
      </p:sp>
      <p:sp>
        <p:nvSpPr>
          <p:cNvPr id="36" name="Rounded Rectangular Callout 12"/>
          <p:cNvSpPr/>
          <p:nvPr/>
        </p:nvSpPr>
        <p:spPr>
          <a:xfrm>
            <a:off x="6444208" y="610527"/>
            <a:ext cx="2435799" cy="648132"/>
          </a:xfrm>
          <a:prstGeom prst="wedgeRoundRectCallout">
            <a:avLst>
              <a:gd name="adj1" fmla="val -46934"/>
              <a:gd name="adj2" fmla="val 1318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Box 42"/>
          <p:cNvSpPr txBox="1"/>
          <p:nvPr/>
        </p:nvSpPr>
        <p:spPr>
          <a:xfrm>
            <a:off x="2453286" y="3484704"/>
            <a:ext cx="2915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5A99"/>
                </a:solidFill>
              </a:rPr>
              <a:t>2</a:t>
            </a:r>
            <a:r>
              <a:rPr lang="en-US" sz="1200" dirty="0">
                <a:solidFill>
                  <a:srgbClr val="295A99"/>
                </a:solidFill>
                <a:cs typeface="Arial" panose="020B0604020202020204" pitchFamily="34" charset="0"/>
              </a:rPr>
              <a:t>) Momento (após o pagamento adiantado)</a:t>
            </a:r>
            <a:endParaRPr lang="pt-BR" sz="1200" dirty="0">
              <a:solidFill>
                <a:srgbClr val="295A99"/>
              </a:solidFill>
            </a:endParaRPr>
          </a:p>
        </p:txBody>
      </p:sp>
      <p:pic>
        <p:nvPicPr>
          <p:cNvPr id="39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ixaDeTexto 39"/>
          <p:cNvSpPr txBox="1"/>
          <p:nvPr/>
        </p:nvSpPr>
        <p:spPr>
          <a:xfrm>
            <a:off x="3822012" y="671628"/>
            <a:ext cx="1284006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do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Evento</a:t>
            </a:r>
          </a:p>
        </p:txBody>
      </p:sp>
      <p:sp>
        <p:nvSpPr>
          <p:cNvPr id="41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Lucida Bright" panose="02040602050505020304" pitchFamily="18" charset="0"/>
              </a:rPr>
              <a:t>Processo Projeto </a:t>
            </a:r>
            <a:r>
              <a:rPr lang="es-MX" b="1" dirty="0" smtClean="0">
                <a:latin typeface="Lucida Bright" panose="02040602050505020304" pitchFamily="18" charset="0"/>
              </a:rPr>
              <a:t>Escola Vista</a:t>
            </a:r>
            <a:r>
              <a:rPr lang="es-MX" sz="1200" b="1" i="1" dirty="0">
                <a:latin typeface="Lucida Bright" panose="02040602050505020304" pitchFamily="18" charset="0"/>
              </a:rPr>
              <a:t/>
            </a:r>
            <a:br>
              <a:rPr lang="es-MX" sz="1200" b="1" i="1" dirty="0">
                <a:latin typeface="Lucida Bright" panose="02040602050505020304" pitchFamily="18" charset="0"/>
              </a:rPr>
            </a:br>
            <a:r>
              <a:rPr lang="es-MX" sz="1200" b="1" dirty="0">
                <a:latin typeface="Lucida Bright" panose="02040602050505020304" pitchFamily="18" charset="0"/>
              </a:rPr>
              <a:t>Negociação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1"/>
          <p:cNvSpPr/>
          <p:nvPr/>
        </p:nvSpPr>
        <p:spPr>
          <a:xfrm>
            <a:off x="1762023" y="1107029"/>
            <a:ext cx="2179426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pPr algn="just"/>
            <a:r>
              <a:rPr lang="es-MX" sz="1000" b="1" dirty="0">
                <a:solidFill>
                  <a:srgbClr val="0068AC"/>
                </a:solidFill>
              </a:rPr>
              <a:t>Escola: </a:t>
            </a:r>
            <a:r>
              <a:rPr lang="es-MX" sz="1000" dirty="0">
                <a:solidFill>
                  <a:srgbClr val="0068AC"/>
                </a:solidFill>
              </a:rPr>
              <a:t>Efetuar o pagamento antecipado conforme o valor negociado com a Matriz.  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5" name="Rectángulo redondeado 63">
            <a:hlinkClick r:id="rId2" action="ppaction://hlinksldjump"/>
          </p:cNvPr>
          <p:cNvSpPr/>
          <p:nvPr/>
        </p:nvSpPr>
        <p:spPr>
          <a:xfrm>
            <a:off x="4404416" y="1145699"/>
            <a:ext cx="2520281" cy="18864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>
                <a:solidFill>
                  <a:srgbClr val="0068AC"/>
                </a:solidFill>
              </a:rPr>
              <a:t>Processo padrão de Pagamento cartão de crédito ou débito.</a:t>
            </a: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6" name="Conector recto de flecha 45"/>
          <p:cNvCxnSpPr>
            <a:stCxn id="4" idx="3"/>
          </p:cNvCxnSpPr>
          <p:nvPr/>
        </p:nvCxnSpPr>
        <p:spPr>
          <a:xfrm flipV="1">
            <a:off x="3941449" y="2054152"/>
            <a:ext cx="43746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21"/>
          <p:cNvGrpSpPr/>
          <p:nvPr/>
        </p:nvGrpSpPr>
        <p:grpSpPr>
          <a:xfrm>
            <a:off x="998895" y="1872574"/>
            <a:ext cx="457200" cy="457200"/>
            <a:chOff x="7286508" y="5240458"/>
            <a:chExt cx="457200" cy="457200"/>
          </a:xfrm>
        </p:grpSpPr>
        <p:sp>
          <p:nvSpPr>
            <p:cNvPr id="9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0" name="13 Rectángulo"/>
            <p:cNvSpPr/>
            <p:nvPr/>
          </p:nvSpPr>
          <p:spPr>
            <a:xfrm>
              <a:off x="7357619" y="5322321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cxnSp>
        <p:nvCxnSpPr>
          <p:cNvPr id="11" name="Conector recto de flecha 45"/>
          <p:cNvCxnSpPr/>
          <p:nvPr/>
        </p:nvCxnSpPr>
        <p:spPr>
          <a:xfrm flipV="1">
            <a:off x="1446988" y="2114106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0"/>
          <p:cNvSpPr/>
          <p:nvPr/>
        </p:nvSpPr>
        <p:spPr>
          <a:xfrm>
            <a:off x="3495221" y="3553938"/>
            <a:ext cx="2541940" cy="1622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Cinema (Gerente ou Subgerente Adm.): </a:t>
            </a:r>
            <a:r>
              <a:rPr lang="es-MX" sz="1000" dirty="0">
                <a:solidFill>
                  <a:srgbClr val="0068AC"/>
                </a:solidFill>
              </a:rPr>
              <a:t>Preencher o comprovante de pagamento antecipado, colher a assinatura do cliente (escola ) e encaminhar à matriz </a:t>
            </a:r>
            <a:endParaRPr lang="es-MX" sz="1000" b="1" dirty="0">
              <a:solidFill>
                <a:srgbClr val="0068AC"/>
              </a:solidFill>
            </a:endParaRPr>
          </a:p>
        </p:txBody>
      </p:sp>
      <p:pic>
        <p:nvPicPr>
          <p:cNvPr id="13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06" y="3337172"/>
            <a:ext cx="537869" cy="527768"/>
          </a:xfrm>
          <a:prstGeom prst="rect">
            <a:avLst/>
          </a:prstGeom>
        </p:spPr>
      </p:pic>
      <p:cxnSp>
        <p:nvCxnSpPr>
          <p:cNvPr id="14" name="Conector recto de flecha 45"/>
          <p:cNvCxnSpPr/>
          <p:nvPr/>
        </p:nvCxnSpPr>
        <p:spPr>
          <a:xfrm flipH="1">
            <a:off x="3089543" y="4365100"/>
            <a:ext cx="393998" cy="758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ector 9"/>
          <p:cNvSpPr/>
          <p:nvPr/>
        </p:nvSpPr>
        <p:spPr>
          <a:xfrm>
            <a:off x="2629635" y="4144081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100926" y="1274272"/>
            <a:ext cx="1661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68AC"/>
                </a:solidFill>
              </a:rPr>
              <a:t>Pagamento direto no cinema: via dinheiro ou cartão crédito/débito </a:t>
            </a:r>
          </a:p>
        </p:txBody>
      </p:sp>
      <p:sp>
        <p:nvSpPr>
          <p:cNvPr id="17" name="TextBox 29"/>
          <p:cNvSpPr txBox="1"/>
          <p:nvPr/>
        </p:nvSpPr>
        <p:spPr>
          <a:xfrm>
            <a:off x="205629" y="5504225"/>
            <a:ext cx="8774659" cy="120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68AC"/>
                </a:solidFill>
              </a:rPr>
              <a:t>Nota: </a:t>
            </a:r>
            <a:r>
              <a:rPr lang="en-US" sz="1200" dirty="0">
                <a:solidFill>
                  <a:srgbClr val="0068AC"/>
                </a:solidFill>
              </a:rPr>
              <a:t>Toda escola que solicitar a reserva de  sala deve efetuar o  pagamento  mínimo em até 05 dias úteis antecendente ao dia da sessão. Em seguida encaminhar o comprovante  de pagamento para a Matriz. 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Sessão com sala exclusiva – mínimo 50 pessoas (por sala)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* Para grupos acima de 50 pessoas – 1 cortesia a cada 25 pagantes (ingresso e combo)</a:t>
            </a:r>
            <a:endParaRPr lang="en-US" sz="1200" dirty="0">
              <a:solidFill>
                <a:srgbClr val="0068AC"/>
              </a:solidFill>
            </a:endParaRPr>
          </a:p>
        </p:txBody>
      </p:sp>
      <p:sp>
        <p:nvSpPr>
          <p:cNvPr id="18" name="Rectángulo redondeado 110"/>
          <p:cNvSpPr/>
          <p:nvPr/>
        </p:nvSpPr>
        <p:spPr>
          <a:xfrm>
            <a:off x="6438349" y="3553938"/>
            <a:ext cx="2541940" cy="16223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Cinema (Gerente ou Subgerente Adm.): </a:t>
            </a:r>
            <a:r>
              <a:rPr lang="es-MX" sz="1000" dirty="0">
                <a:solidFill>
                  <a:srgbClr val="0068AC"/>
                </a:solidFill>
              </a:rPr>
              <a:t>Registrar no sistema, a quantidade de  ingressos pagos antecipadamente considerando a data de realização do evento (data futura no sistema).</a:t>
            </a:r>
            <a:endParaRPr lang="es-MX" sz="1200" b="1" dirty="0">
              <a:solidFill>
                <a:srgbClr val="0068AC"/>
              </a:solidFill>
            </a:endParaRPr>
          </a:p>
        </p:txBody>
      </p:sp>
      <p:pic>
        <p:nvPicPr>
          <p:cNvPr id="19" name="Pictur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2682" y="3369966"/>
            <a:ext cx="447606" cy="439200"/>
          </a:xfrm>
          <a:prstGeom prst="rect">
            <a:avLst/>
          </a:prstGeom>
        </p:spPr>
      </p:pic>
      <p:pic>
        <p:nvPicPr>
          <p:cNvPr id="21" name="40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358" y="1393052"/>
            <a:ext cx="1556225" cy="79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40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14" y="1378097"/>
            <a:ext cx="1556225" cy="79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Elbow Connector 2"/>
          <p:cNvCxnSpPr>
            <a:stCxn id="5" idx="3"/>
          </p:cNvCxnSpPr>
          <p:nvPr/>
        </p:nvCxnSpPr>
        <p:spPr>
          <a:xfrm>
            <a:off x="6924697" y="2088920"/>
            <a:ext cx="900082" cy="1465018"/>
          </a:xfrm>
          <a:prstGeom prst="bentConnector2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45"/>
          <p:cNvCxnSpPr/>
          <p:nvPr/>
        </p:nvCxnSpPr>
        <p:spPr>
          <a:xfrm flipH="1">
            <a:off x="6037161" y="4479186"/>
            <a:ext cx="393998" cy="758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3573016"/>
            <a:ext cx="1683990" cy="788403"/>
          </a:xfrm>
          <a:prstGeom prst="rect">
            <a:avLst/>
          </a:prstGeom>
        </p:spPr>
      </p:pic>
      <p:pic>
        <p:nvPicPr>
          <p:cNvPr id="27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dirty="0">
                <a:latin typeface="+mn-lt"/>
              </a:rPr>
              <a:t>Pagamento antecipado – direto no cinema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822012" y="671628"/>
            <a:ext cx="1284006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do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Evento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422D621D-3BF2-4F2B-B857-6303BCBDBCD5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658" y="3633422"/>
            <a:ext cx="563670" cy="6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antecipado – registro de </a:t>
            </a:r>
            <a:r>
              <a:rPr lang="es-MX" sz="1200" b="1" dirty="0" smtClean="0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22012" y="671628"/>
            <a:ext cx="1250342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do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Evento</a:t>
            </a:r>
          </a:p>
        </p:txBody>
      </p:sp>
      <p:sp>
        <p:nvSpPr>
          <p:cNvPr id="36" name="TextBox 29"/>
          <p:cNvSpPr txBox="1"/>
          <p:nvPr/>
        </p:nvSpPr>
        <p:spPr>
          <a:xfrm>
            <a:off x="113808" y="5829071"/>
            <a:ext cx="891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Importante!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68AC"/>
                </a:solidFill>
              </a:rPr>
              <a:t>A data de registro dos ingressos deve ser a mesma da exibição do filme, ou seja, dia de realização do evento.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68AC"/>
                </a:solidFill>
              </a:rPr>
              <a:t>Se o pagamento ocorrer antes os ingressos devem ser lançados com a data CONSOLIDADA para a data futura.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68AC"/>
                </a:solidFill>
              </a:rPr>
              <a:t>Se o </a:t>
            </a:r>
            <a:r>
              <a:rPr lang="en-US" sz="1200" dirty="0" smtClean="0">
                <a:solidFill>
                  <a:srgbClr val="0068AC"/>
                </a:solidFill>
              </a:rPr>
              <a:t>pagamento </a:t>
            </a:r>
            <a:r>
              <a:rPr lang="en-US" sz="1200" dirty="0">
                <a:solidFill>
                  <a:srgbClr val="0068AC"/>
                </a:solidFill>
              </a:rPr>
              <a:t>ocorrer após a data do evento os ingressos devem ser registrados no dia do evento como </a:t>
            </a:r>
            <a:r>
              <a:rPr lang="es-MX" sz="1200" u="sng" dirty="0">
                <a:solidFill>
                  <a:srgbClr val="0068AC"/>
                </a:solidFill>
              </a:rPr>
              <a:t>vchpagmento.</a:t>
            </a:r>
            <a:endParaRPr lang="es-ES" sz="1200" u="sng" dirty="0">
              <a:solidFill>
                <a:srgbClr val="0068A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68AC"/>
                </a:solidFill>
              </a:rPr>
              <a:t>.</a:t>
            </a:r>
            <a:endParaRPr lang="en-US" sz="1200" dirty="0">
              <a:solidFill>
                <a:srgbClr val="0068AC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68AC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08A1185B-C743-4E8B-926C-1CD134724A16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cxnSp>
        <p:nvCxnSpPr>
          <p:cNvPr id="47" name="Conector recto de flecha 45"/>
          <p:cNvCxnSpPr/>
          <p:nvPr/>
        </p:nvCxnSpPr>
        <p:spPr>
          <a:xfrm flipV="1">
            <a:off x="2921037" y="2373981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ector 122"/>
          <p:cNvSpPr/>
          <p:nvPr/>
        </p:nvSpPr>
        <p:spPr>
          <a:xfrm>
            <a:off x="180274" y="1891324"/>
            <a:ext cx="457200" cy="457200"/>
          </a:xfrm>
          <a:prstGeom prst="flowChartConnector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9" name="Conector recto de flecha 42"/>
          <p:cNvCxnSpPr/>
          <p:nvPr/>
        </p:nvCxnSpPr>
        <p:spPr>
          <a:xfrm>
            <a:off x="650641" y="2112025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11"/>
          <p:cNvSpPr/>
          <p:nvPr/>
        </p:nvSpPr>
        <p:spPr>
          <a:xfrm>
            <a:off x="971598" y="1064770"/>
            <a:ext cx="5002809" cy="2017902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            Gerente </a:t>
            </a:r>
            <a:r>
              <a:rPr lang="es-MX" sz="1000" dirty="0">
                <a:solidFill>
                  <a:srgbClr val="0068AC"/>
                </a:solidFill>
              </a:rPr>
              <a:t>ou Sub. ADM: </a:t>
            </a:r>
            <a:r>
              <a:rPr lang="es-MX" sz="1000" dirty="0" smtClean="0">
                <a:solidFill>
                  <a:srgbClr val="0068AC"/>
                </a:solidFill>
              </a:rPr>
              <a:t>Clicar no filme correspondente ao Projeto Escola.</a:t>
            </a:r>
            <a:endParaRPr lang="es-ES" sz="1000" u="sng" dirty="0">
              <a:solidFill>
                <a:srgbClr val="0068AC"/>
              </a:solidFill>
            </a:endParaRPr>
          </a:p>
        </p:txBody>
      </p:sp>
      <p:sp>
        <p:nvSpPr>
          <p:cNvPr id="51" name="Rectángulo redondeado 63">
            <a:hlinkClick r:id="rId3" action="ppaction://hlinksldjump"/>
          </p:cNvPr>
          <p:cNvSpPr/>
          <p:nvPr/>
        </p:nvSpPr>
        <p:spPr>
          <a:xfrm>
            <a:off x="6315915" y="1065381"/>
            <a:ext cx="2520281" cy="47636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Registrar </a:t>
            </a:r>
            <a:r>
              <a:rPr lang="es-MX" sz="1000" b="1" dirty="0" smtClean="0">
                <a:solidFill>
                  <a:srgbClr val="FF0000"/>
                </a:solidFill>
              </a:rPr>
              <a:t>APENAS</a:t>
            </a:r>
            <a:r>
              <a:rPr lang="es-MX" sz="1000" dirty="0" smtClean="0">
                <a:solidFill>
                  <a:srgbClr val="0068AC"/>
                </a:solidFill>
              </a:rPr>
              <a:t> os ingressos pagos antecipadamente </a:t>
            </a:r>
            <a:r>
              <a:rPr lang="es-MX" sz="1000" dirty="0">
                <a:solidFill>
                  <a:srgbClr val="0068AC"/>
                </a:solidFill>
              </a:rPr>
              <a:t>com a data futura (data do evento</a:t>
            </a:r>
            <a:r>
              <a:rPr lang="es-MX" sz="1000" dirty="0" smtClean="0">
                <a:solidFill>
                  <a:srgbClr val="0068AC"/>
                </a:solidFill>
              </a:rPr>
              <a:t>). Para isso, selecionar o símbolo sinalizado na imagem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smtClean="0">
                <a:solidFill>
                  <a:srgbClr val="0068AC"/>
                </a:solidFill>
              </a:rPr>
              <a:t>acima.</a:t>
            </a:r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52" name="Conector recto de flecha 47"/>
          <p:cNvCxnSpPr/>
          <p:nvPr/>
        </p:nvCxnSpPr>
        <p:spPr>
          <a:xfrm flipH="1" flipV="1">
            <a:off x="628300" y="4555656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61"/>
          <p:cNvSpPr/>
          <p:nvPr/>
        </p:nvSpPr>
        <p:spPr>
          <a:xfrm>
            <a:off x="978854" y="3416382"/>
            <a:ext cx="5045238" cy="2377141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Buscar na letra </a:t>
            </a:r>
            <a:r>
              <a:rPr lang="es-MX" sz="1000" dirty="0">
                <a:solidFill>
                  <a:srgbClr val="0068AC"/>
                </a:solidFill>
              </a:rPr>
              <a:t>P, a opção Projeto Escola. Selecionar esta </a:t>
            </a:r>
            <a:r>
              <a:rPr lang="es-MX" sz="1000" dirty="0" smtClean="0">
                <a:solidFill>
                  <a:srgbClr val="0068AC"/>
                </a:solidFill>
              </a:rPr>
              <a:t>opção, e em seguida, clicar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cxnSp>
        <p:nvCxnSpPr>
          <p:cNvPr id="54" name="Conector recto de flecha 45"/>
          <p:cNvCxnSpPr/>
          <p:nvPr/>
        </p:nvCxnSpPr>
        <p:spPr>
          <a:xfrm flipV="1">
            <a:off x="5986340" y="2080023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45"/>
          <p:cNvCxnSpPr/>
          <p:nvPr/>
        </p:nvCxnSpPr>
        <p:spPr>
          <a:xfrm flipH="1">
            <a:off x="6004905" y="4509120"/>
            <a:ext cx="3342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o 21"/>
          <p:cNvGrpSpPr/>
          <p:nvPr/>
        </p:nvGrpSpPr>
        <p:grpSpPr>
          <a:xfrm>
            <a:off x="179512" y="4293096"/>
            <a:ext cx="457200" cy="502920"/>
            <a:chOff x="7286508" y="5240458"/>
            <a:chExt cx="457200" cy="457200"/>
          </a:xfrm>
        </p:grpSpPr>
        <p:sp>
          <p:nvSpPr>
            <p:cNvPr id="57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8" name="13 Rectángulo"/>
            <p:cNvSpPr/>
            <p:nvPr/>
          </p:nvSpPr>
          <p:spPr>
            <a:xfrm>
              <a:off x="7357620" y="5322321"/>
              <a:ext cx="288862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pic>
        <p:nvPicPr>
          <p:cNvPr id="59" name="Imagem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1" y="1260491"/>
            <a:ext cx="3516714" cy="1309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Straight Arrow Connector 38"/>
          <p:cNvCxnSpPr/>
          <p:nvPr/>
        </p:nvCxnSpPr>
        <p:spPr>
          <a:xfrm>
            <a:off x="1860518" y="836712"/>
            <a:ext cx="487923" cy="73331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52" y="3906060"/>
            <a:ext cx="1406420" cy="12747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962" y="3635630"/>
            <a:ext cx="2671038" cy="1390782"/>
          </a:xfrm>
          <a:prstGeom prst="rect">
            <a:avLst/>
          </a:prstGeom>
        </p:spPr>
      </p:pic>
      <p:cxnSp>
        <p:nvCxnSpPr>
          <p:cNvPr id="67" name="Straight Arrow Connector 38"/>
          <p:cNvCxnSpPr/>
          <p:nvPr/>
        </p:nvCxnSpPr>
        <p:spPr>
          <a:xfrm>
            <a:off x="2664452" y="3224656"/>
            <a:ext cx="256585" cy="630566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m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3" y="1723544"/>
            <a:ext cx="1919881" cy="2432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traight Arrow Connector 38"/>
          <p:cNvCxnSpPr/>
          <p:nvPr/>
        </p:nvCxnSpPr>
        <p:spPr>
          <a:xfrm>
            <a:off x="8244408" y="1339115"/>
            <a:ext cx="218636" cy="714320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5"/>
          <p:cNvCxnSpPr/>
          <p:nvPr/>
        </p:nvCxnSpPr>
        <p:spPr>
          <a:xfrm flipV="1">
            <a:off x="2921037" y="2958702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42"/>
          <p:cNvCxnSpPr/>
          <p:nvPr/>
        </p:nvCxnSpPr>
        <p:spPr>
          <a:xfrm>
            <a:off x="650641" y="2696746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3"/>
          <p:cNvSpPr txBox="1">
            <a:spLocks/>
          </p:cNvSpPr>
          <p:nvPr/>
        </p:nvSpPr>
        <p:spPr>
          <a:xfrm>
            <a:off x="-26495" y="-99392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extras – registro </a:t>
            </a:r>
            <a:r>
              <a:rPr lang="es-MX" sz="1200" b="1" dirty="0" smtClean="0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943070" y="467056"/>
            <a:ext cx="1261564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Antes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9B2EAA9B-7F08-4F20-A956-925BCEB0CAF1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sp>
        <p:nvSpPr>
          <p:cNvPr id="36" name="Rectángulo redondeado 11"/>
          <p:cNvSpPr/>
          <p:nvPr/>
        </p:nvSpPr>
        <p:spPr>
          <a:xfrm>
            <a:off x="971598" y="1649491"/>
            <a:ext cx="5002809" cy="2017902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Clicar no primeiro assento de cada coluna para o sistema selecionar todas as poltronas da fileira. Realizar em todas as fileiras até atingir o número de assentos relacionados ao projeto escola.</a:t>
            </a:r>
            <a:endParaRPr lang="es-ES" sz="1000" u="sng" dirty="0">
              <a:solidFill>
                <a:srgbClr val="0068AC"/>
              </a:solidFill>
            </a:endParaRPr>
          </a:p>
        </p:txBody>
      </p:sp>
      <p:sp>
        <p:nvSpPr>
          <p:cNvPr id="37" name="Rectángulo redondeado 63">
            <a:hlinkClick r:id="rId3" action="ppaction://hlinksldjump"/>
          </p:cNvPr>
          <p:cNvSpPr/>
          <p:nvPr/>
        </p:nvSpPr>
        <p:spPr>
          <a:xfrm>
            <a:off x="6339127" y="1650102"/>
            <a:ext cx="2520281" cy="20172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               Clicar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cxnSp>
        <p:nvCxnSpPr>
          <p:cNvPr id="41" name="Conector recto de flecha 45"/>
          <p:cNvCxnSpPr/>
          <p:nvPr/>
        </p:nvCxnSpPr>
        <p:spPr>
          <a:xfrm flipV="1">
            <a:off x="5986340" y="2664744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21"/>
          <p:cNvGrpSpPr/>
          <p:nvPr/>
        </p:nvGrpSpPr>
        <p:grpSpPr>
          <a:xfrm>
            <a:off x="207539" y="2406982"/>
            <a:ext cx="457200" cy="502920"/>
            <a:chOff x="7286508" y="5240458"/>
            <a:chExt cx="457200" cy="457200"/>
          </a:xfrm>
        </p:grpSpPr>
        <p:sp>
          <p:nvSpPr>
            <p:cNvPr id="44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5" name="13 Rectángulo"/>
            <p:cNvSpPr/>
            <p:nvPr/>
          </p:nvSpPr>
          <p:spPr>
            <a:xfrm>
              <a:off x="7357620" y="5322321"/>
              <a:ext cx="288862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pic>
        <p:nvPicPr>
          <p:cNvPr id="28" name="Picture 2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3" y="1871697"/>
            <a:ext cx="1406420" cy="1274762"/>
          </a:xfrm>
          <a:prstGeom prst="rect">
            <a:avLst/>
          </a:prstGeom>
        </p:spPr>
      </p:pic>
      <p:sp>
        <p:nvSpPr>
          <p:cNvPr id="51" name="Rectángulo redondeado 11"/>
          <p:cNvSpPr/>
          <p:nvPr/>
        </p:nvSpPr>
        <p:spPr>
          <a:xfrm>
            <a:off x="3825790" y="4089462"/>
            <a:ext cx="5002809" cy="2507890"/>
          </a:xfrm>
          <a:prstGeom prst="roundRect">
            <a:avLst/>
          </a:prstGeom>
          <a:solidFill>
            <a:schemeClr val="bg1"/>
          </a:solidFill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Gerente </a:t>
            </a:r>
            <a:r>
              <a:rPr lang="es-MX" sz="1000" dirty="0">
                <a:solidFill>
                  <a:srgbClr val="0068AC"/>
                </a:solidFill>
              </a:rPr>
              <a:t>ou Sub. </a:t>
            </a:r>
            <a:r>
              <a:rPr lang="es-MX" sz="1000" dirty="0" smtClean="0">
                <a:solidFill>
                  <a:srgbClr val="0068AC"/>
                </a:solidFill>
              </a:rPr>
              <a:t>ADM: Registrar </a:t>
            </a:r>
            <a:r>
              <a:rPr lang="es-MX" sz="1000" dirty="0">
                <a:solidFill>
                  <a:srgbClr val="0068AC"/>
                </a:solidFill>
              </a:rPr>
              <a:t>a forma de pagamento via dinheiro ou cartão de </a:t>
            </a:r>
            <a:r>
              <a:rPr lang="es-MX" sz="1000" dirty="0" smtClean="0">
                <a:solidFill>
                  <a:srgbClr val="0068AC"/>
                </a:solidFill>
              </a:rPr>
              <a:t>crédito/ débito </a:t>
            </a:r>
            <a:r>
              <a:rPr lang="es-MX" sz="1000" dirty="0">
                <a:solidFill>
                  <a:srgbClr val="0068AC"/>
                </a:solidFill>
              </a:rPr>
              <a:t>clicando na opção </a:t>
            </a:r>
            <a:r>
              <a:rPr lang="es-MX" sz="1000" dirty="0" smtClean="0">
                <a:solidFill>
                  <a:srgbClr val="0068AC"/>
                </a:solidFill>
              </a:rPr>
              <a:t>correspondente.</a:t>
            </a:r>
          </a:p>
          <a:p>
            <a:pPr algn="just"/>
            <a:endParaRPr lang="es-MX" sz="1100" b="1" dirty="0">
              <a:solidFill>
                <a:srgbClr val="0068AC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852" y="4529135"/>
            <a:ext cx="3743325" cy="123825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7100500" y="4036263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8"/>
          <p:cNvCxnSpPr/>
          <p:nvPr/>
        </p:nvCxnSpPr>
        <p:spPr>
          <a:xfrm>
            <a:off x="7037493" y="4433078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38"/>
          <p:cNvCxnSpPr/>
          <p:nvPr/>
        </p:nvCxnSpPr>
        <p:spPr>
          <a:xfrm>
            <a:off x="7037493" y="4755446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redondeado 63">
            <a:hlinkClick r:id="rId3" action="ppaction://hlinksldjump"/>
          </p:cNvPr>
          <p:cNvSpPr/>
          <p:nvPr/>
        </p:nvSpPr>
        <p:spPr>
          <a:xfrm>
            <a:off x="965764" y="4135915"/>
            <a:ext cx="2376267" cy="2461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smtClean="0">
                <a:solidFill>
                  <a:srgbClr val="0068AC"/>
                </a:solidFill>
              </a:rPr>
              <a:t>Finalizar a venda no sistema clicando no símbolo Vista.</a:t>
            </a:r>
            <a:endParaRPr lang="es-MX" sz="1100" dirty="0">
              <a:solidFill>
                <a:srgbClr val="0068AC"/>
              </a:solidFill>
            </a:endParaRPr>
          </a:p>
        </p:txBody>
      </p:sp>
      <p:pic>
        <p:nvPicPr>
          <p:cNvPr id="53" name="Picture 5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60" y="4397575"/>
            <a:ext cx="1406420" cy="1274762"/>
          </a:xfrm>
          <a:prstGeom prst="rect">
            <a:avLst/>
          </a:prstGeom>
        </p:spPr>
      </p:pic>
      <p:cxnSp>
        <p:nvCxnSpPr>
          <p:cNvPr id="54" name="Conector recto de flecha 47"/>
          <p:cNvCxnSpPr/>
          <p:nvPr/>
        </p:nvCxnSpPr>
        <p:spPr>
          <a:xfrm flipH="1">
            <a:off x="3314368" y="5306961"/>
            <a:ext cx="477924" cy="642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ector 9"/>
          <p:cNvSpPr/>
          <p:nvPr/>
        </p:nvSpPr>
        <p:spPr>
          <a:xfrm>
            <a:off x="153960" y="4996325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cxnSp>
        <p:nvCxnSpPr>
          <p:cNvPr id="56" name="Conector recto de flecha 47"/>
          <p:cNvCxnSpPr/>
          <p:nvPr/>
        </p:nvCxnSpPr>
        <p:spPr>
          <a:xfrm flipH="1" flipV="1">
            <a:off x="618728" y="5232287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33" y="1778108"/>
            <a:ext cx="2255119" cy="1097689"/>
          </a:xfrm>
          <a:prstGeom prst="rect">
            <a:avLst/>
          </a:prstGeom>
        </p:spPr>
      </p:pic>
      <p:cxnSp>
        <p:nvCxnSpPr>
          <p:cNvPr id="29" name="Straight Arrow Connector 38"/>
          <p:cNvCxnSpPr/>
          <p:nvPr/>
        </p:nvCxnSpPr>
        <p:spPr>
          <a:xfrm>
            <a:off x="2512742" y="1369989"/>
            <a:ext cx="282193" cy="55902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853020" y="2717221"/>
            <a:ext cx="854884" cy="106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Straight Arrow Connector 38"/>
          <p:cNvCxnSpPr>
            <a:endCxn id="7" idx="1"/>
          </p:cNvCxnSpPr>
          <p:nvPr/>
        </p:nvCxnSpPr>
        <p:spPr>
          <a:xfrm flipV="1">
            <a:off x="3553330" y="1263814"/>
            <a:ext cx="1005422" cy="14938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58752" y="1032981"/>
            <a:ext cx="548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IMPORTANTE: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Neste campo aparecerá a quantidade de assentos a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serem selecionados por meio da quantidade incluida em múltiplos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1"/>
          <p:cNvSpPr/>
          <p:nvPr/>
        </p:nvSpPr>
        <p:spPr>
          <a:xfrm>
            <a:off x="948666" y="1268760"/>
            <a:ext cx="2179426" cy="21134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r>
              <a:rPr lang="es-MX" sz="1000" b="1" dirty="0">
                <a:solidFill>
                  <a:srgbClr val="0068AC"/>
                </a:solidFill>
              </a:rPr>
              <a:t>Cliente: </a:t>
            </a:r>
            <a:r>
              <a:rPr lang="es-MX" sz="1000" dirty="0">
                <a:solidFill>
                  <a:srgbClr val="0068AC"/>
                </a:solidFill>
              </a:rPr>
              <a:t>Preencher a Ficha contendo os dados de faturamento e enviar comprovante de endereço atualizado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3" name="Rectángulo redondeado 61"/>
          <p:cNvSpPr/>
          <p:nvPr/>
        </p:nvSpPr>
        <p:spPr>
          <a:xfrm>
            <a:off x="3565552" y="1268760"/>
            <a:ext cx="2494460" cy="211341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Matriz: </a:t>
            </a:r>
            <a:r>
              <a:rPr lang="es-MX" sz="1000" dirty="0">
                <a:solidFill>
                  <a:srgbClr val="0068AC"/>
                </a:solidFill>
              </a:rPr>
              <a:t>Encaminhar a respectiva Ficha para o departamento Financeiro cadastrar o cliente no sistema e emitir fatura e boleto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</p:txBody>
      </p:sp>
      <p:cxnSp>
        <p:nvCxnSpPr>
          <p:cNvPr id="5" name="Conector recto de flecha 45"/>
          <p:cNvCxnSpPr>
            <a:stCxn id="2" idx="3"/>
            <a:endCxn id="3" idx="1"/>
          </p:cNvCxnSpPr>
          <p:nvPr/>
        </p:nvCxnSpPr>
        <p:spPr>
          <a:xfrm>
            <a:off x="3128092" y="2325468"/>
            <a:ext cx="437460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45"/>
          <p:cNvCxnSpPr/>
          <p:nvPr/>
        </p:nvCxnSpPr>
        <p:spPr>
          <a:xfrm flipV="1">
            <a:off x="6071944" y="2307911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21"/>
          <p:cNvGrpSpPr/>
          <p:nvPr/>
        </p:nvGrpSpPr>
        <p:grpSpPr>
          <a:xfrm>
            <a:off x="185538" y="2079311"/>
            <a:ext cx="457200" cy="457200"/>
            <a:chOff x="7286508" y="5240458"/>
            <a:chExt cx="457200" cy="457200"/>
          </a:xfrm>
        </p:grpSpPr>
        <p:sp>
          <p:nvSpPr>
            <p:cNvPr id="9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0" name="13 Rectángulo"/>
            <p:cNvSpPr/>
            <p:nvPr/>
          </p:nvSpPr>
          <p:spPr>
            <a:xfrm>
              <a:off x="7358421" y="5322321"/>
              <a:ext cx="287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B</a:t>
              </a:r>
            </a:p>
          </p:txBody>
        </p:sp>
      </p:grpSp>
      <p:cxnSp>
        <p:nvCxnSpPr>
          <p:cNvPr id="11" name="Conector recto de flecha 45"/>
          <p:cNvCxnSpPr/>
          <p:nvPr/>
        </p:nvCxnSpPr>
        <p:spPr>
          <a:xfrm flipV="1">
            <a:off x="633631" y="2320843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7"/>
          <p:cNvSpPr txBox="1"/>
          <p:nvPr/>
        </p:nvSpPr>
        <p:spPr>
          <a:xfrm>
            <a:off x="-67920" y="1434842"/>
            <a:ext cx="952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68AC"/>
                </a:solidFill>
              </a:rPr>
              <a:t>Pagamento  </a:t>
            </a:r>
          </a:p>
          <a:p>
            <a:pPr algn="ctr"/>
            <a:r>
              <a:rPr lang="en-US" sz="1000" dirty="0">
                <a:solidFill>
                  <a:srgbClr val="0068AC"/>
                </a:solidFill>
              </a:rPr>
              <a:t>via matriz: boleto</a:t>
            </a:r>
            <a:endParaRPr lang="pt-BR" sz="1000" dirty="0">
              <a:solidFill>
                <a:srgbClr val="0068AC"/>
              </a:solidFill>
            </a:endParaRPr>
          </a:p>
        </p:txBody>
      </p:sp>
      <p:sp>
        <p:nvSpPr>
          <p:cNvPr id="16" name="Rectángulo redondeado 61"/>
          <p:cNvSpPr/>
          <p:nvPr/>
        </p:nvSpPr>
        <p:spPr>
          <a:xfrm>
            <a:off x="6486322" y="1657237"/>
            <a:ext cx="2494460" cy="1276708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rgbClr val="0068AC"/>
                </a:solidFill>
              </a:rPr>
              <a:t>Escola: </a:t>
            </a:r>
            <a:r>
              <a:rPr lang="es-MX" sz="1000" dirty="0">
                <a:solidFill>
                  <a:srgbClr val="0068AC"/>
                </a:solidFill>
              </a:rPr>
              <a:t>Envio do comprovante de pagamento do boleto  para  matriz par confirmar a reserva de sala.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15" y="1450568"/>
            <a:ext cx="1449382" cy="751631"/>
          </a:xfrm>
          <a:prstGeom prst="rect">
            <a:avLst/>
          </a:prstGeom>
        </p:spPr>
      </p:pic>
      <p:pic>
        <p:nvPicPr>
          <p:cNvPr id="20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31" y="1461773"/>
            <a:ext cx="1460502" cy="757399"/>
          </a:xfrm>
          <a:prstGeom prst="rect">
            <a:avLst/>
          </a:prstGeom>
        </p:spPr>
      </p:pic>
      <p:pic>
        <p:nvPicPr>
          <p:cNvPr id="22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via boleto (matriz) – registro de B</a:t>
            </a:r>
            <a:r>
              <a:rPr lang="es-MX" sz="1200" b="1" dirty="0" smtClean="0">
                <a:latin typeface="+mn-lt"/>
              </a:rPr>
              <a:t>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822012" y="671628"/>
            <a:ext cx="1221488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 do Evento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9BD10174-2AA4-4AA2-BFEA-5B208A6B8910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xmlns="" id="{4A6DC8B8-4FF5-4082-B87E-77159617DCF8}"/>
              </a:ext>
            </a:extLst>
          </p:cNvPr>
          <p:cNvSpPr txBox="1"/>
          <p:nvPr/>
        </p:nvSpPr>
        <p:spPr>
          <a:xfrm>
            <a:off x="205629" y="5504225"/>
            <a:ext cx="8774659" cy="120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68AC"/>
                </a:solidFill>
              </a:rPr>
              <a:t>Nota: </a:t>
            </a:r>
            <a:r>
              <a:rPr lang="en-US" sz="1200" dirty="0">
                <a:solidFill>
                  <a:srgbClr val="0068AC"/>
                </a:solidFill>
              </a:rPr>
              <a:t>Toda escola que solicitar a reserva de  sala deve efetuar o  pagamento  mínimo em até 05 dias úteis antecendente ao dia da sessão. Em seguida encaminhar o comprovante  de pagamento para a Matriz. 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Sessão com sala exclusiva – mínimo 50 pessoas (por sala)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* Para grupos acima de 50 pessoas – 1 cortesia a cada 25 pagantes (ingresso e combo)</a:t>
            </a:r>
            <a:endParaRPr lang="en-US" sz="1200" dirty="0">
              <a:solidFill>
                <a:srgbClr val="0068AC"/>
              </a:solidFill>
            </a:endParaRPr>
          </a:p>
        </p:txBody>
      </p:sp>
      <p:sp>
        <p:nvSpPr>
          <p:cNvPr id="29" name="Rectángulo redondeado 110"/>
          <p:cNvSpPr/>
          <p:nvPr/>
        </p:nvSpPr>
        <p:spPr>
          <a:xfrm>
            <a:off x="6674815" y="3606875"/>
            <a:ext cx="2216293" cy="16223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900" b="1" dirty="0">
                <a:solidFill>
                  <a:srgbClr val="0068AC"/>
                </a:solidFill>
              </a:rPr>
              <a:t>Cinema: (Gerente ou Sub Adm.): </a:t>
            </a:r>
            <a:r>
              <a:rPr lang="es-MX" sz="900" dirty="0">
                <a:solidFill>
                  <a:srgbClr val="0068AC"/>
                </a:solidFill>
              </a:rPr>
              <a:t>No dia da sessão marcada, registrar no sistema vigente, o valor pago antecipado como </a:t>
            </a:r>
            <a:r>
              <a:rPr lang="es-MX" sz="900" b="1" u="sng" dirty="0" smtClean="0">
                <a:solidFill>
                  <a:srgbClr val="0068AC"/>
                </a:solidFill>
              </a:rPr>
              <a:t>vchpagmento.</a:t>
            </a:r>
            <a:endParaRPr lang="es-ES" sz="900" b="1" u="sng" dirty="0">
              <a:solidFill>
                <a:srgbClr val="0068AC"/>
              </a:solidFill>
            </a:endParaRPr>
          </a:p>
        </p:txBody>
      </p:sp>
      <p:sp>
        <p:nvSpPr>
          <p:cNvPr id="33" name="Conector 9"/>
          <p:cNvSpPr/>
          <p:nvPr/>
        </p:nvSpPr>
        <p:spPr>
          <a:xfrm>
            <a:off x="5869995" y="4196976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cxnSp>
        <p:nvCxnSpPr>
          <p:cNvPr id="34" name="Conector recto de flecha 47"/>
          <p:cNvCxnSpPr/>
          <p:nvPr/>
        </p:nvCxnSpPr>
        <p:spPr>
          <a:xfrm flipH="1" flipV="1">
            <a:off x="6327195" y="4418038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29"/>
          <p:cNvSpPr txBox="1"/>
          <p:nvPr/>
        </p:nvSpPr>
        <p:spPr>
          <a:xfrm>
            <a:off x="6183443" y="3197346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dia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cxnSp>
        <p:nvCxnSpPr>
          <p:cNvPr id="36" name="Conector recto de flecha 45"/>
          <p:cNvCxnSpPr/>
          <p:nvPr/>
        </p:nvCxnSpPr>
        <p:spPr>
          <a:xfrm>
            <a:off x="7834268" y="2951570"/>
            <a:ext cx="16531" cy="670184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18" y="3689538"/>
            <a:ext cx="666285" cy="7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11"/>
          <p:cNvSpPr/>
          <p:nvPr/>
        </p:nvSpPr>
        <p:spPr>
          <a:xfrm>
            <a:off x="1021569" y="1758231"/>
            <a:ext cx="2179426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Apresentar-se ao cliente informando que é o responsável pelo evento.</a:t>
            </a:r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28" name="Conector recto de flecha 45"/>
          <p:cNvCxnSpPr>
            <a:stCxn id="27" idx="3"/>
          </p:cNvCxnSpPr>
          <p:nvPr/>
        </p:nvCxnSpPr>
        <p:spPr>
          <a:xfrm flipV="1">
            <a:off x="3200995" y="2705354"/>
            <a:ext cx="43746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45"/>
          <p:cNvCxnSpPr/>
          <p:nvPr/>
        </p:nvCxnSpPr>
        <p:spPr>
          <a:xfrm flipV="1">
            <a:off x="706534" y="2765308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45"/>
          <p:cNvCxnSpPr/>
          <p:nvPr/>
        </p:nvCxnSpPr>
        <p:spPr>
          <a:xfrm flipH="1">
            <a:off x="3183360" y="5224331"/>
            <a:ext cx="393998" cy="758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ector 9"/>
          <p:cNvSpPr/>
          <p:nvPr/>
        </p:nvSpPr>
        <p:spPr>
          <a:xfrm>
            <a:off x="2733649" y="4992480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3883592" y="1444783"/>
            <a:ext cx="1752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5A99"/>
                </a:solidFill>
              </a:rPr>
              <a:t>Em caso de alunos extras</a:t>
            </a:r>
            <a:endParaRPr lang="pt-BR" sz="1200" dirty="0">
              <a:solidFill>
                <a:srgbClr val="295A99"/>
              </a:solidFill>
            </a:endParaRPr>
          </a:p>
        </p:txBody>
      </p:sp>
      <p:sp>
        <p:nvSpPr>
          <p:cNvPr id="33" name="Rectángulo redondeado 11"/>
          <p:cNvSpPr/>
          <p:nvPr/>
        </p:nvSpPr>
        <p:spPr>
          <a:xfrm>
            <a:off x="6391001" y="1763814"/>
            <a:ext cx="2434961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Conferir o pagamento antecipado e a necessidade de pagamento de ingressos extra + valor total dos combos. 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Seguir com a cobrança de pagamento do restante do valor direto no cinema com dinheiro ou cartão débito/crédito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</p:txBody>
      </p:sp>
      <p:sp>
        <p:nvSpPr>
          <p:cNvPr id="34" name="Rectángulo redondeado 11"/>
          <p:cNvSpPr/>
          <p:nvPr/>
        </p:nvSpPr>
        <p:spPr>
          <a:xfrm>
            <a:off x="3584052" y="4124145"/>
            <a:ext cx="2434961" cy="2180630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Encaminhar por e-mail, o Comprovante de Consumo devidamente preenchido e assinado pelo cliente para a Matriz. </a:t>
            </a:r>
            <a:endParaRPr lang="es-ES" sz="1000" dirty="0">
              <a:solidFill>
                <a:srgbClr val="0068AC"/>
              </a:solidFill>
            </a:endParaRP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35" name="Conector 9"/>
          <p:cNvSpPr/>
          <p:nvPr/>
        </p:nvSpPr>
        <p:spPr>
          <a:xfrm>
            <a:off x="247263" y="2536707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pic>
        <p:nvPicPr>
          <p:cNvPr id="36" name="Imagen 46" descr="E:\kenii2\P102036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96" y="1818184"/>
            <a:ext cx="786163" cy="102016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ángulo redondeado 11"/>
          <p:cNvSpPr/>
          <p:nvPr/>
        </p:nvSpPr>
        <p:spPr>
          <a:xfrm>
            <a:off x="3638455" y="1763815"/>
            <a:ext cx="2326156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Conferir por meio de contagem, o número total de pessoas presentes junto com o cliente e entregar a quantidade adequada de “vale ingresso” e “vale combo”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38" name="Conector recto de flecha 45"/>
          <p:cNvCxnSpPr/>
          <p:nvPr/>
        </p:nvCxnSpPr>
        <p:spPr>
          <a:xfrm flipV="1">
            <a:off x="5957473" y="2672772"/>
            <a:ext cx="43746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39" y="4282101"/>
            <a:ext cx="2190163" cy="1025381"/>
          </a:xfrm>
          <a:prstGeom prst="rect">
            <a:avLst/>
          </a:prstGeom>
        </p:spPr>
      </p:pic>
      <p:cxnSp>
        <p:nvCxnSpPr>
          <p:cNvPr id="40" name="Conector recto de flecha 45"/>
          <p:cNvCxnSpPr/>
          <p:nvPr/>
        </p:nvCxnSpPr>
        <p:spPr>
          <a:xfrm>
            <a:off x="7663044" y="3652478"/>
            <a:ext cx="0" cy="583856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14" y="4240130"/>
            <a:ext cx="1015036" cy="840355"/>
          </a:xfrm>
          <a:prstGeom prst="rect">
            <a:avLst/>
          </a:prstGeom>
        </p:spPr>
      </p:pic>
      <p:pic>
        <p:nvPicPr>
          <p:cNvPr id="43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redondeado 11"/>
          <p:cNvSpPr/>
          <p:nvPr/>
        </p:nvSpPr>
        <p:spPr>
          <a:xfrm>
            <a:off x="6351941" y="4199614"/>
            <a:ext cx="2434961" cy="2180630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Preencher o Comprovante de Consumo e solicitar a assinatura do cliente referente ao que foi pago antecipado e oque está sendo pago a mais na hora</a:t>
            </a: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48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+mn-lt"/>
              </a:rPr>
              <a:t>Processo Projeto </a:t>
            </a:r>
            <a:r>
              <a:rPr lang="es-MX" b="1" dirty="0" smtClean="0">
                <a:latin typeface="+mn-lt"/>
              </a:rPr>
              <a:t>Escola Vista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Realização do evento e pagamento de extras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dia do 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9612560" y="988790"/>
            <a:ext cx="1817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100" dirty="0">
              <a:solidFill>
                <a:srgbClr val="0068AC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89A5448-9E68-4B8A-AD5F-EE12AFA7B46E}"/>
              </a:ext>
            </a:extLst>
          </p:cNvPr>
          <p:cNvSpPr txBox="1"/>
          <p:nvPr/>
        </p:nvSpPr>
        <p:spPr>
          <a:xfrm>
            <a:off x="7824779" y="59012"/>
            <a:ext cx="1182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</a:t>
            </a:r>
            <a:r>
              <a:rPr lang="pt-BR" sz="1300" b="1" dirty="0" smtClean="0">
                <a:solidFill>
                  <a:srgbClr val="0070C0"/>
                </a:solidFill>
              </a:rPr>
              <a:t>1.0</a:t>
            </a:r>
            <a:endParaRPr lang="pt-BR" sz="1300" b="1" dirty="0">
              <a:solidFill>
                <a:srgbClr val="0070C0"/>
              </a:solidFill>
            </a:endParaRPr>
          </a:p>
          <a:p>
            <a:r>
              <a:rPr lang="pt-BR" sz="1300" b="1" dirty="0" smtClean="0">
                <a:solidFill>
                  <a:srgbClr val="0070C0"/>
                </a:solidFill>
              </a:rPr>
              <a:t>Outubro/2018</a:t>
            </a:r>
            <a:endParaRPr lang="pt-BR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2" ma:contentTypeDescription="Create a new document." ma:contentTypeScope="" ma:versionID="824882f4e9a6a8538a9b25bbcdc23571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008dc38ced7f439384a210dc0dd40fa1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FC7FA-4A2A-4E13-A6D3-B518025535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B47EC8-2E2D-4E50-8420-B547DD662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AE63EB-D6A9-47F2-BDCD-3484D0EAB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2295</Words>
  <Application>Microsoft Office PowerPoint</Application>
  <PresentationFormat>On-screen Show (4:3)</PresentationFormat>
  <Paragraphs>217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Clarendon BT</vt:lpstr>
      <vt:lpstr>Lucida Bright</vt:lpstr>
      <vt:lpstr>Lucida Sans</vt:lpstr>
      <vt:lpstr>Times New Roman</vt:lpstr>
      <vt:lpstr>Veda</vt:lpstr>
      <vt:lpstr>Tema do Office</vt:lpstr>
      <vt:lpstr>GUIA RÁPIDO PROJETO ESCOLA VISTA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Michelle de Moura</dc:creator>
  <cp:lastModifiedBy>Daniele Endler (ext. Scanton)</cp:lastModifiedBy>
  <cp:revision>43</cp:revision>
  <dcterms:created xsi:type="dcterms:W3CDTF">2017-07-17T16:43:45Z</dcterms:created>
  <dcterms:modified xsi:type="dcterms:W3CDTF">2018-10-03T17:26:01Z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