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87" r:id="rId5"/>
    <p:sldId id="257" r:id="rId6"/>
    <p:sldId id="258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86" r:id="rId15"/>
    <p:sldId id="279" r:id="rId16"/>
    <p:sldId id="285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26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89432-F85C-4C1E-AF93-CAF6B2EE24C4}" type="datetimeFigureOut">
              <a:rPr lang="pt-BR" smtClean="0"/>
              <a:t>01/10/2018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4218E7-9FAA-42B7-845C-A84303E0EB5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3153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218E7-9FAA-42B7-845C-A84303E0EB5D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0369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113D-3696-48E2-A112-9621BA445818}" type="datetimeFigureOut">
              <a:rPr lang="pt-BR" smtClean="0"/>
              <a:t>01/10/2018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3E0DC-1FDF-42DE-8E25-F15C8E99BA0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9254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113D-3696-48E2-A112-9621BA445818}" type="datetimeFigureOut">
              <a:rPr lang="pt-BR" smtClean="0"/>
              <a:t>01/10/2018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3E0DC-1FDF-42DE-8E25-F15C8E99BA0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6613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113D-3696-48E2-A112-9621BA445818}" type="datetimeFigureOut">
              <a:rPr lang="pt-BR" smtClean="0"/>
              <a:t>01/10/2018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3E0DC-1FDF-42DE-8E25-F15C8E99BA0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7534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:\Users\SAAGSC~1\AppData\Local\Temp\Rar$DI00.448\FONDOS_ok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1 Título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  <a:latin typeface="Clarendon BT" panose="02040804050505030204" pitchFamily="18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9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FFC319"/>
                </a:solidFill>
                <a:latin typeface="Clarendon BT" panose="020408040505050302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ES" dirty="0"/>
          </a:p>
        </p:txBody>
      </p:sp>
      <p:pic>
        <p:nvPicPr>
          <p:cNvPr id="10" name="6 Image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4" t="20598" r="6070" b="18112"/>
          <a:stretch/>
        </p:blipFill>
        <p:spPr>
          <a:xfrm>
            <a:off x="2971799" y="5876365"/>
            <a:ext cx="3146613" cy="86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224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113D-3696-48E2-A112-9621BA445818}" type="datetimeFigureOut">
              <a:rPr lang="pt-BR" smtClean="0"/>
              <a:t>01/10/2018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3E0DC-1FDF-42DE-8E25-F15C8E99BA0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2165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113D-3696-48E2-A112-9621BA445818}" type="datetimeFigureOut">
              <a:rPr lang="pt-BR" smtClean="0"/>
              <a:t>01/10/2018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3E0DC-1FDF-42DE-8E25-F15C8E99BA0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991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113D-3696-48E2-A112-9621BA445818}" type="datetimeFigureOut">
              <a:rPr lang="pt-BR" smtClean="0"/>
              <a:t>01/10/2018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3E0DC-1FDF-42DE-8E25-F15C8E99BA0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9923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113D-3696-48E2-A112-9621BA445818}" type="datetimeFigureOut">
              <a:rPr lang="pt-BR" smtClean="0"/>
              <a:t>01/10/2018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3E0DC-1FDF-42DE-8E25-F15C8E99BA0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5767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113D-3696-48E2-A112-9621BA445818}" type="datetimeFigureOut">
              <a:rPr lang="pt-BR" smtClean="0"/>
              <a:t>01/10/2018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3E0DC-1FDF-42DE-8E25-F15C8E99BA0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04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113D-3696-48E2-A112-9621BA445818}" type="datetimeFigureOut">
              <a:rPr lang="pt-BR" smtClean="0"/>
              <a:t>01/10/2018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3E0DC-1FDF-42DE-8E25-F15C8E99BA0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2238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113D-3696-48E2-A112-9621BA445818}" type="datetimeFigureOut">
              <a:rPr lang="pt-BR" smtClean="0"/>
              <a:t>01/10/2018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3E0DC-1FDF-42DE-8E25-F15C8E99BA0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6647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113D-3696-48E2-A112-9621BA445818}" type="datetimeFigureOut">
              <a:rPr lang="pt-BR" smtClean="0"/>
              <a:t>01/10/2018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3E0DC-1FDF-42DE-8E25-F15C8E99BA0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0541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E113D-3696-48E2-A112-9621BA445818}" type="datetimeFigureOut">
              <a:rPr lang="pt-BR" smtClean="0"/>
              <a:t>01/10/2018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3E0DC-1FDF-42DE-8E25-F15C8E99BA0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6500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" Target="slide11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1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1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-331631" y="2259213"/>
            <a:ext cx="9591541" cy="1470025"/>
          </a:xfrm>
        </p:spPr>
        <p:txBody>
          <a:bodyPr/>
          <a:lstStyle/>
          <a:p>
            <a:r>
              <a:rPr lang="es-MX" dirty="0" smtClean="0"/>
              <a:t>GUIA RÁPIDO</a:t>
            </a:r>
            <a:br>
              <a:rPr lang="es-MX" dirty="0" smtClean="0"/>
            </a:br>
            <a:r>
              <a:rPr lang="es-MX" dirty="0" smtClean="0"/>
              <a:t>PROJETO ESCOLA  ARENA</a:t>
            </a:r>
            <a:endParaRPr lang="es-MX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BRA-GR-PROJESC-TRA-00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4204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Conector 9"/>
          <p:cNvSpPr/>
          <p:nvPr/>
        </p:nvSpPr>
        <p:spPr>
          <a:xfrm>
            <a:off x="199365" y="4386486"/>
            <a:ext cx="457200" cy="457200"/>
          </a:xfrm>
          <a:prstGeom prst="flowChartConnector">
            <a:avLst/>
          </a:prstGeom>
          <a:noFill/>
          <a:ln w="57150">
            <a:solidFill>
              <a:srgbClr val="00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rgbClr val="0068AC"/>
              </a:solidFill>
            </a:endParaRPr>
          </a:p>
        </p:txBody>
      </p:sp>
      <p:sp>
        <p:nvSpPr>
          <p:cNvPr id="67" name="Rectángulo redondeado 11"/>
          <p:cNvSpPr/>
          <p:nvPr/>
        </p:nvSpPr>
        <p:spPr>
          <a:xfrm>
            <a:off x="971599" y="1353158"/>
            <a:ext cx="2179426" cy="2017902"/>
          </a:xfrm>
          <a:prstGeom prst="roundRect">
            <a:avLst/>
          </a:prstGeom>
          <a:noFill/>
          <a:ln>
            <a:solidFill>
              <a:srgbClr val="00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/>
            <a:r>
              <a:rPr lang="es-MX" sz="1000" dirty="0">
                <a:solidFill>
                  <a:srgbClr val="0068AC"/>
                </a:solidFill>
              </a:rPr>
              <a:t>Gerente ou Sub. ADM: No campo superior direito da tela, selecionar a opção </a:t>
            </a:r>
            <a:r>
              <a:rPr lang="es-MX" sz="1000" u="sng" dirty="0">
                <a:solidFill>
                  <a:srgbClr val="0068AC"/>
                </a:solidFill>
              </a:rPr>
              <a:t>Teclado</a:t>
            </a:r>
            <a:r>
              <a:rPr lang="es-MX" sz="1000" dirty="0">
                <a:solidFill>
                  <a:srgbClr val="0068AC"/>
                </a:solidFill>
              </a:rPr>
              <a:t>, e em seguida, a opção </a:t>
            </a:r>
            <a:r>
              <a:rPr lang="es-MX" sz="1000" u="sng" dirty="0">
                <a:solidFill>
                  <a:srgbClr val="0068AC"/>
                </a:solidFill>
              </a:rPr>
              <a:t>Combo Escola.</a:t>
            </a:r>
            <a:endParaRPr lang="es-ES" sz="1000" u="sng" dirty="0">
              <a:solidFill>
                <a:srgbClr val="0068AC"/>
              </a:solidFill>
            </a:endParaRPr>
          </a:p>
        </p:txBody>
      </p:sp>
      <p:sp>
        <p:nvSpPr>
          <p:cNvPr id="68" name="Rectángulo redondeado 61"/>
          <p:cNvSpPr/>
          <p:nvPr/>
        </p:nvSpPr>
        <p:spPr>
          <a:xfrm>
            <a:off x="3491880" y="1353157"/>
            <a:ext cx="2494460" cy="2017902"/>
          </a:xfrm>
          <a:prstGeom prst="roundRect">
            <a:avLst/>
          </a:prstGeom>
          <a:noFill/>
          <a:ln>
            <a:solidFill>
              <a:srgbClr val="00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/>
            <a:r>
              <a:rPr lang="es-MX" sz="1000" dirty="0">
                <a:solidFill>
                  <a:srgbClr val="0068AC"/>
                </a:solidFill>
              </a:rPr>
              <a:t>Incluir o login e a senha do usuário para autorização de registro dos combos escola.</a:t>
            </a:r>
            <a:endParaRPr lang="es-MX" sz="1100" u="sng" dirty="0">
              <a:solidFill>
                <a:srgbClr val="0068AC"/>
              </a:solidFill>
            </a:endParaRPr>
          </a:p>
        </p:txBody>
      </p:sp>
      <p:sp>
        <p:nvSpPr>
          <p:cNvPr id="69" name="Rectángulo redondeado 63">
            <a:hlinkClick r:id="rId2" action="ppaction://hlinksldjump"/>
          </p:cNvPr>
          <p:cNvSpPr/>
          <p:nvPr/>
        </p:nvSpPr>
        <p:spPr>
          <a:xfrm>
            <a:off x="6339127" y="1353769"/>
            <a:ext cx="2520281" cy="2009587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/>
            <a:r>
              <a:rPr lang="es-MX" sz="1000" dirty="0" err="1">
                <a:solidFill>
                  <a:srgbClr val="0068AC"/>
                </a:solidFill>
              </a:rPr>
              <a:t>Selecionar</a:t>
            </a:r>
            <a:r>
              <a:rPr lang="es-MX" sz="1000" dirty="0">
                <a:solidFill>
                  <a:srgbClr val="0068AC"/>
                </a:solidFill>
              </a:rPr>
              <a:t> a opção Coca-Cola pequeno.   </a:t>
            </a:r>
          </a:p>
          <a:p>
            <a:pPr algn="just"/>
            <a:r>
              <a:rPr lang="es-MX" sz="1000" dirty="0">
                <a:solidFill>
                  <a:srgbClr val="0068AC"/>
                </a:solidFill>
              </a:rPr>
              <a:t>Obs.: Caso o cliente tenha negociado outro tipo de bebida (com a </a:t>
            </a:r>
            <a:r>
              <a:rPr lang="es-MX" sz="1000" dirty="0" err="1">
                <a:solidFill>
                  <a:srgbClr val="0068AC"/>
                </a:solidFill>
              </a:rPr>
              <a:t>autorização</a:t>
            </a:r>
            <a:r>
              <a:rPr lang="es-MX" sz="1000" dirty="0">
                <a:solidFill>
                  <a:srgbClr val="0068AC"/>
                </a:solidFill>
              </a:rPr>
              <a:t> da Matriz), clicar na bebida correspondente. </a:t>
            </a:r>
            <a:endParaRPr lang="es-MX" sz="1100" dirty="0">
              <a:solidFill>
                <a:srgbClr val="0068AC"/>
              </a:solidFill>
            </a:endParaRPr>
          </a:p>
        </p:txBody>
      </p:sp>
      <p:sp>
        <p:nvSpPr>
          <p:cNvPr id="70" name="Conector 122"/>
          <p:cNvSpPr/>
          <p:nvPr/>
        </p:nvSpPr>
        <p:spPr>
          <a:xfrm>
            <a:off x="180273" y="2137861"/>
            <a:ext cx="457200" cy="457200"/>
          </a:xfrm>
          <a:prstGeom prst="flowChartConnector">
            <a:avLst/>
          </a:prstGeom>
          <a:noFill/>
          <a:ln>
            <a:solidFill>
              <a:srgbClr val="00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cxnSp>
        <p:nvCxnSpPr>
          <p:cNvPr id="71" name="Conector recto de flecha 42"/>
          <p:cNvCxnSpPr>
            <a:endCxn id="67" idx="1"/>
          </p:cNvCxnSpPr>
          <p:nvPr/>
        </p:nvCxnSpPr>
        <p:spPr>
          <a:xfrm>
            <a:off x="650640" y="2358562"/>
            <a:ext cx="320959" cy="3547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cto de flecha 45"/>
          <p:cNvCxnSpPr>
            <a:stCxn id="67" idx="3"/>
            <a:endCxn id="68" idx="1"/>
          </p:cNvCxnSpPr>
          <p:nvPr/>
        </p:nvCxnSpPr>
        <p:spPr>
          <a:xfrm flipV="1">
            <a:off x="3151025" y="2362108"/>
            <a:ext cx="340855" cy="1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cto de flecha 47"/>
          <p:cNvCxnSpPr/>
          <p:nvPr/>
        </p:nvCxnSpPr>
        <p:spPr>
          <a:xfrm>
            <a:off x="7554262" y="3384672"/>
            <a:ext cx="0" cy="309260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cto de flecha 47"/>
          <p:cNvCxnSpPr/>
          <p:nvPr/>
        </p:nvCxnSpPr>
        <p:spPr>
          <a:xfrm flipH="1" flipV="1">
            <a:off x="656565" y="4607548"/>
            <a:ext cx="315035" cy="3963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661" y="1385826"/>
            <a:ext cx="1221229" cy="887323"/>
          </a:xfrm>
          <a:prstGeom prst="rect">
            <a:avLst/>
          </a:prstGeom>
        </p:spPr>
      </p:pic>
      <p:cxnSp>
        <p:nvCxnSpPr>
          <p:cNvPr id="77" name="Straight Arrow Connector 36"/>
          <p:cNvCxnSpPr/>
          <p:nvPr/>
        </p:nvCxnSpPr>
        <p:spPr>
          <a:xfrm>
            <a:off x="1377716" y="863715"/>
            <a:ext cx="295987" cy="618323"/>
          </a:xfrm>
          <a:prstGeom prst="straightConnector1">
            <a:avLst/>
          </a:prstGeom>
          <a:ln w="28575">
            <a:solidFill>
              <a:srgbClr val="295999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38"/>
          <p:cNvCxnSpPr/>
          <p:nvPr/>
        </p:nvCxnSpPr>
        <p:spPr>
          <a:xfrm>
            <a:off x="1739304" y="1155591"/>
            <a:ext cx="147994" cy="618323"/>
          </a:xfrm>
          <a:prstGeom prst="straightConnector1">
            <a:avLst/>
          </a:prstGeom>
          <a:ln w="28575">
            <a:solidFill>
              <a:srgbClr val="295999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9969" y="4411978"/>
            <a:ext cx="1628775" cy="742950"/>
          </a:xfrm>
          <a:prstGeom prst="rect">
            <a:avLst/>
          </a:prstGeom>
        </p:spPr>
      </p:pic>
      <p:sp>
        <p:nvSpPr>
          <p:cNvPr id="80" name="Rectángulo redondeado 63">
            <a:hlinkClick r:id="rId2" action="ppaction://hlinksldjump"/>
          </p:cNvPr>
          <p:cNvSpPr/>
          <p:nvPr/>
        </p:nvSpPr>
        <p:spPr>
          <a:xfrm>
            <a:off x="6327194" y="3677222"/>
            <a:ext cx="2520281" cy="270661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/>
            <a:r>
              <a:rPr lang="es-MX" sz="1000" dirty="0">
                <a:solidFill>
                  <a:srgbClr val="0068AC"/>
                </a:solidFill>
              </a:rPr>
              <a:t>Selecionar a opção Carrinho para registro dos combos.</a:t>
            </a:r>
            <a:endParaRPr lang="es-MX" sz="1100" u="sng" dirty="0">
              <a:solidFill>
                <a:srgbClr val="0068AC"/>
              </a:solidFill>
            </a:endParaRPr>
          </a:p>
        </p:txBody>
      </p:sp>
      <p:sp>
        <p:nvSpPr>
          <p:cNvPr id="81" name="Rectángulo redondeado 61"/>
          <p:cNvSpPr/>
          <p:nvPr/>
        </p:nvSpPr>
        <p:spPr>
          <a:xfrm>
            <a:off x="3529632" y="3704770"/>
            <a:ext cx="2494460" cy="2717813"/>
          </a:xfrm>
          <a:prstGeom prst="roundRect">
            <a:avLst/>
          </a:prstGeom>
          <a:noFill/>
          <a:ln>
            <a:solidFill>
              <a:srgbClr val="00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/>
            <a:r>
              <a:rPr lang="es-MX" sz="1000" dirty="0">
                <a:solidFill>
                  <a:srgbClr val="0068AC"/>
                </a:solidFill>
              </a:rPr>
              <a:t>Informar a quantidade de registro de combos por vez: </a:t>
            </a:r>
            <a:r>
              <a:rPr lang="es-MX" sz="1000" u="sng" dirty="0">
                <a:solidFill>
                  <a:srgbClr val="0068AC"/>
                </a:solidFill>
              </a:rPr>
              <a:t>03.</a:t>
            </a:r>
            <a:r>
              <a:rPr lang="es-MX" sz="1000" dirty="0">
                <a:solidFill>
                  <a:srgbClr val="0068AC"/>
                </a:solidFill>
              </a:rPr>
              <a:t> Depois, selecionar a opção </a:t>
            </a:r>
            <a:r>
              <a:rPr lang="es-MX" sz="1000" u="sng" dirty="0">
                <a:solidFill>
                  <a:srgbClr val="0068AC"/>
                </a:solidFill>
              </a:rPr>
              <a:t>Ok.</a:t>
            </a:r>
            <a:endParaRPr lang="es-MX" sz="1100" u="sng" dirty="0">
              <a:solidFill>
                <a:srgbClr val="0068AC"/>
              </a:solidFill>
            </a:endParaRPr>
          </a:p>
        </p:txBody>
      </p:sp>
      <p:sp>
        <p:nvSpPr>
          <p:cNvPr id="82" name="Rectángulo redondeado 11"/>
          <p:cNvSpPr/>
          <p:nvPr/>
        </p:nvSpPr>
        <p:spPr>
          <a:xfrm>
            <a:off x="971599" y="3708351"/>
            <a:ext cx="2179426" cy="2717813"/>
          </a:xfrm>
          <a:prstGeom prst="roundRect">
            <a:avLst/>
          </a:prstGeom>
          <a:noFill/>
          <a:ln>
            <a:solidFill>
              <a:srgbClr val="00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/>
            <a:r>
              <a:rPr lang="es-MX" sz="1000" dirty="0">
                <a:solidFill>
                  <a:srgbClr val="0068AC"/>
                </a:solidFill>
              </a:rPr>
              <a:t>Selecionar a forma de pagamento do cliente: </a:t>
            </a:r>
            <a:r>
              <a:rPr lang="es-MX" sz="1000" dirty="0" err="1">
                <a:solidFill>
                  <a:srgbClr val="0068AC"/>
                </a:solidFill>
              </a:rPr>
              <a:t>dinheiro</a:t>
            </a:r>
            <a:r>
              <a:rPr lang="es-MX" sz="1000" dirty="0">
                <a:solidFill>
                  <a:srgbClr val="0068AC"/>
                </a:solidFill>
              </a:rPr>
              <a:t>.</a:t>
            </a:r>
          </a:p>
          <a:p>
            <a:pPr algn="just"/>
            <a:r>
              <a:rPr lang="es-MX" sz="1000" dirty="0">
                <a:solidFill>
                  <a:srgbClr val="0068AC"/>
                </a:solidFill>
              </a:rPr>
              <a:t>Emitir os cupons fiscais e entregar para o cliente.</a:t>
            </a:r>
          </a:p>
          <a:p>
            <a:pPr algn="just"/>
            <a:endParaRPr lang="es-MX" sz="1000" dirty="0">
              <a:solidFill>
                <a:srgbClr val="0068AC"/>
              </a:solidFill>
            </a:endParaRPr>
          </a:p>
          <a:p>
            <a:pPr algn="just"/>
            <a:r>
              <a:rPr lang="es-MX" sz="1000" dirty="0">
                <a:solidFill>
                  <a:srgbClr val="0068AC"/>
                </a:solidFill>
              </a:rPr>
              <a:t>Obs.: Se a forma de </a:t>
            </a:r>
            <a:r>
              <a:rPr lang="es-MX" sz="1000" dirty="0" err="1">
                <a:solidFill>
                  <a:srgbClr val="0068AC"/>
                </a:solidFill>
              </a:rPr>
              <a:t>pagmento</a:t>
            </a:r>
            <a:r>
              <a:rPr lang="es-MX" sz="1000" dirty="0">
                <a:solidFill>
                  <a:srgbClr val="0068AC"/>
                </a:solidFill>
              </a:rPr>
              <a:t> negociada para os combos </a:t>
            </a:r>
            <a:r>
              <a:rPr lang="es-MX" sz="1000" dirty="0" err="1">
                <a:solidFill>
                  <a:srgbClr val="0068AC"/>
                </a:solidFill>
              </a:rPr>
              <a:t>for</a:t>
            </a:r>
            <a:r>
              <a:rPr lang="es-MX" sz="1000" dirty="0">
                <a:solidFill>
                  <a:srgbClr val="0068AC"/>
                </a:solidFill>
              </a:rPr>
              <a:t> </a:t>
            </a:r>
            <a:r>
              <a:rPr lang="es-MX" sz="1000" dirty="0" err="1">
                <a:solidFill>
                  <a:srgbClr val="0068AC"/>
                </a:solidFill>
              </a:rPr>
              <a:t>via</a:t>
            </a:r>
            <a:r>
              <a:rPr lang="es-MX" sz="1000" dirty="0">
                <a:solidFill>
                  <a:srgbClr val="0068AC"/>
                </a:solidFill>
              </a:rPr>
              <a:t> boleto, registrar os combos como VOUCHER e encaminar os cupons por e-mail para a Matriz.</a:t>
            </a:r>
            <a:endParaRPr lang="es-ES" sz="1000" dirty="0">
              <a:solidFill>
                <a:srgbClr val="0068AC"/>
              </a:solidFill>
            </a:endParaRPr>
          </a:p>
        </p:txBody>
      </p:sp>
      <p:cxnSp>
        <p:nvCxnSpPr>
          <p:cNvPr id="83" name="Straight Arrow Connector 51"/>
          <p:cNvCxnSpPr/>
          <p:nvPr/>
        </p:nvCxnSpPr>
        <p:spPr>
          <a:xfrm>
            <a:off x="4017450" y="3959182"/>
            <a:ext cx="295987" cy="618323"/>
          </a:xfrm>
          <a:prstGeom prst="straightConnector1">
            <a:avLst/>
          </a:prstGeom>
          <a:ln w="28575">
            <a:solidFill>
              <a:srgbClr val="295999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52"/>
          <p:cNvCxnSpPr/>
          <p:nvPr/>
        </p:nvCxnSpPr>
        <p:spPr>
          <a:xfrm>
            <a:off x="4124547" y="4497989"/>
            <a:ext cx="295987" cy="618323"/>
          </a:xfrm>
          <a:prstGeom prst="straightConnector1">
            <a:avLst/>
          </a:prstGeom>
          <a:ln w="28575">
            <a:solidFill>
              <a:srgbClr val="295999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recto de flecha 45"/>
          <p:cNvCxnSpPr/>
          <p:nvPr/>
        </p:nvCxnSpPr>
        <p:spPr>
          <a:xfrm flipV="1">
            <a:off x="5986340" y="2368411"/>
            <a:ext cx="340855" cy="1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recto de flecha 45"/>
          <p:cNvCxnSpPr/>
          <p:nvPr/>
        </p:nvCxnSpPr>
        <p:spPr>
          <a:xfrm flipH="1">
            <a:off x="6004905" y="5004174"/>
            <a:ext cx="334220" cy="1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recto de flecha 45"/>
          <p:cNvCxnSpPr/>
          <p:nvPr/>
        </p:nvCxnSpPr>
        <p:spPr>
          <a:xfrm flipH="1">
            <a:off x="3157660" y="4994633"/>
            <a:ext cx="334220" cy="1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" name="Picture 6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9647" y="4152092"/>
            <a:ext cx="1955840" cy="994991"/>
          </a:xfrm>
          <a:prstGeom prst="rect">
            <a:avLst/>
          </a:prstGeom>
        </p:spPr>
      </p:pic>
      <p:pic>
        <p:nvPicPr>
          <p:cNvPr id="89" name="Picture 5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5745" y="1886945"/>
            <a:ext cx="1992409" cy="580103"/>
          </a:xfrm>
          <a:prstGeom prst="rect">
            <a:avLst/>
          </a:prstGeom>
        </p:spPr>
      </p:pic>
      <p:pic>
        <p:nvPicPr>
          <p:cNvPr id="90" name="Picture 5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2554" y="1475170"/>
            <a:ext cx="913425" cy="721756"/>
          </a:xfrm>
          <a:prstGeom prst="rect">
            <a:avLst/>
          </a:prstGeom>
        </p:spPr>
      </p:pic>
      <p:pic>
        <p:nvPicPr>
          <p:cNvPr id="91" name="Picture 6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8599" y="3877187"/>
            <a:ext cx="1847365" cy="549811"/>
          </a:xfrm>
          <a:prstGeom prst="rect">
            <a:avLst/>
          </a:prstGeom>
        </p:spPr>
      </p:pic>
      <p:pic>
        <p:nvPicPr>
          <p:cNvPr id="93" name="Picture 3" descr="Z:\Eventos\Materiais e Fotos\LOGOs\Cinépoli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30" y="73558"/>
            <a:ext cx="1908886" cy="53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Título 3"/>
          <p:cNvSpPr txBox="1">
            <a:spLocks/>
          </p:cNvSpPr>
          <p:nvPr/>
        </p:nvSpPr>
        <p:spPr>
          <a:xfrm>
            <a:off x="-26495" y="34998"/>
            <a:ext cx="9170495" cy="6554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b="1" dirty="0" err="1">
                <a:latin typeface="+mn-lt"/>
              </a:rPr>
              <a:t>Processo</a:t>
            </a:r>
            <a:r>
              <a:rPr lang="es-MX" b="1" dirty="0">
                <a:latin typeface="+mn-lt"/>
              </a:rPr>
              <a:t> </a:t>
            </a:r>
            <a:r>
              <a:rPr lang="es-MX" b="1" dirty="0" err="1">
                <a:latin typeface="+mn-lt"/>
              </a:rPr>
              <a:t>Projeto</a:t>
            </a:r>
            <a:r>
              <a:rPr lang="es-MX" b="1" dirty="0">
                <a:latin typeface="+mn-lt"/>
              </a:rPr>
              <a:t> </a:t>
            </a:r>
            <a:r>
              <a:rPr lang="es-MX" b="1" dirty="0" err="1" smtClean="0">
                <a:latin typeface="+mn-lt"/>
              </a:rPr>
              <a:t>Escola</a:t>
            </a:r>
            <a:r>
              <a:rPr lang="es-MX" b="1" dirty="0" smtClean="0">
                <a:latin typeface="+mn-lt"/>
              </a:rPr>
              <a:t> Arena</a:t>
            </a:r>
            <a:r>
              <a:rPr lang="es-MX" sz="1200" b="1" i="1" dirty="0">
                <a:latin typeface="+mn-lt"/>
              </a:rPr>
              <a:t/>
            </a:r>
            <a:br>
              <a:rPr lang="es-MX" sz="1200" b="1" i="1" dirty="0">
                <a:latin typeface="+mn-lt"/>
              </a:rPr>
            </a:br>
            <a:r>
              <a:rPr lang="es-MX" sz="1200" b="1" dirty="0">
                <a:latin typeface="+mn-lt"/>
              </a:rPr>
              <a:t>Pagamento de combos – registro </a:t>
            </a:r>
            <a:r>
              <a:rPr lang="es-MX" sz="1200" b="1" dirty="0" err="1">
                <a:latin typeface="+mn-lt"/>
              </a:rPr>
              <a:t>bomboniere</a:t>
            </a:r>
            <a:endParaRPr lang="es-MX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7" name="CaixaDeTexto 96"/>
          <p:cNvSpPr txBox="1"/>
          <p:nvPr/>
        </p:nvSpPr>
        <p:spPr>
          <a:xfrm>
            <a:off x="3934222" y="654090"/>
            <a:ext cx="1279261" cy="276999"/>
          </a:xfrm>
          <a:prstGeom prst="rect">
            <a:avLst/>
          </a:prstGeom>
          <a:solidFill>
            <a:srgbClr val="FFC72C"/>
          </a:solidFill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</a:rPr>
              <a:t>No </a:t>
            </a:r>
            <a:r>
              <a:rPr lang="en-US" sz="1200" b="1" dirty="0" err="1">
                <a:solidFill>
                  <a:srgbClr val="002060"/>
                </a:solidFill>
              </a:rPr>
              <a:t>dia</a:t>
            </a:r>
            <a:r>
              <a:rPr lang="en-US" sz="1200" b="1" dirty="0">
                <a:solidFill>
                  <a:srgbClr val="002060"/>
                </a:solidFill>
              </a:rPr>
              <a:t> do </a:t>
            </a:r>
            <a:r>
              <a:rPr lang="en-US" sz="1200" b="1" dirty="0" err="1">
                <a:solidFill>
                  <a:srgbClr val="002060"/>
                </a:solidFill>
              </a:rPr>
              <a:t>evento</a:t>
            </a:r>
            <a:endParaRPr lang="pt-BR" sz="1200" b="1" dirty="0">
              <a:solidFill>
                <a:srgbClr val="002060"/>
              </a:solidFill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xmlns="" id="{A3BC26E2-E0DF-4263-91E9-ABAC65B69072}"/>
              </a:ext>
            </a:extLst>
          </p:cNvPr>
          <p:cNvSpPr txBox="1"/>
          <p:nvPr/>
        </p:nvSpPr>
        <p:spPr>
          <a:xfrm>
            <a:off x="7824779" y="59012"/>
            <a:ext cx="126945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00" b="1" dirty="0">
                <a:solidFill>
                  <a:srgbClr val="0070C0"/>
                </a:solidFill>
              </a:rPr>
              <a:t>Versão 1.3</a:t>
            </a:r>
          </a:p>
          <a:p>
            <a:r>
              <a:rPr lang="pt-BR" sz="1300" b="1" dirty="0">
                <a:solidFill>
                  <a:srgbClr val="0070C0"/>
                </a:solidFill>
              </a:rPr>
              <a:t>Setembro/2018</a:t>
            </a:r>
          </a:p>
        </p:txBody>
      </p:sp>
    </p:spTree>
    <p:extLst>
      <p:ext uri="{BB962C8B-B14F-4D97-AF65-F5344CB8AC3E}">
        <p14:creationId xmlns:p14="http://schemas.microsoft.com/office/powerpoint/2010/main" val="1073861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73170" y="1067252"/>
            <a:ext cx="592502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b="1" dirty="0">
                <a:solidFill>
                  <a:srgbClr val="0068AC"/>
                </a:solidFill>
              </a:rPr>
              <a:t>Filme antigo: </a:t>
            </a:r>
            <a:r>
              <a:rPr lang="pt-BR" sz="1200" dirty="0">
                <a:solidFill>
                  <a:srgbClr val="0068AC"/>
                </a:solidFill>
              </a:rPr>
              <a:t>utilizar o código de PE do filme considerando a sala onde foi/ será exibido</a:t>
            </a:r>
          </a:p>
          <a:p>
            <a:r>
              <a:rPr lang="pt-BR" sz="1200" dirty="0">
                <a:solidFill>
                  <a:srgbClr val="0068AC"/>
                </a:solidFill>
              </a:rPr>
              <a:t>	          </a:t>
            </a:r>
          </a:p>
          <a:p>
            <a:endParaRPr lang="pt-BR" sz="1200" dirty="0">
              <a:solidFill>
                <a:srgbClr val="0068AC"/>
              </a:solidFill>
            </a:endParaRPr>
          </a:p>
          <a:p>
            <a:endParaRPr lang="pt-BR" sz="1200" dirty="0">
              <a:solidFill>
                <a:srgbClr val="0068AC"/>
              </a:solidFill>
            </a:endParaRPr>
          </a:p>
          <a:p>
            <a:endParaRPr lang="pt-BR" sz="1200" dirty="0">
              <a:solidFill>
                <a:srgbClr val="0068A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b="1" dirty="0">
                <a:solidFill>
                  <a:srgbClr val="0068AC"/>
                </a:solidFill>
              </a:rPr>
              <a:t>Filme em cartaz: </a:t>
            </a:r>
            <a:r>
              <a:rPr lang="pt-BR" sz="1200" dirty="0">
                <a:solidFill>
                  <a:srgbClr val="0068AC"/>
                </a:solidFill>
              </a:rPr>
              <a:t>utilizar o código do filme no formato disponível</a:t>
            </a:r>
          </a:p>
          <a:p>
            <a:r>
              <a:rPr lang="pt-BR" sz="1200" dirty="0">
                <a:solidFill>
                  <a:srgbClr val="0068AC"/>
                </a:solidFill>
              </a:rPr>
              <a:t>	                Valor do ingresso = meia entrada do dia</a:t>
            </a:r>
          </a:p>
        </p:txBody>
      </p:sp>
      <p:pic>
        <p:nvPicPr>
          <p:cNvPr id="5" name="Picture 3" descr="Z:\Eventos\Materiais e Fotos\LOGOs\Cinépoli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30" y="73558"/>
            <a:ext cx="1908886" cy="53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3"/>
          <p:cNvSpPr txBox="1">
            <a:spLocks/>
          </p:cNvSpPr>
          <p:nvPr/>
        </p:nvSpPr>
        <p:spPr>
          <a:xfrm>
            <a:off x="-26495" y="34998"/>
            <a:ext cx="9170495" cy="6554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b="1" dirty="0" err="1">
                <a:latin typeface="+mn-lt"/>
              </a:rPr>
              <a:t>Processo</a:t>
            </a:r>
            <a:r>
              <a:rPr lang="es-MX" b="1" dirty="0">
                <a:latin typeface="+mn-lt"/>
              </a:rPr>
              <a:t> </a:t>
            </a:r>
            <a:r>
              <a:rPr lang="es-MX" b="1" dirty="0" err="1">
                <a:latin typeface="+mn-lt"/>
              </a:rPr>
              <a:t>Projeto</a:t>
            </a:r>
            <a:r>
              <a:rPr lang="es-MX" b="1" dirty="0">
                <a:latin typeface="+mn-lt"/>
              </a:rPr>
              <a:t> </a:t>
            </a:r>
            <a:r>
              <a:rPr lang="es-MX" b="1" dirty="0" err="1" smtClean="0">
                <a:latin typeface="+mn-lt"/>
              </a:rPr>
              <a:t>Escola</a:t>
            </a:r>
            <a:r>
              <a:rPr lang="es-MX" b="1" dirty="0" smtClean="0">
                <a:latin typeface="+mn-lt"/>
              </a:rPr>
              <a:t> Arena</a:t>
            </a:r>
            <a:r>
              <a:rPr lang="es-MX" sz="1200" b="1" i="1" dirty="0">
                <a:latin typeface="+mn-lt"/>
              </a:rPr>
              <a:t/>
            </a:r>
            <a:br>
              <a:rPr lang="es-MX" sz="1200" b="1" i="1" dirty="0">
                <a:latin typeface="+mn-lt"/>
              </a:rPr>
            </a:br>
            <a:r>
              <a:rPr lang="es-MX" sz="1200" b="1" dirty="0">
                <a:latin typeface="+mn-lt"/>
              </a:rPr>
              <a:t>Teclas – registro de </a:t>
            </a:r>
            <a:r>
              <a:rPr lang="es-MX" sz="1200" b="1" dirty="0" err="1">
                <a:latin typeface="+mn-lt"/>
              </a:rPr>
              <a:t>bilheteria</a:t>
            </a:r>
            <a:r>
              <a:rPr lang="es-MX" sz="1200" b="1" dirty="0">
                <a:latin typeface="+mn-lt"/>
              </a:rPr>
              <a:t> e </a:t>
            </a:r>
            <a:r>
              <a:rPr lang="es-MX" sz="1200" b="1" dirty="0" err="1">
                <a:latin typeface="+mn-lt"/>
              </a:rPr>
              <a:t>bomboniere</a:t>
            </a:r>
            <a:endParaRPr lang="es-MX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050" name="Imagem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9" y="1484785"/>
            <a:ext cx="3940837" cy="48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323528" y="2732727"/>
            <a:ext cx="8385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200" b="1" u="sng" dirty="0">
              <a:solidFill>
                <a:srgbClr val="0068A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b="1" dirty="0">
                <a:solidFill>
                  <a:srgbClr val="0068AC"/>
                </a:solidFill>
              </a:rPr>
              <a:t>Combo escola </a:t>
            </a:r>
            <a:r>
              <a:rPr lang="pt-BR" sz="1200" b="1" dirty="0" err="1">
                <a:solidFill>
                  <a:srgbClr val="0068AC"/>
                </a:solidFill>
              </a:rPr>
              <a:t>junior</a:t>
            </a:r>
            <a:r>
              <a:rPr lang="pt-BR" sz="1200" b="1" dirty="0">
                <a:solidFill>
                  <a:srgbClr val="0068AC"/>
                </a:solidFill>
              </a:rPr>
              <a:t>: </a:t>
            </a:r>
            <a:r>
              <a:rPr lang="pt-BR" sz="1200" dirty="0">
                <a:solidFill>
                  <a:srgbClr val="0068AC"/>
                </a:solidFill>
              </a:rPr>
              <a:t>utilizar a tecla “combo escola”</a:t>
            </a:r>
            <a:endParaRPr lang="pt-BR" sz="1200" b="1" dirty="0">
              <a:solidFill>
                <a:srgbClr val="0068AC"/>
              </a:solidFill>
            </a:endParaRPr>
          </a:p>
          <a:p>
            <a:r>
              <a:rPr lang="pt-BR" sz="1200" b="1" dirty="0">
                <a:solidFill>
                  <a:srgbClr val="0068AC"/>
                </a:solidFill>
              </a:rPr>
              <a:t>        </a:t>
            </a:r>
            <a:r>
              <a:rPr lang="pt-BR" sz="1200" dirty="0">
                <a:solidFill>
                  <a:srgbClr val="0068AC"/>
                </a:solidFill>
              </a:rPr>
              <a:t>Valor do combo = R$ 8,00 cada (pipoca pequena salgada + </a:t>
            </a:r>
            <a:r>
              <a:rPr lang="pt-BR" sz="1200" dirty="0" err="1">
                <a:solidFill>
                  <a:srgbClr val="0068AC"/>
                </a:solidFill>
              </a:rPr>
              <a:t>coca-cola</a:t>
            </a:r>
            <a:r>
              <a:rPr lang="pt-BR" sz="1200" dirty="0">
                <a:solidFill>
                  <a:srgbClr val="0068AC"/>
                </a:solidFill>
              </a:rPr>
              <a:t> 500ml)</a:t>
            </a:r>
          </a:p>
          <a:p>
            <a:endParaRPr lang="pt-BR" sz="1200" dirty="0">
              <a:solidFill>
                <a:srgbClr val="0068A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b="1" dirty="0">
                <a:solidFill>
                  <a:srgbClr val="0068AC"/>
                </a:solidFill>
              </a:rPr>
              <a:t>Combo escola </a:t>
            </a:r>
            <a:r>
              <a:rPr lang="pt-BR" sz="1200" b="1" dirty="0" err="1">
                <a:solidFill>
                  <a:srgbClr val="0068AC"/>
                </a:solidFill>
              </a:rPr>
              <a:t>kids</a:t>
            </a:r>
            <a:r>
              <a:rPr lang="pt-BR" sz="1200" b="1" dirty="0">
                <a:solidFill>
                  <a:srgbClr val="0068AC"/>
                </a:solidFill>
              </a:rPr>
              <a:t>: </a:t>
            </a:r>
            <a:r>
              <a:rPr lang="pt-BR" sz="1200" dirty="0">
                <a:solidFill>
                  <a:srgbClr val="0068AC"/>
                </a:solidFill>
              </a:rPr>
              <a:t>utilizar a tecla “combo escola </a:t>
            </a:r>
            <a:r>
              <a:rPr lang="pt-BR" sz="1200" dirty="0" err="1">
                <a:solidFill>
                  <a:srgbClr val="0068AC"/>
                </a:solidFill>
              </a:rPr>
              <a:t>promo</a:t>
            </a:r>
            <a:r>
              <a:rPr lang="pt-BR" sz="1200" dirty="0">
                <a:solidFill>
                  <a:srgbClr val="0068AC"/>
                </a:solidFill>
              </a:rPr>
              <a:t>”</a:t>
            </a:r>
            <a:endParaRPr lang="pt-BR" sz="1200" b="1" dirty="0">
              <a:solidFill>
                <a:srgbClr val="0068AC"/>
              </a:solidFill>
            </a:endParaRPr>
          </a:p>
          <a:p>
            <a:r>
              <a:rPr lang="pt-BR" sz="1200" b="1" dirty="0">
                <a:solidFill>
                  <a:srgbClr val="0068AC"/>
                </a:solidFill>
              </a:rPr>
              <a:t>        </a:t>
            </a:r>
            <a:r>
              <a:rPr lang="pt-BR" sz="1200" dirty="0">
                <a:solidFill>
                  <a:srgbClr val="0068AC"/>
                </a:solidFill>
              </a:rPr>
              <a:t>Valor do combo = R$ 6,00 cada (pipoca mini salgada + </a:t>
            </a:r>
            <a:r>
              <a:rPr lang="pt-BR" sz="1200" dirty="0" err="1">
                <a:solidFill>
                  <a:srgbClr val="0068AC"/>
                </a:solidFill>
              </a:rPr>
              <a:t>coca-cola</a:t>
            </a:r>
            <a:r>
              <a:rPr lang="pt-BR" sz="1200" dirty="0">
                <a:solidFill>
                  <a:srgbClr val="0068AC"/>
                </a:solidFill>
              </a:rPr>
              <a:t> 300ml)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668130"/>
              </p:ext>
            </p:extLst>
          </p:nvPr>
        </p:nvGraphicFramePr>
        <p:xfrm>
          <a:off x="285439" y="4149080"/>
          <a:ext cx="8546626" cy="15499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51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870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11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 DE PAGAMENTO</a:t>
                      </a:r>
                    </a:p>
                  </a:txBody>
                  <a:tcPr marL="37462" marR="37462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Procedimentos - Bilheteria</a:t>
                      </a:r>
                    </a:p>
                  </a:txBody>
                  <a:tcPr marL="37462" marR="37462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Procedimentos - </a:t>
                      </a:r>
                      <a:r>
                        <a:rPr lang="pt-BR" sz="11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Bomboniere</a:t>
                      </a:r>
                      <a:endParaRPr lang="pt-BR" sz="11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462" marR="37462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93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2060"/>
                          </a:solidFill>
                          <a:effectLst/>
                        </a:rPr>
                        <a:t>Via Matriz - boleto</a:t>
                      </a:r>
                      <a:endParaRPr lang="pt-BR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62" marR="3746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2060"/>
                          </a:solidFill>
                          <a:effectLst/>
                        </a:rPr>
                        <a:t>Registrar ingressos na bilheteria como "voucher" com a data consolidada do evento.</a:t>
                      </a:r>
                      <a:r>
                        <a:rPr lang="pt-BR" sz="1100" baseline="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pt-BR" sz="1100" dirty="0">
                          <a:solidFill>
                            <a:srgbClr val="002060"/>
                          </a:solidFill>
                          <a:effectLst/>
                        </a:rPr>
                        <a:t>Enviar borderô para Matriz conferir com a emissão do boleto</a:t>
                      </a:r>
                      <a:endParaRPr lang="pt-BR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62" marR="3746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Registrar combos (quantidade, valor e tecla) na bombom como "voucher" na data do evento, e enviar comprovante de consumo MAIS todos os cupons fiscais para Matriz emitir boleto.</a:t>
                      </a:r>
                    </a:p>
                  </a:txBody>
                  <a:tcPr marL="37462" marR="3746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53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2060"/>
                          </a:solidFill>
                          <a:effectLst/>
                        </a:rPr>
                        <a:t>Direto no</a:t>
                      </a:r>
                      <a:r>
                        <a:rPr lang="pt-BR" sz="1100" baseline="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pt-BR" sz="1100" dirty="0">
                          <a:solidFill>
                            <a:srgbClr val="002060"/>
                          </a:solidFill>
                          <a:effectLst/>
                        </a:rPr>
                        <a:t>Cinema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Dinheiro ou Cartão</a:t>
                      </a:r>
                    </a:p>
                  </a:txBody>
                  <a:tcPr marL="37462" marR="3746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2060"/>
                          </a:solidFill>
                          <a:effectLst/>
                        </a:rPr>
                        <a:t>Registrar ingressos na bilheteria como</a:t>
                      </a:r>
                      <a:r>
                        <a:rPr lang="pt-BR" sz="1100" baseline="0" dirty="0">
                          <a:solidFill>
                            <a:srgbClr val="002060"/>
                          </a:solidFill>
                          <a:effectLst/>
                        </a:rPr>
                        <a:t> dinheiro ou cartão com </a:t>
                      </a:r>
                      <a:r>
                        <a:rPr lang="pt-BR" sz="1100" dirty="0">
                          <a:solidFill>
                            <a:srgbClr val="002060"/>
                          </a:solidFill>
                          <a:effectLst/>
                        </a:rPr>
                        <a:t>a data consolidada do evento.</a:t>
                      </a:r>
                      <a:r>
                        <a:rPr lang="pt-BR" sz="1100" baseline="0" dirty="0">
                          <a:solidFill>
                            <a:srgbClr val="002060"/>
                          </a:solidFill>
                          <a:effectLst/>
                        </a:rPr>
                        <a:t>  </a:t>
                      </a:r>
                      <a:r>
                        <a:rPr lang="pt-BR" sz="1100" dirty="0">
                          <a:solidFill>
                            <a:srgbClr val="002060"/>
                          </a:solidFill>
                          <a:effectLst/>
                        </a:rPr>
                        <a:t>Enviar o comprovante de consumo preenchido e assinado para Matriz.</a:t>
                      </a:r>
                      <a:endParaRPr lang="pt-BR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62" marR="3746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Registrar combos (quantidade, valor e tecla) na bombom na data do evento como</a:t>
                      </a:r>
                      <a:r>
                        <a:rPr lang="pt-BR" sz="1100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“dinheiro” ou “cartão”</a:t>
                      </a:r>
                      <a:r>
                        <a:rPr lang="pt-BR" sz="11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e enviar APENAS comprovante de consumo preenchido e assinado para Matriz.</a:t>
                      </a:r>
                      <a:endParaRPr lang="pt-BR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62" marR="3746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1" name="Retângulo 10"/>
          <p:cNvSpPr/>
          <p:nvPr/>
        </p:nvSpPr>
        <p:spPr>
          <a:xfrm>
            <a:off x="251520" y="6021288"/>
            <a:ext cx="87604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>
                <a:solidFill>
                  <a:srgbClr val="FF0000"/>
                </a:solidFill>
              </a:rPr>
              <a:t>IMPORTANTE!</a:t>
            </a:r>
          </a:p>
          <a:p>
            <a:r>
              <a:rPr lang="pt-BR" sz="1200" dirty="0">
                <a:solidFill>
                  <a:srgbClr val="0068AC"/>
                </a:solidFill>
              </a:rPr>
              <a:t>Caso não seja localizado o cadastro do filme como PE no sistema da bilheteria ou a tecla correta na </a:t>
            </a:r>
            <a:r>
              <a:rPr lang="pt-BR" sz="1200" dirty="0" err="1">
                <a:solidFill>
                  <a:srgbClr val="0068AC"/>
                </a:solidFill>
              </a:rPr>
              <a:t>bomboniere</a:t>
            </a:r>
            <a:r>
              <a:rPr lang="pt-BR" sz="1200" dirty="0">
                <a:solidFill>
                  <a:srgbClr val="0068AC"/>
                </a:solidFill>
              </a:rPr>
              <a:t> acionar a equipe comercial da matriz para auxílio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467544" y="764704"/>
            <a:ext cx="925253" cy="276999"/>
          </a:xfrm>
          <a:prstGeom prst="rect">
            <a:avLst/>
          </a:prstGeom>
          <a:solidFill>
            <a:srgbClr val="FFC72C"/>
          </a:solidFill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rgbClr val="0068AC"/>
                </a:solidFill>
              </a:rPr>
              <a:t>BILHETERIA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466919" y="2647945"/>
            <a:ext cx="1080745" cy="276999"/>
          </a:xfrm>
          <a:prstGeom prst="rect">
            <a:avLst/>
          </a:prstGeom>
          <a:solidFill>
            <a:srgbClr val="FFC72C"/>
          </a:solidFill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rgbClr val="0068AC"/>
                </a:solidFill>
              </a:rPr>
              <a:t>BOMBONIERE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19C19038-80E9-4C07-A755-3A18E9FF9E46}"/>
              </a:ext>
            </a:extLst>
          </p:cNvPr>
          <p:cNvSpPr txBox="1"/>
          <p:nvPr/>
        </p:nvSpPr>
        <p:spPr>
          <a:xfrm>
            <a:off x="7824779" y="59012"/>
            <a:ext cx="126945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00" b="1" dirty="0">
                <a:solidFill>
                  <a:srgbClr val="0070C0"/>
                </a:solidFill>
              </a:rPr>
              <a:t>Versão 1.3</a:t>
            </a:r>
          </a:p>
          <a:p>
            <a:r>
              <a:rPr lang="pt-BR" sz="1300" b="1" dirty="0">
                <a:solidFill>
                  <a:srgbClr val="0070C0"/>
                </a:solidFill>
              </a:rPr>
              <a:t>Setembro/2018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xmlns="" id="{51A56EA5-8C14-4E32-8C7F-36F013D92A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6162736"/>
              </p:ext>
            </p:extLst>
          </p:nvPr>
        </p:nvGraphicFramePr>
        <p:xfrm>
          <a:off x="6948264" y="1347771"/>
          <a:ext cx="1296144" cy="6208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2300">
                  <a:extLst>
                    <a:ext uri="{9D8B030D-6E8A-4147-A177-3AD203B41FA5}">
                      <a16:colId xmlns:a16="http://schemas.microsoft.com/office/drawing/2014/main" xmlns="" val="644878937"/>
                    </a:ext>
                  </a:extLst>
                </a:gridCol>
                <a:gridCol w="673844">
                  <a:extLst>
                    <a:ext uri="{9D8B030D-6E8A-4147-A177-3AD203B41FA5}">
                      <a16:colId xmlns:a16="http://schemas.microsoft.com/office/drawing/2014/main" xmlns="" val="3286395526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A</a:t>
                      </a:r>
                      <a:endParaRPr lang="pt-BR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 R$ 9,00 </a:t>
                      </a: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851654281"/>
                  </a:ext>
                </a:extLst>
              </a:tr>
              <a:tr h="28491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B</a:t>
                      </a:r>
                      <a:endParaRPr lang="pt-BR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R$ 7,00 </a:t>
                      </a:r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938355626"/>
                  </a:ext>
                </a:extLst>
              </a:tr>
              <a:tr h="16446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C</a:t>
                      </a:r>
                      <a:endParaRPr lang="pt-B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 R$ 6,00 </a:t>
                      </a:r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154045893"/>
                  </a:ext>
                </a:extLst>
              </a:tr>
            </a:tbl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B3098BD7-6BB3-423A-8AE3-98760D8DA341}"/>
              </a:ext>
            </a:extLst>
          </p:cNvPr>
          <p:cNvSpPr/>
          <p:nvPr/>
        </p:nvSpPr>
        <p:spPr>
          <a:xfrm>
            <a:off x="7110145" y="1048159"/>
            <a:ext cx="9723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rgbClr val="0068AC"/>
                </a:solidFill>
              </a:rPr>
              <a:t>Classificação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152949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 bwMode="auto">
          <a:xfrm>
            <a:off x="268446" y="1319629"/>
            <a:ext cx="8491104" cy="553561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pt-BR" sz="2000" b="1" dirty="0">
                <a:solidFill>
                  <a:srgbClr val="0068AC"/>
                </a:solidFill>
                <a:latin typeface="Veda" charset="0"/>
              </a:rPr>
              <a:t>INFORMAÇÕES IMPORTANTES :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pt-BR" sz="2000" b="1" dirty="0">
              <a:solidFill>
                <a:srgbClr val="0068AC"/>
              </a:solidFill>
              <a:latin typeface="Veda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pt-BR" sz="2000" b="1" dirty="0">
              <a:solidFill>
                <a:srgbClr val="0068AC"/>
              </a:solidFill>
              <a:latin typeface="Veda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sz="1400" dirty="0">
                <a:solidFill>
                  <a:srgbClr val="0068AC"/>
                </a:solidFill>
              </a:rPr>
              <a:t>No procedimento de liberação da sessão marcada pelo cliente no sistema vigente, o usuário (Gerente ou Subgerente Adm.) deve selecionar a data de consolidação como sendo a data futura.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sz="1400" dirty="0">
              <a:solidFill>
                <a:srgbClr val="0068AC"/>
              </a:solidFill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sz="1400" dirty="0" err="1">
                <a:solidFill>
                  <a:srgbClr val="0068AC"/>
                </a:solidFill>
              </a:rPr>
              <a:t>Não</a:t>
            </a:r>
            <a:r>
              <a:rPr lang="en-US" sz="1400" dirty="0">
                <a:solidFill>
                  <a:srgbClr val="0068AC"/>
                </a:solidFill>
              </a:rPr>
              <a:t> </a:t>
            </a:r>
            <a:r>
              <a:rPr lang="en-US" sz="1400" dirty="0" err="1">
                <a:solidFill>
                  <a:srgbClr val="0068AC"/>
                </a:solidFill>
              </a:rPr>
              <a:t>emitimos</a:t>
            </a:r>
            <a:r>
              <a:rPr lang="en-US" sz="1400" dirty="0">
                <a:solidFill>
                  <a:srgbClr val="0068AC"/>
                </a:solidFill>
              </a:rPr>
              <a:t> nota fiscal </a:t>
            </a:r>
            <a:r>
              <a:rPr lang="en-US" sz="1400" dirty="0" err="1">
                <a:solidFill>
                  <a:srgbClr val="0068AC"/>
                </a:solidFill>
              </a:rPr>
              <a:t>neste</a:t>
            </a:r>
            <a:r>
              <a:rPr lang="en-US" sz="1400" dirty="0">
                <a:solidFill>
                  <a:srgbClr val="0068AC"/>
                </a:solidFill>
              </a:rPr>
              <a:t> </a:t>
            </a:r>
            <a:r>
              <a:rPr lang="en-US" sz="1400" dirty="0" err="1">
                <a:solidFill>
                  <a:srgbClr val="0068AC"/>
                </a:solidFill>
              </a:rPr>
              <a:t>caso</a:t>
            </a:r>
            <a:r>
              <a:rPr lang="en-US" sz="1400" dirty="0">
                <a:solidFill>
                  <a:srgbClr val="0068AC"/>
                </a:solidFill>
              </a:rPr>
              <a:t>. </a:t>
            </a:r>
            <a:r>
              <a:rPr lang="en-US" sz="1400" dirty="0" err="1">
                <a:solidFill>
                  <a:srgbClr val="0068AC"/>
                </a:solidFill>
              </a:rPr>
              <a:t>Caso</a:t>
            </a:r>
            <a:r>
              <a:rPr lang="en-US" sz="1400" dirty="0">
                <a:solidFill>
                  <a:srgbClr val="0068AC"/>
                </a:solidFill>
              </a:rPr>
              <a:t> a </a:t>
            </a:r>
            <a:r>
              <a:rPr lang="en-US" sz="1400" dirty="0" err="1">
                <a:solidFill>
                  <a:srgbClr val="0068AC"/>
                </a:solidFill>
              </a:rPr>
              <a:t>escola</a:t>
            </a:r>
            <a:r>
              <a:rPr lang="en-US" sz="1400" dirty="0">
                <a:solidFill>
                  <a:srgbClr val="0068AC"/>
                </a:solidFill>
              </a:rPr>
              <a:t> precise de um </a:t>
            </a:r>
            <a:r>
              <a:rPr lang="en-US" sz="1400" dirty="0" err="1">
                <a:solidFill>
                  <a:srgbClr val="0068AC"/>
                </a:solidFill>
              </a:rPr>
              <a:t>documento</a:t>
            </a:r>
            <a:r>
              <a:rPr lang="en-US" sz="1400" dirty="0">
                <a:solidFill>
                  <a:srgbClr val="0068AC"/>
                </a:solidFill>
              </a:rPr>
              <a:t> </a:t>
            </a:r>
            <a:r>
              <a:rPr lang="en-US" sz="1400" dirty="0" err="1">
                <a:solidFill>
                  <a:srgbClr val="0068AC"/>
                </a:solidFill>
              </a:rPr>
              <a:t>podemos</a:t>
            </a:r>
            <a:r>
              <a:rPr lang="en-US" sz="1400" dirty="0">
                <a:solidFill>
                  <a:srgbClr val="0068AC"/>
                </a:solidFill>
              </a:rPr>
              <a:t> </a:t>
            </a:r>
            <a:r>
              <a:rPr lang="en-US" sz="1400" dirty="0" err="1">
                <a:solidFill>
                  <a:srgbClr val="0068AC"/>
                </a:solidFill>
              </a:rPr>
              <a:t>emitir</a:t>
            </a:r>
            <a:r>
              <a:rPr lang="en-US" sz="1400" dirty="0">
                <a:solidFill>
                  <a:srgbClr val="0068AC"/>
                </a:solidFill>
              </a:rPr>
              <a:t> um </a:t>
            </a:r>
            <a:r>
              <a:rPr lang="en-US" sz="1400" dirty="0" err="1">
                <a:solidFill>
                  <a:srgbClr val="0068AC"/>
                </a:solidFill>
              </a:rPr>
              <a:t>recibo</a:t>
            </a:r>
            <a:r>
              <a:rPr lang="en-US" sz="1400" dirty="0">
                <a:solidFill>
                  <a:srgbClr val="0068AC"/>
                </a:solidFill>
              </a:rPr>
              <a:t>, FATURA (para </a:t>
            </a:r>
            <a:r>
              <a:rPr lang="en-US" sz="1400" dirty="0" err="1">
                <a:solidFill>
                  <a:srgbClr val="0068AC"/>
                </a:solidFill>
              </a:rPr>
              <a:t>ingressos</a:t>
            </a:r>
            <a:r>
              <a:rPr lang="en-US" sz="1400" dirty="0">
                <a:solidFill>
                  <a:srgbClr val="0068AC"/>
                </a:solidFill>
              </a:rPr>
              <a:t>) </a:t>
            </a:r>
            <a:r>
              <a:rPr lang="en-US" sz="1400" dirty="0" err="1">
                <a:solidFill>
                  <a:srgbClr val="0068AC"/>
                </a:solidFill>
              </a:rPr>
              <a:t>ou</a:t>
            </a:r>
            <a:r>
              <a:rPr lang="en-US" sz="1400" dirty="0">
                <a:solidFill>
                  <a:srgbClr val="0068AC"/>
                </a:solidFill>
              </a:rPr>
              <a:t> DANFE (para combos). Em caso positivo, </a:t>
            </a:r>
            <a:r>
              <a:rPr lang="en-US" sz="1400" dirty="0" err="1">
                <a:solidFill>
                  <a:srgbClr val="0068AC"/>
                </a:solidFill>
              </a:rPr>
              <a:t>os</a:t>
            </a:r>
            <a:r>
              <a:rPr lang="en-US" sz="1400" dirty="0">
                <a:solidFill>
                  <a:srgbClr val="0068AC"/>
                </a:solidFill>
              </a:rPr>
              <a:t> </a:t>
            </a:r>
            <a:r>
              <a:rPr lang="en-US" sz="1400" dirty="0" err="1">
                <a:solidFill>
                  <a:srgbClr val="0068AC"/>
                </a:solidFill>
              </a:rPr>
              <a:t>ingressos</a:t>
            </a:r>
            <a:r>
              <a:rPr lang="en-US" sz="1400" dirty="0">
                <a:solidFill>
                  <a:srgbClr val="0068AC"/>
                </a:solidFill>
              </a:rPr>
              <a:t> / combos </a:t>
            </a:r>
            <a:r>
              <a:rPr lang="en-US" sz="1400" dirty="0" err="1">
                <a:solidFill>
                  <a:srgbClr val="0068AC"/>
                </a:solidFill>
              </a:rPr>
              <a:t>devem</a:t>
            </a:r>
            <a:r>
              <a:rPr lang="en-US" sz="1400" dirty="0">
                <a:solidFill>
                  <a:srgbClr val="0068AC"/>
                </a:solidFill>
              </a:rPr>
              <a:t> </a:t>
            </a:r>
            <a:r>
              <a:rPr lang="en-US" sz="1400" dirty="0" err="1">
                <a:solidFill>
                  <a:srgbClr val="0068AC"/>
                </a:solidFill>
              </a:rPr>
              <a:t>ser</a:t>
            </a:r>
            <a:r>
              <a:rPr lang="en-US" sz="1400" dirty="0">
                <a:solidFill>
                  <a:srgbClr val="0068AC"/>
                </a:solidFill>
              </a:rPr>
              <a:t> </a:t>
            </a:r>
            <a:r>
              <a:rPr lang="en-US" sz="1400" dirty="0" err="1">
                <a:solidFill>
                  <a:srgbClr val="0068AC"/>
                </a:solidFill>
              </a:rPr>
              <a:t>registrados</a:t>
            </a:r>
            <a:r>
              <a:rPr lang="en-US" sz="1400" dirty="0">
                <a:solidFill>
                  <a:srgbClr val="0068AC"/>
                </a:solidFill>
              </a:rPr>
              <a:t> </a:t>
            </a:r>
            <a:r>
              <a:rPr lang="en-US" sz="1400" dirty="0" err="1">
                <a:solidFill>
                  <a:srgbClr val="0068AC"/>
                </a:solidFill>
              </a:rPr>
              <a:t>como</a:t>
            </a:r>
            <a:r>
              <a:rPr lang="en-US" sz="1400" dirty="0">
                <a:solidFill>
                  <a:srgbClr val="0068AC"/>
                </a:solidFill>
              </a:rPr>
              <a:t> “voucher” - </a:t>
            </a:r>
            <a:r>
              <a:rPr lang="en-US" sz="1400" dirty="0" err="1">
                <a:solidFill>
                  <a:srgbClr val="0068AC"/>
                </a:solidFill>
              </a:rPr>
              <a:t>scanear</a:t>
            </a:r>
            <a:r>
              <a:rPr lang="en-US" sz="1400" dirty="0">
                <a:solidFill>
                  <a:srgbClr val="0068AC"/>
                </a:solidFill>
              </a:rPr>
              <a:t> </a:t>
            </a:r>
            <a:r>
              <a:rPr lang="en-US" sz="1400" dirty="0" err="1">
                <a:solidFill>
                  <a:srgbClr val="0068AC"/>
                </a:solidFill>
              </a:rPr>
              <a:t>os</a:t>
            </a:r>
            <a:r>
              <a:rPr lang="en-US" sz="1400" dirty="0">
                <a:solidFill>
                  <a:srgbClr val="0068AC"/>
                </a:solidFill>
              </a:rPr>
              <a:t> </a:t>
            </a:r>
            <a:r>
              <a:rPr lang="en-US" sz="1400" dirty="0" err="1">
                <a:solidFill>
                  <a:srgbClr val="0068AC"/>
                </a:solidFill>
              </a:rPr>
              <a:t>cupons</a:t>
            </a:r>
            <a:r>
              <a:rPr lang="en-US" sz="1400" dirty="0">
                <a:solidFill>
                  <a:srgbClr val="0068AC"/>
                </a:solidFill>
              </a:rPr>
              <a:t> / </a:t>
            </a:r>
            <a:r>
              <a:rPr lang="en-US" sz="1400" dirty="0" err="1">
                <a:solidFill>
                  <a:srgbClr val="0068AC"/>
                </a:solidFill>
              </a:rPr>
              <a:t>borderô</a:t>
            </a:r>
            <a:r>
              <a:rPr lang="en-US" sz="1400" dirty="0">
                <a:solidFill>
                  <a:srgbClr val="0068AC"/>
                </a:solidFill>
              </a:rPr>
              <a:t> e encaminhar para o departamento Financeiro gerar o documento. Se o cliente </a:t>
            </a:r>
            <a:r>
              <a:rPr lang="en-US" sz="1400" dirty="0" err="1">
                <a:solidFill>
                  <a:srgbClr val="0068AC"/>
                </a:solidFill>
              </a:rPr>
              <a:t>não</a:t>
            </a:r>
            <a:r>
              <a:rPr lang="en-US" sz="1400" dirty="0">
                <a:solidFill>
                  <a:srgbClr val="0068AC"/>
                </a:solidFill>
              </a:rPr>
              <a:t> </a:t>
            </a:r>
            <a:r>
              <a:rPr lang="en-US" sz="1400" dirty="0" err="1">
                <a:solidFill>
                  <a:srgbClr val="0068AC"/>
                </a:solidFill>
              </a:rPr>
              <a:t>solicitar</a:t>
            </a:r>
            <a:r>
              <a:rPr lang="en-US" sz="1400" dirty="0">
                <a:solidFill>
                  <a:srgbClr val="0068AC"/>
                </a:solidFill>
              </a:rPr>
              <a:t>, o procedimento de </a:t>
            </a:r>
            <a:r>
              <a:rPr lang="en-US" sz="1400" i="1" dirty="0">
                <a:solidFill>
                  <a:srgbClr val="0068AC"/>
                </a:solidFill>
              </a:rPr>
              <a:t>scanner</a:t>
            </a:r>
            <a:r>
              <a:rPr lang="en-US" sz="1400" dirty="0">
                <a:solidFill>
                  <a:srgbClr val="0068AC"/>
                </a:solidFill>
              </a:rPr>
              <a:t> das notas não será necessário.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pt-BR" sz="1400" dirty="0">
              <a:solidFill>
                <a:srgbClr val="0068AC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1400" dirty="0">
                <a:solidFill>
                  <a:srgbClr val="0068AC"/>
                </a:solidFill>
              </a:rPr>
              <a:t>A escola poderá alterar a data do evento ou mudança do filme se for solicitado com antecendência de até  5 dias úteis.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pt-BR" sz="1400" dirty="0">
              <a:solidFill>
                <a:srgbClr val="0068AC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1400" dirty="0">
                <a:solidFill>
                  <a:srgbClr val="0068AC"/>
                </a:solidFill>
              </a:rPr>
              <a:t>Após realizado o pagamento do valor mínimo 5 dias antes, caso a escola deseje cancelar a sessão, não haverá reembolso do valor pago;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sz="1600" dirty="0">
              <a:solidFill>
                <a:srgbClr val="0068AC"/>
              </a:solidFill>
              <a:latin typeface="Veda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sz="1600" dirty="0">
              <a:solidFill>
                <a:srgbClr val="0068AC"/>
              </a:solidFill>
              <a:latin typeface="Veda" charset="0"/>
            </a:endParaRPr>
          </a:p>
          <a:p>
            <a:pPr marL="285750" indent="-285750" algn="just">
              <a:lnSpc>
                <a:spcPct val="110000"/>
              </a:lnSpc>
              <a:spcBef>
                <a:spcPts val="0"/>
              </a:spcBef>
            </a:pPr>
            <a:endParaRPr lang="en-US" sz="1600" dirty="0">
              <a:solidFill>
                <a:srgbClr val="0068AC"/>
              </a:solidFill>
              <a:latin typeface="Veda" charset="0"/>
            </a:endParaRPr>
          </a:p>
          <a:p>
            <a:pPr marL="285750" indent="-285750" algn="just">
              <a:lnSpc>
                <a:spcPct val="110000"/>
              </a:lnSpc>
              <a:spcBef>
                <a:spcPts val="0"/>
              </a:spcBef>
            </a:pPr>
            <a:endParaRPr lang="en-US" sz="1600" dirty="0">
              <a:solidFill>
                <a:srgbClr val="0068AC"/>
              </a:solidFill>
              <a:latin typeface="Veda" charset="0"/>
            </a:endParaRPr>
          </a:p>
          <a:p>
            <a:pPr marL="285750" indent="-285750" algn="just">
              <a:lnSpc>
                <a:spcPct val="110000"/>
              </a:lnSpc>
              <a:spcBef>
                <a:spcPts val="0"/>
              </a:spcBef>
            </a:pPr>
            <a:endParaRPr lang="pt-BR" sz="1600" dirty="0">
              <a:solidFill>
                <a:srgbClr val="0068AC"/>
              </a:solidFill>
              <a:latin typeface="Veda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01099" y="4441954"/>
            <a:ext cx="822579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/>
              <a:t> </a:t>
            </a:r>
          </a:p>
          <a:p>
            <a:r>
              <a:rPr lang="pt-BR" sz="1100" b="1" dirty="0"/>
              <a:t> </a:t>
            </a:r>
            <a:endParaRPr lang="pt-BR" sz="1100" dirty="0"/>
          </a:p>
        </p:txBody>
      </p:sp>
      <p:pic>
        <p:nvPicPr>
          <p:cNvPr id="5" name="Picture 3" descr="Z:\Eventos\Materiais e Fotos\LOGOs\Cinépoli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30" y="73558"/>
            <a:ext cx="1908886" cy="53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3"/>
          <p:cNvSpPr txBox="1">
            <a:spLocks/>
          </p:cNvSpPr>
          <p:nvPr/>
        </p:nvSpPr>
        <p:spPr>
          <a:xfrm>
            <a:off x="-26495" y="34998"/>
            <a:ext cx="9170495" cy="6554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b="1" dirty="0" err="1">
                <a:latin typeface="+mn-lt"/>
              </a:rPr>
              <a:t>Processo</a:t>
            </a:r>
            <a:r>
              <a:rPr lang="es-MX" b="1" dirty="0">
                <a:latin typeface="+mn-lt"/>
              </a:rPr>
              <a:t> </a:t>
            </a:r>
            <a:r>
              <a:rPr lang="es-MX" b="1" dirty="0" err="1">
                <a:latin typeface="+mn-lt"/>
              </a:rPr>
              <a:t>Projeto</a:t>
            </a:r>
            <a:r>
              <a:rPr lang="es-MX" b="1" dirty="0">
                <a:latin typeface="+mn-lt"/>
              </a:rPr>
              <a:t> </a:t>
            </a:r>
            <a:r>
              <a:rPr lang="es-MX" b="1" dirty="0" err="1" smtClean="0">
                <a:latin typeface="+mn-lt"/>
              </a:rPr>
              <a:t>Escola</a:t>
            </a:r>
            <a:r>
              <a:rPr lang="es-MX" b="1" dirty="0" smtClean="0">
                <a:latin typeface="+mn-lt"/>
              </a:rPr>
              <a:t> Arena</a:t>
            </a:r>
            <a:r>
              <a:rPr lang="es-MX" sz="1200" b="1" i="1" dirty="0">
                <a:latin typeface="+mn-lt"/>
              </a:rPr>
              <a:t/>
            </a:r>
            <a:br>
              <a:rPr lang="es-MX" sz="1200" b="1" i="1" dirty="0">
                <a:latin typeface="+mn-lt"/>
              </a:rPr>
            </a:br>
            <a:r>
              <a:rPr lang="es-MX" sz="1200" b="1" dirty="0" err="1">
                <a:latin typeface="+mn-lt"/>
              </a:rPr>
              <a:t>Informações</a:t>
            </a:r>
            <a:r>
              <a:rPr lang="es-MX" sz="1200" b="1" dirty="0">
                <a:latin typeface="+mn-lt"/>
              </a:rPr>
              <a:t> importantes</a:t>
            </a:r>
            <a:endParaRPr lang="es-MX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4FD06D11-9DDF-4E46-B13B-79909DDAF6AC}"/>
              </a:ext>
            </a:extLst>
          </p:cNvPr>
          <p:cNvSpPr txBox="1"/>
          <p:nvPr/>
        </p:nvSpPr>
        <p:spPr>
          <a:xfrm>
            <a:off x="7824779" y="59012"/>
            <a:ext cx="126945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00" b="1" dirty="0">
                <a:solidFill>
                  <a:srgbClr val="0070C0"/>
                </a:solidFill>
              </a:rPr>
              <a:t>Versão 1.3</a:t>
            </a:r>
          </a:p>
          <a:p>
            <a:r>
              <a:rPr lang="pt-BR" sz="1300" b="1" dirty="0">
                <a:solidFill>
                  <a:srgbClr val="0070C0"/>
                </a:solidFill>
              </a:rPr>
              <a:t>Setembro/2018</a:t>
            </a:r>
          </a:p>
        </p:txBody>
      </p:sp>
    </p:spTree>
    <p:extLst>
      <p:ext uri="{BB962C8B-B14F-4D97-AF65-F5344CB8AC3E}">
        <p14:creationId xmlns:p14="http://schemas.microsoft.com/office/powerpoint/2010/main" val="660754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Z:\Eventos\Materiais e Fotos\LOGOs\Cinépoli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30" y="73558"/>
            <a:ext cx="1908886" cy="53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4873425" y="3429000"/>
            <a:ext cx="39243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400" b="1" dirty="0">
                <a:ln w="0"/>
                <a:solidFill>
                  <a:schemeClr val="tx2"/>
                </a:solidFill>
              </a:rPr>
              <a:t>Tatiane Moreira – apoio região 1</a:t>
            </a:r>
          </a:p>
          <a:p>
            <a:pPr algn="ctr">
              <a:lnSpc>
                <a:spcPct val="150000"/>
              </a:lnSpc>
            </a:pPr>
            <a:r>
              <a:rPr lang="pt-BR" sz="1400" dirty="0">
                <a:ln w="0"/>
                <a:solidFill>
                  <a:schemeClr val="tx2"/>
                </a:solidFill>
              </a:rPr>
              <a:t>tmoreira@cinepolis.com</a:t>
            </a:r>
          </a:p>
          <a:p>
            <a:pPr algn="ctr">
              <a:lnSpc>
                <a:spcPct val="150000"/>
              </a:lnSpc>
            </a:pPr>
            <a:r>
              <a:rPr lang="pt-BR" sz="1400" dirty="0">
                <a:ln w="0"/>
                <a:solidFill>
                  <a:schemeClr val="tx2"/>
                </a:solidFill>
              </a:rPr>
              <a:t>   (11) 2526-4900 (ramal 4978)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4873425" y="1599168"/>
            <a:ext cx="3975661" cy="1674754"/>
            <a:chOff x="-61960" y="3510404"/>
            <a:chExt cx="2925127" cy="1674754"/>
          </a:xfrm>
        </p:grpSpPr>
        <p:grpSp>
          <p:nvGrpSpPr>
            <p:cNvPr id="9" name="Grupo 8"/>
            <p:cNvGrpSpPr/>
            <p:nvPr/>
          </p:nvGrpSpPr>
          <p:grpSpPr>
            <a:xfrm>
              <a:off x="-61960" y="3510404"/>
              <a:ext cx="2925127" cy="1674754"/>
              <a:chOff x="863631" y="3028071"/>
              <a:chExt cx="2925127" cy="1674754"/>
            </a:xfrm>
          </p:grpSpPr>
          <p:sp>
            <p:nvSpPr>
              <p:cNvPr id="11" name="Retângulo 10"/>
              <p:cNvSpPr/>
              <p:nvPr/>
            </p:nvSpPr>
            <p:spPr>
              <a:xfrm>
                <a:off x="863631" y="3028071"/>
                <a:ext cx="2925127" cy="16747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pt-BR" sz="1400" b="1" dirty="0">
                    <a:ln w="0"/>
                    <a:solidFill>
                      <a:schemeClr val="tx2"/>
                    </a:solidFill>
                  </a:rPr>
                  <a:t>Michelle Moura – Região 1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pt-BR" sz="1400" b="1" dirty="0">
                    <a:ln w="0"/>
                    <a:solidFill>
                      <a:schemeClr val="tx2"/>
                    </a:solidFill>
                  </a:rPr>
                  <a:t> </a:t>
                </a:r>
                <a:r>
                  <a:rPr lang="pt-BR" sz="1400" dirty="0">
                    <a:ln w="0"/>
                    <a:solidFill>
                      <a:schemeClr val="tx2"/>
                    </a:solidFill>
                  </a:rPr>
                  <a:t>mmoura@cinepolis.com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pt-BR" sz="1400" dirty="0">
                    <a:ln w="0"/>
                    <a:solidFill>
                      <a:schemeClr val="tx2"/>
                    </a:solidFill>
                  </a:rPr>
                  <a:t>    (11) 2526-4900 (ramal 4943)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pt-BR" sz="1400" dirty="0">
                    <a:ln w="0"/>
                    <a:solidFill>
                      <a:schemeClr val="tx2"/>
                    </a:solidFill>
                  </a:rPr>
                  <a:t>(11) 99182-4790</a:t>
                </a:r>
              </a:p>
              <a:p>
                <a:pPr algn="ctr">
                  <a:lnSpc>
                    <a:spcPct val="150000"/>
                  </a:lnSpc>
                </a:pPr>
                <a:endParaRPr lang="pt-BR" sz="1400" dirty="0">
                  <a:ln w="0"/>
                  <a:solidFill>
                    <a:schemeClr val="tx2"/>
                  </a:solidFill>
                </a:endParaRPr>
              </a:p>
            </p:txBody>
          </p:sp>
          <p:pic>
            <p:nvPicPr>
              <p:cNvPr id="12" name="Picture 2" descr="Image result for telephone 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3653" y="3797489"/>
                <a:ext cx="161210" cy="2171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" name="Picture 6" descr="Image result for email black 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64" t="9418" r="22486" b="9154"/>
            <a:stretch/>
          </p:blipFill>
          <p:spPr bwMode="auto">
            <a:xfrm>
              <a:off x="423549" y="3902715"/>
              <a:ext cx="271787" cy="2102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3" name="Conector reto 12"/>
          <p:cNvCxnSpPr/>
          <p:nvPr/>
        </p:nvCxnSpPr>
        <p:spPr>
          <a:xfrm>
            <a:off x="5640431" y="2477788"/>
            <a:ext cx="1" cy="134721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7567993" y="4608353"/>
            <a:ext cx="1" cy="134721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upo 14"/>
          <p:cNvGrpSpPr/>
          <p:nvPr/>
        </p:nvGrpSpPr>
        <p:grpSpPr>
          <a:xfrm>
            <a:off x="512362" y="1614596"/>
            <a:ext cx="3995345" cy="1384995"/>
            <a:chOff x="229376" y="3542675"/>
            <a:chExt cx="2925127" cy="1384995"/>
          </a:xfrm>
        </p:grpSpPr>
        <p:grpSp>
          <p:nvGrpSpPr>
            <p:cNvPr id="16" name="Grupo 15"/>
            <p:cNvGrpSpPr/>
            <p:nvPr/>
          </p:nvGrpSpPr>
          <p:grpSpPr>
            <a:xfrm>
              <a:off x="229376" y="3542675"/>
              <a:ext cx="2925127" cy="1384995"/>
              <a:chOff x="1154967" y="3060342"/>
              <a:chExt cx="2925127" cy="1384995"/>
            </a:xfrm>
          </p:grpSpPr>
          <p:sp>
            <p:nvSpPr>
              <p:cNvPr id="18" name="Retângulo 17"/>
              <p:cNvSpPr/>
              <p:nvPr/>
            </p:nvSpPr>
            <p:spPr>
              <a:xfrm>
                <a:off x="1154967" y="3060342"/>
                <a:ext cx="2925127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pt-BR" sz="1400" b="1" dirty="0">
                    <a:ln w="0"/>
                    <a:solidFill>
                      <a:schemeClr val="tx2"/>
                    </a:solidFill>
                  </a:rPr>
                  <a:t>Leandro Santos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pt-BR" sz="1400" dirty="0">
                    <a:ln w="0"/>
                    <a:solidFill>
                      <a:schemeClr val="tx2"/>
                    </a:solidFill>
                  </a:rPr>
                  <a:t>lsantos@cinepolis.com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pt-BR" sz="1400" dirty="0">
                    <a:ln w="0"/>
                    <a:solidFill>
                      <a:schemeClr val="tx2"/>
                    </a:solidFill>
                  </a:rPr>
                  <a:t>    (11) 2526-4900 (ramal 4957)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pt-BR" sz="1400" dirty="0">
                    <a:ln w="0"/>
                    <a:solidFill>
                      <a:schemeClr val="tx2"/>
                    </a:solidFill>
                  </a:rPr>
                  <a:t>(11) 99341-0671 </a:t>
                </a:r>
              </a:p>
            </p:txBody>
          </p:sp>
          <p:pic>
            <p:nvPicPr>
              <p:cNvPr id="19" name="Picture 2" descr="Image result for telephone 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9349" y="3852430"/>
                <a:ext cx="161210" cy="2171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7" name="Picture 6" descr="Image result for email black 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64" t="9418" r="22486" b="9154"/>
            <a:stretch/>
          </p:blipFill>
          <p:spPr bwMode="auto">
            <a:xfrm>
              <a:off x="715568" y="3982359"/>
              <a:ext cx="271787" cy="2102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0" name="Conector reto 19"/>
          <p:cNvCxnSpPr/>
          <p:nvPr/>
        </p:nvCxnSpPr>
        <p:spPr>
          <a:xfrm>
            <a:off x="3825123" y="4608352"/>
            <a:ext cx="1" cy="134721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tângulo 23"/>
          <p:cNvSpPr/>
          <p:nvPr/>
        </p:nvSpPr>
        <p:spPr>
          <a:xfrm>
            <a:off x="4899105" y="5319499"/>
            <a:ext cx="39243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400" b="1" dirty="0">
                <a:ln w="0"/>
                <a:solidFill>
                  <a:schemeClr val="tx2"/>
                </a:solidFill>
              </a:rPr>
              <a:t>Caroline Sobreira – Região 3</a:t>
            </a:r>
          </a:p>
          <a:p>
            <a:pPr algn="ctr">
              <a:lnSpc>
                <a:spcPct val="150000"/>
              </a:lnSpc>
            </a:pPr>
            <a:r>
              <a:rPr lang="pt-BR" sz="1400" dirty="0">
                <a:ln w="0"/>
                <a:solidFill>
                  <a:schemeClr val="tx2"/>
                </a:solidFill>
              </a:rPr>
              <a:t>csobreira@cinepolis.com</a:t>
            </a:r>
          </a:p>
          <a:p>
            <a:pPr algn="ctr">
              <a:lnSpc>
                <a:spcPct val="150000"/>
              </a:lnSpc>
            </a:pPr>
            <a:r>
              <a:rPr lang="pt-BR" sz="1400" dirty="0">
                <a:ln w="0"/>
                <a:solidFill>
                  <a:schemeClr val="tx2"/>
                </a:solidFill>
              </a:rPr>
              <a:t>   (11) 2526-4900 (ramal 4997) 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467544" y="5319499"/>
            <a:ext cx="3924300" cy="102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400" b="1" dirty="0" err="1">
                <a:ln w="0"/>
                <a:solidFill>
                  <a:schemeClr val="tx2"/>
                </a:solidFill>
              </a:rPr>
              <a:t>Gleicy</a:t>
            </a:r>
            <a:r>
              <a:rPr lang="pt-BR" sz="1400" b="1" dirty="0">
                <a:ln w="0"/>
                <a:solidFill>
                  <a:schemeClr val="tx2"/>
                </a:solidFill>
              </a:rPr>
              <a:t> </a:t>
            </a:r>
            <a:r>
              <a:rPr lang="pt-BR" sz="1400" b="1" dirty="0" err="1">
                <a:ln w="0"/>
                <a:solidFill>
                  <a:schemeClr val="tx2"/>
                </a:solidFill>
              </a:rPr>
              <a:t>Calixo</a:t>
            </a:r>
            <a:r>
              <a:rPr lang="pt-BR" sz="1400" b="1" dirty="0">
                <a:ln w="0"/>
                <a:solidFill>
                  <a:schemeClr val="tx2"/>
                </a:solidFill>
              </a:rPr>
              <a:t> – Região 5</a:t>
            </a:r>
          </a:p>
          <a:p>
            <a:pPr algn="ctr">
              <a:lnSpc>
                <a:spcPct val="150000"/>
              </a:lnSpc>
            </a:pPr>
            <a:r>
              <a:rPr lang="pt-BR" sz="1400" dirty="0">
                <a:ln w="0"/>
                <a:solidFill>
                  <a:schemeClr val="tx2"/>
                </a:solidFill>
              </a:rPr>
              <a:t>gcalixto@cinepolis.com</a:t>
            </a:r>
          </a:p>
          <a:p>
            <a:pPr algn="ctr">
              <a:lnSpc>
                <a:spcPct val="150000"/>
              </a:lnSpc>
            </a:pPr>
            <a:r>
              <a:rPr lang="pt-BR" sz="1400" dirty="0">
                <a:ln w="0"/>
                <a:solidFill>
                  <a:schemeClr val="tx2"/>
                </a:solidFill>
              </a:rPr>
              <a:t>   (11) 2526-4900 (ramal 4928) </a:t>
            </a:r>
          </a:p>
        </p:txBody>
      </p:sp>
      <p:pic>
        <p:nvPicPr>
          <p:cNvPr id="31" name="Picture 2" descr="Image result for telephone 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483" y="4368009"/>
            <a:ext cx="220192" cy="21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Image result for email black 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4" t="9418" r="22486" b="9154"/>
          <a:stretch/>
        </p:blipFill>
        <p:spPr bwMode="auto">
          <a:xfrm>
            <a:off x="1104430" y="4020755"/>
            <a:ext cx="371226" cy="21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Image result for telephone 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551" y="6079659"/>
            <a:ext cx="220192" cy="21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Image result for email black 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4" t="9418" r="22486" b="9154"/>
          <a:stretch/>
        </p:blipFill>
        <p:spPr bwMode="auto">
          <a:xfrm>
            <a:off x="1131594" y="5769523"/>
            <a:ext cx="371226" cy="21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Image result for telephone 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519" y="4192868"/>
            <a:ext cx="220192" cy="21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Image result for email black 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4" t="9418" r="22486" b="9154"/>
          <a:stretch/>
        </p:blipFill>
        <p:spPr bwMode="auto">
          <a:xfrm>
            <a:off x="5472511" y="3894502"/>
            <a:ext cx="371226" cy="21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tângulo 37"/>
          <p:cNvSpPr/>
          <p:nvPr/>
        </p:nvSpPr>
        <p:spPr>
          <a:xfrm>
            <a:off x="547884" y="3547609"/>
            <a:ext cx="3924300" cy="102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400" b="1" dirty="0">
                <a:ln w="0"/>
                <a:solidFill>
                  <a:schemeClr val="tx2"/>
                </a:solidFill>
              </a:rPr>
              <a:t>Jéssica </a:t>
            </a:r>
            <a:r>
              <a:rPr lang="pt-BR" sz="1400" b="1" dirty="0" err="1">
                <a:ln w="0"/>
                <a:solidFill>
                  <a:schemeClr val="tx2"/>
                </a:solidFill>
              </a:rPr>
              <a:t>Possamai</a:t>
            </a:r>
            <a:r>
              <a:rPr lang="pt-BR" sz="1400" b="1" dirty="0">
                <a:ln w="0"/>
                <a:solidFill>
                  <a:schemeClr val="tx2"/>
                </a:solidFill>
              </a:rPr>
              <a:t> – Região 2 e 4</a:t>
            </a:r>
          </a:p>
          <a:p>
            <a:pPr algn="ctr">
              <a:lnSpc>
                <a:spcPct val="150000"/>
              </a:lnSpc>
            </a:pPr>
            <a:r>
              <a:rPr lang="pt-BR" sz="1400" dirty="0">
                <a:ln w="0"/>
                <a:solidFill>
                  <a:schemeClr val="tx2"/>
                </a:solidFill>
              </a:rPr>
              <a:t>jpossamai@cinepolis.com</a:t>
            </a:r>
          </a:p>
          <a:p>
            <a:pPr algn="ctr">
              <a:lnSpc>
                <a:spcPct val="150000"/>
              </a:lnSpc>
            </a:pPr>
            <a:r>
              <a:rPr lang="pt-BR" sz="1400" dirty="0">
                <a:ln w="0"/>
                <a:solidFill>
                  <a:schemeClr val="tx2"/>
                </a:solidFill>
              </a:rPr>
              <a:t>   (11) 2526-4900 (ramal 4945)</a:t>
            </a:r>
          </a:p>
        </p:txBody>
      </p:sp>
      <p:pic>
        <p:nvPicPr>
          <p:cNvPr id="39" name="Picture 2" descr="Image result for telephone 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599" y="6078661"/>
            <a:ext cx="220192" cy="21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Image result for email black 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4" t="9418" r="22486" b="9154"/>
          <a:stretch/>
        </p:blipFill>
        <p:spPr bwMode="auto">
          <a:xfrm>
            <a:off x="5432591" y="5780295"/>
            <a:ext cx="371226" cy="21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tângulo 40"/>
          <p:cNvSpPr/>
          <p:nvPr/>
        </p:nvSpPr>
        <p:spPr>
          <a:xfrm>
            <a:off x="0" y="642429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ln w="0"/>
                <a:solidFill>
                  <a:schemeClr val="tx2"/>
                </a:solidFill>
              </a:rPr>
              <a:t>Equipe comercial - contatos</a:t>
            </a:r>
          </a:p>
        </p:txBody>
      </p:sp>
    </p:spTree>
    <p:extLst>
      <p:ext uri="{BB962C8B-B14F-4D97-AF65-F5344CB8AC3E}">
        <p14:creationId xmlns:p14="http://schemas.microsoft.com/office/powerpoint/2010/main" val="1567922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2" t="19258" r="17375" b="6250"/>
          <a:stretch/>
        </p:blipFill>
        <p:spPr bwMode="auto">
          <a:xfrm>
            <a:off x="0" y="25343"/>
            <a:ext cx="9144000" cy="688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56" y="0"/>
            <a:ext cx="8964488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5039" y="188640"/>
            <a:ext cx="8673921" cy="5581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pt-BR" sz="1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Cláusula de confidencialidade</a:t>
            </a:r>
          </a:p>
          <a:p>
            <a:pPr algn="just">
              <a:spcAft>
                <a:spcPts val="1000"/>
              </a:spcAft>
            </a:pPr>
            <a:r>
              <a:rPr lang="pt-BR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 documento e seus anexos contêm informações estratégica de negócios, </a:t>
            </a:r>
            <a:r>
              <a:rPr lang="pt-BR" sz="1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assuntos comerciais </a:t>
            </a:r>
            <a:r>
              <a:rPr lang="pt-BR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pt-BR" sz="17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know-how</a:t>
            </a:r>
            <a:r>
              <a:rPr lang="pt-BR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geral de Carbondale, S.L. Co. </a:t>
            </a:r>
            <a:r>
              <a:rPr lang="pt-BR" sz="1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("</a:t>
            </a:r>
            <a:r>
              <a:rPr lang="pt-BR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Scanton US" ou "Carbondale"), e </a:t>
            </a:r>
            <a:r>
              <a:rPr lang="pt-BR" sz="1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compilaram </a:t>
            </a:r>
            <a:r>
              <a:rPr lang="pt-BR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 o uso exclusivo de subsidiárias do </a:t>
            </a:r>
            <a:r>
              <a:rPr lang="pt-BR" sz="1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grupo </a:t>
            </a:r>
            <a:r>
              <a:rPr lang="pt-BR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 o objetivo de garantir e aumentar a rentabilidade e o benefício do grupo no longo prazo. O conteúdo deste documento e seus anexos é, portanto, estritamente confidencial e para uso exclusivo de seus destinatários.</a:t>
            </a:r>
          </a:p>
          <a:p>
            <a:pPr algn="just">
              <a:spcAft>
                <a:spcPts val="1000"/>
              </a:spcAft>
            </a:pPr>
            <a:r>
              <a:rPr lang="pt-BR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 documento e </a:t>
            </a:r>
            <a:r>
              <a:rPr lang="pt-BR" sz="1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seus </a:t>
            </a:r>
            <a:r>
              <a:rPr lang="pt-BR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anexos </a:t>
            </a:r>
            <a:r>
              <a:rPr lang="pt-BR" sz="1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são "Informações </a:t>
            </a:r>
            <a:r>
              <a:rPr lang="pt-BR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Confidenciais" </a:t>
            </a:r>
            <a:r>
              <a:rPr lang="pt-BR" sz="1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(econômico, financeiro, técnico, comercial e/ou estratégico), </a:t>
            </a:r>
            <a:r>
              <a:rPr lang="pt-BR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fornecido em qualquer forma (oral, escrita ou qualquer tipo de apoio) e a qualquer momento, antes ou depois da data deste documento ou seus </a:t>
            </a:r>
            <a:r>
              <a:rPr lang="pt-BR" sz="1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anexos </a:t>
            </a:r>
            <a:r>
              <a:rPr lang="pt-BR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 não está disponível ao público </a:t>
            </a:r>
            <a:r>
              <a:rPr lang="pt-BR" sz="1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Carbondale, empresa </a:t>
            </a:r>
            <a:r>
              <a:rPr lang="pt-BR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seu </a:t>
            </a:r>
            <a:r>
              <a:rPr lang="pt-BR" sz="1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grupo ou </a:t>
            </a:r>
            <a:r>
              <a:rPr lang="pt-BR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qualquer pessoa a ele </a:t>
            </a:r>
            <a:r>
              <a:rPr lang="pt-BR" sz="1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vinculada incluindo </a:t>
            </a:r>
            <a:r>
              <a:rPr lang="pt-BR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sem limitação: informações científicas, técnicas ou arquitetônicas; informações sobre o negócio atual ou futuro, experiência de negócios e planos de marketing, </a:t>
            </a:r>
            <a:r>
              <a:rPr lang="pt-BR" sz="1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incluindo </a:t>
            </a:r>
            <a:r>
              <a:rPr lang="pt-BR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 não limitado </a:t>
            </a:r>
            <a:r>
              <a:rPr lang="pt-BR" sz="1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pt-BR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termos contratuais financeiras ou informações e dados dos clientes; desenhos, </a:t>
            </a:r>
            <a:r>
              <a:rPr lang="pt-BR" sz="1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amostras</a:t>
            </a:r>
            <a:r>
              <a:rPr lang="pt-BR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programas de computador e software; custos e informações sobre preços; e identificação </a:t>
            </a:r>
            <a:r>
              <a:rPr lang="pt-BR" sz="1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pessoal </a:t>
            </a:r>
            <a:r>
              <a:rPr lang="pt-BR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 outros recursos para possível uso comercial. Em particular, toda a documentação e informação </a:t>
            </a:r>
            <a:r>
              <a:rPr lang="pt-BR" sz="1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será </a:t>
            </a:r>
            <a:r>
              <a:rPr lang="pt-BR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pt-BR" sz="1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onfidencial</a:t>
            </a:r>
            <a:r>
              <a:rPr lang="pt-BR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(i) marcada como tal; (ii) identificado por Carbondale ou seu pessoal, por escrito ou verbalmente, como </a:t>
            </a:r>
            <a:r>
              <a:rPr lang="pt-BR" sz="1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informação </a:t>
            </a:r>
            <a:r>
              <a:rPr lang="pt-BR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pt-BR" sz="1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onfidencial</a:t>
            </a:r>
            <a:r>
              <a:rPr lang="pt-BR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(iii) que tenha valor comercial; (iv) que geralmente não é conhecido no mercado ou na indústria; ou (v) que, pela sua natureza ou pelas circunstâncias em que a divulgação ocorre, deve, de boa fé, ser estimado como tal</a:t>
            </a:r>
            <a:r>
              <a:rPr lang="pt-BR" sz="1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465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2" t="19258" r="17375" b="6250"/>
          <a:stretch/>
        </p:blipFill>
        <p:spPr bwMode="auto">
          <a:xfrm>
            <a:off x="0" y="25343"/>
            <a:ext cx="9144000" cy="688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56" y="0"/>
            <a:ext cx="8964488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9281" y="332656"/>
            <a:ext cx="8725437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pt-BR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 destinatários deste documento e seus anexos comprometem-se a tratar e manter as informações confidenciais sempre como secretas e confidenciais e </a:t>
            </a:r>
            <a:r>
              <a:rPr lang="pt-BR" sz="1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não deve comunicar </a:t>
            </a:r>
            <a:r>
              <a:rPr lang="pt-BR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 </a:t>
            </a:r>
            <a:r>
              <a:rPr lang="pt-BR" sz="1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divulgar </a:t>
            </a:r>
            <a:r>
              <a:rPr lang="pt-BR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direta ou indiretamente (oralmente ou por escrito) a qualquer outra pessoa física ou jurídica (com a única exceção daqueles funcionários da Carbondale que têm a necessidade de conhecer essas informações para a prestação de seus serviços) sem aprovação prévia por escrito da Carbondale. A divulgação, distribuição, transmissão eletrônica ou cópia das i</a:t>
            </a:r>
            <a:r>
              <a:rPr lang="pt-BR" sz="1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nformações confidenciais </a:t>
            </a:r>
            <a:r>
              <a:rPr lang="pt-BR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 estritamente proibida. Os destinatários deste documento e seus anexos concordam em não duplicar, distribuir ou divulgar seu conteúdo por qualquer meio.</a:t>
            </a:r>
            <a:endParaRPr lang="pt-BR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748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11"/>
          <p:cNvSpPr/>
          <p:nvPr/>
        </p:nvSpPr>
        <p:spPr>
          <a:xfrm>
            <a:off x="205630" y="1590719"/>
            <a:ext cx="2179426" cy="1758776"/>
          </a:xfrm>
          <a:prstGeom prst="roundRect">
            <a:avLst/>
          </a:prstGeom>
          <a:noFill/>
          <a:ln>
            <a:solidFill>
              <a:srgbClr val="00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s-MX" sz="1000" b="1" dirty="0">
                <a:solidFill>
                  <a:srgbClr val="0068AC"/>
                </a:solidFill>
              </a:rPr>
              <a:t>Escola: </a:t>
            </a:r>
            <a:r>
              <a:rPr lang="es-MX" sz="1000" dirty="0" err="1">
                <a:solidFill>
                  <a:srgbClr val="0068AC"/>
                </a:solidFill>
              </a:rPr>
              <a:t>Contato</a:t>
            </a:r>
            <a:r>
              <a:rPr lang="es-MX" sz="1000" dirty="0">
                <a:solidFill>
                  <a:srgbClr val="0068AC"/>
                </a:solidFill>
              </a:rPr>
              <a:t> com o cinema para </a:t>
            </a:r>
            <a:r>
              <a:rPr lang="es-MX" sz="1000" dirty="0" err="1">
                <a:solidFill>
                  <a:srgbClr val="0068AC"/>
                </a:solidFill>
              </a:rPr>
              <a:t>obter</a:t>
            </a:r>
            <a:r>
              <a:rPr lang="es-MX" sz="1000" dirty="0">
                <a:solidFill>
                  <a:srgbClr val="0068AC"/>
                </a:solidFill>
              </a:rPr>
              <a:t> </a:t>
            </a:r>
            <a:r>
              <a:rPr lang="es-MX" sz="1000" dirty="0" err="1">
                <a:solidFill>
                  <a:srgbClr val="0068AC"/>
                </a:solidFill>
              </a:rPr>
              <a:t>mais</a:t>
            </a:r>
            <a:r>
              <a:rPr lang="es-MX" sz="1000" dirty="0">
                <a:solidFill>
                  <a:srgbClr val="0068AC"/>
                </a:solidFill>
              </a:rPr>
              <a:t> </a:t>
            </a:r>
            <a:r>
              <a:rPr lang="es-MX" sz="1000" dirty="0" err="1">
                <a:solidFill>
                  <a:srgbClr val="0068AC"/>
                </a:solidFill>
              </a:rPr>
              <a:t>informações</a:t>
            </a:r>
            <a:r>
              <a:rPr lang="es-MX" sz="1000" dirty="0">
                <a:solidFill>
                  <a:srgbClr val="0068AC"/>
                </a:solidFill>
              </a:rPr>
              <a:t> a respeito do Projeto Escola.</a:t>
            </a:r>
            <a:endParaRPr lang="es-ES" sz="1000" dirty="0">
              <a:solidFill>
                <a:srgbClr val="0068AC"/>
              </a:solidFill>
            </a:endParaRPr>
          </a:p>
        </p:txBody>
      </p:sp>
      <p:sp>
        <p:nvSpPr>
          <p:cNvPr id="5" name="Rectángulo redondeado 61"/>
          <p:cNvSpPr/>
          <p:nvPr/>
        </p:nvSpPr>
        <p:spPr>
          <a:xfrm>
            <a:off x="2725911" y="1590718"/>
            <a:ext cx="2494460" cy="1758776"/>
          </a:xfrm>
          <a:prstGeom prst="roundRect">
            <a:avLst/>
          </a:prstGeom>
          <a:noFill/>
          <a:ln>
            <a:solidFill>
              <a:srgbClr val="00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s-MX" sz="1000" b="1" dirty="0">
                <a:solidFill>
                  <a:srgbClr val="0068AC"/>
                </a:solidFill>
              </a:rPr>
              <a:t>Cinema: </a:t>
            </a:r>
            <a:r>
              <a:rPr lang="es-MX" sz="1000" dirty="0">
                <a:solidFill>
                  <a:srgbClr val="0068AC"/>
                </a:solidFill>
              </a:rPr>
              <a:t>Encaminhar o Regulamento do Projeto Escola e </a:t>
            </a:r>
            <a:r>
              <a:rPr lang="es-MX" sz="1000" dirty="0" err="1">
                <a:solidFill>
                  <a:srgbClr val="0068AC"/>
                </a:solidFill>
              </a:rPr>
              <a:t>direcionar</a:t>
            </a:r>
            <a:r>
              <a:rPr lang="es-MX" sz="1000" dirty="0">
                <a:solidFill>
                  <a:srgbClr val="0068AC"/>
                </a:solidFill>
              </a:rPr>
              <a:t> o </a:t>
            </a:r>
            <a:r>
              <a:rPr lang="es-MX" sz="1000" dirty="0" err="1">
                <a:solidFill>
                  <a:srgbClr val="0068AC"/>
                </a:solidFill>
              </a:rPr>
              <a:t>contato</a:t>
            </a:r>
            <a:r>
              <a:rPr lang="es-MX" sz="1000" dirty="0">
                <a:solidFill>
                  <a:srgbClr val="0068AC"/>
                </a:solidFill>
              </a:rPr>
              <a:t> </a:t>
            </a:r>
            <a:r>
              <a:rPr lang="es-MX" sz="1000" dirty="0" err="1">
                <a:solidFill>
                  <a:srgbClr val="0068AC"/>
                </a:solidFill>
              </a:rPr>
              <a:t>ao</a:t>
            </a:r>
            <a:r>
              <a:rPr lang="es-MX" sz="1000" dirty="0">
                <a:solidFill>
                  <a:srgbClr val="0068AC"/>
                </a:solidFill>
              </a:rPr>
              <a:t> depto. Comercial (Matriz).</a:t>
            </a:r>
          </a:p>
        </p:txBody>
      </p:sp>
      <p:sp>
        <p:nvSpPr>
          <p:cNvPr id="6" name="Rectángulo redondeado 63">
            <a:hlinkClick r:id="rId3" action="ppaction://hlinksldjump"/>
          </p:cNvPr>
          <p:cNvSpPr/>
          <p:nvPr/>
        </p:nvSpPr>
        <p:spPr>
          <a:xfrm>
            <a:off x="5573158" y="1590262"/>
            <a:ext cx="2520281" cy="175152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s-MX" sz="1000" b="1" dirty="0">
                <a:solidFill>
                  <a:srgbClr val="0068AC"/>
                </a:solidFill>
              </a:rPr>
              <a:t>Matriz: </a:t>
            </a:r>
            <a:r>
              <a:rPr lang="es-MX" sz="1000" dirty="0">
                <a:solidFill>
                  <a:srgbClr val="0068AC"/>
                </a:solidFill>
              </a:rPr>
              <a:t>Negociar data, horário, filme, valor e definir  a forma de pagto com a escola (cliente).</a:t>
            </a:r>
            <a:endParaRPr lang="es-MX" sz="1050" b="1" dirty="0">
              <a:solidFill>
                <a:srgbClr val="0068AC"/>
              </a:solidFill>
            </a:endParaRPr>
          </a:p>
        </p:txBody>
      </p:sp>
      <p:sp>
        <p:nvSpPr>
          <p:cNvPr id="7" name="Rectángulo redondeado 110"/>
          <p:cNvSpPr/>
          <p:nvPr/>
        </p:nvSpPr>
        <p:spPr>
          <a:xfrm>
            <a:off x="161510" y="3831900"/>
            <a:ext cx="2216293" cy="288246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s-MX" sz="950" b="1" dirty="0">
                <a:solidFill>
                  <a:srgbClr val="0068AC"/>
                </a:solidFill>
              </a:rPr>
              <a:t>Distribuidora: </a:t>
            </a:r>
            <a:r>
              <a:rPr lang="es-MX" sz="950" dirty="0">
                <a:solidFill>
                  <a:srgbClr val="0068AC"/>
                </a:solidFill>
              </a:rPr>
              <a:t>Autorizar o KDM e programar o envio do mesmo para o cinema em </a:t>
            </a:r>
            <a:r>
              <a:rPr lang="es-MX" sz="1100" b="1" dirty="0">
                <a:solidFill>
                  <a:srgbClr val="0068AC"/>
                </a:solidFill>
              </a:rPr>
              <a:t>até 24 </a:t>
            </a:r>
            <a:r>
              <a:rPr lang="es-MX" sz="1050" b="1" dirty="0">
                <a:solidFill>
                  <a:srgbClr val="0068AC"/>
                </a:solidFill>
              </a:rPr>
              <a:t>horas de antecedencia da sessão marcada.</a:t>
            </a:r>
          </a:p>
          <a:p>
            <a:pPr algn="just"/>
            <a:endParaRPr lang="es-MX" sz="1050" b="1" dirty="0">
              <a:solidFill>
                <a:srgbClr val="0068AC"/>
              </a:solidFill>
            </a:endParaRPr>
          </a:p>
          <a:p>
            <a:pPr algn="just"/>
            <a:endParaRPr lang="es-MX" sz="1050" b="1" dirty="0">
              <a:solidFill>
                <a:srgbClr val="0068AC"/>
              </a:solidFill>
            </a:endParaRPr>
          </a:p>
        </p:txBody>
      </p:sp>
      <p:sp>
        <p:nvSpPr>
          <p:cNvPr id="8" name="Rectángulo redondeado 70"/>
          <p:cNvSpPr/>
          <p:nvPr/>
        </p:nvSpPr>
        <p:spPr>
          <a:xfrm>
            <a:off x="2647833" y="3792270"/>
            <a:ext cx="2521605" cy="2922095"/>
          </a:xfrm>
          <a:prstGeom prst="roundRect">
            <a:avLst/>
          </a:prstGeom>
          <a:noFill/>
          <a:ln>
            <a:solidFill>
              <a:srgbClr val="00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s-MX" sz="1000" b="1" dirty="0">
                <a:solidFill>
                  <a:srgbClr val="0068AC"/>
                </a:solidFill>
              </a:rPr>
              <a:t>Matriz: </a:t>
            </a:r>
            <a:r>
              <a:rPr lang="es-MX" sz="1000" dirty="0">
                <a:solidFill>
                  <a:srgbClr val="0068AC"/>
                </a:solidFill>
              </a:rPr>
              <a:t>Solicitar o KDM correspondente para a distribuidora.</a:t>
            </a:r>
          </a:p>
          <a:p>
            <a:pPr algn="just"/>
            <a:endParaRPr lang="es-MX" sz="1000" dirty="0">
              <a:solidFill>
                <a:srgbClr val="0068AC"/>
              </a:solidFill>
            </a:endParaRPr>
          </a:p>
          <a:p>
            <a:r>
              <a:rPr lang="es-MX" sz="1000" b="1" dirty="0">
                <a:solidFill>
                  <a:srgbClr val="0068AC"/>
                </a:solidFill>
              </a:rPr>
              <a:t>Cinema: </a:t>
            </a:r>
            <a:r>
              <a:rPr lang="es-MX" sz="1000" dirty="0">
                <a:solidFill>
                  <a:srgbClr val="0068AC"/>
                </a:solidFill>
              </a:rPr>
              <a:t>Confirmar o </a:t>
            </a:r>
            <a:r>
              <a:rPr lang="es-MX" sz="1000" dirty="0" err="1">
                <a:solidFill>
                  <a:srgbClr val="0068AC"/>
                </a:solidFill>
              </a:rPr>
              <a:t>recebimento</a:t>
            </a:r>
            <a:r>
              <a:rPr lang="es-MX" sz="1000" dirty="0">
                <a:solidFill>
                  <a:srgbClr val="0068AC"/>
                </a:solidFill>
              </a:rPr>
              <a:t> </a:t>
            </a:r>
            <a:r>
              <a:rPr lang="es-MX" sz="1000" dirty="0" err="1">
                <a:solidFill>
                  <a:srgbClr val="0068AC"/>
                </a:solidFill>
              </a:rPr>
              <a:t>ou</a:t>
            </a:r>
            <a:r>
              <a:rPr lang="es-MX" sz="1000" dirty="0">
                <a:solidFill>
                  <a:srgbClr val="0068AC"/>
                </a:solidFill>
              </a:rPr>
              <a:t> avisar a matriz 24h antes caso o KDM </a:t>
            </a:r>
            <a:r>
              <a:rPr lang="es-MX" sz="1000" dirty="0" err="1">
                <a:solidFill>
                  <a:srgbClr val="0068AC"/>
                </a:solidFill>
              </a:rPr>
              <a:t>ainda</a:t>
            </a:r>
            <a:r>
              <a:rPr lang="es-MX" sz="1000" dirty="0">
                <a:solidFill>
                  <a:srgbClr val="0068AC"/>
                </a:solidFill>
              </a:rPr>
              <a:t> </a:t>
            </a:r>
            <a:r>
              <a:rPr lang="es-MX" sz="1000" dirty="0" err="1">
                <a:solidFill>
                  <a:srgbClr val="0068AC"/>
                </a:solidFill>
              </a:rPr>
              <a:t>não</a:t>
            </a:r>
            <a:r>
              <a:rPr lang="es-MX" sz="1000" dirty="0">
                <a:solidFill>
                  <a:srgbClr val="0068AC"/>
                </a:solidFill>
              </a:rPr>
              <a:t> </a:t>
            </a:r>
            <a:r>
              <a:rPr lang="es-MX" sz="1000" dirty="0" err="1">
                <a:solidFill>
                  <a:srgbClr val="0068AC"/>
                </a:solidFill>
              </a:rPr>
              <a:t>esteja</a:t>
            </a:r>
            <a:r>
              <a:rPr lang="es-MX" sz="1000" dirty="0">
                <a:solidFill>
                  <a:srgbClr val="0068AC"/>
                </a:solidFill>
              </a:rPr>
              <a:t> </a:t>
            </a:r>
            <a:r>
              <a:rPr lang="es-MX" sz="1000" dirty="0" err="1">
                <a:solidFill>
                  <a:srgbClr val="0068AC"/>
                </a:solidFill>
              </a:rPr>
              <a:t>disponível</a:t>
            </a:r>
            <a:endParaRPr lang="es-MX" sz="1000" dirty="0">
              <a:solidFill>
                <a:srgbClr val="0068AC"/>
              </a:solidFill>
            </a:endParaRPr>
          </a:p>
          <a:p>
            <a:endParaRPr lang="es-ES" sz="1000" dirty="0">
              <a:solidFill>
                <a:srgbClr val="0068AC"/>
              </a:solidFill>
            </a:endParaRPr>
          </a:p>
        </p:txBody>
      </p:sp>
      <p:cxnSp>
        <p:nvCxnSpPr>
          <p:cNvPr id="9" name="Conector recto de flecha 45"/>
          <p:cNvCxnSpPr>
            <a:stCxn id="4" idx="3"/>
            <a:endCxn id="5" idx="1"/>
          </p:cNvCxnSpPr>
          <p:nvPr/>
        </p:nvCxnSpPr>
        <p:spPr>
          <a:xfrm flipV="1">
            <a:off x="2385056" y="2470106"/>
            <a:ext cx="340855" cy="1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47"/>
          <p:cNvCxnSpPr/>
          <p:nvPr/>
        </p:nvCxnSpPr>
        <p:spPr>
          <a:xfrm>
            <a:off x="6732240" y="3363107"/>
            <a:ext cx="0" cy="309260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7824779" y="59012"/>
            <a:ext cx="126945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00" b="1" dirty="0">
                <a:solidFill>
                  <a:srgbClr val="0070C0"/>
                </a:solidFill>
              </a:rPr>
              <a:t>Versão 1.3</a:t>
            </a:r>
          </a:p>
          <a:p>
            <a:r>
              <a:rPr lang="pt-BR" sz="1300" b="1" dirty="0">
                <a:solidFill>
                  <a:srgbClr val="0070C0"/>
                </a:solidFill>
              </a:rPr>
              <a:t>Setembro/2018</a:t>
            </a:r>
          </a:p>
        </p:txBody>
      </p:sp>
      <p:sp>
        <p:nvSpPr>
          <p:cNvPr id="12" name="Rectángulo redondeado 63"/>
          <p:cNvSpPr/>
          <p:nvPr/>
        </p:nvSpPr>
        <p:spPr>
          <a:xfrm>
            <a:off x="5562110" y="3799856"/>
            <a:ext cx="2468026" cy="291450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s-MX" sz="1000" b="1" dirty="0">
                <a:solidFill>
                  <a:srgbClr val="0068AC"/>
                </a:solidFill>
              </a:rPr>
              <a:t>Cinema: </a:t>
            </a:r>
            <a:r>
              <a:rPr lang="es-MX" sz="1000" dirty="0" err="1">
                <a:solidFill>
                  <a:srgbClr val="0068AC"/>
                </a:solidFill>
              </a:rPr>
              <a:t>Receber</a:t>
            </a:r>
            <a:r>
              <a:rPr lang="es-MX" sz="1000" dirty="0">
                <a:solidFill>
                  <a:srgbClr val="0068AC"/>
                </a:solidFill>
              </a:rPr>
              <a:t> o pagamento </a:t>
            </a:r>
            <a:r>
              <a:rPr lang="es-MX" sz="1000" dirty="0" err="1">
                <a:solidFill>
                  <a:srgbClr val="0068AC"/>
                </a:solidFill>
              </a:rPr>
              <a:t>antecipado</a:t>
            </a:r>
            <a:r>
              <a:rPr lang="es-MX" sz="1000" dirty="0">
                <a:solidFill>
                  <a:srgbClr val="0068AC"/>
                </a:solidFill>
              </a:rPr>
              <a:t> e </a:t>
            </a:r>
            <a:r>
              <a:rPr lang="es-MX" sz="1000" dirty="0" err="1">
                <a:solidFill>
                  <a:srgbClr val="0068AC"/>
                </a:solidFill>
              </a:rPr>
              <a:t>preencher</a:t>
            </a:r>
            <a:r>
              <a:rPr lang="es-MX" sz="1000" dirty="0">
                <a:solidFill>
                  <a:srgbClr val="0068AC"/>
                </a:solidFill>
              </a:rPr>
              <a:t> o </a:t>
            </a:r>
            <a:r>
              <a:rPr lang="es-MX" sz="1000" dirty="0" err="1">
                <a:solidFill>
                  <a:srgbClr val="0068AC"/>
                </a:solidFill>
              </a:rPr>
              <a:t>comprovante</a:t>
            </a:r>
            <a:r>
              <a:rPr lang="es-MX" sz="1000" dirty="0">
                <a:solidFill>
                  <a:srgbClr val="0068AC"/>
                </a:solidFill>
              </a:rPr>
              <a:t> de consumo </a:t>
            </a:r>
          </a:p>
          <a:p>
            <a:r>
              <a:rPr lang="es-MX" sz="1000" dirty="0">
                <a:solidFill>
                  <a:srgbClr val="0068AC"/>
                </a:solidFill>
              </a:rPr>
              <a:t>(valor mínimo combinado </a:t>
            </a:r>
            <a:r>
              <a:rPr lang="es-MX" sz="1000" dirty="0" err="1">
                <a:solidFill>
                  <a:srgbClr val="0068AC"/>
                </a:solidFill>
              </a:rPr>
              <a:t>com</a:t>
            </a:r>
            <a:r>
              <a:rPr lang="es-MX" sz="1000" dirty="0">
                <a:solidFill>
                  <a:srgbClr val="0068AC"/>
                </a:solidFill>
              </a:rPr>
              <a:t> a matriz)  </a:t>
            </a:r>
            <a:r>
              <a:rPr lang="es-MX" sz="1000" dirty="0" err="1">
                <a:solidFill>
                  <a:srgbClr val="0068AC"/>
                </a:solidFill>
              </a:rPr>
              <a:t>em</a:t>
            </a:r>
            <a:r>
              <a:rPr lang="es-MX" sz="1000" dirty="0">
                <a:solidFill>
                  <a:srgbClr val="0068AC"/>
                </a:solidFill>
              </a:rPr>
              <a:t> até 5 </a:t>
            </a:r>
            <a:r>
              <a:rPr lang="es-MX" sz="1000" dirty="0" err="1">
                <a:solidFill>
                  <a:srgbClr val="0068AC"/>
                </a:solidFill>
              </a:rPr>
              <a:t>dias</a:t>
            </a:r>
            <a:r>
              <a:rPr lang="es-MX" sz="1000" dirty="0">
                <a:solidFill>
                  <a:srgbClr val="0068AC"/>
                </a:solidFill>
              </a:rPr>
              <a:t> </a:t>
            </a:r>
            <a:r>
              <a:rPr lang="es-MX" sz="1000" dirty="0" err="1">
                <a:solidFill>
                  <a:srgbClr val="0068AC"/>
                </a:solidFill>
              </a:rPr>
              <a:t>antecendente</a:t>
            </a:r>
            <a:r>
              <a:rPr lang="es-MX" sz="1000" dirty="0">
                <a:solidFill>
                  <a:srgbClr val="0068AC"/>
                </a:solidFill>
              </a:rPr>
              <a:t> a data do evento. Pagamento </a:t>
            </a:r>
            <a:r>
              <a:rPr lang="es-MX" sz="1000" dirty="0" err="1">
                <a:solidFill>
                  <a:srgbClr val="0068AC"/>
                </a:solidFill>
              </a:rPr>
              <a:t>em</a:t>
            </a:r>
            <a:r>
              <a:rPr lang="es-MX" sz="1000" dirty="0">
                <a:solidFill>
                  <a:srgbClr val="0068AC"/>
                </a:solidFill>
              </a:rPr>
              <a:t> </a:t>
            </a:r>
            <a:r>
              <a:rPr lang="es-MX" sz="1000" dirty="0" err="1">
                <a:solidFill>
                  <a:srgbClr val="0068AC"/>
                </a:solidFill>
              </a:rPr>
              <a:t>dinheiro</a:t>
            </a:r>
            <a:r>
              <a:rPr lang="es-MX" sz="1000" dirty="0">
                <a:solidFill>
                  <a:srgbClr val="0068AC"/>
                </a:solidFill>
              </a:rPr>
              <a:t> </a:t>
            </a:r>
            <a:r>
              <a:rPr lang="es-MX" sz="1000" dirty="0" err="1">
                <a:solidFill>
                  <a:srgbClr val="0068AC"/>
                </a:solidFill>
              </a:rPr>
              <a:t>ou</a:t>
            </a:r>
            <a:r>
              <a:rPr lang="es-MX" sz="1000" dirty="0">
                <a:solidFill>
                  <a:srgbClr val="0068AC"/>
                </a:solidFill>
              </a:rPr>
              <a:t> </a:t>
            </a:r>
            <a:r>
              <a:rPr lang="es-MX" sz="1000" dirty="0" err="1">
                <a:solidFill>
                  <a:srgbClr val="0068AC"/>
                </a:solidFill>
              </a:rPr>
              <a:t>cartão</a:t>
            </a:r>
            <a:r>
              <a:rPr lang="es-MX" sz="1000" dirty="0">
                <a:solidFill>
                  <a:srgbClr val="0068AC"/>
                </a:solidFill>
              </a:rPr>
              <a:t> de crédito/débito.</a:t>
            </a:r>
          </a:p>
          <a:p>
            <a:pPr algn="just"/>
            <a:endParaRPr lang="es-MX" sz="1000" b="1" dirty="0">
              <a:solidFill>
                <a:srgbClr val="0068AC"/>
              </a:solidFill>
            </a:endParaRPr>
          </a:p>
          <a:p>
            <a:pPr algn="just"/>
            <a:endParaRPr lang="es-MX" sz="1000" b="1" dirty="0">
              <a:solidFill>
                <a:srgbClr val="0068AC"/>
              </a:solidFill>
            </a:endParaRPr>
          </a:p>
          <a:p>
            <a:pPr algn="ctr"/>
            <a:r>
              <a:rPr lang="es-MX" sz="1000" b="1" dirty="0" err="1">
                <a:solidFill>
                  <a:srgbClr val="0068AC"/>
                </a:solidFill>
              </a:rPr>
              <a:t>Exceção</a:t>
            </a:r>
            <a:r>
              <a:rPr lang="es-MX" sz="1000" dirty="0">
                <a:solidFill>
                  <a:srgbClr val="0068AC"/>
                </a:solidFill>
              </a:rPr>
              <a:t> para pagamento </a:t>
            </a:r>
            <a:r>
              <a:rPr lang="es-MX" sz="1000" dirty="0" err="1">
                <a:solidFill>
                  <a:srgbClr val="0068AC"/>
                </a:solidFill>
              </a:rPr>
              <a:t>via</a:t>
            </a:r>
            <a:r>
              <a:rPr lang="es-MX" sz="1000" dirty="0">
                <a:solidFill>
                  <a:srgbClr val="0068AC"/>
                </a:solidFill>
              </a:rPr>
              <a:t> boleto: por e-mail (</a:t>
            </a:r>
            <a:r>
              <a:rPr lang="es-MX" sz="1000" dirty="0" err="1">
                <a:solidFill>
                  <a:srgbClr val="0068AC"/>
                </a:solidFill>
              </a:rPr>
              <a:t>via</a:t>
            </a:r>
            <a:r>
              <a:rPr lang="es-MX" sz="1000" dirty="0">
                <a:solidFill>
                  <a:srgbClr val="0068AC"/>
                </a:solidFill>
              </a:rPr>
              <a:t> matriz)</a:t>
            </a:r>
          </a:p>
        </p:txBody>
      </p:sp>
      <p:pic>
        <p:nvPicPr>
          <p:cNvPr id="13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4115" y="1740974"/>
            <a:ext cx="1578052" cy="729133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743" y="1773718"/>
            <a:ext cx="702927" cy="863194"/>
          </a:xfrm>
          <a:prstGeom prst="rect">
            <a:avLst/>
          </a:prstGeom>
        </p:spPr>
      </p:pic>
      <p:pic>
        <p:nvPicPr>
          <p:cNvPr id="15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4011" y="1809980"/>
            <a:ext cx="1015036" cy="840355"/>
          </a:xfrm>
          <a:prstGeom prst="rect">
            <a:avLst/>
          </a:prstGeom>
        </p:spPr>
      </p:pic>
      <p:pic>
        <p:nvPicPr>
          <p:cNvPr id="16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7097" y="3999833"/>
            <a:ext cx="1578052" cy="729133"/>
          </a:xfrm>
          <a:prstGeom prst="rect">
            <a:avLst/>
          </a:prstGeom>
        </p:spPr>
      </p:pic>
      <p:pic>
        <p:nvPicPr>
          <p:cNvPr id="17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4115" y="4011301"/>
            <a:ext cx="1293015" cy="1070496"/>
          </a:xfrm>
          <a:prstGeom prst="rect">
            <a:avLst/>
          </a:prstGeom>
        </p:spPr>
      </p:pic>
      <p:pic>
        <p:nvPicPr>
          <p:cNvPr id="1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212" y="4107963"/>
            <a:ext cx="1002888" cy="877172"/>
          </a:xfrm>
          <a:prstGeom prst="rect">
            <a:avLst/>
          </a:prstGeom>
        </p:spPr>
      </p:pic>
      <p:pic>
        <p:nvPicPr>
          <p:cNvPr id="19" name="Picture 4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8202" y="3550289"/>
            <a:ext cx="661723" cy="649296"/>
          </a:xfrm>
          <a:prstGeom prst="rect">
            <a:avLst/>
          </a:prstGeom>
        </p:spPr>
      </p:pic>
      <p:pic>
        <p:nvPicPr>
          <p:cNvPr id="20" name="Picture 4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6090" y="3589794"/>
            <a:ext cx="661723" cy="649296"/>
          </a:xfrm>
          <a:prstGeom prst="rect">
            <a:avLst/>
          </a:prstGeom>
        </p:spPr>
      </p:pic>
      <p:cxnSp>
        <p:nvCxnSpPr>
          <p:cNvPr id="21" name="Conector recto de flecha 45"/>
          <p:cNvCxnSpPr/>
          <p:nvPr/>
        </p:nvCxnSpPr>
        <p:spPr>
          <a:xfrm flipV="1">
            <a:off x="5232303" y="2449393"/>
            <a:ext cx="340855" cy="1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45"/>
          <p:cNvCxnSpPr/>
          <p:nvPr/>
        </p:nvCxnSpPr>
        <p:spPr>
          <a:xfrm flipH="1">
            <a:off x="5154756" y="5214474"/>
            <a:ext cx="395454" cy="0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45"/>
          <p:cNvCxnSpPr/>
          <p:nvPr/>
        </p:nvCxnSpPr>
        <p:spPr>
          <a:xfrm flipH="1">
            <a:off x="2365329" y="5300956"/>
            <a:ext cx="258099" cy="0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upo 21"/>
          <p:cNvGrpSpPr/>
          <p:nvPr/>
        </p:nvGrpSpPr>
        <p:grpSpPr>
          <a:xfrm>
            <a:off x="8422808" y="4546549"/>
            <a:ext cx="457200" cy="457200"/>
            <a:chOff x="7286508" y="5240458"/>
            <a:chExt cx="457200" cy="457200"/>
          </a:xfrm>
        </p:grpSpPr>
        <p:sp>
          <p:nvSpPr>
            <p:cNvPr id="25" name="4 Anillo"/>
            <p:cNvSpPr/>
            <p:nvPr/>
          </p:nvSpPr>
          <p:spPr>
            <a:xfrm>
              <a:off x="7286508" y="5240458"/>
              <a:ext cx="457200" cy="457200"/>
            </a:xfrm>
            <a:prstGeom prst="donut">
              <a:avLst>
                <a:gd name="adj" fmla="val 10714"/>
              </a:avLst>
            </a:prstGeom>
            <a:noFill/>
            <a:ln w="28575">
              <a:solidFill>
                <a:srgbClr val="006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schemeClr val="tx1"/>
                </a:solidFill>
              </a:endParaRPr>
            </a:p>
          </p:txBody>
        </p:sp>
        <p:sp>
          <p:nvSpPr>
            <p:cNvPr id="26" name="13 Rectángulo"/>
            <p:cNvSpPr/>
            <p:nvPr/>
          </p:nvSpPr>
          <p:spPr>
            <a:xfrm>
              <a:off x="7357619" y="5322321"/>
              <a:ext cx="28886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sz="1400" dirty="0">
                  <a:solidFill>
                    <a:srgbClr val="0068AC"/>
                  </a:solidFill>
                </a:rPr>
                <a:t>A</a:t>
              </a:r>
            </a:p>
          </p:txBody>
        </p:sp>
      </p:grpSp>
      <p:cxnSp>
        <p:nvCxnSpPr>
          <p:cNvPr id="27" name="Straight Arrow Connector 6"/>
          <p:cNvCxnSpPr/>
          <p:nvPr/>
        </p:nvCxnSpPr>
        <p:spPr>
          <a:xfrm flipV="1">
            <a:off x="8028812" y="4816579"/>
            <a:ext cx="404004" cy="1"/>
          </a:xfrm>
          <a:prstGeom prst="straightConnector1">
            <a:avLst/>
          </a:prstGeom>
          <a:ln w="28575">
            <a:solidFill>
              <a:srgbClr val="295999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8202" y="1258659"/>
            <a:ext cx="661723" cy="649296"/>
          </a:xfrm>
          <a:prstGeom prst="rect">
            <a:avLst/>
          </a:prstGeom>
        </p:spPr>
      </p:pic>
      <p:sp>
        <p:nvSpPr>
          <p:cNvPr id="29" name="TextBox 52"/>
          <p:cNvSpPr txBox="1"/>
          <p:nvPr/>
        </p:nvSpPr>
        <p:spPr>
          <a:xfrm>
            <a:off x="8099444" y="4184793"/>
            <a:ext cx="1077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err="1">
                <a:solidFill>
                  <a:srgbClr val="0068AC"/>
                </a:solidFill>
              </a:rPr>
              <a:t>Pagamento</a:t>
            </a:r>
            <a:r>
              <a:rPr lang="en-US" sz="900" dirty="0">
                <a:solidFill>
                  <a:srgbClr val="0068AC"/>
                </a:solidFill>
              </a:rPr>
              <a:t> </a:t>
            </a:r>
          </a:p>
          <a:p>
            <a:pPr algn="ctr"/>
            <a:r>
              <a:rPr lang="en-US" sz="900" dirty="0">
                <a:solidFill>
                  <a:srgbClr val="0068AC"/>
                </a:solidFill>
              </a:rPr>
              <a:t>no cinema</a:t>
            </a:r>
            <a:endParaRPr lang="pt-BR" sz="900" dirty="0">
              <a:solidFill>
                <a:srgbClr val="0068AC"/>
              </a:solidFill>
            </a:endParaRPr>
          </a:p>
        </p:txBody>
      </p:sp>
      <p:sp>
        <p:nvSpPr>
          <p:cNvPr id="30" name="TextBox 54"/>
          <p:cNvSpPr txBox="1"/>
          <p:nvPr/>
        </p:nvSpPr>
        <p:spPr>
          <a:xfrm>
            <a:off x="8174384" y="5714963"/>
            <a:ext cx="943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0068AC"/>
                </a:solidFill>
              </a:rPr>
              <a:t>  </a:t>
            </a:r>
            <a:r>
              <a:rPr lang="en-US" sz="900" dirty="0" err="1">
                <a:solidFill>
                  <a:srgbClr val="0068AC"/>
                </a:solidFill>
              </a:rPr>
              <a:t>Pagamento</a:t>
            </a:r>
            <a:r>
              <a:rPr lang="en-US" sz="900" dirty="0">
                <a:solidFill>
                  <a:srgbClr val="0068AC"/>
                </a:solidFill>
              </a:rPr>
              <a:t> via </a:t>
            </a:r>
            <a:r>
              <a:rPr lang="en-US" sz="900" dirty="0" err="1">
                <a:solidFill>
                  <a:srgbClr val="0068AC"/>
                </a:solidFill>
              </a:rPr>
              <a:t>boleto</a:t>
            </a:r>
            <a:endParaRPr lang="pt-BR" sz="900" dirty="0">
              <a:solidFill>
                <a:srgbClr val="0068AC"/>
              </a:solidFill>
            </a:endParaRPr>
          </a:p>
        </p:txBody>
      </p:sp>
      <p:grpSp>
        <p:nvGrpSpPr>
          <p:cNvPr id="31" name="Grupo 21"/>
          <p:cNvGrpSpPr/>
          <p:nvPr/>
        </p:nvGrpSpPr>
        <p:grpSpPr>
          <a:xfrm>
            <a:off x="8415658" y="5214474"/>
            <a:ext cx="457200" cy="457200"/>
            <a:chOff x="7286508" y="5240458"/>
            <a:chExt cx="457200" cy="457200"/>
          </a:xfrm>
        </p:grpSpPr>
        <p:sp>
          <p:nvSpPr>
            <p:cNvPr id="32" name="4 Anillo"/>
            <p:cNvSpPr/>
            <p:nvPr/>
          </p:nvSpPr>
          <p:spPr>
            <a:xfrm>
              <a:off x="7286508" y="5240458"/>
              <a:ext cx="457200" cy="457200"/>
            </a:xfrm>
            <a:prstGeom prst="donut">
              <a:avLst>
                <a:gd name="adj" fmla="val 10714"/>
              </a:avLst>
            </a:prstGeom>
            <a:noFill/>
            <a:ln w="28575">
              <a:solidFill>
                <a:srgbClr val="006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schemeClr val="tx1"/>
                </a:solidFill>
              </a:endParaRPr>
            </a:p>
          </p:txBody>
        </p:sp>
        <p:sp>
          <p:nvSpPr>
            <p:cNvPr id="33" name="13 Rectángulo"/>
            <p:cNvSpPr/>
            <p:nvPr/>
          </p:nvSpPr>
          <p:spPr>
            <a:xfrm>
              <a:off x="7358421" y="5322321"/>
              <a:ext cx="28725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sz="1400" dirty="0">
                  <a:solidFill>
                    <a:srgbClr val="0068AC"/>
                  </a:solidFill>
                </a:rPr>
                <a:t>B</a:t>
              </a:r>
            </a:p>
          </p:txBody>
        </p:sp>
      </p:grpSp>
      <p:cxnSp>
        <p:nvCxnSpPr>
          <p:cNvPr id="34" name="Straight Arrow Connector 65"/>
          <p:cNvCxnSpPr/>
          <p:nvPr/>
        </p:nvCxnSpPr>
        <p:spPr>
          <a:xfrm flipV="1">
            <a:off x="8021662" y="5484504"/>
            <a:ext cx="404004" cy="1"/>
          </a:xfrm>
          <a:prstGeom prst="straightConnector1">
            <a:avLst/>
          </a:prstGeom>
          <a:ln w="28575">
            <a:solidFill>
              <a:srgbClr val="295999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10"/>
          <p:cNvSpPr txBox="1"/>
          <p:nvPr/>
        </p:nvSpPr>
        <p:spPr>
          <a:xfrm>
            <a:off x="6444209" y="623591"/>
            <a:ext cx="2435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295A99"/>
                </a:solidFill>
              </a:rPr>
              <a:t>A solicitação da reserva </a:t>
            </a:r>
            <a:r>
              <a:rPr lang="en-US" sz="1100" dirty="0" err="1">
                <a:solidFill>
                  <a:srgbClr val="295A99"/>
                </a:solidFill>
              </a:rPr>
              <a:t>deve</a:t>
            </a:r>
            <a:r>
              <a:rPr lang="en-US" sz="1100" dirty="0">
                <a:solidFill>
                  <a:srgbClr val="295A99"/>
                </a:solidFill>
              </a:rPr>
              <a:t> </a:t>
            </a:r>
            <a:r>
              <a:rPr lang="en-US" sz="1100" dirty="0" err="1">
                <a:solidFill>
                  <a:srgbClr val="295A99"/>
                </a:solidFill>
              </a:rPr>
              <a:t>ocorrer</a:t>
            </a:r>
            <a:r>
              <a:rPr lang="en-US" sz="1100" dirty="0">
                <a:solidFill>
                  <a:srgbClr val="295A99"/>
                </a:solidFill>
              </a:rPr>
              <a:t> em até 10 dias </a:t>
            </a:r>
            <a:r>
              <a:rPr lang="en-US" sz="1100" dirty="0" err="1">
                <a:solidFill>
                  <a:srgbClr val="295A99"/>
                </a:solidFill>
              </a:rPr>
              <a:t>corridos</a:t>
            </a:r>
            <a:r>
              <a:rPr lang="en-US" sz="1100" dirty="0">
                <a:solidFill>
                  <a:srgbClr val="295A99"/>
                </a:solidFill>
              </a:rPr>
              <a:t> </a:t>
            </a:r>
            <a:r>
              <a:rPr lang="en-US" sz="1100" dirty="0" err="1">
                <a:solidFill>
                  <a:srgbClr val="295A99"/>
                </a:solidFill>
              </a:rPr>
              <a:t>antecendente</a:t>
            </a:r>
            <a:r>
              <a:rPr lang="en-US" sz="1100" dirty="0">
                <a:solidFill>
                  <a:srgbClr val="295A99"/>
                </a:solidFill>
              </a:rPr>
              <a:t> </a:t>
            </a:r>
          </a:p>
          <a:p>
            <a:pPr algn="ctr"/>
            <a:r>
              <a:rPr lang="en-US" sz="1100" dirty="0">
                <a:solidFill>
                  <a:srgbClr val="295A99"/>
                </a:solidFill>
              </a:rPr>
              <a:t>a data do evento. </a:t>
            </a:r>
            <a:endParaRPr lang="pt-BR" sz="1100" dirty="0">
              <a:solidFill>
                <a:srgbClr val="295A99"/>
              </a:solidFill>
            </a:endParaRPr>
          </a:p>
        </p:txBody>
      </p:sp>
      <p:sp>
        <p:nvSpPr>
          <p:cNvPr id="36" name="Rounded Rectangular Callout 12"/>
          <p:cNvSpPr/>
          <p:nvPr/>
        </p:nvSpPr>
        <p:spPr>
          <a:xfrm>
            <a:off x="6444208" y="610527"/>
            <a:ext cx="2435799" cy="648132"/>
          </a:xfrm>
          <a:prstGeom prst="wedgeRoundRectCallout">
            <a:avLst>
              <a:gd name="adj1" fmla="val -46934"/>
              <a:gd name="adj2" fmla="val 13185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TextBox 42"/>
          <p:cNvSpPr txBox="1"/>
          <p:nvPr/>
        </p:nvSpPr>
        <p:spPr>
          <a:xfrm>
            <a:off x="2453286" y="3484704"/>
            <a:ext cx="29154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295A99"/>
                </a:solidFill>
              </a:rPr>
              <a:t>2</a:t>
            </a:r>
            <a:r>
              <a:rPr lang="en-US" sz="1200" dirty="0">
                <a:solidFill>
                  <a:srgbClr val="295A99"/>
                </a:solidFill>
                <a:cs typeface="Arial" panose="020B0604020202020204" pitchFamily="34" charset="0"/>
              </a:rPr>
              <a:t>) Momento (após o pagamento adiantado)</a:t>
            </a:r>
            <a:endParaRPr lang="pt-BR" sz="1200" dirty="0">
              <a:solidFill>
                <a:srgbClr val="295A99"/>
              </a:solidFill>
            </a:endParaRPr>
          </a:p>
        </p:txBody>
      </p:sp>
      <p:pic>
        <p:nvPicPr>
          <p:cNvPr id="39" name="Picture 3" descr="Z:\Eventos\Materiais e Fotos\LOGOs\Cinépoli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30" y="73558"/>
            <a:ext cx="1908886" cy="53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CaixaDeTexto 39"/>
          <p:cNvSpPr txBox="1"/>
          <p:nvPr/>
        </p:nvSpPr>
        <p:spPr>
          <a:xfrm>
            <a:off x="3822012" y="671628"/>
            <a:ext cx="1284006" cy="276999"/>
          </a:xfrm>
          <a:prstGeom prst="rect">
            <a:avLst/>
          </a:prstGeom>
          <a:solidFill>
            <a:srgbClr val="FFC72C"/>
          </a:solidFill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tx2"/>
                </a:solidFill>
              </a:rPr>
              <a:t>Antes</a:t>
            </a:r>
            <a:r>
              <a:rPr lang="pt-BR" sz="1200" b="1" dirty="0">
                <a:solidFill>
                  <a:schemeClr val="tx2"/>
                </a:solidFill>
                <a:latin typeface="Lucida Sans" pitchFamily="34" charset="0"/>
              </a:rPr>
              <a:t> </a:t>
            </a:r>
            <a:r>
              <a:rPr lang="pt-BR" sz="1200" b="1" dirty="0">
                <a:solidFill>
                  <a:schemeClr val="tx2"/>
                </a:solidFill>
              </a:rPr>
              <a:t>do</a:t>
            </a:r>
            <a:r>
              <a:rPr lang="pt-BR" sz="1200" b="1" dirty="0">
                <a:solidFill>
                  <a:schemeClr val="tx2"/>
                </a:solidFill>
                <a:latin typeface="Lucida Sans" pitchFamily="34" charset="0"/>
              </a:rPr>
              <a:t> </a:t>
            </a:r>
            <a:r>
              <a:rPr lang="pt-BR" sz="1200" b="1" dirty="0">
                <a:solidFill>
                  <a:schemeClr val="tx2"/>
                </a:solidFill>
              </a:rPr>
              <a:t>Evento</a:t>
            </a:r>
          </a:p>
        </p:txBody>
      </p:sp>
      <p:sp>
        <p:nvSpPr>
          <p:cNvPr id="41" name="Título 3"/>
          <p:cNvSpPr txBox="1">
            <a:spLocks/>
          </p:cNvSpPr>
          <p:nvPr/>
        </p:nvSpPr>
        <p:spPr>
          <a:xfrm>
            <a:off x="-26495" y="34998"/>
            <a:ext cx="9170495" cy="6554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b="1" dirty="0" err="1">
                <a:latin typeface="Lucida Bright" panose="02040602050505020304" pitchFamily="18" charset="0"/>
              </a:rPr>
              <a:t>Processo</a:t>
            </a:r>
            <a:r>
              <a:rPr lang="es-MX" b="1" dirty="0">
                <a:latin typeface="Lucida Bright" panose="02040602050505020304" pitchFamily="18" charset="0"/>
              </a:rPr>
              <a:t> </a:t>
            </a:r>
            <a:r>
              <a:rPr lang="es-MX" b="1" dirty="0" err="1">
                <a:latin typeface="Lucida Bright" panose="02040602050505020304" pitchFamily="18" charset="0"/>
              </a:rPr>
              <a:t>Projeto</a:t>
            </a:r>
            <a:r>
              <a:rPr lang="es-MX" b="1" dirty="0">
                <a:latin typeface="Lucida Bright" panose="02040602050505020304" pitchFamily="18" charset="0"/>
              </a:rPr>
              <a:t> </a:t>
            </a:r>
            <a:r>
              <a:rPr lang="es-MX" b="1" dirty="0" err="1" smtClean="0">
                <a:latin typeface="Lucida Bright" panose="02040602050505020304" pitchFamily="18" charset="0"/>
              </a:rPr>
              <a:t>Escola</a:t>
            </a:r>
            <a:r>
              <a:rPr lang="es-MX" b="1" dirty="0" smtClean="0">
                <a:latin typeface="Lucida Bright" panose="02040602050505020304" pitchFamily="18" charset="0"/>
              </a:rPr>
              <a:t> Arena  </a:t>
            </a:r>
            <a:r>
              <a:rPr lang="es-MX" sz="1200" b="1" i="1" dirty="0">
                <a:latin typeface="Lucida Bright" panose="02040602050505020304" pitchFamily="18" charset="0"/>
              </a:rPr>
              <a:t/>
            </a:r>
            <a:br>
              <a:rPr lang="es-MX" sz="1200" b="1" i="1" dirty="0">
                <a:latin typeface="Lucida Bright" panose="02040602050505020304" pitchFamily="18" charset="0"/>
              </a:rPr>
            </a:br>
            <a:r>
              <a:rPr lang="es-MX" sz="1200" b="1" dirty="0" err="1">
                <a:latin typeface="Lucida Bright" panose="02040602050505020304" pitchFamily="18" charset="0"/>
              </a:rPr>
              <a:t>Negociação</a:t>
            </a:r>
            <a:endParaRPr lang="es-MX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153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11"/>
          <p:cNvSpPr/>
          <p:nvPr/>
        </p:nvSpPr>
        <p:spPr>
          <a:xfrm>
            <a:off x="1762023" y="1107029"/>
            <a:ext cx="2179426" cy="1894247"/>
          </a:xfrm>
          <a:prstGeom prst="roundRect">
            <a:avLst/>
          </a:prstGeom>
          <a:noFill/>
          <a:ln>
            <a:solidFill>
              <a:srgbClr val="00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/>
            <a:endParaRPr lang="es-MX" sz="1000" b="1" dirty="0">
              <a:solidFill>
                <a:srgbClr val="0068AC"/>
              </a:solidFill>
            </a:endParaRPr>
          </a:p>
          <a:p>
            <a:pPr algn="just"/>
            <a:r>
              <a:rPr lang="es-MX" sz="1000" b="1" dirty="0">
                <a:solidFill>
                  <a:srgbClr val="0068AC"/>
                </a:solidFill>
              </a:rPr>
              <a:t>Escola: </a:t>
            </a:r>
            <a:r>
              <a:rPr lang="es-MX" sz="1000" dirty="0">
                <a:solidFill>
                  <a:srgbClr val="0068AC"/>
                </a:solidFill>
              </a:rPr>
              <a:t>Efetuar o pagamento </a:t>
            </a:r>
            <a:r>
              <a:rPr lang="es-MX" sz="1000" dirty="0" err="1">
                <a:solidFill>
                  <a:srgbClr val="0068AC"/>
                </a:solidFill>
              </a:rPr>
              <a:t>antecipado</a:t>
            </a:r>
            <a:r>
              <a:rPr lang="es-MX" sz="1000" dirty="0">
                <a:solidFill>
                  <a:srgbClr val="0068AC"/>
                </a:solidFill>
              </a:rPr>
              <a:t> conforme o valor negociado com a Matriz.  </a:t>
            </a:r>
            <a:endParaRPr lang="es-ES" sz="1000" dirty="0">
              <a:solidFill>
                <a:srgbClr val="0068AC"/>
              </a:solidFill>
            </a:endParaRPr>
          </a:p>
        </p:txBody>
      </p:sp>
      <p:sp>
        <p:nvSpPr>
          <p:cNvPr id="5" name="Rectángulo redondeado 63">
            <a:hlinkClick r:id="rId2" action="ppaction://hlinksldjump"/>
          </p:cNvPr>
          <p:cNvSpPr/>
          <p:nvPr/>
        </p:nvSpPr>
        <p:spPr>
          <a:xfrm>
            <a:off x="4404416" y="1145699"/>
            <a:ext cx="2520281" cy="188644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/>
            <a:r>
              <a:rPr lang="es-MX" sz="1000" b="1" dirty="0">
                <a:solidFill>
                  <a:srgbClr val="0068AC"/>
                </a:solidFill>
              </a:rPr>
              <a:t>Cinema: </a:t>
            </a:r>
            <a:r>
              <a:rPr lang="es-MX" sz="1000" dirty="0" err="1">
                <a:solidFill>
                  <a:srgbClr val="0068AC"/>
                </a:solidFill>
              </a:rPr>
              <a:t>Processo</a:t>
            </a:r>
            <a:r>
              <a:rPr lang="es-MX" sz="1000" dirty="0">
                <a:solidFill>
                  <a:srgbClr val="0068AC"/>
                </a:solidFill>
              </a:rPr>
              <a:t> </a:t>
            </a:r>
            <a:r>
              <a:rPr lang="es-MX" sz="1000" dirty="0" err="1">
                <a:solidFill>
                  <a:srgbClr val="0068AC"/>
                </a:solidFill>
              </a:rPr>
              <a:t>padrão</a:t>
            </a:r>
            <a:r>
              <a:rPr lang="es-MX" sz="1000" dirty="0">
                <a:solidFill>
                  <a:srgbClr val="0068AC"/>
                </a:solidFill>
              </a:rPr>
              <a:t> de Pagamento cartão de crédito ou débito.</a:t>
            </a:r>
          </a:p>
          <a:p>
            <a:pPr algn="just"/>
            <a:endParaRPr lang="es-ES" sz="1000" dirty="0">
              <a:solidFill>
                <a:srgbClr val="0068AC"/>
              </a:solidFill>
            </a:endParaRPr>
          </a:p>
        </p:txBody>
      </p:sp>
      <p:cxnSp>
        <p:nvCxnSpPr>
          <p:cNvPr id="6" name="Conector recto de flecha 45"/>
          <p:cNvCxnSpPr>
            <a:stCxn id="4" idx="3"/>
          </p:cNvCxnSpPr>
          <p:nvPr/>
        </p:nvCxnSpPr>
        <p:spPr>
          <a:xfrm flipV="1">
            <a:off x="3941449" y="2054152"/>
            <a:ext cx="437460" cy="1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o 21"/>
          <p:cNvGrpSpPr/>
          <p:nvPr/>
        </p:nvGrpSpPr>
        <p:grpSpPr>
          <a:xfrm>
            <a:off x="998895" y="1872574"/>
            <a:ext cx="457200" cy="457200"/>
            <a:chOff x="7286508" y="5240458"/>
            <a:chExt cx="457200" cy="457200"/>
          </a:xfrm>
        </p:grpSpPr>
        <p:sp>
          <p:nvSpPr>
            <p:cNvPr id="9" name="4 Anillo"/>
            <p:cNvSpPr/>
            <p:nvPr/>
          </p:nvSpPr>
          <p:spPr>
            <a:xfrm>
              <a:off x="7286508" y="5240458"/>
              <a:ext cx="457200" cy="457200"/>
            </a:xfrm>
            <a:prstGeom prst="donut">
              <a:avLst>
                <a:gd name="adj" fmla="val 10714"/>
              </a:avLst>
            </a:prstGeom>
            <a:noFill/>
            <a:ln w="28575">
              <a:solidFill>
                <a:srgbClr val="006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schemeClr val="tx1"/>
                </a:solidFill>
              </a:endParaRPr>
            </a:p>
          </p:txBody>
        </p:sp>
        <p:sp>
          <p:nvSpPr>
            <p:cNvPr id="10" name="13 Rectángulo"/>
            <p:cNvSpPr/>
            <p:nvPr/>
          </p:nvSpPr>
          <p:spPr>
            <a:xfrm>
              <a:off x="7357619" y="5322321"/>
              <a:ext cx="28886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sz="1400" dirty="0">
                  <a:solidFill>
                    <a:srgbClr val="0068AC"/>
                  </a:solidFill>
                </a:rPr>
                <a:t>A</a:t>
              </a:r>
            </a:p>
          </p:txBody>
        </p:sp>
      </p:grpSp>
      <p:cxnSp>
        <p:nvCxnSpPr>
          <p:cNvPr id="11" name="Conector recto de flecha 45"/>
          <p:cNvCxnSpPr/>
          <p:nvPr/>
        </p:nvCxnSpPr>
        <p:spPr>
          <a:xfrm flipV="1">
            <a:off x="1446988" y="2114106"/>
            <a:ext cx="340855" cy="1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redondeado 110"/>
          <p:cNvSpPr/>
          <p:nvPr/>
        </p:nvSpPr>
        <p:spPr>
          <a:xfrm>
            <a:off x="3495221" y="3553938"/>
            <a:ext cx="2541940" cy="16223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/>
            <a:r>
              <a:rPr lang="es-MX" sz="1000" b="1" dirty="0">
                <a:solidFill>
                  <a:srgbClr val="0068AC"/>
                </a:solidFill>
              </a:rPr>
              <a:t>Cinema (Gerente ou Subgerente Adm.): </a:t>
            </a:r>
            <a:r>
              <a:rPr lang="es-MX" sz="1000" dirty="0" err="1">
                <a:solidFill>
                  <a:srgbClr val="0068AC"/>
                </a:solidFill>
              </a:rPr>
              <a:t>Preencher</a:t>
            </a:r>
            <a:r>
              <a:rPr lang="es-MX" sz="1000" dirty="0">
                <a:solidFill>
                  <a:srgbClr val="0068AC"/>
                </a:solidFill>
              </a:rPr>
              <a:t> o </a:t>
            </a:r>
            <a:r>
              <a:rPr lang="es-MX" sz="1000" dirty="0" err="1">
                <a:solidFill>
                  <a:srgbClr val="0068AC"/>
                </a:solidFill>
              </a:rPr>
              <a:t>comprovante</a:t>
            </a:r>
            <a:r>
              <a:rPr lang="es-MX" sz="1000" dirty="0">
                <a:solidFill>
                  <a:srgbClr val="0068AC"/>
                </a:solidFill>
              </a:rPr>
              <a:t> de pagamento </a:t>
            </a:r>
            <a:r>
              <a:rPr lang="es-MX" sz="1000" dirty="0" err="1">
                <a:solidFill>
                  <a:srgbClr val="0068AC"/>
                </a:solidFill>
              </a:rPr>
              <a:t>antecipado</a:t>
            </a:r>
            <a:r>
              <a:rPr lang="es-MX" sz="1000" dirty="0">
                <a:solidFill>
                  <a:srgbClr val="0068AC"/>
                </a:solidFill>
              </a:rPr>
              <a:t>, </a:t>
            </a:r>
            <a:r>
              <a:rPr lang="es-MX" sz="1000" dirty="0" err="1">
                <a:solidFill>
                  <a:srgbClr val="0068AC"/>
                </a:solidFill>
              </a:rPr>
              <a:t>colher</a:t>
            </a:r>
            <a:r>
              <a:rPr lang="es-MX" sz="1000" dirty="0">
                <a:solidFill>
                  <a:srgbClr val="0068AC"/>
                </a:solidFill>
              </a:rPr>
              <a:t> a </a:t>
            </a:r>
            <a:r>
              <a:rPr lang="es-MX" sz="1000" dirty="0" err="1">
                <a:solidFill>
                  <a:srgbClr val="0068AC"/>
                </a:solidFill>
              </a:rPr>
              <a:t>assinatura</a:t>
            </a:r>
            <a:r>
              <a:rPr lang="es-MX" sz="1000" dirty="0">
                <a:solidFill>
                  <a:srgbClr val="0068AC"/>
                </a:solidFill>
              </a:rPr>
              <a:t> do cliente (</a:t>
            </a:r>
            <a:r>
              <a:rPr lang="es-MX" sz="1000" dirty="0" err="1">
                <a:solidFill>
                  <a:srgbClr val="0068AC"/>
                </a:solidFill>
              </a:rPr>
              <a:t>escola</a:t>
            </a:r>
            <a:r>
              <a:rPr lang="es-MX" sz="1000" dirty="0">
                <a:solidFill>
                  <a:srgbClr val="0068AC"/>
                </a:solidFill>
              </a:rPr>
              <a:t> ) e </a:t>
            </a:r>
            <a:r>
              <a:rPr lang="es-MX" sz="1000" dirty="0" err="1">
                <a:solidFill>
                  <a:srgbClr val="0068AC"/>
                </a:solidFill>
              </a:rPr>
              <a:t>encaminhar</a:t>
            </a:r>
            <a:r>
              <a:rPr lang="es-MX" sz="1000" dirty="0">
                <a:solidFill>
                  <a:srgbClr val="0068AC"/>
                </a:solidFill>
              </a:rPr>
              <a:t> à matriz </a:t>
            </a:r>
            <a:endParaRPr lang="es-MX" sz="1000" b="1" dirty="0">
              <a:solidFill>
                <a:srgbClr val="0068AC"/>
              </a:solidFill>
            </a:endParaRPr>
          </a:p>
        </p:txBody>
      </p:sp>
      <p:pic>
        <p:nvPicPr>
          <p:cNvPr id="13" name="Picture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413" y="3337172"/>
            <a:ext cx="661723" cy="649296"/>
          </a:xfrm>
          <a:prstGeom prst="rect">
            <a:avLst/>
          </a:prstGeom>
        </p:spPr>
      </p:pic>
      <p:cxnSp>
        <p:nvCxnSpPr>
          <p:cNvPr id="14" name="Conector recto de flecha 45"/>
          <p:cNvCxnSpPr/>
          <p:nvPr/>
        </p:nvCxnSpPr>
        <p:spPr>
          <a:xfrm flipH="1">
            <a:off x="3089543" y="4365100"/>
            <a:ext cx="393998" cy="7581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ector 9"/>
          <p:cNvSpPr/>
          <p:nvPr/>
        </p:nvSpPr>
        <p:spPr>
          <a:xfrm>
            <a:off x="2629635" y="4144081"/>
            <a:ext cx="457200" cy="457200"/>
          </a:xfrm>
          <a:prstGeom prst="flowChartConnector">
            <a:avLst/>
          </a:prstGeom>
          <a:noFill/>
          <a:ln w="57150">
            <a:solidFill>
              <a:srgbClr val="00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rgbClr val="0068AC"/>
              </a:solidFill>
            </a:endParaRPr>
          </a:p>
        </p:txBody>
      </p:sp>
      <p:sp>
        <p:nvSpPr>
          <p:cNvPr id="16" name="TextBox 28"/>
          <p:cNvSpPr txBox="1"/>
          <p:nvPr/>
        </p:nvSpPr>
        <p:spPr>
          <a:xfrm>
            <a:off x="100926" y="1274272"/>
            <a:ext cx="16610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rgbClr val="0068AC"/>
                </a:solidFill>
              </a:rPr>
              <a:t>Pagamento</a:t>
            </a:r>
            <a:r>
              <a:rPr lang="en-US" sz="1000" dirty="0">
                <a:solidFill>
                  <a:srgbClr val="0068AC"/>
                </a:solidFill>
              </a:rPr>
              <a:t> </a:t>
            </a:r>
            <a:r>
              <a:rPr lang="en-US" sz="1000" dirty="0" err="1">
                <a:solidFill>
                  <a:srgbClr val="0068AC"/>
                </a:solidFill>
              </a:rPr>
              <a:t>direto</a:t>
            </a:r>
            <a:r>
              <a:rPr lang="en-US" sz="1000" dirty="0">
                <a:solidFill>
                  <a:srgbClr val="0068AC"/>
                </a:solidFill>
              </a:rPr>
              <a:t> no cinema: via </a:t>
            </a:r>
            <a:r>
              <a:rPr lang="en-US" sz="1000" dirty="0" err="1">
                <a:solidFill>
                  <a:srgbClr val="0068AC"/>
                </a:solidFill>
              </a:rPr>
              <a:t>dinheiro</a:t>
            </a:r>
            <a:r>
              <a:rPr lang="en-US" sz="1000" dirty="0">
                <a:solidFill>
                  <a:srgbClr val="0068AC"/>
                </a:solidFill>
              </a:rPr>
              <a:t> </a:t>
            </a:r>
            <a:r>
              <a:rPr lang="en-US" sz="1000" dirty="0" err="1">
                <a:solidFill>
                  <a:srgbClr val="0068AC"/>
                </a:solidFill>
              </a:rPr>
              <a:t>ou</a:t>
            </a:r>
            <a:r>
              <a:rPr lang="en-US" sz="1000" dirty="0">
                <a:solidFill>
                  <a:srgbClr val="0068AC"/>
                </a:solidFill>
              </a:rPr>
              <a:t> </a:t>
            </a:r>
            <a:r>
              <a:rPr lang="en-US" sz="1000" dirty="0" err="1">
                <a:solidFill>
                  <a:srgbClr val="0068AC"/>
                </a:solidFill>
              </a:rPr>
              <a:t>cartão</a:t>
            </a:r>
            <a:r>
              <a:rPr lang="en-US" sz="1000" dirty="0">
                <a:solidFill>
                  <a:srgbClr val="0068AC"/>
                </a:solidFill>
              </a:rPr>
              <a:t> crédito/débito </a:t>
            </a:r>
          </a:p>
        </p:txBody>
      </p:sp>
      <p:sp>
        <p:nvSpPr>
          <p:cNvPr id="17" name="TextBox 29"/>
          <p:cNvSpPr txBox="1"/>
          <p:nvPr/>
        </p:nvSpPr>
        <p:spPr>
          <a:xfrm>
            <a:off x="205629" y="5504225"/>
            <a:ext cx="8774659" cy="1204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rgbClr val="0068AC"/>
                </a:solidFill>
              </a:rPr>
              <a:t>Nota: </a:t>
            </a:r>
            <a:r>
              <a:rPr lang="en-US" sz="1200" dirty="0">
                <a:solidFill>
                  <a:srgbClr val="0068AC"/>
                </a:solidFill>
              </a:rPr>
              <a:t>Toda escola que solicitar a reserva de  sala deve efetuar o  </a:t>
            </a:r>
            <a:r>
              <a:rPr lang="en-US" sz="1200" dirty="0" err="1">
                <a:solidFill>
                  <a:srgbClr val="0068AC"/>
                </a:solidFill>
              </a:rPr>
              <a:t>pagamento</a:t>
            </a:r>
            <a:r>
              <a:rPr lang="en-US" sz="1200" dirty="0">
                <a:solidFill>
                  <a:srgbClr val="0068AC"/>
                </a:solidFill>
              </a:rPr>
              <a:t>  </a:t>
            </a:r>
            <a:r>
              <a:rPr lang="en-US" sz="1200" dirty="0" err="1">
                <a:solidFill>
                  <a:srgbClr val="0068AC"/>
                </a:solidFill>
              </a:rPr>
              <a:t>mínimo</a:t>
            </a:r>
            <a:r>
              <a:rPr lang="en-US" sz="1200" dirty="0">
                <a:solidFill>
                  <a:srgbClr val="0068AC"/>
                </a:solidFill>
              </a:rPr>
              <a:t> </a:t>
            </a:r>
            <a:r>
              <a:rPr lang="en-US" sz="1200" dirty="0" err="1">
                <a:solidFill>
                  <a:srgbClr val="0068AC"/>
                </a:solidFill>
              </a:rPr>
              <a:t>em</a:t>
            </a:r>
            <a:r>
              <a:rPr lang="en-US" sz="1200" dirty="0">
                <a:solidFill>
                  <a:srgbClr val="0068AC"/>
                </a:solidFill>
              </a:rPr>
              <a:t> </a:t>
            </a:r>
            <a:r>
              <a:rPr lang="en-US" sz="1200" dirty="0" err="1">
                <a:solidFill>
                  <a:srgbClr val="0068AC"/>
                </a:solidFill>
              </a:rPr>
              <a:t>até</a:t>
            </a:r>
            <a:r>
              <a:rPr lang="en-US" sz="1200" dirty="0">
                <a:solidFill>
                  <a:srgbClr val="0068AC"/>
                </a:solidFill>
              </a:rPr>
              <a:t> 05 </a:t>
            </a:r>
            <a:r>
              <a:rPr lang="en-US" sz="1200" dirty="0" err="1">
                <a:solidFill>
                  <a:srgbClr val="0068AC"/>
                </a:solidFill>
              </a:rPr>
              <a:t>dias</a:t>
            </a:r>
            <a:r>
              <a:rPr lang="en-US" sz="1200" dirty="0">
                <a:solidFill>
                  <a:srgbClr val="0068AC"/>
                </a:solidFill>
              </a:rPr>
              <a:t> </a:t>
            </a:r>
            <a:r>
              <a:rPr lang="en-US" sz="1200" dirty="0" err="1">
                <a:solidFill>
                  <a:srgbClr val="0068AC"/>
                </a:solidFill>
              </a:rPr>
              <a:t>úteis</a:t>
            </a:r>
            <a:r>
              <a:rPr lang="en-US" sz="1200" dirty="0">
                <a:solidFill>
                  <a:srgbClr val="0068AC"/>
                </a:solidFill>
              </a:rPr>
              <a:t> antecendente ao dia da sessão. Em seguida encaminhar o comprovante  de pagamento para a Matriz. </a:t>
            </a:r>
          </a:p>
          <a:p>
            <a:endParaRPr lang="pt-BR" sz="1200" dirty="0">
              <a:solidFill>
                <a:srgbClr val="0068AC"/>
              </a:solidFill>
            </a:endParaRPr>
          </a:p>
          <a:p>
            <a:r>
              <a:rPr lang="pt-BR" sz="1200" dirty="0">
                <a:solidFill>
                  <a:srgbClr val="0068AC"/>
                </a:solidFill>
              </a:rPr>
              <a:t>Sessão com sala exclusiva – mínimo 50 pessoas (por sala)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 sz="1200" dirty="0">
              <a:solidFill>
                <a:srgbClr val="0068AC"/>
              </a:solidFill>
            </a:endParaRPr>
          </a:p>
          <a:p>
            <a:r>
              <a:rPr lang="pt-BR" sz="1200" dirty="0">
                <a:solidFill>
                  <a:srgbClr val="0068AC"/>
                </a:solidFill>
              </a:rPr>
              <a:t>* Para grupos acima de 50 pessoas – 1 cortesia a cada 25 pagantes (ingresso e combo)</a:t>
            </a:r>
            <a:endParaRPr lang="en-US" sz="1200" dirty="0">
              <a:solidFill>
                <a:srgbClr val="0068AC"/>
              </a:solidFill>
            </a:endParaRPr>
          </a:p>
        </p:txBody>
      </p:sp>
      <p:sp>
        <p:nvSpPr>
          <p:cNvPr id="18" name="Rectángulo redondeado 110"/>
          <p:cNvSpPr/>
          <p:nvPr/>
        </p:nvSpPr>
        <p:spPr>
          <a:xfrm>
            <a:off x="6438349" y="3553938"/>
            <a:ext cx="2541940" cy="16223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/>
            <a:r>
              <a:rPr lang="es-MX" sz="1000" b="1" dirty="0">
                <a:solidFill>
                  <a:srgbClr val="0068AC"/>
                </a:solidFill>
              </a:rPr>
              <a:t>Cinema (Gerente ou Subgerente Adm.): </a:t>
            </a:r>
            <a:r>
              <a:rPr lang="es-MX" sz="1000" dirty="0">
                <a:solidFill>
                  <a:srgbClr val="0068AC"/>
                </a:solidFill>
              </a:rPr>
              <a:t>Registrar no sistema, a </a:t>
            </a:r>
            <a:r>
              <a:rPr lang="es-MX" sz="1000" dirty="0" err="1">
                <a:solidFill>
                  <a:srgbClr val="0068AC"/>
                </a:solidFill>
              </a:rPr>
              <a:t>quantidade</a:t>
            </a:r>
            <a:r>
              <a:rPr lang="es-MX" sz="1000" dirty="0">
                <a:solidFill>
                  <a:srgbClr val="0068AC"/>
                </a:solidFill>
              </a:rPr>
              <a:t> de  ingressos pagos antecipadamente considerando a data de </a:t>
            </a:r>
            <a:r>
              <a:rPr lang="es-MX" sz="1000" dirty="0" err="1">
                <a:solidFill>
                  <a:srgbClr val="0068AC"/>
                </a:solidFill>
              </a:rPr>
              <a:t>realização</a:t>
            </a:r>
            <a:r>
              <a:rPr lang="es-MX" sz="1000" dirty="0">
                <a:solidFill>
                  <a:srgbClr val="0068AC"/>
                </a:solidFill>
              </a:rPr>
              <a:t> do evento (data futura no sistema).</a:t>
            </a:r>
            <a:endParaRPr lang="es-MX" sz="1200" b="1" dirty="0">
              <a:solidFill>
                <a:srgbClr val="0068AC"/>
              </a:solidFill>
            </a:endParaRPr>
          </a:p>
        </p:txBody>
      </p:sp>
      <p:pic>
        <p:nvPicPr>
          <p:cNvPr id="19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541" y="3337172"/>
            <a:ext cx="661723" cy="649296"/>
          </a:xfrm>
          <a:prstGeom prst="rect">
            <a:avLst/>
          </a:prstGeom>
        </p:spPr>
      </p:pic>
      <p:pic>
        <p:nvPicPr>
          <p:cNvPr id="20" name="Picture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5558" y="3654025"/>
            <a:ext cx="1215290" cy="549068"/>
          </a:xfrm>
          <a:prstGeom prst="rect">
            <a:avLst/>
          </a:prstGeom>
        </p:spPr>
      </p:pic>
      <p:pic>
        <p:nvPicPr>
          <p:cNvPr id="21" name="40 Imagen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4358" y="1393052"/>
            <a:ext cx="1556225" cy="790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40 Imagen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5214" y="1378097"/>
            <a:ext cx="1556225" cy="7908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" name="Elbow Connector 2"/>
          <p:cNvCxnSpPr>
            <a:stCxn id="5" idx="3"/>
          </p:cNvCxnSpPr>
          <p:nvPr/>
        </p:nvCxnSpPr>
        <p:spPr>
          <a:xfrm>
            <a:off x="6924697" y="2088920"/>
            <a:ext cx="900082" cy="1465018"/>
          </a:xfrm>
          <a:prstGeom prst="bentConnector2">
            <a:avLst/>
          </a:prstGeom>
          <a:ln w="28575">
            <a:solidFill>
              <a:srgbClr val="295999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45"/>
          <p:cNvCxnSpPr/>
          <p:nvPr/>
        </p:nvCxnSpPr>
        <p:spPr>
          <a:xfrm flipH="1">
            <a:off x="6037161" y="4479186"/>
            <a:ext cx="393998" cy="7581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7904" y="3573016"/>
            <a:ext cx="1683990" cy="788403"/>
          </a:xfrm>
          <a:prstGeom prst="rect">
            <a:avLst/>
          </a:prstGeom>
        </p:spPr>
      </p:pic>
      <p:pic>
        <p:nvPicPr>
          <p:cNvPr id="27" name="Picture 3" descr="Z:\Eventos\Materiais e Fotos\LOGOs\Cinépoli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30" y="73558"/>
            <a:ext cx="1908886" cy="53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ítulo 3"/>
          <p:cNvSpPr txBox="1">
            <a:spLocks/>
          </p:cNvSpPr>
          <p:nvPr/>
        </p:nvSpPr>
        <p:spPr>
          <a:xfrm>
            <a:off x="-26495" y="34998"/>
            <a:ext cx="9170495" cy="6554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b="1" dirty="0" err="1">
                <a:latin typeface="+mn-lt"/>
              </a:rPr>
              <a:t>Processo</a:t>
            </a:r>
            <a:r>
              <a:rPr lang="es-MX" b="1" dirty="0">
                <a:latin typeface="+mn-lt"/>
              </a:rPr>
              <a:t> </a:t>
            </a:r>
            <a:r>
              <a:rPr lang="es-MX" b="1" dirty="0" err="1">
                <a:latin typeface="+mn-lt"/>
              </a:rPr>
              <a:t>Projeto</a:t>
            </a:r>
            <a:r>
              <a:rPr lang="es-MX" b="1" dirty="0">
                <a:latin typeface="+mn-lt"/>
              </a:rPr>
              <a:t> </a:t>
            </a:r>
            <a:r>
              <a:rPr lang="es-MX" b="1" dirty="0" err="1" smtClean="0">
                <a:latin typeface="+mn-lt"/>
              </a:rPr>
              <a:t>Escola</a:t>
            </a:r>
            <a:r>
              <a:rPr lang="es-MX" b="1" dirty="0" smtClean="0">
                <a:latin typeface="+mn-lt"/>
              </a:rPr>
              <a:t> Arena</a:t>
            </a:r>
            <a:r>
              <a:rPr lang="es-MX" sz="1200" b="1" i="1" dirty="0">
                <a:latin typeface="+mn-lt"/>
              </a:rPr>
              <a:t/>
            </a:r>
            <a:br>
              <a:rPr lang="es-MX" sz="1200" b="1" i="1" dirty="0">
                <a:latin typeface="+mn-lt"/>
              </a:rPr>
            </a:br>
            <a:r>
              <a:rPr lang="es-MX" sz="1200" dirty="0">
                <a:latin typeface="+mn-lt"/>
              </a:rPr>
              <a:t>Pagamento </a:t>
            </a:r>
            <a:r>
              <a:rPr lang="es-MX" sz="1200" dirty="0" err="1">
                <a:latin typeface="+mn-lt"/>
              </a:rPr>
              <a:t>antecipado</a:t>
            </a:r>
            <a:r>
              <a:rPr lang="es-MX" sz="1200" dirty="0">
                <a:latin typeface="+mn-lt"/>
              </a:rPr>
              <a:t> – </a:t>
            </a:r>
            <a:r>
              <a:rPr lang="es-MX" sz="1200" dirty="0" err="1">
                <a:latin typeface="+mn-lt"/>
              </a:rPr>
              <a:t>direto</a:t>
            </a:r>
            <a:r>
              <a:rPr lang="es-MX" sz="1200" dirty="0">
                <a:latin typeface="+mn-lt"/>
              </a:rPr>
              <a:t> no cinema</a:t>
            </a:r>
            <a:endParaRPr lang="es-MX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3822012" y="671628"/>
            <a:ext cx="1284006" cy="276999"/>
          </a:xfrm>
          <a:prstGeom prst="rect">
            <a:avLst/>
          </a:prstGeom>
          <a:solidFill>
            <a:srgbClr val="FFC72C"/>
          </a:solidFill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tx2"/>
                </a:solidFill>
              </a:rPr>
              <a:t>Antes</a:t>
            </a:r>
            <a:r>
              <a:rPr lang="pt-BR" sz="1200" b="1" dirty="0">
                <a:solidFill>
                  <a:schemeClr val="tx2"/>
                </a:solidFill>
                <a:latin typeface="Lucida Sans" pitchFamily="34" charset="0"/>
              </a:rPr>
              <a:t> </a:t>
            </a:r>
            <a:r>
              <a:rPr lang="pt-BR" sz="1200" b="1" dirty="0">
                <a:solidFill>
                  <a:schemeClr val="tx2"/>
                </a:solidFill>
              </a:rPr>
              <a:t>do</a:t>
            </a:r>
            <a:r>
              <a:rPr lang="pt-BR" sz="1200" b="1" dirty="0">
                <a:solidFill>
                  <a:schemeClr val="tx2"/>
                </a:solidFill>
                <a:latin typeface="Lucida Sans" pitchFamily="34" charset="0"/>
              </a:rPr>
              <a:t> </a:t>
            </a:r>
            <a:r>
              <a:rPr lang="pt-BR" sz="1200" b="1" dirty="0">
                <a:solidFill>
                  <a:schemeClr val="tx2"/>
                </a:solidFill>
              </a:rPr>
              <a:t>Evento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xmlns="" id="{422D621D-3BF2-4F2B-B857-6303BCBDBCD5}"/>
              </a:ext>
            </a:extLst>
          </p:cNvPr>
          <p:cNvSpPr txBox="1"/>
          <p:nvPr/>
        </p:nvSpPr>
        <p:spPr>
          <a:xfrm>
            <a:off x="7824779" y="59012"/>
            <a:ext cx="126945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00" b="1" dirty="0">
                <a:solidFill>
                  <a:srgbClr val="0070C0"/>
                </a:solidFill>
              </a:rPr>
              <a:t>Versão 1.3</a:t>
            </a:r>
          </a:p>
          <a:p>
            <a:r>
              <a:rPr lang="pt-BR" sz="1300" b="1" dirty="0">
                <a:solidFill>
                  <a:srgbClr val="0070C0"/>
                </a:solidFill>
              </a:rPr>
              <a:t>Setembro/2018</a:t>
            </a:r>
          </a:p>
        </p:txBody>
      </p:sp>
    </p:spTree>
    <p:extLst>
      <p:ext uri="{BB962C8B-B14F-4D97-AF65-F5344CB8AC3E}">
        <p14:creationId xmlns:p14="http://schemas.microsoft.com/office/powerpoint/2010/main" val="450993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1"/>
          <p:cNvSpPr/>
          <p:nvPr/>
        </p:nvSpPr>
        <p:spPr>
          <a:xfrm>
            <a:off x="741611" y="1782982"/>
            <a:ext cx="2179426" cy="1758776"/>
          </a:xfrm>
          <a:prstGeom prst="roundRect">
            <a:avLst/>
          </a:prstGeom>
          <a:noFill/>
          <a:ln>
            <a:solidFill>
              <a:srgbClr val="00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/>
            <a:r>
              <a:rPr lang="es-MX" sz="1000" b="1" dirty="0">
                <a:solidFill>
                  <a:srgbClr val="0068AC"/>
                </a:solidFill>
              </a:rPr>
              <a:t>Gerente ou Subgerente ADM: </a:t>
            </a:r>
            <a:r>
              <a:rPr lang="es-MX" sz="1000" dirty="0">
                <a:solidFill>
                  <a:srgbClr val="0068AC"/>
                </a:solidFill>
              </a:rPr>
              <a:t>Selecionar o filme </a:t>
            </a:r>
            <a:r>
              <a:rPr lang="es-MX" sz="1000" dirty="0" err="1">
                <a:solidFill>
                  <a:srgbClr val="0068AC"/>
                </a:solidFill>
              </a:rPr>
              <a:t>exibido</a:t>
            </a:r>
            <a:r>
              <a:rPr lang="es-MX" sz="1000" dirty="0">
                <a:solidFill>
                  <a:srgbClr val="0068AC"/>
                </a:solidFill>
              </a:rPr>
              <a:t> </a:t>
            </a:r>
            <a:r>
              <a:rPr lang="es-MX" sz="1000" dirty="0" err="1">
                <a:solidFill>
                  <a:srgbClr val="0068AC"/>
                </a:solidFill>
              </a:rPr>
              <a:t>com</a:t>
            </a:r>
            <a:r>
              <a:rPr lang="es-MX" sz="1000" dirty="0">
                <a:solidFill>
                  <a:srgbClr val="0068AC"/>
                </a:solidFill>
              </a:rPr>
              <a:t> a tecla de </a:t>
            </a:r>
            <a:r>
              <a:rPr lang="es-MX" sz="1000" b="1" dirty="0">
                <a:solidFill>
                  <a:srgbClr val="0068AC"/>
                </a:solidFill>
              </a:rPr>
              <a:t>PE</a:t>
            </a:r>
            <a:r>
              <a:rPr lang="es-MX" sz="1000" dirty="0">
                <a:solidFill>
                  <a:srgbClr val="0068AC"/>
                </a:solidFill>
              </a:rPr>
              <a:t> (</a:t>
            </a:r>
            <a:r>
              <a:rPr lang="es-MX" sz="1000" dirty="0" err="1">
                <a:solidFill>
                  <a:srgbClr val="0068AC"/>
                </a:solidFill>
              </a:rPr>
              <a:t>Projeto</a:t>
            </a:r>
            <a:r>
              <a:rPr lang="es-MX" sz="1000" dirty="0">
                <a:solidFill>
                  <a:srgbClr val="0068AC"/>
                </a:solidFill>
              </a:rPr>
              <a:t> </a:t>
            </a:r>
            <a:r>
              <a:rPr lang="es-MX" sz="1000" dirty="0" err="1">
                <a:solidFill>
                  <a:srgbClr val="0068AC"/>
                </a:solidFill>
              </a:rPr>
              <a:t>Escola</a:t>
            </a:r>
            <a:r>
              <a:rPr lang="es-MX" sz="1000" dirty="0">
                <a:solidFill>
                  <a:srgbClr val="0068AC"/>
                </a:solidFill>
              </a:rPr>
              <a:t>).</a:t>
            </a:r>
            <a:endParaRPr lang="es-ES" sz="1000" dirty="0">
              <a:solidFill>
                <a:srgbClr val="0068AC"/>
              </a:solidFill>
            </a:endParaRPr>
          </a:p>
        </p:txBody>
      </p:sp>
      <p:sp>
        <p:nvSpPr>
          <p:cNvPr id="3" name="Rectángulo redondeado 61"/>
          <p:cNvSpPr/>
          <p:nvPr/>
        </p:nvSpPr>
        <p:spPr>
          <a:xfrm>
            <a:off x="3261892" y="1782981"/>
            <a:ext cx="2494460" cy="1758776"/>
          </a:xfrm>
          <a:prstGeom prst="roundRect">
            <a:avLst/>
          </a:prstGeom>
          <a:noFill/>
          <a:ln>
            <a:solidFill>
              <a:srgbClr val="00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/>
            <a:r>
              <a:rPr lang="es-MX" sz="1000" dirty="0">
                <a:solidFill>
                  <a:srgbClr val="0068AC"/>
                </a:solidFill>
              </a:rPr>
              <a:t>Registrar </a:t>
            </a:r>
            <a:r>
              <a:rPr lang="es-MX" sz="1000" b="1" dirty="0">
                <a:solidFill>
                  <a:srgbClr val="FF0000"/>
                </a:solidFill>
              </a:rPr>
              <a:t>APENAS</a:t>
            </a:r>
            <a:r>
              <a:rPr lang="es-MX" sz="1000" dirty="0">
                <a:solidFill>
                  <a:srgbClr val="0068AC"/>
                </a:solidFill>
              </a:rPr>
              <a:t> a quantidade de assentos correspondente ao número de ingressos pagos antecipadamente com a data futura (data do evento).</a:t>
            </a:r>
            <a:endParaRPr lang="es-ES" sz="1000" dirty="0">
              <a:solidFill>
                <a:srgbClr val="0068AC"/>
              </a:solidFill>
            </a:endParaRPr>
          </a:p>
        </p:txBody>
      </p:sp>
      <p:sp>
        <p:nvSpPr>
          <p:cNvPr id="4" name="Rectángulo redondeado 63">
            <a:hlinkClick r:id="rId2" action="ppaction://hlinksldjump"/>
          </p:cNvPr>
          <p:cNvSpPr/>
          <p:nvPr/>
        </p:nvSpPr>
        <p:spPr>
          <a:xfrm>
            <a:off x="6386419" y="1782525"/>
            <a:ext cx="2520281" cy="1751529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/>
            <a:r>
              <a:rPr lang="es-MX" sz="1000" dirty="0">
                <a:solidFill>
                  <a:srgbClr val="0068AC"/>
                </a:solidFill>
              </a:rPr>
              <a:t>Selecionar individualmente, os ingressos pagos antecipadamente.</a:t>
            </a:r>
            <a:endParaRPr lang="es-MX" sz="1100" u="sng" dirty="0">
              <a:solidFill>
                <a:srgbClr val="0068AC"/>
              </a:solidFill>
            </a:endParaRPr>
          </a:p>
        </p:txBody>
      </p:sp>
      <p:cxnSp>
        <p:nvCxnSpPr>
          <p:cNvPr id="5" name="Conector recto de flecha 45"/>
          <p:cNvCxnSpPr>
            <a:stCxn id="2" idx="3"/>
            <a:endCxn id="3" idx="1"/>
          </p:cNvCxnSpPr>
          <p:nvPr/>
        </p:nvCxnSpPr>
        <p:spPr>
          <a:xfrm flipV="1">
            <a:off x="2921037" y="2662369"/>
            <a:ext cx="340855" cy="1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de flecha 47"/>
          <p:cNvCxnSpPr>
            <a:stCxn id="3" idx="3"/>
            <a:endCxn id="4" idx="1"/>
          </p:cNvCxnSpPr>
          <p:nvPr/>
        </p:nvCxnSpPr>
        <p:spPr>
          <a:xfrm flipV="1">
            <a:off x="5756352" y="2658290"/>
            <a:ext cx="630067" cy="4079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47"/>
          <p:cNvCxnSpPr/>
          <p:nvPr/>
        </p:nvCxnSpPr>
        <p:spPr>
          <a:xfrm>
            <a:off x="7549299" y="3555370"/>
            <a:ext cx="0" cy="309260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redondeado 63"/>
          <p:cNvSpPr/>
          <p:nvPr/>
        </p:nvSpPr>
        <p:spPr>
          <a:xfrm>
            <a:off x="3858888" y="3847003"/>
            <a:ext cx="4995557" cy="1841539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/>
            <a:r>
              <a:rPr lang="es-MX" sz="1000" dirty="0">
                <a:solidFill>
                  <a:srgbClr val="0068AC"/>
                </a:solidFill>
              </a:rPr>
              <a:t>Registrar a forma de pagamento </a:t>
            </a:r>
            <a:r>
              <a:rPr lang="es-MX" sz="1000" dirty="0" err="1">
                <a:solidFill>
                  <a:srgbClr val="0068AC"/>
                </a:solidFill>
              </a:rPr>
              <a:t>via</a:t>
            </a:r>
            <a:r>
              <a:rPr lang="es-MX" sz="1000" dirty="0">
                <a:solidFill>
                  <a:srgbClr val="0068AC"/>
                </a:solidFill>
              </a:rPr>
              <a:t> </a:t>
            </a:r>
            <a:r>
              <a:rPr lang="es-MX" sz="1000" dirty="0" err="1">
                <a:solidFill>
                  <a:srgbClr val="0068AC"/>
                </a:solidFill>
              </a:rPr>
              <a:t>dinheiro</a:t>
            </a:r>
            <a:r>
              <a:rPr lang="es-MX" sz="1000" dirty="0">
                <a:solidFill>
                  <a:srgbClr val="0068AC"/>
                </a:solidFill>
              </a:rPr>
              <a:t> </a:t>
            </a:r>
            <a:r>
              <a:rPr lang="es-MX" sz="1000" dirty="0" err="1">
                <a:solidFill>
                  <a:srgbClr val="0068AC"/>
                </a:solidFill>
              </a:rPr>
              <a:t>ou</a:t>
            </a:r>
            <a:r>
              <a:rPr lang="es-MX" sz="1000" dirty="0">
                <a:solidFill>
                  <a:srgbClr val="0068AC"/>
                </a:solidFill>
              </a:rPr>
              <a:t> </a:t>
            </a:r>
            <a:r>
              <a:rPr lang="es-MX" sz="1000" dirty="0" err="1">
                <a:solidFill>
                  <a:srgbClr val="0068AC"/>
                </a:solidFill>
              </a:rPr>
              <a:t>cartão</a:t>
            </a:r>
            <a:r>
              <a:rPr lang="es-MX" sz="1000" dirty="0">
                <a:solidFill>
                  <a:srgbClr val="0068AC"/>
                </a:solidFill>
              </a:rPr>
              <a:t> de crédito/ débito clicando na opção </a:t>
            </a:r>
            <a:r>
              <a:rPr lang="es-MX" sz="1000" u="sng" dirty="0">
                <a:solidFill>
                  <a:srgbClr val="0068AC"/>
                </a:solidFill>
              </a:rPr>
              <a:t>Bilheteria &gt; Projeto Escola &gt; Débito ou Crédito.</a:t>
            </a:r>
            <a:endParaRPr lang="es-MX" sz="1100" b="1" u="sng" dirty="0">
              <a:solidFill>
                <a:srgbClr val="0068AC"/>
              </a:solidFill>
            </a:endParaRP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556" y="1853825"/>
            <a:ext cx="1443296" cy="854431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5363" y="1918183"/>
            <a:ext cx="269777" cy="300433"/>
          </a:xfrm>
          <a:prstGeom prst="rect">
            <a:avLst/>
          </a:prstGeom>
        </p:spPr>
      </p:pic>
      <p:sp>
        <p:nvSpPr>
          <p:cNvPr id="11" name="Oval 4"/>
          <p:cNvSpPr/>
          <p:nvPr/>
        </p:nvSpPr>
        <p:spPr>
          <a:xfrm>
            <a:off x="5209039" y="1858575"/>
            <a:ext cx="367009" cy="42304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2" name="Straight Arrow Connector 6"/>
          <p:cNvCxnSpPr/>
          <p:nvPr/>
        </p:nvCxnSpPr>
        <p:spPr>
          <a:xfrm flipH="1">
            <a:off x="5434065" y="1582146"/>
            <a:ext cx="141983" cy="338382"/>
          </a:xfrm>
          <a:prstGeom prst="straightConnector1">
            <a:avLst/>
          </a:prstGeom>
          <a:ln w="28575">
            <a:solidFill>
              <a:srgbClr val="295999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7"/>
          <p:cNvSpPr txBox="1"/>
          <p:nvPr/>
        </p:nvSpPr>
        <p:spPr>
          <a:xfrm>
            <a:off x="5524074" y="1313765"/>
            <a:ext cx="3908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70C0"/>
                </a:solidFill>
              </a:rPr>
              <a:t>No canto superior direito da tela, o usuário consegue </a:t>
            </a:r>
          </a:p>
          <a:p>
            <a:r>
              <a:rPr lang="en-US" sz="1000" dirty="0">
                <a:solidFill>
                  <a:srgbClr val="0070C0"/>
                </a:solidFill>
              </a:rPr>
              <a:t>acompanhar a quantidade de assentos que foram selecionados.</a:t>
            </a:r>
            <a:endParaRPr lang="pt-BR" sz="1000" dirty="0">
              <a:solidFill>
                <a:srgbClr val="0070C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1579" y="4167705"/>
            <a:ext cx="2127412" cy="859783"/>
          </a:xfrm>
          <a:prstGeom prst="rect">
            <a:avLst/>
          </a:prstGeom>
        </p:spPr>
      </p:pic>
      <p:cxnSp>
        <p:nvCxnSpPr>
          <p:cNvPr id="15" name="Straight Arrow Connector 39"/>
          <p:cNvCxnSpPr/>
          <p:nvPr/>
        </p:nvCxnSpPr>
        <p:spPr>
          <a:xfrm>
            <a:off x="7096702" y="4009910"/>
            <a:ext cx="295987" cy="618323"/>
          </a:xfrm>
          <a:prstGeom prst="straightConnector1">
            <a:avLst/>
          </a:prstGeom>
          <a:ln w="28575">
            <a:solidFill>
              <a:srgbClr val="295999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9527" y="4164272"/>
            <a:ext cx="1182673" cy="854153"/>
          </a:xfrm>
          <a:prstGeom prst="rect">
            <a:avLst/>
          </a:prstGeom>
        </p:spPr>
      </p:pic>
      <p:cxnSp>
        <p:nvCxnSpPr>
          <p:cNvPr id="17" name="Straight Arrow Connector 48"/>
          <p:cNvCxnSpPr/>
          <p:nvPr/>
        </p:nvCxnSpPr>
        <p:spPr>
          <a:xfrm>
            <a:off x="5674517" y="4009910"/>
            <a:ext cx="170713" cy="296471"/>
          </a:xfrm>
          <a:prstGeom prst="straightConnector1">
            <a:avLst/>
          </a:prstGeom>
          <a:ln w="28575">
            <a:solidFill>
              <a:srgbClr val="295999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9798" y="1924631"/>
            <a:ext cx="1379002" cy="966209"/>
          </a:xfrm>
          <a:prstGeom prst="rect">
            <a:avLst/>
          </a:prstGeom>
        </p:spPr>
      </p:pic>
      <p:pic>
        <p:nvPicPr>
          <p:cNvPr id="1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47348" y="4497920"/>
            <a:ext cx="1028700" cy="523875"/>
          </a:xfrm>
          <a:prstGeom prst="rect">
            <a:avLst/>
          </a:prstGeom>
        </p:spPr>
      </p:pic>
      <p:cxnSp>
        <p:nvCxnSpPr>
          <p:cNvPr id="20" name="Conector recto de flecha 47"/>
          <p:cNvCxnSpPr>
            <a:stCxn id="8" idx="1"/>
          </p:cNvCxnSpPr>
          <p:nvPr/>
        </p:nvCxnSpPr>
        <p:spPr>
          <a:xfrm flipH="1" flipV="1">
            <a:off x="3562268" y="4767772"/>
            <a:ext cx="296620" cy="1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ángulo redondeado 63">
            <a:hlinkClick r:id="rId2" action="ppaction://hlinksldjump"/>
          </p:cNvPr>
          <p:cNvSpPr/>
          <p:nvPr/>
        </p:nvSpPr>
        <p:spPr>
          <a:xfrm>
            <a:off x="758116" y="3869132"/>
            <a:ext cx="2785738" cy="181941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/>
            <a:r>
              <a:rPr lang="es-MX" sz="1200" b="1" dirty="0">
                <a:solidFill>
                  <a:srgbClr val="0068AC"/>
                </a:solidFill>
              </a:rPr>
              <a:t>Gerente </a:t>
            </a:r>
            <a:r>
              <a:rPr lang="es-MX" sz="1200" b="1" dirty="0" err="1">
                <a:solidFill>
                  <a:srgbClr val="0068AC"/>
                </a:solidFill>
              </a:rPr>
              <a:t>ou</a:t>
            </a:r>
            <a:r>
              <a:rPr lang="es-MX" sz="1200" b="1" dirty="0">
                <a:solidFill>
                  <a:srgbClr val="0068AC"/>
                </a:solidFill>
              </a:rPr>
              <a:t> Subgerente ADM: </a:t>
            </a:r>
            <a:r>
              <a:rPr lang="es-MX" sz="1200" dirty="0" err="1">
                <a:solidFill>
                  <a:srgbClr val="0068AC"/>
                </a:solidFill>
              </a:rPr>
              <a:t>Selecionar</a:t>
            </a:r>
            <a:r>
              <a:rPr lang="es-MX" sz="1200" dirty="0">
                <a:solidFill>
                  <a:srgbClr val="0068AC"/>
                </a:solidFill>
              </a:rPr>
              <a:t> </a:t>
            </a:r>
            <a:r>
              <a:rPr lang="es-MX" sz="1200" dirty="0" err="1">
                <a:solidFill>
                  <a:srgbClr val="0068AC"/>
                </a:solidFill>
              </a:rPr>
              <a:t>relatório</a:t>
            </a:r>
            <a:r>
              <a:rPr lang="es-MX" sz="1200" dirty="0">
                <a:solidFill>
                  <a:srgbClr val="0068AC"/>
                </a:solidFill>
              </a:rPr>
              <a:t> de </a:t>
            </a:r>
            <a:r>
              <a:rPr lang="es-MX" sz="1200" dirty="0" err="1">
                <a:solidFill>
                  <a:srgbClr val="0068AC"/>
                </a:solidFill>
              </a:rPr>
              <a:t>borderô</a:t>
            </a:r>
            <a:r>
              <a:rPr lang="es-MX" sz="1200" dirty="0">
                <a:solidFill>
                  <a:srgbClr val="0068AC"/>
                </a:solidFill>
              </a:rPr>
              <a:t> pelo sistema Arena e enviar para matriz confirmando o registro na data combinada</a:t>
            </a:r>
          </a:p>
          <a:p>
            <a:pPr algn="just"/>
            <a:endParaRPr lang="es-ES" sz="1200" dirty="0">
              <a:solidFill>
                <a:srgbClr val="0068AC"/>
              </a:solidFill>
            </a:endParaRPr>
          </a:p>
        </p:txBody>
      </p:sp>
      <p:pic>
        <p:nvPicPr>
          <p:cNvPr id="22" name="Picture 5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5877" y="1836913"/>
            <a:ext cx="1305466" cy="691988"/>
          </a:xfrm>
          <a:prstGeom prst="rect">
            <a:avLst/>
          </a:prstGeom>
        </p:spPr>
      </p:pic>
      <p:sp>
        <p:nvSpPr>
          <p:cNvPr id="23" name="Conector 122"/>
          <p:cNvSpPr/>
          <p:nvPr/>
        </p:nvSpPr>
        <p:spPr>
          <a:xfrm>
            <a:off x="46967" y="2433770"/>
            <a:ext cx="457200" cy="457200"/>
          </a:xfrm>
          <a:prstGeom prst="flowChartConnector">
            <a:avLst/>
          </a:prstGeom>
          <a:noFill/>
          <a:ln>
            <a:solidFill>
              <a:srgbClr val="00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cxnSp>
        <p:nvCxnSpPr>
          <p:cNvPr id="24" name="Conector recto de flecha 42"/>
          <p:cNvCxnSpPr/>
          <p:nvPr/>
        </p:nvCxnSpPr>
        <p:spPr>
          <a:xfrm>
            <a:off x="517334" y="2654471"/>
            <a:ext cx="320959" cy="3547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ector 9"/>
          <p:cNvSpPr/>
          <p:nvPr/>
        </p:nvSpPr>
        <p:spPr>
          <a:xfrm>
            <a:off x="64350" y="4546975"/>
            <a:ext cx="457200" cy="457200"/>
          </a:xfrm>
          <a:prstGeom prst="flowChartConnector">
            <a:avLst/>
          </a:prstGeom>
          <a:noFill/>
          <a:ln w="57150">
            <a:solidFill>
              <a:srgbClr val="00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rgbClr val="0068AC"/>
              </a:solidFill>
            </a:endParaRPr>
          </a:p>
        </p:txBody>
      </p:sp>
      <p:cxnSp>
        <p:nvCxnSpPr>
          <p:cNvPr id="26" name="Conector recto de flecha 47"/>
          <p:cNvCxnSpPr/>
          <p:nvPr/>
        </p:nvCxnSpPr>
        <p:spPr>
          <a:xfrm flipH="1" flipV="1">
            <a:off x="521550" y="4768037"/>
            <a:ext cx="315035" cy="3963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45"/>
          <p:cNvCxnSpPr/>
          <p:nvPr/>
        </p:nvCxnSpPr>
        <p:spPr>
          <a:xfrm flipV="1">
            <a:off x="4956012" y="4759857"/>
            <a:ext cx="233515" cy="10163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45"/>
          <p:cNvCxnSpPr/>
          <p:nvPr/>
        </p:nvCxnSpPr>
        <p:spPr>
          <a:xfrm flipV="1">
            <a:off x="6386419" y="4749694"/>
            <a:ext cx="233515" cy="10163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3" descr="Z:\Eventos\Materiais e Fotos\LOGOs\Cinépolis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30" y="73558"/>
            <a:ext cx="1908886" cy="53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ítulo 3"/>
          <p:cNvSpPr txBox="1">
            <a:spLocks/>
          </p:cNvSpPr>
          <p:nvPr/>
        </p:nvSpPr>
        <p:spPr>
          <a:xfrm>
            <a:off x="-26495" y="34998"/>
            <a:ext cx="9170495" cy="6554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b="1" dirty="0" err="1">
                <a:latin typeface="+mn-lt"/>
              </a:rPr>
              <a:t>Processo</a:t>
            </a:r>
            <a:r>
              <a:rPr lang="es-MX" b="1" dirty="0">
                <a:latin typeface="+mn-lt"/>
              </a:rPr>
              <a:t> </a:t>
            </a:r>
            <a:r>
              <a:rPr lang="es-MX" b="1" dirty="0" err="1">
                <a:latin typeface="+mn-lt"/>
              </a:rPr>
              <a:t>Projeto</a:t>
            </a:r>
            <a:r>
              <a:rPr lang="es-MX" b="1" dirty="0">
                <a:latin typeface="+mn-lt"/>
              </a:rPr>
              <a:t> </a:t>
            </a:r>
            <a:r>
              <a:rPr lang="es-MX" b="1" dirty="0" err="1" smtClean="0">
                <a:latin typeface="+mn-lt"/>
              </a:rPr>
              <a:t>Escola</a:t>
            </a:r>
            <a:r>
              <a:rPr lang="es-MX" b="1" dirty="0" smtClean="0">
                <a:latin typeface="+mn-lt"/>
              </a:rPr>
              <a:t> Arena</a:t>
            </a:r>
            <a:r>
              <a:rPr lang="es-MX" sz="1200" b="1" i="1" dirty="0">
                <a:latin typeface="+mn-lt"/>
              </a:rPr>
              <a:t/>
            </a:r>
            <a:br>
              <a:rPr lang="es-MX" sz="1200" b="1" i="1" dirty="0">
                <a:latin typeface="+mn-lt"/>
              </a:rPr>
            </a:br>
            <a:r>
              <a:rPr lang="es-MX" sz="1200" b="1" dirty="0">
                <a:latin typeface="+mn-lt"/>
              </a:rPr>
              <a:t>Pagamento </a:t>
            </a:r>
            <a:r>
              <a:rPr lang="es-MX" sz="1200" b="1" dirty="0" err="1">
                <a:latin typeface="+mn-lt"/>
              </a:rPr>
              <a:t>antecipado</a:t>
            </a:r>
            <a:r>
              <a:rPr lang="es-MX" sz="1200" b="1" dirty="0">
                <a:latin typeface="+mn-lt"/>
              </a:rPr>
              <a:t> – registro de </a:t>
            </a:r>
            <a:r>
              <a:rPr lang="es-MX" sz="1200" b="1" dirty="0" err="1">
                <a:latin typeface="+mn-lt"/>
              </a:rPr>
              <a:t>bilheteria</a:t>
            </a:r>
            <a:endParaRPr lang="es-MX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3822012" y="671628"/>
            <a:ext cx="1250342" cy="276999"/>
          </a:xfrm>
          <a:prstGeom prst="rect">
            <a:avLst/>
          </a:prstGeom>
          <a:solidFill>
            <a:srgbClr val="FFC72C"/>
          </a:solidFill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tx2"/>
                </a:solidFill>
              </a:rPr>
              <a:t>Antes</a:t>
            </a:r>
            <a:r>
              <a:rPr lang="pt-BR" sz="1200" b="1" dirty="0">
                <a:solidFill>
                  <a:schemeClr val="tx2"/>
                </a:solidFill>
                <a:latin typeface="Lucida Sans" pitchFamily="34" charset="0"/>
              </a:rPr>
              <a:t> </a:t>
            </a:r>
            <a:r>
              <a:rPr lang="pt-BR" sz="1200" b="1" dirty="0">
                <a:solidFill>
                  <a:schemeClr val="tx2"/>
                </a:solidFill>
              </a:rPr>
              <a:t>do</a:t>
            </a:r>
            <a:r>
              <a:rPr lang="pt-BR" sz="1200" b="1" dirty="0">
                <a:solidFill>
                  <a:schemeClr val="tx2"/>
                </a:solidFill>
                <a:latin typeface="Lucida Sans" pitchFamily="34" charset="0"/>
              </a:rPr>
              <a:t> </a:t>
            </a:r>
            <a:r>
              <a:rPr lang="pt-BR" sz="1200" b="1" dirty="0">
                <a:solidFill>
                  <a:schemeClr val="tx2"/>
                </a:solidFill>
              </a:rPr>
              <a:t>Evento</a:t>
            </a:r>
          </a:p>
        </p:txBody>
      </p:sp>
      <p:sp>
        <p:nvSpPr>
          <p:cNvPr id="36" name="TextBox 29"/>
          <p:cNvSpPr txBox="1"/>
          <p:nvPr/>
        </p:nvSpPr>
        <p:spPr>
          <a:xfrm>
            <a:off x="113808" y="5829071"/>
            <a:ext cx="891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err="1">
                <a:solidFill>
                  <a:srgbClr val="FF0000"/>
                </a:solidFill>
              </a:rPr>
              <a:t>Importante</a:t>
            </a:r>
            <a:r>
              <a:rPr lang="en-US" sz="1200" b="1" i="1" dirty="0">
                <a:solidFill>
                  <a:srgbClr val="FF0000"/>
                </a:solidFill>
              </a:rPr>
              <a:t>!</a:t>
            </a:r>
            <a:endParaRPr lang="en-US" sz="1200" dirty="0">
              <a:solidFill>
                <a:srgbClr val="FF0000"/>
              </a:solidFill>
            </a:endParaRPr>
          </a:p>
          <a:p>
            <a:r>
              <a:rPr lang="en-US" sz="1200" dirty="0">
                <a:solidFill>
                  <a:srgbClr val="0068AC"/>
                </a:solidFill>
              </a:rPr>
              <a:t>A data de </a:t>
            </a:r>
            <a:r>
              <a:rPr lang="en-US" sz="1200" dirty="0" err="1">
                <a:solidFill>
                  <a:srgbClr val="0068AC"/>
                </a:solidFill>
              </a:rPr>
              <a:t>registro</a:t>
            </a:r>
            <a:r>
              <a:rPr lang="en-US" sz="1200" dirty="0">
                <a:solidFill>
                  <a:srgbClr val="0068AC"/>
                </a:solidFill>
              </a:rPr>
              <a:t> dos </a:t>
            </a:r>
            <a:r>
              <a:rPr lang="en-US" sz="1200" dirty="0" err="1">
                <a:solidFill>
                  <a:srgbClr val="0068AC"/>
                </a:solidFill>
              </a:rPr>
              <a:t>ingressos</a:t>
            </a:r>
            <a:r>
              <a:rPr lang="en-US" sz="1200" dirty="0">
                <a:solidFill>
                  <a:srgbClr val="0068AC"/>
                </a:solidFill>
              </a:rPr>
              <a:t> </a:t>
            </a:r>
            <a:r>
              <a:rPr lang="en-US" sz="1200" dirty="0" err="1">
                <a:solidFill>
                  <a:srgbClr val="0068AC"/>
                </a:solidFill>
              </a:rPr>
              <a:t>deve</a:t>
            </a:r>
            <a:r>
              <a:rPr lang="en-US" sz="1200" dirty="0">
                <a:solidFill>
                  <a:srgbClr val="0068AC"/>
                </a:solidFill>
              </a:rPr>
              <a:t> </a:t>
            </a:r>
            <a:r>
              <a:rPr lang="en-US" sz="1200" dirty="0" err="1">
                <a:solidFill>
                  <a:srgbClr val="0068AC"/>
                </a:solidFill>
              </a:rPr>
              <a:t>ser</a:t>
            </a:r>
            <a:r>
              <a:rPr lang="en-US" sz="1200" dirty="0">
                <a:solidFill>
                  <a:srgbClr val="0068AC"/>
                </a:solidFill>
              </a:rPr>
              <a:t> a </a:t>
            </a:r>
            <a:r>
              <a:rPr lang="en-US" sz="1200" dirty="0" err="1">
                <a:solidFill>
                  <a:srgbClr val="0068AC"/>
                </a:solidFill>
              </a:rPr>
              <a:t>mesma</a:t>
            </a:r>
            <a:r>
              <a:rPr lang="en-US" sz="1200" dirty="0">
                <a:solidFill>
                  <a:srgbClr val="0068AC"/>
                </a:solidFill>
              </a:rPr>
              <a:t> da </a:t>
            </a:r>
            <a:r>
              <a:rPr lang="en-US" sz="1200" dirty="0" err="1">
                <a:solidFill>
                  <a:srgbClr val="0068AC"/>
                </a:solidFill>
              </a:rPr>
              <a:t>exibição</a:t>
            </a:r>
            <a:r>
              <a:rPr lang="en-US" sz="1200" dirty="0">
                <a:solidFill>
                  <a:srgbClr val="0068AC"/>
                </a:solidFill>
              </a:rPr>
              <a:t> do </a:t>
            </a:r>
            <a:r>
              <a:rPr lang="en-US" sz="1200" dirty="0" err="1">
                <a:solidFill>
                  <a:srgbClr val="0068AC"/>
                </a:solidFill>
              </a:rPr>
              <a:t>filme</a:t>
            </a:r>
            <a:r>
              <a:rPr lang="en-US" sz="1200" dirty="0">
                <a:solidFill>
                  <a:srgbClr val="0068AC"/>
                </a:solidFill>
              </a:rPr>
              <a:t>, </a:t>
            </a:r>
            <a:r>
              <a:rPr lang="en-US" sz="1200" dirty="0" err="1">
                <a:solidFill>
                  <a:srgbClr val="0068AC"/>
                </a:solidFill>
              </a:rPr>
              <a:t>ou</a:t>
            </a:r>
            <a:r>
              <a:rPr lang="en-US" sz="1200" dirty="0">
                <a:solidFill>
                  <a:srgbClr val="0068AC"/>
                </a:solidFill>
              </a:rPr>
              <a:t> </a:t>
            </a:r>
            <a:r>
              <a:rPr lang="en-US" sz="1200" dirty="0" err="1">
                <a:solidFill>
                  <a:srgbClr val="0068AC"/>
                </a:solidFill>
              </a:rPr>
              <a:t>seja</a:t>
            </a:r>
            <a:r>
              <a:rPr lang="en-US" sz="1200" dirty="0">
                <a:solidFill>
                  <a:srgbClr val="0068AC"/>
                </a:solidFill>
              </a:rPr>
              <a:t>, </a:t>
            </a:r>
            <a:r>
              <a:rPr lang="en-US" sz="1200" dirty="0" err="1">
                <a:solidFill>
                  <a:srgbClr val="0068AC"/>
                </a:solidFill>
              </a:rPr>
              <a:t>dia</a:t>
            </a:r>
            <a:r>
              <a:rPr lang="en-US" sz="1200" dirty="0">
                <a:solidFill>
                  <a:srgbClr val="0068AC"/>
                </a:solidFill>
              </a:rPr>
              <a:t> de </a:t>
            </a:r>
            <a:r>
              <a:rPr lang="en-US" sz="1200" dirty="0" err="1">
                <a:solidFill>
                  <a:srgbClr val="0068AC"/>
                </a:solidFill>
              </a:rPr>
              <a:t>realização</a:t>
            </a:r>
            <a:r>
              <a:rPr lang="en-US" sz="1200" dirty="0">
                <a:solidFill>
                  <a:srgbClr val="0068AC"/>
                </a:solidFill>
              </a:rPr>
              <a:t> do </a:t>
            </a:r>
            <a:r>
              <a:rPr lang="en-US" sz="1200" dirty="0" err="1">
                <a:solidFill>
                  <a:srgbClr val="0068AC"/>
                </a:solidFill>
              </a:rPr>
              <a:t>evento</a:t>
            </a:r>
            <a:r>
              <a:rPr lang="en-US" sz="1200" dirty="0">
                <a:solidFill>
                  <a:srgbClr val="0068AC"/>
                </a:solidFill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68AC"/>
                </a:solidFill>
              </a:rPr>
              <a:t>Se o </a:t>
            </a:r>
            <a:r>
              <a:rPr lang="en-US" sz="1200" dirty="0" err="1">
                <a:solidFill>
                  <a:srgbClr val="0068AC"/>
                </a:solidFill>
              </a:rPr>
              <a:t>pagamento</a:t>
            </a:r>
            <a:r>
              <a:rPr lang="en-US" sz="1200" dirty="0">
                <a:solidFill>
                  <a:srgbClr val="0068AC"/>
                </a:solidFill>
              </a:rPr>
              <a:t> </a:t>
            </a:r>
            <a:r>
              <a:rPr lang="en-US" sz="1200" dirty="0" err="1">
                <a:solidFill>
                  <a:srgbClr val="0068AC"/>
                </a:solidFill>
              </a:rPr>
              <a:t>ocorrer</a:t>
            </a:r>
            <a:r>
              <a:rPr lang="en-US" sz="1200" dirty="0">
                <a:solidFill>
                  <a:srgbClr val="0068AC"/>
                </a:solidFill>
              </a:rPr>
              <a:t> antes </a:t>
            </a:r>
            <a:r>
              <a:rPr lang="en-US" sz="1200" dirty="0" err="1">
                <a:solidFill>
                  <a:srgbClr val="0068AC"/>
                </a:solidFill>
              </a:rPr>
              <a:t>os</a:t>
            </a:r>
            <a:r>
              <a:rPr lang="en-US" sz="1200" dirty="0">
                <a:solidFill>
                  <a:srgbClr val="0068AC"/>
                </a:solidFill>
              </a:rPr>
              <a:t> </a:t>
            </a:r>
            <a:r>
              <a:rPr lang="en-US" sz="1200" dirty="0" err="1">
                <a:solidFill>
                  <a:srgbClr val="0068AC"/>
                </a:solidFill>
              </a:rPr>
              <a:t>ingressos</a:t>
            </a:r>
            <a:r>
              <a:rPr lang="en-US" sz="1200" dirty="0">
                <a:solidFill>
                  <a:srgbClr val="0068AC"/>
                </a:solidFill>
              </a:rPr>
              <a:t> </a:t>
            </a:r>
            <a:r>
              <a:rPr lang="en-US" sz="1200" dirty="0" err="1">
                <a:solidFill>
                  <a:srgbClr val="0068AC"/>
                </a:solidFill>
              </a:rPr>
              <a:t>devem</a:t>
            </a:r>
            <a:r>
              <a:rPr lang="en-US" sz="1200" dirty="0">
                <a:solidFill>
                  <a:srgbClr val="0068AC"/>
                </a:solidFill>
              </a:rPr>
              <a:t> </a:t>
            </a:r>
            <a:r>
              <a:rPr lang="en-US" sz="1200" dirty="0" err="1">
                <a:solidFill>
                  <a:srgbClr val="0068AC"/>
                </a:solidFill>
              </a:rPr>
              <a:t>ser</a:t>
            </a:r>
            <a:r>
              <a:rPr lang="en-US" sz="1200" dirty="0">
                <a:solidFill>
                  <a:srgbClr val="0068AC"/>
                </a:solidFill>
              </a:rPr>
              <a:t> </a:t>
            </a:r>
            <a:r>
              <a:rPr lang="en-US" sz="1200" dirty="0" err="1">
                <a:solidFill>
                  <a:srgbClr val="0068AC"/>
                </a:solidFill>
              </a:rPr>
              <a:t>lançados</a:t>
            </a:r>
            <a:r>
              <a:rPr lang="en-US" sz="1200" dirty="0">
                <a:solidFill>
                  <a:srgbClr val="0068AC"/>
                </a:solidFill>
              </a:rPr>
              <a:t> com a data CONSOLIDADA para a data </a:t>
            </a:r>
            <a:r>
              <a:rPr lang="en-US" sz="1200" dirty="0" err="1">
                <a:solidFill>
                  <a:srgbClr val="0068AC"/>
                </a:solidFill>
              </a:rPr>
              <a:t>futura</a:t>
            </a:r>
            <a:r>
              <a:rPr lang="en-US" sz="1200" dirty="0">
                <a:solidFill>
                  <a:srgbClr val="0068AC"/>
                </a:solidFill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68AC"/>
                </a:solidFill>
              </a:rPr>
              <a:t>Se o </a:t>
            </a:r>
            <a:r>
              <a:rPr lang="en-US" sz="1200" dirty="0" err="1">
                <a:solidFill>
                  <a:srgbClr val="0068AC"/>
                </a:solidFill>
              </a:rPr>
              <a:t>pagaento</a:t>
            </a:r>
            <a:r>
              <a:rPr lang="en-US" sz="1200" dirty="0">
                <a:solidFill>
                  <a:srgbClr val="0068AC"/>
                </a:solidFill>
              </a:rPr>
              <a:t> </a:t>
            </a:r>
            <a:r>
              <a:rPr lang="en-US" sz="1200" dirty="0" err="1">
                <a:solidFill>
                  <a:srgbClr val="0068AC"/>
                </a:solidFill>
              </a:rPr>
              <a:t>ocorrer</a:t>
            </a:r>
            <a:r>
              <a:rPr lang="en-US" sz="1200" dirty="0">
                <a:solidFill>
                  <a:srgbClr val="0068AC"/>
                </a:solidFill>
              </a:rPr>
              <a:t> </a:t>
            </a:r>
            <a:r>
              <a:rPr lang="en-US" sz="1200" dirty="0" err="1">
                <a:solidFill>
                  <a:srgbClr val="0068AC"/>
                </a:solidFill>
              </a:rPr>
              <a:t>após</a:t>
            </a:r>
            <a:r>
              <a:rPr lang="en-US" sz="1200" dirty="0">
                <a:solidFill>
                  <a:srgbClr val="0068AC"/>
                </a:solidFill>
              </a:rPr>
              <a:t> a data do </a:t>
            </a:r>
            <a:r>
              <a:rPr lang="en-US" sz="1200" dirty="0" err="1">
                <a:solidFill>
                  <a:srgbClr val="0068AC"/>
                </a:solidFill>
              </a:rPr>
              <a:t>evento</a:t>
            </a:r>
            <a:r>
              <a:rPr lang="en-US" sz="1200" dirty="0">
                <a:solidFill>
                  <a:srgbClr val="0068AC"/>
                </a:solidFill>
              </a:rPr>
              <a:t> </a:t>
            </a:r>
            <a:r>
              <a:rPr lang="en-US" sz="1200" dirty="0" err="1">
                <a:solidFill>
                  <a:srgbClr val="0068AC"/>
                </a:solidFill>
              </a:rPr>
              <a:t>os</a:t>
            </a:r>
            <a:r>
              <a:rPr lang="en-US" sz="1200" dirty="0">
                <a:solidFill>
                  <a:srgbClr val="0068AC"/>
                </a:solidFill>
              </a:rPr>
              <a:t> </a:t>
            </a:r>
            <a:r>
              <a:rPr lang="en-US" sz="1200" dirty="0" err="1">
                <a:solidFill>
                  <a:srgbClr val="0068AC"/>
                </a:solidFill>
              </a:rPr>
              <a:t>ingressos</a:t>
            </a:r>
            <a:r>
              <a:rPr lang="en-US" sz="1200" dirty="0">
                <a:solidFill>
                  <a:srgbClr val="0068AC"/>
                </a:solidFill>
              </a:rPr>
              <a:t> </a:t>
            </a:r>
            <a:r>
              <a:rPr lang="en-US" sz="1200" dirty="0" err="1">
                <a:solidFill>
                  <a:srgbClr val="0068AC"/>
                </a:solidFill>
              </a:rPr>
              <a:t>devem</a:t>
            </a:r>
            <a:r>
              <a:rPr lang="en-US" sz="1200" dirty="0">
                <a:solidFill>
                  <a:srgbClr val="0068AC"/>
                </a:solidFill>
              </a:rPr>
              <a:t> </a:t>
            </a:r>
            <a:r>
              <a:rPr lang="en-US" sz="1200" dirty="0" err="1">
                <a:solidFill>
                  <a:srgbClr val="0068AC"/>
                </a:solidFill>
              </a:rPr>
              <a:t>ser</a:t>
            </a:r>
            <a:r>
              <a:rPr lang="en-US" sz="1200" dirty="0">
                <a:solidFill>
                  <a:srgbClr val="0068AC"/>
                </a:solidFill>
              </a:rPr>
              <a:t> </a:t>
            </a:r>
            <a:r>
              <a:rPr lang="en-US" sz="1200" dirty="0" err="1">
                <a:solidFill>
                  <a:srgbClr val="0068AC"/>
                </a:solidFill>
              </a:rPr>
              <a:t>registrados</a:t>
            </a:r>
            <a:r>
              <a:rPr lang="en-US" sz="1200" dirty="0">
                <a:solidFill>
                  <a:srgbClr val="0068AC"/>
                </a:solidFill>
              </a:rPr>
              <a:t> no </a:t>
            </a:r>
            <a:r>
              <a:rPr lang="en-US" sz="1200" dirty="0" err="1">
                <a:solidFill>
                  <a:srgbClr val="0068AC"/>
                </a:solidFill>
              </a:rPr>
              <a:t>dia</a:t>
            </a:r>
            <a:r>
              <a:rPr lang="en-US" sz="1200" dirty="0">
                <a:solidFill>
                  <a:srgbClr val="0068AC"/>
                </a:solidFill>
              </a:rPr>
              <a:t> do </a:t>
            </a:r>
            <a:r>
              <a:rPr lang="en-US" sz="1200" dirty="0" err="1">
                <a:solidFill>
                  <a:srgbClr val="0068AC"/>
                </a:solidFill>
              </a:rPr>
              <a:t>evento</a:t>
            </a:r>
            <a:r>
              <a:rPr lang="en-US" sz="1200" dirty="0">
                <a:solidFill>
                  <a:srgbClr val="0068AC"/>
                </a:solidFill>
              </a:rPr>
              <a:t> </a:t>
            </a:r>
            <a:r>
              <a:rPr lang="en-US" sz="1200" dirty="0" err="1">
                <a:solidFill>
                  <a:srgbClr val="0068AC"/>
                </a:solidFill>
              </a:rPr>
              <a:t>como</a:t>
            </a:r>
            <a:r>
              <a:rPr lang="en-US" sz="1200" dirty="0">
                <a:solidFill>
                  <a:srgbClr val="0068AC"/>
                </a:solidFill>
              </a:rPr>
              <a:t> voucher.</a:t>
            </a:r>
          </a:p>
          <a:p>
            <a:endParaRPr lang="en-US" sz="1200" dirty="0">
              <a:solidFill>
                <a:srgbClr val="FF0000"/>
              </a:solidFill>
            </a:endParaRPr>
          </a:p>
          <a:p>
            <a:endParaRPr lang="en-US" sz="1200" dirty="0">
              <a:solidFill>
                <a:srgbClr val="0068AC"/>
              </a:solidFill>
            </a:endParaRP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xmlns="" id="{08A1185B-C743-4E8B-926C-1CD134724A16}"/>
              </a:ext>
            </a:extLst>
          </p:cNvPr>
          <p:cNvSpPr txBox="1"/>
          <p:nvPr/>
        </p:nvSpPr>
        <p:spPr>
          <a:xfrm>
            <a:off x="7824779" y="59012"/>
            <a:ext cx="126945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00" b="1" dirty="0">
                <a:solidFill>
                  <a:srgbClr val="0070C0"/>
                </a:solidFill>
              </a:rPr>
              <a:t>Versão 1.3</a:t>
            </a:r>
          </a:p>
          <a:p>
            <a:r>
              <a:rPr lang="pt-BR" sz="1300" b="1" dirty="0">
                <a:solidFill>
                  <a:srgbClr val="0070C0"/>
                </a:solidFill>
              </a:rPr>
              <a:t>Setembro/2018</a:t>
            </a:r>
          </a:p>
        </p:txBody>
      </p:sp>
    </p:spTree>
    <p:extLst>
      <p:ext uri="{BB962C8B-B14F-4D97-AF65-F5344CB8AC3E}">
        <p14:creationId xmlns:p14="http://schemas.microsoft.com/office/powerpoint/2010/main" val="2894817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1"/>
          <p:cNvSpPr/>
          <p:nvPr/>
        </p:nvSpPr>
        <p:spPr>
          <a:xfrm>
            <a:off x="998076" y="1178750"/>
            <a:ext cx="2179426" cy="2113416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/>
            <a:endParaRPr lang="es-MX" sz="1000" b="1" dirty="0">
              <a:solidFill>
                <a:srgbClr val="0068AC"/>
              </a:solidFill>
            </a:endParaRPr>
          </a:p>
          <a:p>
            <a:r>
              <a:rPr lang="es-MX" sz="1000" b="1" dirty="0">
                <a:solidFill>
                  <a:srgbClr val="0068AC"/>
                </a:solidFill>
              </a:rPr>
              <a:t>Cliente: </a:t>
            </a:r>
            <a:r>
              <a:rPr lang="es-MX" sz="1000" dirty="0">
                <a:solidFill>
                  <a:srgbClr val="0068AC"/>
                </a:solidFill>
              </a:rPr>
              <a:t>Preencher a Ficha contendo os dados de </a:t>
            </a:r>
            <a:r>
              <a:rPr lang="es-MX" sz="1000" dirty="0" err="1">
                <a:solidFill>
                  <a:srgbClr val="0068AC"/>
                </a:solidFill>
              </a:rPr>
              <a:t>faturamento</a:t>
            </a:r>
            <a:r>
              <a:rPr lang="es-MX" sz="1000" dirty="0">
                <a:solidFill>
                  <a:srgbClr val="0068AC"/>
                </a:solidFill>
              </a:rPr>
              <a:t> e enviar </a:t>
            </a:r>
            <a:r>
              <a:rPr lang="es-MX" sz="1000" dirty="0" err="1">
                <a:solidFill>
                  <a:srgbClr val="0068AC"/>
                </a:solidFill>
              </a:rPr>
              <a:t>comprovante</a:t>
            </a:r>
            <a:r>
              <a:rPr lang="es-MX" sz="1000" dirty="0">
                <a:solidFill>
                  <a:srgbClr val="0068AC"/>
                </a:solidFill>
              </a:rPr>
              <a:t> de </a:t>
            </a:r>
            <a:r>
              <a:rPr lang="es-MX" sz="1000" dirty="0" err="1">
                <a:solidFill>
                  <a:srgbClr val="0068AC"/>
                </a:solidFill>
              </a:rPr>
              <a:t>endereço</a:t>
            </a:r>
            <a:r>
              <a:rPr lang="es-MX" sz="1000" dirty="0">
                <a:solidFill>
                  <a:srgbClr val="0068AC"/>
                </a:solidFill>
              </a:rPr>
              <a:t> </a:t>
            </a:r>
            <a:r>
              <a:rPr lang="es-MX" sz="1000" dirty="0" err="1">
                <a:solidFill>
                  <a:srgbClr val="0068AC"/>
                </a:solidFill>
              </a:rPr>
              <a:t>atualizado</a:t>
            </a:r>
            <a:endParaRPr lang="es-ES" sz="1000" dirty="0">
              <a:solidFill>
                <a:srgbClr val="0068AC"/>
              </a:solidFill>
            </a:endParaRPr>
          </a:p>
        </p:txBody>
      </p:sp>
      <p:sp>
        <p:nvSpPr>
          <p:cNvPr id="3" name="Rectángulo redondeado 61"/>
          <p:cNvSpPr/>
          <p:nvPr/>
        </p:nvSpPr>
        <p:spPr>
          <a:xfrm>
            <a:off x="3614962" y="1178750"/>
            <a:ext cx="2494460" cy="2113416"/>
          </a:xfrm>
          <a:prstGeom prst="roundRect">
            <a:avLst/>
          </a:prstGeom>
          <a:noFill/>
          <a:ln>
            <a:solidFill>
              <a:srgbClr val="00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s-MX" sz="1000" b="1" dirty="0">
                <a:solidFill>
                  <a:srgbClr val="0068AC"/>
                </a:solidFill>
              </a:rPr>
              <a:t>Matriz: </a:t>
            </a:r>
            <a:r>
              <a:rPr lang="es-MX" sz="1000" dirty="0" err="1">
                <a:solidFill>
                  <a:srgbClr val="0068AC"/>
                </a:solidFill>
              </a:rPr>
              <a:t>Encaminhar</a:t>
            </a:r>
            <a:r>
              <a:rPr lang="es-MX" sz="1000" dirty="0">
                <a:solidFill>
                  <a:srgbClr val="0068AC"/>
                </a:solidFill>
              </a:rPr>
              <a:t> a respectiva Ficha para o departamento Financeiro </a:t>
            </a:r>
            <a:r>
              <a:rPr lang="es-MX" sz="1000" dirty="0" err="1">
                <a:solidFill>
                  <a:srgbClr val="0068AC"/>
                </a:solidFill>
              </a:rPr>
              <a:t>cadastrar</a:t>
            </a:r>
            <a:r>
              <a:rPr lang="es-MX" sz="1000" dirty="0">
                <a:solidFill>
                  <a:srgbClr val="0068AC"/>
                </a:solidFill>
              </a:rPr>
              <a:t> o cliente no sistema e emitir </a:t>
            </a:r>
            <a:r>
              <a:rPr lang="es-MX" sz="1000" dirty="0" err="1">
                <a:solidFill>
                  <a:srgbClr val="0068AC"/>
                </a:solidFill>
              </a:rPr>
              <a:t>fatura</a:t>
            </a:r>
            <a:r>
              <a:rPr lang="es-MX" sz="1000" dirty="0">
                <a:solidFill>
                  <a:srgbClr val="0068AC"/>
                </a:solidFill>
              </a:rPr>
              <a:t> e boleto</a:t>
            </a:r>
          </a:p>
          <a:p>
            <a:pPr algn="just"/>
            <a:endParaRPr lang="es-MX" sz="1000" dirty="0">
              <a:solidFill>
                <a:srgbClr val="0068AC"/>
              </a:solidFill>
            </a:endParaRPr>
          </a:p>
        </p:txBody>
      </p:sp>
      <p:sp>
        <p:nvSpPr>
          <p:cNvPr id="4" name="Rectángulo redondeado 110"/>
          <p:cNvSpPr/>
          <p:nvPr/>
        </p:nvSpPr>
        <p:spPr>
          <a:xfrm>
            <a:off x="6674815" y="3550758"/>
            <a:ext cx="2216293" cy="16223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/>
            <a:r>
              <a:rPr lang="es-MX" sz="900" b="1" dirty="0">
                <a:solidFill>
                  <a:srgbClr val="0068AC"/>
                </a:solidFill>
              </a:rPr>
              <a:t>Cinema: (Gerente ou Sub Adm.): </a:t>
            </a:r>
            <a:r>
              <a:rPr lang="es-MX" sz="900" dirty="0">
                <a:solidFill>
                  <a:srgbClr val="0068AC"/>
                </a:solidFill>
              </a:rPr>
              <a:t>No dia da sessão marcada, registrar no sistema vigente, o valor pago antecipado como </a:t>
            </a:r>
            <a:r>
              <a:rPr lang="es-MX" sz="900" b="1" u="sng" dirty="0">
                <a:solidFill>
                  <a:srgbClr val="0068AC"/>
                </a:solidFill>
              </a:rPr>
              <a:t>voucher.</a:t>
            </a:r>
            <a:endParaRPr lang="es-ES" sz="900" b="1" u="sng" dirty="0">
              <a:solidFill>
                <a:srgbClr val="0068AC"/>
              </a:solidFill>
            </a:endParaRPr>
          </a:p>
        </p:txBody>
      </p:sp>
      <p:cxnSp>
        <p:nvCxnSpPr>
          <p:cNvPr id="5" name="Conector recto de flecha 45"/>
          <p:cNvCxnSpPr>
            <a:stCxn id="2" idx="3"/>
            <a:endCxn id="3" idx="1"/>
          </p:cNvCxnSpPr>
          <p:nvPr/>
        </p:nvCxnSpPr>
        <p:spPr>
          <a:xfrm>
            <a:off x="3177502" y="2235458"/>
            <a:ext cx="437460" cy="0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385" y="2887818"/>
            <a:ext cx="661723" cy="649296"/>
          </a:xfrm>
          <a:prstGeom prst="rect">
            <a:avLst/>
          </a:prstGeom>
        </p:spPr>
      </p:pic>
      <p:cxnSp>
        <p:nvCxnSpPr>
          <p:cNvPr id="7" name="Conector recto de flecha 45"/>
          <p:cNvCxnSpPr/>
          <p:nvPr/>
        </p:nvCxnSpPr>
        <p:spPr>
          <a:xfrm flipV="1">
            <a:off x="6121354" y="2217901"/>
            <a:ext cx="340855" cy="1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o 21"/>
          <p:cNvGrpSpPr/>
          <p:nvPr/>
        </p:nvGrpSpPr>
        <p:grpSpPr>
          <a:xfrm>
            <a:off x="234948" y="1989301"/>
            <a:ext cx="457200" cy="457200"/>
            <a:chOff x="7286508" y="5240458"/>
            <a:chExt cx="457200" cy="457200"/>
          </a:xfrm>
        </p:grpSpPr>
        <p:sp>
          <p:nvSpPr>
            <p:cNvPr id="9" name="4 Anillo"/>
            <p:cNvSpPr/>
            <p:nvPr/>
          </p:nvSpPr>
          <p:spPr>
            <a:xfrm>
              <a:off x="7286508" y="5240458"/>
              <a:ext cx="457200" cy="457200"/>
            </a:xfrm>
            <a:prstGeom prst="donut">
              <a:avLst>
                <a:gd name="adj" fmla="val 10714"/>
              </a:avLst>
            </a:prstGeom>
            <a:noFill/>
            <a:ln w="28575">
              <a:solidFill>
                <a:srgbClr val="006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schemeClr val="tx1"/>
                </a:solidFill>
              </a:endParaRPr>
            </a:p>
          </p:txBody>
        </p:sp>
        <p:sp>
          <p:nvSpPr>
            <p:cNvPr id="10" name="13 Rectángulo"/>
            <p:cNvSpPr/>
            <p:nvPr/>
          </p:nvSpPr>
          <p:spPr>
            <a:xfrm>
              <a:off x="7358421" y="5322321"/>
              <a:ext cx="28725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sz="1400" dirty="0">
                  <a:solidFill>
                    <a:srgbClr val="0068AC"/>
                  </a:solidFill>
                </a:rPr>
                <a:t>B</a:t>
              </a:r>
            </a:p>
          </p:txBody>
        </p:sp>
      </p:grpSp>
      <p:cxnSp>
        <p:nvCxnSpPr>
          <p:cNvPr id="11" name="Conector recto de flecha 45"/>
          <p:cNvCxnSpPr/>
          <p:nvPr/>
        </p:nvCxnSpPr>
        <p:spPr>
          <a:xfrm flipV="1">
            <a:off x="683041" y="2230833"/>
            <a:ext cx="340855" cy="1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57"/>
          <p:cNvSpPr txBox="1"/>
          <p:nvPr/>
        </p:nvSpPr>
        <p:spPr>
          <a:xfrm>
            <a:off x="-18510" y="1344832"/>
            <a:ext cx="9523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>
                <a:solidFill>
                  <a:srgbClr val="0068AC"/>
                </a:solidFill>
              </a:rPr>
              <a:t>Pagamento</a:t>
            </a:r>
            <a:r>
              <a:rPr lang="en-US" sz="1000" dirty="0">
                <a:solidFill>
                  <a:srgbClr val="0068AC"/>
                </a:solidFill>
              </a:rPr>
              <a:t>  </a:t>
            </a:r>
          </a:p>
          <a:p>
            <a:pPr algn="ctr"/>
            <a:r>
              <a:rPr lang="en-US" sz="1000" dirty="0">
                <a:solidFill>
                  <a:srgbClr val="0068AC"/>
                </a:solidFill>
              </a:rPr>
              <a:t>via </a:t>
            </a:r>
            <a:r>
              <a:rPr lang="en-US" sz="1000" dirty="0" err="1">
                <a:solidFill>
                  <a:srgbClr val="0068AC"/>
                </a:solidFill>
              </a:rPr>
              <a:t>matriz</a:t>
            </a:r>
            <a:r>
              <a:rPr lang="en-US" sz="1000" dirty="0">
                <a:solidFill>
                  <a:srgbClr val="0068AC"/>
                </a:solidFill>
              </a:rPr>
              <a:t>: </a:t>
            </a:r>
            <a:r>
              <a:rPr lang="en-US" sz="1000" dirty="0" err="1">
                <a:solidFill>
                  <a:srgbClr val="0068AC"/>
                </a:solidFill>
              </a:rPr>
              <a:t>boleto</a:t>
            </a:r>
            <a:endParaRPr lang="pt-BR" sz="1000" dirty="0">
              <a:solidFill>
                <a:srgbClr val="0068AC"/>
              </a:solidFill>
            </a:endParaRPr>
          </a:p>
        </p:txBody>
      </p:sp>
      <p:pic>
        <p:nvPicPr>
          <p:cNvPr id="13" name="Picture 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5316" y="3710277"/>
            <a:ext cx="1215290" cy="549068"/>
          </a:xfrm>
          <a:prstGeom prst="rect">
            <a:avLst/>
          </a:prstGeom>
        </p:spPr>
      </p:pic>
      <p:sp>
        <p:nvSpPr>
          <p:cNvPr id="14" name="Conector 9"/>
          <p:cNvSpPr/>
          <p:nvPr/>
        </p:nvSpPr>
        <p:spPr>
          <a:xfrm>
            <a:off x="5869995" y="4140859"/>
            <a:ext cx="457200" cy="457200"/>
          </a:xfrm>
          <a:prstGeom prst="flowChartConnector">
            <a:avLst/>
          </a:prstGeom>
          <a:noFill/>
          <a:ln w="57150">
            <a:solidFill>
              <a:srgbClr val="00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rgbClr val="0068AC"/>
              </a:solidFill>
            </a:endParaRPr>
          </a:p>
        </p:txBody>
      </p:sp>
      <p:cxnSp>
        <p:nvCxnSpPr>
          <p:cNvPr id="15" name="Conector recto de flecha 47"/>
          <p:cNvCxnSpPr/>
          <p:nvPr/>
        </p:nvCxnSpPr>
        <p:spPr>
          <a:xfrm flipH="1" flipV="1">
            <a:off x="6327195" y="4361921"/>
            <a:ext cx="315035" cy="3963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ángulo redondeado 61"/>
          <p:cNvSpPr/>
          <p:nvPr/>
        </p:nvSpPr>
        <p:spPr>
          <a:xfrm>
            <a:off x="6535732" y="1567227"/>
            <a:ext cx="2494460" cy="1276708"/>
          </a:xfrm>
          <a:prstGeom prst="roundRect">
            <a:avLst/>
          </a:prstGeom>
          <a:noFill/>
          <a:ln>
            <a:solidFill>
              <a:srgbClr val="00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00" b="1" dirty="0">
                <a:solidFill>
                  <a:srgbClr val="0068AC"/>
                </a:solidFill>
              </a:rPr>
              <a:t>Escola: </a:t>
            </a:r>
            <a:r>
              <a:rPr lang="es-MX" sz="1000" dirty="0">
                <a:solidFill>
                  <a:srgbClr val="0068AC"/>
                </a:solidFill>
              </a:rPr>
              <a:t>Envio do comprovante de pagamento do boleto  para  matriz par confirmar a reserva de sala.</a:t>
            </a:r>
          </a:p>
        </p:txBody>
      </p:sp>
      <p:cxnSp>
        <p:nvCxnSpPr>
          <p:cNvPr id="17" name="Conector recto de flecha 45"/>
          <p:cNvCxnSpPr>
            <a:endCxn id="4" idx="0"/>
          </p:cNvCxnSpPr>
          <p:nvPr/>
        </p:nvCxnSpPr>
        <p:spPr>
          <a:xfrm>
            <a:off x="7782961" y="2843935"/>
            <a:ext cx="1" cy="706823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9825" y="1360558"/>
            <a:ext cx="1449382" cy="751631"/>
          </a:xfrm>
          <a:prstGeom prst="rect">
            <a:avLst/>
          </a:prstGeom>
        </p:spPr>
      </p:pic>
      <p:pic>
        <p:nvPicPr>
          <p:cNvPr id="20" name="Picture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941" y="1371763"/>
            <a:ext cx="1460502" cy="757399"/>
          </a:xfrm>
          <a:prstGeom prst="rect">
            <a:avLst/>
          </a:prstGeom>
        </p:spPr>
      </p:pic>
      <p:pic>
        <p:nvPicPr>
          <p:cNvPr id="22" name="Picture 3" descr="Z:\Eventos\Materiais e Fotos\LOGOs\Cinépoli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30" y="73558"/>
            <a:ext cx="1908886" cy="53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ítulo 3"/>
          <p:cNvSpPr txBox="1">
            <a:spLocks/>
          </p:cNvSpPr>
          <p:nvPr/>
        </p:nvSpPr>
        <p:spPr>
          <a:xfrm>
            <a:off x="-26495" y="34998"/>
            <a:ext cx="9170495" cy="6554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b="1" dirty="0" err="1">
                <a:latin typeface="+mn-lt"/>
              </a:rPr>
              <a:t>Processo</a:t>
            </a:r>
            <a:r>
              <a:rPr lang="es-MX" b="1" dirty="0">
                <a:latin typeface="+mn-lt"/>
              </a:rPr>
              <a:t> </a:t>
            </a:r>
            <a:r>
              <a:rPr lang="es-MX" b="1" dirty="0" err="1">
                <a:latin typeface="+mn-lt"/>
              </a:rPr>
              <a:t>Projeto</a:t>
            </a:r>
            <a:r>
              <a:rPr lang="es-MX" b="1" dirty="0">
                <a:latin typeface="+mn-lt"/>
              </a:rPr>
              <a:t> </a:t>
            </a:r>
            <a:r>
              <a:rPr lang="es-MX" b="1" dirty="0" err="1" smtClean="0">
                <a:latin typeface="+mn-lt"/>
              </a:rPr>
              <a:t>Escola</a:t>
            </a:r>
            <a:r>
              <a:rPr lang="es-MX" b="1" dirty="0" smtClean="0">
                <a:latin typeface="+mn-lt"/>
              </a:rPr>
              <a:t> Arena</a:t>
            </a:r>
            <a:r>
              <a:rPr lang="es-MX" sz="1200" b="1" i="1" dirty="0">
                <a:latin typeface="+mn-lt"/>
              </a:rPr>
              <a:t/>
            </a:r>
            <a:br>
              <a:rPr lang="es-MX" sz="1200" b="1" i="1" dirty="0">
                <a:latin typeface="+mn-lt"/>
              </a:rPr>
            </a:br>
            <a:r>
              <a:rPr lang="es-MX" sz="1200" b="1" dirty="0">
                <a:latin typeface="+mn-lt"/>
              </a:rPr>
              <a:t>Pagamento </a:t>
            </a:r>
            <a:r>
              <a:rPr lang="es-MX" sz="1200" b="1" dirty="0" err="1">
                <a:latin typeface="+mn-lt"/>
              </a:rPr>
              <a:t>via</a:t>
            </a:r>
            <a:r>
              <a:rPr lang="es-MX" sz="1200" b="1" dirty="0">
                <a:latin typeface="+mn-lt"/>
              </a:rPr>
              <a:t> boleto (matriz) – registro de </a:t>
            </a:r>
            <a:r>
              <a:rPr lang="es-MX" sz="1200" b="1" dirty="0" err="1">
                <a:latin typeface="+mn-lt"/>
              </a:rPr>
              <a:t>bilheteria</a:t>
            </a:r>
            <a:endParaRPr lang="es-MX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3822012" y="671628"/>
            <a:ext cx="1221488" cy="276999"/>
          </a:xfrm>
          <a:prstGeom prst="rect">
            <a:avLst/>
          </a:prstGeom>
          <a:solidFill>
            <a:srgbClr val="FFC72C"/>
          </a:solidFill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tx2"/>
                </a:solidFill>
              </a:rPr>
              <a:t>Antes do Evento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6183443" y="3197346"/>
            <a:ext cx="1279261" cy="276999"/>
          </a:xfrm>
          <a:prstGeom prst="rect">
            <a:avLst/>
          </a:prstGeom>
          <a:solidFill>
            <a:srgbClr val="FFC72C"/>
          </a:solidFill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</a:rPr>
              <a:t>No </a:t>
            </a:r>
            <a:r>
              <a:rPr lang="en-US" sz="1200" b="1" dirty="0" err="1">
                <a:solidFill>
                  <a:srgbClr val="002060"/>
                </a:solidFill>
              </a:rPr>
              <a:t>dia</a:t>
            </a:r>
            <a:r>
              <a:rPr lang="en-US" sz="1200" b="1" dirty="0">
                <a:solidFill>
                  <a:srgbClr val="002060"/>
                </a:solidFill>
              </a:rPr>
              <a:t> do </a:t>
            </a:r>
            <a:r>
              <a:rPr lang="en-US" sz="1200" b="1" dirty="0" err="1">
                <a:solidFill>
                  <a:srgbClr val="002060"/>
                </a:solidFill>
              </a:rPr>
              <a:t>evento</a:t>
            </a:r>
            <a:endParaRPr lang="pt-BR" sz="1200" b="1" dirty="0">
              <a:solidFill>
                <a:srgbClr val="002060"/>
              </a:solidFill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xmlns="" id="{9BD10174-2AA4-4AA2-BFEA-5B208A6B8910}"/>
              </a:ext>
            </a:extLst>
          </p:cNvPr>
          <p:cNvSpPr txBox="1"/>
          <p:nvPr/>
        </p:nvSpPr>
        <p:spPr>
          <a:xfrm>
            <a:off x="7824779" y="59012"/>
            <a:ext cx="126945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00" b="1" dirty="0">
                <a:solidFill>
                  <a:srgbClr val="0070C0"/>
                </a:solidFill>
              </a:rPr>
              <a:t>Versão 1.3</a:t>
            </a:r>
          </a:p>
          <a:p>
            <a:r>
              <a:rPr lang="pt-BR" sz="1300" b="1" dirty="0">
                <a:solidFill>
                  <a:srgbClr val="0070C0"/>
                </a:solidFill>
              </a:rPr>
              <a:t>Setembro/2018</a:t>
            </a:r>
          </a:p>
        </p:txBody>
      </p:sp>
      <p:sp>
        <p:nvSpPr>
          <p:cNvPr id="31" name="TextBox 29">
            <a:extLst>
              <a:ext uri="{FF2B5EF4-FFF2-40B4-BE49-F238E27FC236}">
                <a16:creationId xmlns:a16="http://schemas.microsoft.com/office/drawing/2014/main" xmlns="" id="{4A6DC8B8-4FF5-4082-B87E-77159617DCF8}"/>
              </a:ext>
            </a:extLst>
          </p:cNvPr>
          <p:cNvSpPr txBox="1"/>
          <p:nvPr/>
        </p:nvSpPr>
        <p:spPr>
          <a:xfrm>
            <a:off x="205629" y="5504225"/>
            <a:ext cx="8774659" cy="1204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rgbClr val="0068AC"/>
                </a:solidFill>
              </a:rPr>
              <a:t>Nota: </a:t>
            </a:r>
            <a:r>
              <a:rPr lang="en-US" sz="1200" dirty="0">
                <a:solidFill>
                  <a:srgbClr val="0068AC"/>
                </a:solidFill>
              </a:rPr>
              <a:t>Toda escola que solicitar a reserva de  sala deve efetuar o  </a:t>
            </a:r>
            <a:r>
              <a:rPr lang="en-US" sz="1200" dirty="0" err="1">
                <a:solidFill>
                  <a:srgbClr val="0068AC"/>
                </a:solidFill>
              </a:rPr>
              <a:t>pagamento</a:t>
            </a:r>
            <a:r>
              <a:rPr lang="en-US" sz="1200" dirty="0">
                <a:solidFill>
                  <a:srgbClr val="0068AC"/>
                </a:solidFill>
              </a:rPr>
              <a:t>  </a:t>
            </a:r>
            <a:r>
              <a:rPr lang="en-US" sz="1200" dirty="0" err="1">
                <a:solidFill>
                  <a:srgbClr val="0068AC"/>
                </a:solidFill>
              </a:rPr>
              <a:t>mínimo</a:t>
            </a:r>
            <a:r>
              <a:rPr lang="en-US" sz="1200" dirty="0">
                <a:solidFill>
                  <a:srgbClr val="0068AC"/>
                </a:solidFill>
              </a:rPr>
              <a:t> </a:t>
            </a:r>
            <a:r>
              <a:rPr lang="en-US" sz="1200" dirty="0" err="1">
                <a:solidFill>
                  <a:srgbClr val="0068AC"/>
                </a:solidFill>
              </a:rPr>
              <a:t>em</a:t>
            </a:r>
            <a:r>
              <a:rPr lang="en-US" sz="1200" dirty="0">
                <a:solidFill>
                  <a:srgbClr val="0068AC"/>
                </a:solidFill>
              </a:rPr>
              <a:t> </a:t>
            </a:r>
            <a:r>
              <a:rPr lang="en-US" sz="1200" dirty="0" err="1">
                <a:solidFill>
                  <a:srgbClr val="0068AC"/>
                </a:solidFill>
              </a:rPr>
              <a:t>até</a:t>
            </a:r>
            <a:r>
              <a:rPr lang="en-US" sz="1200" dirty="0">
                <a:solidFill>
                  <a:srgbClr val="0068AC"/>
                </a:solidFill>
              </a:rPr>
              <a:t> 05 </a:t>
            </a:r>
            <a:r>
              <a:rPr lang="en-US" sz="1200" dirty="0" err="1">
                <a:solidFill>
                  <a:srgbClr val="0068AC"/>
                </a:solidFill>
              </a:rPr>
              <a:t>dias</a:t>
            </a:r>
            <a:r>
              <a:rPr lang="en-US" sz="1200" dirty="0">
                <a:solidFill>
                  <a:srgbClr val="0068AC"/>
                </a:solidFill>
              </a:rPr>
              <a:t> </a:t>
            </a:r>
            <a:r>
              <a:rPr lang="en-US" sz="1200" dirty="0" err="1">
                <a:solidFill>
                  <a:srgbClr val="0068AC"/>
                </a:solidFill>
              </a:rPr>
              <a:t>úteis</a:t>
            </a:r>
            <a:r>
              <a:rPr lang="en-US" sz="1200" dirty="0">
                <a:solidFill>
                  <a:srgbClr val="0068AC"/>
                </a:solidFill>
              </a:rPr>
              <a:t> antecendente ao dia da sessão. Em seguida encaminhar o comprovante  de pagamento para a Matriz. </a:t>
            </a:r>
          </a:p>
          <a:p>
            <a:endParaRPr lang="pt-BR" sz="1200" dirty="0">
              <a:solidFill>
                <a:srgbClr val="0068AC"/>
              </a:solidFill>
            </a:endParaRPr>
          </a:p>
          <a:p>
            <a:r>
              <a:rPr lang="pt-BR" sz="1200" dirty="0">
                <a:solidFill>
                  <a:srgbClr val="0068AC"/>
                </a:solidFill>
              </a:rPr>
              <a:t>Sessão com sala exclusiva – mínimo 50 pessoas (por sala)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 sz="1200" dirty="0">
              <a:solidFill>
                <a:srgbClr val="0068AC"/>
              </a:solidFill>
            </a:endParaRPr>
          </a:p>
          <a:p>
            <a:r>
              <a:rPr lang="pt-BR" sz="1200" dirty="0">
                <a:solidFill>
                  <a:srgbClr val="0068AC"/>
                </a:solidFill>
              </a:rPr>
              <a:t>* Para grupos acima de 50 pessoas – 1 cortesia a cada 25 pagantes (ingresso e combo)</a:t>
            </a:r>
            <a:endParaRPr lang="en-US" sz="1200" dirty="0">
              <a:solidFill>
                <a:srgbClr val="0068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817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redondeado 11"/>
          <p:cNvSpPr/>
          <p:nvPr/>
        </p:nvSpPr>
        <p:spPr>
          <a:xfrm>
            <a:off x="1021569" y="1758231"/>
            <a:ext cx="2179426" cy="1894247"/>
          </a:xfrm>
          <a:prstGeom prst="roundRect">
            <a:avLst/>
          </a:prstGeom>
          <a:noFill/>
          <a:ln>
            <a:solidFill>
              <a:srgbClr val="00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/>
            <a:r>
              <a:rPr lang="es-MX" sz="1000" b="1" dirty="0">
                <a:solidFill>
                  <a:srgbClr val="0068AC"/>
                </a:solidFill>
              </a:rPr>
              <a:t>Responsável pelo Turno: </a:t>
            </a:r>
            <a:r>
              <a:rPr lang="es-MX" sz="1000" dirty="0" err="1">
                <a:solidFill>
                  <a:srgbClr val="0068AC"/>
                </a:solidFill>
              </a:rPr>
              <a:t>Apresentar</a:t>
            </a:r>
            <a:r>
              <a:rPr lang="es-MX" sz="1000" dirty="0">
                <a:solidFill>
                  <a:srgbClr val="0068AC"/>
                </a:solidFill>
              </a:rPr>
              <a:t>-se </a:t>
            </a:r>
            <a:r>
              <a:rPr lang="es-MX" sz="1000" dirty="0" err="1">
                <a:solidFill>
                  <a:srgbClr val="0068AC"/>
                </a:solidFill>
              </a:rPr>
              <a:t>ao</a:t>
            </a:r>
            <a:r>
              <a:rPr lang="es-MX" sz="1000" dirty="0">
                <a:solidFill>
                  <a:srgbClr val="0068AC"/>
                </a:solidFill>
              </a:rPr>
              <a:t> cliente informando que é o responsável pelo evento.</a:t>
            </a:r>
            <a:endParaRPr lang="es-ES" sz="1000" dirty="0">
              <a:solidFill>
                <a:srgbClr val="0068AC"/>
              </a:solidFill>
            </a:endParaRPr>
          </a:p>
        </p:txBody>
      </p:sp>
      <p:cxnSp>
        <p:nvCxnSpPr>
          <p:cNvPr id="28" name="Conector recto de flecha 45"/>
          <p:cNvCxnSpPr>
            <a:stCxn id="27" idx="3"/>
          </p:cNvCxnSpPr>
          <p:nvPr/>
        </p:nvCxnSpPr>
        <p:spPr>
          <a:xfrm flipV="1">
            <a:off x="3200995" y="2705354"/>
            <a:ext cx="437460" cy="1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45"/>
          <p:cNvCxnSpPr/>
          <p:nvPr/>
        </p:nvCxnSpPr>
        <p:spPr>
          <a:xfrm flipV="1">
            <a:off x="706534" y="2765308"/>
            <a:ext cx="340855" cy="1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45"/>
          <p:cNvCxnSpPr/>
          <p:nvPr/>
        </p:nvCxnSpPr>
        <p:spPr>
          <a:xfrm flipH="1">
            <a:off x="3183360" y="5224331"/>
            <a:ext cx="393998" cy="7581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onector 9"/>
          <p:cNvSpPr/>
          <p:nvPr/>
        </p:nvSpPr>
        <p:spPr>
          <a:xfrm>
            <a:off x="2733649" y="4992480"/>
            <a:ext cx="457200" cy="457200"/>
          </a:xfrm>
          <a:prstGeom prst="flowChartConnector">
            <a:avLst/>
          </a:prstGeom>
          <a:noFill/>
          <a:ln w="57150">
            <a:solidFill>
              <a:srgbClr val="00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rgbClr val="0068AC"/>
              </a:solidFill>
            </a:endParaRPr>
          </a:p>
        </p:txBody>
      </p:sp>
      <p:sp>
        <p:nvSpPr>
          <p:cNvPr id="32" name="TextBox 22"/>
          <p:cNvSpPr txBox="1"/>
          <p:nvPr/>
        </p:nvSpPr>
        <p:spPr>
          <a:xfrm>
            <a:off x="3883592" y="1444783"/>
            <a:ext cx="17525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295A99"/>
                </a:solidFill>
              </a:rPr>
              <a:t>Em caso de alunos extras</a:t>
            </a:r>
            <a:endParaRPr lang="pt-BR" sz="1200" dirty="0">
              <a:solidFill>
                <a:srgbClr val="295A99"/>
              </a:solidFill>
            </a:endParaRPr>
          </a:p>
        </p:txBody>
      </p:sp>
      <p:sp>
        <p:nvSpPr>
          <p:cNvPr id="33" name="Rectángulo redondeado 11"/>
          <p:cNvSpPr/>
          <p:nvPr/>
        </p:nvSpPr>
        <p:spPr>
          <a:xfrm>
            <a:off x="6391001" y="1763814"/>
            <a:ext cx="2434961" cy="1894247"/>
          </a:xfrm>
          <a:prstGeom prst="roundRect">
            <a:avLst/>
          </a:prstGeom>
          <a:noFill/>
          <a:ln>
            <a:solidFill>
              <a:srgbClr val="00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/>
            <a:r>
              <a:rPr lang="es-MX" sz="1000" b="1" dirty="0" err="1">
                <a:solidFill>
                  <a:srgbClr val="0068AC"/>
                </a:solidFill>
              </a:rPr>
              <a:t>Responsável</a:t>
            </a:r>
            <a:r>
              <a:rPr lang="es-MX" sz="1000" b="1" dirty="0">
                <a:solidFill>
                  <a:srgbClr val="0068AC"/>
                </a:solidFill>
              </a:rPr>
              <a:t> pelo Turno: </a:t>
            </a:r>
            <a:r>
              <a:rPr lang="es-MX" sz="1000" dirty="0">
                <a:solidFill>
                  <a:srgbClr val="0068AC"/>
                </a:solidFill>
              </a:rPr>
              <a:t>Conferir o pagamento </a:t>
            </a:r>
            <a:r>
              <a:rPr lang="es-MX" sz="1000" dirty="0" err="1">
                <a:solidFill>
                  <a:srgbClr val="0068AC"/>
                </a:solidFill>
              </a:rPr>
              <a:t>antecipado</a:t>
            </a:r>
            <a:r>
              <a:rPr lang="es-MX" sz="1000" dirty="0">
                <a:solidFill>
                  <a:srgbClr val="0068AC"/>
                </a:solidFill>
              </a:rPr>
              <a:t> e a </a:t>
            </a:r>
            <a:r>
              <a:rPr lang="es-MX" sz="1000" dirty="0" err="1">
                <a:solidFill>
                  <a:srgbClr val="0068AC"/>
                </a:solidFill>
              </a:rPr>
              <a:t>necessidade</a:t>
            </a:r>
            <a:r>
              <a:rPr lang="es-MX" sz="1000" dirty="0">
                <a:solidFill>
                  <a:srgbClr val="0068AC"/>
                </a:solidFill>
              </a:rPr>
              <a:t> de pagamento de </a:t>
            </a:r>
            <a:r>
              <a:rPr lang="es-MX" sz="1000" dirty="0" err="1">
                <a:solidFill>
                  <a:srgbClr val="0068AC"/>
                </a:solidFill>
              </a:rPr>
              <a:t>ingressos</a:t>
            </a:r>
            <a:r>
              <a:rPr lang="es-MX" sz="1000" dirty="0">
                <a:solidFill>
                  <a:srgbClr val="0068AC"/>
                </a:solidFill>
              </a:rPr>
              <a:t> extra + valor total dos combos. </a:t>
            </a:r>
          </a:p>
          <a:p>
            <a:pPr algn="just"/>
            <a:endParaRPr lang="es-MX" sz="1000" dirty="0">
              <a:solidFill>
                <a:srgbClr val="0068AC"/>
              </a:solidFill>
            </a:endParaRPr>
          </a:p>
          <a:p>
            <a:pPr algn="just"/>
            <a:r>
              <a:rPr lang="es-MX" sz="1000" dirty="0">
                <a:solidFill>
                  <a:srgbClr val="0068AC"/>
                </a:solidFill>
              </a:rPr>
              <a:t>Seguir </a:t>
            </a:r>
            <a:r>
              <a:rPr lang="es-MX" sz="1000" dirty="0" err="1">
                <a:solidFill>
                  <a:srgbClr val="0068AC"/>
                </a:solidFill>
              </a:rPr>
              <a:t>com</a:t>
            </a:r>
            <a:r>
              <a:rPr lang="es-MX" sz="1000" dirty="0">
                <a:solidFill>
                  <a:srgbClr val="0068AC"/>
                </a:solidFill>
              </a:rPr>
              <a:t> a </a:t>
            </a:r>
            <a:r>
              <a:rPr lang="es-MX" sz="1000" dirty="0" err="1">
                <a:solidFill>
                  <a:srgbClr val="0068AC"/>
                </a:solidFill>
              </a:rPr>
              <a:t>cobrança</a:t>
            </a:r>
            <a:r>
              <a:rPr lang="es-MX" sz="1000" dirty="0">
                <a:solidFill>
                  <a:srgbClr val="0068AC"/>
                </a:solidFill>
              </a:rPr>
              <a:t> de pagamento do restante do valor </a:t>
            </a:r>
            <a:r>
              <a:rPr lang="es-MX" sz="1000" dirty="0" err="1">
                <a:solidFill>
                  <a:srgbClr val="0068AC"/>
                </a:solidFill>
              </a:rPr>
              <a:t>direto</a:t>
            </a:r>
            <a:r>
              <a:rPr lang="es-MX" sz="1000" dirty="0">
                <a:solidFill>
                  <a:srgbClr val="0068AC"/>
                </a:solidFill>
              </a:rPr>
              <a:t> no cinema </a:t>
            </a:r>
            <a:r>
              <a:rPr lang="es-MX" sz="1000" dirty="0" err="1">
                <a:solidFill>
                  <a:srgbClr val="0068AC"/>
                </a:solidFill>
              </a:rPr>
              <a:t>com</a:t>
            </a:r>
            <a:r>
              <a:rPr lang="es-MX" sz="1000" dirty="0">
                <a:solidFill>
                  <a:srgbClr val="0068AC"/>
                </a:solidFill>
              </a:rPr>
              <a:t> </a:t>
            </a:r>
            <a:r>
              <a:rPr lang="es-MX" sz="1000" dirty="0" err="1">
                <a:solidFill>
                  <a:srgbClr val="0068AC"/>
                </a:solidFill>
              </a:rPr>
              <a:t>dinheiro</a:t>
            </a:r>
            <a:r>
              <a:rPr lang="es-MX" sz="1000" dirty="0">
                <a:solidFill>
                  <a:srgbClr val="0068AC"/>
                </a:solidFill>
              </a:rPr>
              <a:t> </a:t>
            </a:r>
            <a:r>
              <a:rPr lang="es-MX" sz="1000" dirty="0" err="1">
                <a:solidFill>
                  <a:srgbClr val="0068AC"/>
                </a:solidFill>
              </a:rPr>
              <a:t>ou</a:t>
            </a:r>
            <a:r>
              <a:rPr lang="es-MX" sz="1000" dirty="0">
                <a:solidFill>
                  <a:srgbClr val="0068AC"/>
                </a:solidFill>
              </a:rPr>
              <a:t> </a:t>
            </a:r>
            <a:r>
              <a:rPr lang="es-MX" sz="1000" dirty="0" err="1">
                <a:solidFill>
                  <a:srgbClr val="0068AC"/>
                </a:solidFill>
              </a:rPr>
              <a:t>cartão</a:t>
            </a:r>
            <a:r>
              <a:rPr lang="es-MX" sz="1000" dirty="0">
                <a:solidFill>
                  <a:srgbClr val="0068AC"/>
                </a:solidFill>
              </a:rPr>
              <a:t> débito/crédito</a:t>
            </a:r>
          </a:p>
          <a:p>
            <a:pPr algn="just"/>
            <a:endParaRPr lang="es-MX" sz="1000" dirty="0">
              <a:solidFill>
                <a:srgbClr val="0068AC"/>
              </a:solidFill>
            </a:endParaRPr>
          </a:p>
        </p:txBody>
      </p:sp>
      <p:sp>
        <p:nvSpPr>
          <p:cNvPr id="34" name="Rectángulo redondeado 11"/>
          <p:cNvSpPr/>
          <p:nvPr/>
        </p:nvSpPr>
        <p:spPr>
          <a:xfrm>
            <a:off x="3584052" y="4124145"/>
            <a:ext cx="2434961" cy="2180630"/>
          </a:xfrm>
          <a:prstGeom prst="roundRect">
            <a:avLst/>
          </a:prstGeom>
          <a:noFill/>
          <a:ln>
            <a:solidFill>
              <a:srgbClr val="00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/>
            <a:r>
              <a:rPr lang="es-MX" sz="1000" b="1" dirty="0">
                <a:solidFill>
                  <a:srgbClr val="0068AC"/>
                </a:solidFill>
              </a:rPr>
              <a:t>Responsável pelo Turno: </a:t>
            </a:r>
            <a:r>
              <a:rPr lang="es-MX" sz="1000" dirty="0">
                <a:solidFill>
                  <a:srgbClr val="0068AC"/>
                </a:solidFill>
              </a:rPr>
              <a:t>Encaminhar por e-mail, o Comprovante de Consumo devidamente preenchido e assinado pelo cliente para a Matriz. </a:t>
            </a:r>
            <a:endParaRPr lang="es-ES" sz="1000" dirty="0">
              <a:solidFill>
                <a:srgbClr val="0068AC"/>
              </a:solidFill>
            </a:endParaRPr>
          </a:p>
          <a:p>
            <a:pPr algn="just"/>
            <a:endParaRPr lang="es-ES" sz="1000" dirty="0">
              <a:solidFill>
                <a:srgbClr val="0068AC"/>
              </a:solidFill>
            </a:endParaRPr>
          </a:p>
        </p:txBody>
      </p:sp>
      <p:sp>
        <p:nvSpPr>
          <p:cNvPr id="35" name="Conector 9"/>
          <p:cNvSpPr/>
          <p:nvPr/>
        </p:nvSpPr>
        <p:spPr>
          <a:xfrm>
            <a:off x="247263" y="2536707"/>
            <a:ext cx="457200" cy="457200"/>
          </a:xfrm>
          <a:prstGeom prst="flowChartConnector">
            <a:avLst/>
          </a:prstGeom>
          <a:noFill/>
          <a:ln w="57150">
            <a:solidFill>
              <a:srgbClr val="00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rgbClr val="0068AC"/>
              </a:solidFill>
            </a:endParaRPr>
          </a:p>
        </p:txBody>
      </p:sp>
      <p:pic>
        <p:nvPicPr>
          <p:cNvPr id="36" name="Imagen 46" descr="E:\kenii2\P1020363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496" y="1818184"/>
            <a:ext cx="786163" cy="1020166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Rectángulo redondeado 11"/>
          <p:cNvSpPr/>
          <p:nvPr/>
        </p:nvSpPr>
        <p:spPr>
          <a:xfrm>
            <a:off x="3638455" y="1763815"/>
            <a:ext cx="2326156" cy="1894247"/>
          </a:xfrm>
          <a:prstGeom prst="roundRect">
            <a:avLst/>
          </a:prstGeom>
          <a:noFill/>
          <a:ln>
            <a:solidFill>
              <a:srgbClr val="00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/>
            <a:r>
              <a:rPr lang="es-MX" sz="1000" b="1" dirty="0">
                <a:solidFill>
                  <a:srgbClr val="0068AC"/>
                </a:solidFill>
              </a:rPr>
              <a:t>Responsável pelo Turno: </a:t>
            </a:r>
            <a:r>
              <a:rPr lang="es-MX" sz="1000" dirty="0">
                <a:solidFill>
                  <a:srgbClr val="0068AC"/>
                </a:solidFill>
              </a:rPr>
              <a:t>Conferir por meio de contagem, o número total de pessoas presentes junto </a:t>
            </a:r>
            <a:r>
              <a:rPr lang="es-MX" sz="1000" dirty="0" err="1">
                <a:solidFill>
                  <a:srgbClr val="0068AC"/>
                </a:solidFill>
              </a:rPr>
              <a:t>com</a:t>
            </a:r>
            <a:r>
              <a:rPr lang="es-MX" sz="1000" dirty="0">
                <a:solidFill>
                  <a:srgbClr val="0068AC"/>
                </a:solidFill>
              </a:rPr>
              <a:t> o cliente e entregar a </a:t>
            </a:r>
            <a:r>
              <a:rPr lang="es-MX" sz="1000" dirty="0" err="1">
                <a:solidFill>
                  <a:srgbClr val="0068AC"/>
                </a:solidFill>
              </a:rPr>
              <a:t>quantidade</a:t>
            </a:r>
            <a:r>
              <a:rPr lang="es-MX" sz="1000" dirty="0">
                <a:solidFill>
                  <a:srgbClr val="0068AC"/>
                </a:solidFill>
              </a:rPr>
              <a:t> </a:t>
            </a:r>
            <a:r>
              <a:rPr lang="es-MX" sz="1000" dirty="0" err="1">
                <a:solidFill>
                  <a:srgbClr val="0068AC"/>
                </a:solidFill>
              </a:rPr>
              <a:t>adequada</a:t>
            </a:r>
            <a:r>
              <a:rPr lang="es-MX" sz="1000" dirty="0">
                <a:solidFill>
                  <a:srgbClr val="0068AC"/>
                </a:solidFill>
              </a:rPr>
              <a:t> de “vale </a:t>
            </a:r>
            <a:r>
              <a:rPr lang="es-MX" sz="1000" dirty="0" err="1">
                <a:solidFill>
                  <a:srgbClr val="0068AC"/>
                </a:solidFill>
              </a:rPr>
              <a:t>ingresso</a:t>
            </a:r>
            <a:r>
              <a:rPr lang="es-MX" sz="1000" dirty="0">
                <a:solidFill>
                  <a:srgbClr val="0068AC"/>
                </a:solidFill>
              </a:rPr>
              <a:t>” e “vale combo”</a:t>
            </a:r>
          </a:p>
          <a:p>
            <a:pPr algn="just"/>
            <a:endParaRPr lang="es-MX" sz="1000" dirty="0">
              <a:solidFill>
                <a:srgbClr val="0068AC"/>
              </a:solidFill>
            </a:endParaRPr>
          </a:p>
          <a:p>
            <a:pPr algn="just"/>
            <a:endParaRPr lang="es-ES" sz="1000" dirty="0">
              <a:solidFill>
                <a:srgbClr val="0068AC"/>
              </a:solidFill>
            </a:endParaRPr>
          </a:p>
        </p:txBody>
      </p:sp>
      <p:cxnSp>
        <p:nvCxnSpPr>
          <p:cNvPr id="38" name="Conector recto de flecha 45"/>
          <p:cNvCxnSpPr/>
          <p:nvPr/>
        </p:nvCxnSpPr>
        <p:spPr>
          <a:xfrm flipV="1">
            <a:off x="5957473" y="2672772"/>
            <a:ext cx="437460" cy="1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4339" y="4282101"/>
            <a:ext cx="2190163" cy="1025381"/>
          </a:xfrm>
          <a:prstGeom prst="rect">
            <a:avLst/>
          </a:prstGeom>
        </p:spPr>
      </p:pic>
      <p:cxnSp>
        <p:nvCxnSpPr>
          <p:cNvPr id="40" name="Conector recto de flecha 45"/>
          <p:cNvCxnSpPr/>
          <p:nvPr/>
        </p:nvCxnSpPr>
        <p:spPr>
          <a:xfrm>
            <a:off x="7663044" y="3652478"/>
            <a:ext cx="0" cy="583856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4014" y="4240130"/>
            <a:ext cx="1015036" cy="840355"/>
          </a:xfrm>
          <a:prstGeom prst="rect">
            <a:avLst/>
          </a:prstGeom>
        </p:spPr>
      </p:pic>
      <p:pic>
        <p:nvPicPr>
          <p:cNvPr id="43" name="Picture 3" descr="Z:\Eventos\Materiais e Fotos\LOGOs\Cinépoli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30" y="73558"/>
            <a:ext cx="1908886" cy="53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ángulo redondeado 11"/>
          <p:cNvSpPr/>
          <p:nvPr/>
        </p:nvSpPr>
        <p:spPr>
          <a:xfrm>
            <a:off x="6351941" y="4199614"/>
            <a:ext cx="2434961" cy="2180630"/>
          </a:xfrm>
          <a:prstGeom prst="roundRect">
            <a:avLst/>
          </a:prstGeom>
          <a:noFill/>
          <a:ln>
            <a:solidFill>
              <a:srgbClr val="00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/>
            <a:r>
              <a:rPr lang="es-MX" sz="1000" b="1" dirty="0" err="1">
                <a:solidFill>
                  <a:srgbClr val="0068AC"/>
                </a:solidFill>
              </a:rPr>
              <a:t>Responsável</a:t>
            </a:r>
            <a:r>
              <a:rPr lang="es-MX" sz="1000" b="1" dirty="0">
                <a:solidFill>
                  <a:srgbClr val="0068AC"/>
                </a:solidFill>
              </a:rPr>
              <a:t> pelo Turno: </a:t>
            </a:r>
            <a:r>
              <a:rPr lang="es-MX" sz="1000" dirty="0" err="1">
                <a:solidFill>
                  <a:srgbClr val="0068AC"/>
                </a:solidFill>
              </a:rPr>
              <a:t>Preencher</a:t>
            </a:r>
            <a:r>
              <a:rPr lang="es-MX" sz="1000" dirty="0">
                <a:solidFill>
                  <a:srgbClr val="0068AC"/>
                </a:solidFill>
              </a:rPr>
              <a:t> o </a:t>
            </a:r>
            <a:r>
              <a:rPr lang="es-MX" sz="1000" dirty="0" err="1">
                <a:solidFill>
                  <a:srgbClr val="0068AC"/>
                </a:solidFill>
              </a:rPr>
              <a:t>Comprovante</a:t>
            </a:r>
            <a:r>
              <a:rPr lang="es-MX" sz="1000" dirty="0">
                <a:solidFill>
                  <a:srgbClr val="0068AC"/>
                </a:solidFill>
              </a:rPr>
              <a:t> de Consumo e solicitar a </a:t>
            </a:r>
            <a:r>
              <a:rPr lang="es-MX" sz="1000" dirty="0" err="1">
                <a:solidFill>
                  <a:srgbClr val="0068AC"/>
                </a:solidFill>
              </a:rPr>
              <a:t>assinatura</a:t>
            </a:r>
            <a:r>
              <a:rPr lang="es-MX" sz="1000" dirty="0">
                <a:solidFill>
                  <a:srgbClr val="0068AC"/>
                </a:solidFill>
              </a:rPr>
              <a:t> do cliente referente </a:t>
            </a:r>
            <a:r>
              <a:rPr lang="es-MX" sz="1000" dirty="0" err="1">
                <a:solidFill>
                  <a:srgbClr val="0068AC"/>
                </a:solidFill>
              </a:rPr>
              <a:t>ao</a:t>
            </a:r>
            <a:r>
              <a:rPr lang="es-MX" sz="1000" dirty="0">
                <a:solidFill>
                  <a:srgbClr val="0068AC"/>
                </a:solidFill>
              </a:rPr>
              <a:t> que </a:t>
            </a:r>
            <a:r>
              <a:rPr lang="es-MX" sz="1000" dirty="0" err="1">
                <a:solidFill>
                  <a:srgbClr val="0068AC"/>
                </a:solidFill>
              </a:rPr>
              <a:t>foi</a:t>
            </a:r>
            <a:r>
              <a:rPr lang="es-MX" sz="1000" dirty="0">
                <a:solidFill>
                  <a:srgbClr val="0068AC"/>
                </a:solidFill>
              </a:rPr>
              <a:t> pago </a:t>
            </a:r>
            <a:r>
              <a:rPr lang="es-MX" sz="1000" dirty="0" err="1">
                <a:solidFill>
                  <a:srgbClr val="0068AC"/>
                </a:solidFill>
              </a:rPr>
              <a:t>antecipado</a:t>
            </a:r>
            <a:r>
              <a:rPr lang="es-MX" sz="1000" dirty="0">
                <a:solidFill>
                  <a:srgbClr val="0068AC"/>
                </a:solidFill>
              </a:rPr>
              <a:t> e </a:t>
            </a:r>
            <a:r>
              <a:rPr lang="es-MX" sz="1000" dirty="0" err="1">
                <a:solidFill>
                  <a:srgbClr val="0068AC"/>
                </a:solidFill>
              </a:rPr>
              <a:t>oque</a:t>
            </a:r>
            <a:r>
              <a:rPr lang="es-MX" sz="1000" dirty="0">
                <a:solidFill>
                  <a:srgbClr val="0068AC"/>
                </a:solidFill>
              </a:rPr>
              <a:t> está </a:t>
            </a:r>
            <a:r>
              <a:rPr lang="es-MX" sz="1000" dirty="0" err="1">
                <a:solidFill>
                  <a:srgbClr val="0068AC"/>
                </a:solidFill>
              </a:rPr>
              <a:t>sendo</a:t>
            </a:r>
            <a:r>
              <a:rPr lang="es-MX" sz="1000" dirty="0">
                <a:solidFill>
                  <a:srgbClr val="0068AC"/>
                </a:solidFill>
              </a:rPr>
              <a:t> pago a </a:t>
            </a:r>
            <a:r>
              <a:rPr lang="es-MX" sz="1000" dirty="0" err="1">
                <a:solidFill>
                  <a:srgbClr val="0068AC"/>
                </a:solidFill>
              </a:rPr>
              <a:t>mais</a:t>
            </a:r>
            <a:r>
              <a:rPr lang="es-MX" sz="1000" dirty="0">
                <a:solidFill>
                  <a:srgbClr val="0068AC"/>
                </a:solidFill>
              </a:rPr>
              <a:t> na hora</a:t>
            </a:r>
          </a:p>
          <a:p>
            <a:pPr algn="just"/>
            <a:endParaRPr lang="es-ES" sz="1000" dirty="0">
              <a:solidFill>
                <a:srgbClr val="0068AC"/>
              </a:solidFill>
            </a:endParaRPr>
          </a:p>
        </p:txBody>
      </p:sp>
      <p:sp>
        <p:nvSpPr>
          <p:cNvPr id="48" name="Título 3"/>
          <p:cNvSpPr txBox="1">
            <a:spLocks/>
          </p:cNvSpPr>
          <p:nvPr/>
        </p:nvSpPr>
        <p:spPr>
          <a:xfrm>
            <a:off x="-26495" y="34998"/>
            <a:ext cx="9170495" cy="6554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b="1" dirty="0" err="1">
                <a:latin typeface="+mn-lt"/>
              </a:rPr>
              <a:t>Processo</a:t>
            </a:r>
            <a:r>
              <a:rPr lang="es-MX" b="1" dirty="0">
                <a:latin typeface="+mn-lt"/>
              </a:rPr>
              <a:t> </a:t>
            </a:r>
            <a:r>
              <a:rPr lang="es-MX" b="1" dirty="0" err="1">
                <a:latin typeface="+mn-lt"/>
              </a:rPr>
              <a:t>Projeto</a:t>
            </a:r>
            <a:r>
              <a:rPr lang="es-MX" b="1" dirty="0">
                <a:latin typeface="+mn-lt"/>
              </a:rPr>
              <a:t> </a:t>
            </a:r>
            <a:r>
              <a:rPr lang="es-MX" b="1" dirty="0" err="1" smtClean="0">
                <a:latin typeface="+mn-lt"/>
              </a:rPr>
              <a:t>Escola</a:t>
            </a:r>
            <a:r>
              <a:rPr lang="es-MX" b="1" dirty="0" smtClean="0">
                <a:latin typeface="+mn-lt"/>
              </a:rPr>
              <a:t> Arena</a:t>
            </a:r>
            <a:r>
              <a:rPr lang="es-MX" sz="1200" b="1" i="1" dirty="0">
                <a:latin typeface="+mn-lt"/>
              </a:rPr>
              <a:t/>
            </a:r>
            <a:br>
              <a:rPr lang="es-MX" sz="1200" b="1" i="1" dirty="0">
                <a:latin typeface="+mn-lt"/>
              </a:rPr>
            </a:br>
            <a:r>
              <a:rPr lang="es-MX" sz="1200" b="1" dirty="0" err="1">
                <a:latin typeface="+mn-lt"/>
              </a:rPr>
              <a:t>Realização</a:t>
            </a:r>
            <a:r>
              <a:rPr lang="es-MX" sz="1200" b="1" dirty="0">
                <a:latin typeface="+mn-lt"/>
              </a:rPr>
              <a:t> do evento e pagamento de extras</a:t>
            </a:r>
            <a:endParaRPr lang="es-MX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9" name="CaixaDeTexto 48"/>
          <p:cNvSpPr txBox="1"/>
          <p:nvPr/>
        </p:nvSpPr>
        <p:spPr>
          <a:xfrm>
            <a:off x="3934222" y="654090"/>
            <a:ext cx="1279261" cy="276999"/>
          </a:xfrm>
          <a:prstGeom prst="rect">
            <a:avLst/>
          </a:prstGeom>
          <a:solidFill>
            <a:srgbClr val="FFC72C"/>
          </a:solidFill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</a:rPr>
              <a:t>No </a:t>
            </a:r>
            <a:r>
              <a:rPr lang="en-US" sz="1200" b="1" dirty="0" err="1">
                <a:solidFill>
                  <a:srgbClr val="002060"/>
                </a:solidFill>
              </a:rPr>
              <a:t>dia</a:t>
            </a:r>
            <a:r>
              <a:rPr lang="en-US" sz="1200" b="1" dirty="0">
                <a:solidFill>
                  <a:srgbClr val="002060"/>
                </a:solidFill>
              </a:rPr>
              <a:t> do </a:t>
            </a:r>
            <a:r>
              <a:rPr lang="en-US" sz="1200" b="1" dirty="0" err="1">
                <a:solidFill>
                  <a:srgbClr val="002060"/>
                </a:solidFill>
              </a:rPr>
              <a:t>evento</a:t>
            </a:r>
            <a:endParaRPr lang="pt-BR" sz="1200" b="1" dirty="0">
              <a:solidFill>
                <a:srgbClr val="002060"/>
              </a:solidFill>
            </a:endParaRPr>
          </a:p>
        </p:txBody>
      </p:sp>
      <p:sp>
        <p:nvSpPr>
          <p:cNvPr id="50" name="Retângulo 49"/>
          <p:cNvSpPr/>
          <p:nvPr/>
        </p:nvSpPr>
        <p:spPr>
          <a:xfrm>
            <a:off x="9612560" y="988790"/>
            <a:ext cx="18174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100" dirty="0">
              <a:solidFill>
                <a:srgbClr val="0068AC"/>
              </a:solidFill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xmlns="" id="{F89A5448-9E68-4B8A-AD5F-EE12AFA7B46E}"/>
              </a:ext>
            </a:extLst>
          </p:cNvPr>
          <p:cNvSpPr txBox="1"/>
          <p:nvPr/>
        </p:nvSpPr>
        <p:spPr>
          <a:xfrm>
            <a:off x="7824779" y="59012"/>
            <a:ext cx="126945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00" b="1" dirty="0">
                <a:solidFill>
                  <a:srgbClr val="0070C0"/>
                </a:solidFill>
              </a:rPr>
              <a:t>Versão 1.3</a:t>
            </a:r>
          </a:p>
          <a:p>
            <a:r>
              <a:rPr lang="pt-BR" sz="1300" b="1" dirty="0">
                <a:solidFill>
                  <a:srgbClr val="0070C0"/>
                </a:solidFill>
              </a:rPr>
              <a:t>Setembro/2018</a:t>
            </a:r>
          </a:p>
        </p:txBody>
      </p:sp>
    </p:spTree>
    <p:extLst>
      <p:ext uri="{BB962C8B-B14F-4D97-AF65-F5344CB8AC3E}">
        <p14:creationId xmlns:p14="http://schemas.microsoft.com/office/powerpoint/2010/main" val="2894817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1"/>
          <p:cNvSpPr/>
          <p:nvPr/>
        </p:nvSpPr>
        <p:spPr>
          <a:xfrm>
            <a:off x="741611" y="1782982"/>
            <a:ext cx="2179426" cy="1758776"/>
          </a:xfrm>
          <a:prstGeom prst="roundRect">
            <a:avLst/>
          </a:prstGeom>
          <a:noFill/>
          <a:ln>
            <a:solidFill>
              <a:srgbClr val="00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/>
            <a:r>
              <a:rPr lang="es-MX" sz="1000" b="1" dirty="0">
                <a:solidFill>
                  <a:srgbClr val="0068AC"/>
                </a:solidFill>
              </a:rPr>
              <a:t>Gerente ou Subgerente ADM: </a:t>
            </a:r>
            <a:r>
              <a:rPr lang="es-MX" sz="1000" dirty="0">
                <a:solidFill>
                  <a:srgbClr val="0068AC"/>
                </a:solidFill>
              </a:rPr>
              <a:t>Selecionar o filme </a:t>
            </a:r>
            <a:r>
              <a:rPr lang="es-MX" sz="1000" dirty="0" err="1">
                <a:solidFill>
                  <a:srgbClr val="0068AC"/>
                </a:solidFill>
              </a:rPr>
              <a:t>exibido</a:t>
            </a:r>
            <a:r>
              <a:rPr lang="es-MX" sz="1000" dirty="0">
                <a:solidFill>
                  <a:srgbClr val="0068AC"/>
                </a:solidFill>
              </a:rPr>
              <a:t> </a:t>
            </a:r>
            <a:r>
              <a:rPr lang="es-MX" sz="1000" dirty="0" err="1">
                <a:solidFill>
                  <a:srgbClr val="0068AC"/>
                </a:solidFill>
              </a:rPr>
              <a:t>com</a:t>
            </a:r>
            <a:r>
              <a:rPr lang="es-MX" sz="1000" dirty="0">
                <a:solidFill>
                  <a:srgbClr val="0068AC"/>
                </a:solidFill>
              </a:rPr>
              <a:t> a tecla de </a:t>
            </a:r>
            <a:r>
              <a:rPr lang="es-MX" sz="1000" b="1" dirty="0">
                <a:solidFill>
                  <a:srgbClr val="0068AC"/>
                </a:solidFill>
              </a:rPr>
              <a:t>PE</a:t>
            </a:r>
            <a:r>
              <a:rPr lang="es-MX" sz="1000" dirty="0">
                <a:solidFill>
                  <a:srgbClr val="0068AC"/>
                </a:solidFill>
              </a:rPr>
              <a:t> (</a:t>
            </a:r>
            <a:r>
              <a:rPr lang="es-MX" sz="1000" dirty="0" err="1">
                <a:solidFill>
                  <a:srgbClr val="0068AC"/>
                </a:solidFill>
              </a:rPr>
              <a:t>Projeto</a:t>
            </a:r>
            <a:r>
              <a:rPr lang="es-MX" sz="1000" dirty="0">
                <a:solidFill>
                  <a:srgbClr val="0068AC"/>
                </a:solidFill>
              </a:rPr>
              <a:t> </a:t>
            </a:r>
            <a:r>
              <a:rPr lang="es-MX" sz="1000" dirty="0" err="1">
                <a:solidFill>
                  <a:srgbClr val="0068AC"/>
                </a:solidFill>
              </a:rPr>
              <a:t>Escola</a:t>
            </a:r>
            <a:r>
              <a:rPr lang="es-MX" sz="1000" dirty="0">
                <a:solidFill>
                  <a:srgbClr val="0068AC"/>
                </a:solidFill>
              </a:rPr>
              <a:t>.</a:t>
            </a:r>
            <a:endParaRPr lang="es-ES" sz="1000" dirty="0">
              <a:solidFill>
                <a:srgbClr val="0068AC"/>
              </a:solidFill>
            </a:endParaRPr>
          </a:p>
        </p:txBody>
      </p:sp>
      <p:sp>
        <p:nvSpPr>
          <p:cNvPr id="3" name="Rectángulo redondeado 61"/>
          <p:cNvSpPr/>
          <p:nvPr/>
        </p:nvSpPr>
        <p:spPr>
          <a:xfrm>
            <a:off x="3261892" y="1782981"/>
            <a:ext cx="2494460" cy="1758776"/>
          </a:xfrm>
          <a:prstGeom prst="roundRect">
            <a:avLst/>
          </a:prstGeom>
          <a:noFill/>
          <a:ln>
            <a:solidFill>
              <a:srgbClr val="00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/>
            <a:r>
              <a:rPr lang="es-MX" sz="1000" dirty="0">
                <a:solidFill>
                  <a:srgbClr val="0068AC"/>
                </a:solidFill>
              </a:rPr>
              <a:t>Registrar a quantidade de assentos correspondente ao número de </a:t>
            </a:r>
            <a:r>
              <a:rPr lang="es-MX" sz="1000" dirty="0" err="1">
                <a:solidFill>
                  <a:srgbClr val="0068AC"/>
                </a:solidFill>
              </a:rPr>
              <a:t>ingressos</a:t>
            </a:r>
            <a:r>
              <a:rPr lang="es-MX" sz="1000" dirty="0">
                <a:solidFill>
                  <a:srgbClr val="0068AC"/>
                </a:solidFill>
              </a:rPr>
              <a:t> extra que </a:t>
            </a:r>
            <a:r>
              <a:rPr lang="es-MX" sz="1000" b="1" dirty="0" err="1">
                <a:solidFill>
                  <a:srgbClr val="0068AC"/>
                </a:solidFill>
              </a:rPr>
              <a:t>ainda</a:t>
            </a:r>
            <a:r>
              <a:rPr lang="es-MX" sz="1000" b="1" dirty="0">
                <a:solidFill>
                  <a:srgbClr val="0068AC"/>
                </a:solidFill>
              </a:rPr>
              <a:t> </a:t>
            </a:r>
            <a:r>
              <a:rPr lang="es-MX" sz="1000" b="1" dirty="0" err="1">
                <a:solidFill>
                  <a:srgbClr val="0068AC"/>
                </a:solidFill>
              </a:rPr>
              <a:t>não</a:t>
            </a:r>
            <a:r>
              <a:rPr lang="es-MX" sz="1000" b="1" dirty="0">
                <a:solidFill>
                  <a:srgbClr val="0068AC"/>
                </a:solidFill>
              </a:rPr>
              <a:t> </a:t>
            </a:r>
            <a:r>
              <a:rPr lang="es-MX" sz="1000" b="1" dirty="0" err="1">
                <a:solidFill>
                  <a:srgbClr val="0068AC"/>
                </a:solidFill>
              </a:rPr>
              <a:t>foram</a:t>
            </a:r>
            <a:r>
              <a:rPr lang="es-MX" sz="1000" b="1" dirty="0">
                <a:solidFill>
                  <a:srgbClr val="0068AC"/>
                </a:solidFill>
              </a:rPr>
              <a:t> </a:t>
            </a:r>
            <a:r>
              <a:rPr lang="es-MX" sz="1000" b="1" dirty="0" err="1">
                <a:solidFill>
                  <a:srgbClr val="0068AC"/>
                </a:solidFill>
              </a:rPr>
              <a:t>lançados</a:t>
            </a:r>
            <a:r>
              <a:rPr lang="es-MX" sz="1000" b="1" dirty="0">
                <a:solidFill>
                  <a:srgbClr val="0068AC"/>
                </a:solidFill>
              </a:rPr>
              <a:t>.</a:t>
            </a:r>
            <a:endParaRPr lang="es-ES" sz="1000" b="1" dirty="0">
              <a:solidFill>
                <a:srgbClr val="0068AC"/>
              </a:solidFill>
            </a:endParaRPr>
          </a:p>
        </p:txBody>
      </p:sp>
      <p:sp>
        <p:nvSpPr>
          <p:cNvPr id="4" name="Rectángulo redondeado 63">
            <a:hlinkClick r:id="rId2" action="ppaction://hlinksldjump"/>
          </p:cNvPr>
          <p:cNvSpPr/>
          <p:nvPr/>
        </p:nvSpPr>
        <p:spPr>
          <a:xfrm>
            <a:off x="6386419" y="1782525"/>
            <a:ext cx="2520281" cy="1751529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/>
            <a:r>
              <a:rPr lang="es-MX" sz="1000" dirty="0">
                <a:solidFill>
                  <a:srgbClr val="0068AC"/>
                </a:solidFill>
              </a:rPr>
              <a:t>Selecionar individualmente, os </a:t>
            </a:r>
            <a:r>
              <a:rPr lang="es-MX" sz="1000" dirty="0" err="1">
                <a:solidFill>
                  <a:srgbClr val="0068AC"/>
                </a:solidFill>
              </a:rPr>
              <a:t>ingressos</a:t>
            </a:r>
            <a:r>
              <a:rPr lang="es-MX" sz="1000" dirty="0">
                <a:solidFill>
                  <a:srgbClr val="0068AC"/>
                </a:solidFill>
              </a:rPr>
              <a:t> e cobrar o pagamento.</a:t>
            </a:r>
            <a:endParaRPr lang="es-MX" sz="1100" u="sng" dirty="0">
              <a:solidFill>
                <a:srgbClr val="0068AC"/>
              </a:solidFill>
            </a:endParaRPr>
          </a:p>
        </p:txBody>
      </p:sp>
      <p:cxnSp>
        <p:nvCxnSpPr>
          <p:cNvPr id="5" name="Conector recto de flecha 45"/>
          <p:cNvCxnSpPr>
            <a:stCxn id="2" idx="3"/>
            <a:endCxn id="3" idx="1"/>
          </p:cNvCxnSpPr>
          <p:nvPr/>
        </p:nvCxnSpPr>
        <p:spPr>
          <a:xfrm flipV="1">
            <a:off x="2921037" y="2662369"/>
            <a:ext cx="340855" cy="1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de flecha 47"/>
          <p:cNvCxnSpPr>
            <a:stCxn id="3" idx="3"/>
            <a:endCxn id="4" idx="1"/>
          </p:cNvCxnSpPr>
          <p:nvPr/>
        </p:nvCxnSpPr>
        <p:spPr>
          <a:xfrm flipV="1">
            <a:off x="5756352" y="2658290"/>
            <a:ext cx="630067" cy="4079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47"/>
          <p:cNvCxnSpPr/>
          <p:nvPr/>
        </p:nvCxnSpPr>
        <p:spPr>
          <a:xfrm>
            <a:off x="7549299" y="3555370"/>
            <a:ext cx="0" cy="309260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redondeado 63"/>
          <p:cNvSpPr/>
          <p:nvPr/>
        </p:nvSpPr>
        <p:spPr>
          <a:xfrm>
            <a:off x="3858888" y="3847003"/>
            <a:ext cx="4995557" cy="1841539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/>
            <a:r>
              <a:rPr lang="es-MX" sz="1000" dirty="0">
                <a:solidFill>
                  <a:srgbClr val="0068AC"/>
                </a:solidFill>
              </a:rPr>
              <a:t>Registrar a forma de pagamento </a:t>
            </a:r>
            <a:r>
              <a:rPr lang="es-MX" sz="1000" dirty="0" err="1">
                <a:solidFill>
                  <a:srgbClr val="0068AC"/>
                </a:solidFill>
              </a:rPr>
              <a:t>via</a:t>
            </a:r>
            <a:r>
              <a:rPr lang="es-MX" sz="1000" dirty="0">
                <a:solidFill>
                  <a:srgbClr val="0068AC"/>
                </a:solidFill>
              </a:rPr>
              <a:t> </a:t>
            </a:r>
            <a:r>
              <a:rPr lang="es-MX" sz="1000" dirty="0" err="1">
                <a:solidFill>
                  <a:srgbClr val="0068AC"/>
                </a:solidFill>
              </a:rPr>
              <a:t>dinheiro</a:t>
            </a:r>
            <a:r>
              <a:rPr lang="es-MX" sz="1000" dirty="0">
                <a:solidFill>
                  <a:srgbClr val="0068AC"/>
                </a:solidFill>
              </a:rPr>
              <a:t> </a:t>
            </a:r>
            <a:r>
              <a:rPr lang="es-MX" sz="1000" dirty="0" err="1">
                <a:solidFill>
                  <a:srgbClr val="0068AC"/>
                </a:solidFill>
              </a:rPr>
              <a:t>ou</a:t>
            </a:r>
            <a:r>
              <a:rPr lang="es-MX" sz="1000" dirty="0">
                <a:solidFill>
                  <a:srgbClr val="0068AC"/>
                </a:solidFill>
              </a:rPr>
              <a:t> </a:t>
            </a:r>
            <a:r>
              <a:rPr lang="es-MX" sz="1000" dirty="0" err="1">
                <a:solidFill>
                  <a:srgbClr val="0068AC"/>
                </a:solidFill>
              </a:rPr>
              <a:t>cartão</a:t>
            </a:r>
            <a:r>
              <a:rPr lang="es-MX" sz="1000" dirty="0">
                <a:solidFill>
                  <a:srgbClr val="0068AC"/>
                </a:solidFill>
              </a:rPr>
              <a:t> de crédito/ débito clicando na opção </a:t>
            </a:r>
            <a:r>
              <a:rPr lang="es-MX" sz="1000" u="sng" dirty="0">
                <a:solidFill>
                  <a:srgbClr val="0068AC"/>
                </a:solidFill>
              </a:rPr>
              <a:t>Bilheteria &gt; Projeto Escola &gt; Débito ou Crédito.</a:t>
            </a:r>
            <a:endParaRPr lang="es-MX" sz="1100" b="1" u="sng" dirty="0">
              <a:solidFill>
                <a:srgbClr val="0068AC"/>
              </a:solidFill>
            </a:endParaRP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556" y="1853825"/>
            <a:ext cx="1443296" cy="854431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5363" y="1918183"/>
            <a:ext cx="269777" cy="300433"/>
          </a:xfrm>
          <a:prstGeom prst="rect">
            <a:avLst/>
          </a:prstGeom>
        </p:spPr>
      </p:pic>
      <p:sp>
        <p:nvSpPr>
          <p:cNvPr id="11" name="Oval 4"/>
          <p:cNvSpPr/>
          <p:nvPr/>
        </p:nvSpPr>
        <p:spPr>
          <a:xfrm>
            <a:off x="5209039" y="1858575"/>
            <a:ext cx="367009" cy="42304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2" name="Straight Arrow Connector 6"/>
          <p:cNvCxnSpPr/>
          <p:nvPr/>
        </p:nvCxnSpPr>
        <p:spPr>
          <a:xfrm flipH="1">
            <a:off x="5434065" y="1582146"/>
            <a:ext cx="141983" cy="338382"/>
          </a:xfrm>
          <a:prstGeom prst="straightConnector1">
            <a:avLst/>
          </a:prstGeom>
          <a:ln w="28575">
            <a:solidFill>
              <a:srgbClr val="295999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7"/>
          <p:cNvSpPr txBox="1"/>
          <p:nvPr/>
        </p:nvSpPr>
        <p:spPr>
          <a:xfrm>
            <a:off x="5524074" y="1313765"/>
            <a:ext cx="3908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70C0"/>
                </a:solidFill>
              </a:rPr>
              <a:t>No canto superior direito da tela, o usuário consegue </a:t>
            </a:r>
          </a:p>
          <a:p>
            <a:r>
              <a:rPr lang="en-US" sz="1000" dirty="0">
                <a:solidFill>
                  <a:srgbClr val="0070C0"/>
                </a:solidFill>
              </a:rPr>
              <a:t>acompanhar a quantidade de assentos que foram selecionados.</a:t>
            </a:r>
            <a:endParaRPr lang="pt-BR" sz="1000" dirty="0">
              <a:solidFill>
                <a:srgbClr val="0070C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1579" y="4167705"/>
            <a:ext cx="2127412" cy="859783"/>
          </a:xfrm>
          <a:prstGeom prst="rect">
            <a:avLst/>
          </a:prstGeom>
        </p:spPr>
      </p:pic>
      <p:cxnSp>
        <p:nvCxnSpPr>
          <p:cNvPr id="15" name="Straight Arrow Connector 39"/>
          <p:cNvCxnSpPr/>
          <p:nvPr/>
        </p:nvCxnSpPr>
        <p:spPr>
          <a:xfrm>
            <a:off x="7096702" y="4009910"/>
            <a:ext cx="295987" cy="618323"/>
          </a:xfrm>
          <a:prstGeom prst="straightConnector1">
            <a:avLst/>
          </a:prstGeom>
          <a:ln w="28575">
            <a:solidFill>
              <a:srgbClr val="295999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9527" y="4164272"/>
            <a:ext cx="1182673" cy="854153"/>
          </a:xfrm>
          <a:prstGeom prst="rect">
            <a:avLst/>
          </a:prstGeom>
        </p:spPr>
      </p:pic>
      <p:cxnSp>
        <p:nvCxnSpPr>
          <p:cNvPr id="17" name="Straight Arrow Connector 48"/>
          <p:cNvCxnSpPr/>
          <p:nvPr/>
        </p:nvCxnSpPr>
        <p:spPr>
          <a:xfrm>
            <a:off x="5674517" y="4009910"/>
            <a:ext cx="170713" cy="296471"/>
          </a:xfrm>
          <a:prstGeom prst="straightConnector1">
            <a:avLst/>
          </a:prstGeom>
          <a:ln w="28575">
            <a:solidFill>
              <a:srgbClr val="295999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9798" y="1924631"/>
            <a:ext cx="1379002" cy="966209"/>
          </a:xfrm>
          <a:prstGeom prst="rect">
            <a:avLst/>
          </a:prstGeom>
        </p:spPr>
      </p:pic>
      <p:pic>
        <p:nvPicPr>
          <p:cNvPr id="1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47348" y="4497920"/>
            <a:ext cx="1028700" cy="523875"/>
          </a:xfrm>
          <a:prstGeom prst="rect">
            <a:avLst/>
          </a:prstGeom>
        </p:spPr>
      </p:pic>
      <p:cxnSp>
        <p:nvCxnSpPr>
          <p:cNvPr id="20" name="Conector recto de flecha 47"/>
          <p:cNvCxnSpPr>
            <a:stCxn id="8" idx="1"/>
          </p:cNvCxnSpPr>
          <p:nvPr/>
        </p:nvCxnSpPr>
        <p:spPr>
          <a:xfrm flipH="1" flipV="1">
            <a:off x="3562268" y="4767772"/>
            <a:ext cx="296620" cy="1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ángulo redondeado 63">
            <a:hlinkClick r:id="rId2" action="ppaction://hlinksldjump"/>
          </p:cNvPr>
          <p:cNvSpPr/>
          <p:nvPr/>
        </p:nvSpPr>
        <p:spPr>
          <a:xfrm>
            <a:off x="758116" y="3869132"/>
            <a:ext cx="2785738" cy="181941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/>
            <a:r>
              <a:rPr lang="es-MX" sz="1200" b="1" dirty="0">
                <a:solidFill>
                  <a:srgbClr val="0068AC"/>
                </a:solidFill>
              </a:rPr>
              <a:t>Gerente </a:t>
            </a:r>
            <a:r>
              <a:rPr lang="es-MX" sz="1200" b="1" dirty="0" err="1">
                <a:solidFill>
                  <a:srgbClr val="0068AC"/>
                </a:solidFill>
              </a:rPr>
              <a:t>ou</a:t>
            </a:r>
            <a:r>
              <a:rPr lang="es-MX" sz="1200" b="1" dirty="0">
                <a:solidFill>
                  <a:srgbClr val="0068AC"/>
                </a:solidFill>
              </a:rPr>
              <a:t> Subgerente ADM: </a:t>
            </a:r>
            <a:r>
              <a:rPr lang="es-MX" sz="1200" dirty="0" err="1">
                <a:solidFill>
                  <a:srgbClr val="0068AC"/>
                </a:solidFill>
              </a:rPr>
              <a:t>Selecionar</a:t>
            </a:r>
            <a:r>
              <a:rPr lang="es-MX" sz="1200" dirty="0">
                <a:solidFill>
                  <a:srgbClr val="0068AC"/>
                </a:solidFill>
              </a:rPr>
              <a:t> </a:t>
            </a:r>
            <a:r>
              <a:rPr lang="es-MX" sz="1200" dirty="0" err="1">
                <a:solidFill>
                  <a:srgbClr val="0068AC"/>
                </a:solidFill>
              </a:rPr>
              <a:t>relatório</a:t>
            </a:r>
            <a:r>
              <a:rPr lang="es-MX" sz="1200" dirty="0">
                <a:solidFill>
                  <a:srgbClr val="0068AC"/>
                </a:solidFill>
              </a:rPr>
              <a:t> de </a:t>
            </a:r>
            <a:r>
              <a:rPr lang="es-MX" sz="1200" dirty="0" err="1">
                <a:solidFill>
                  <a:srgbClr val="0068AC"/>
                </a:solidFill>
              </a:rPr>
              <a:t>borderô</a:t>
            </a:r>
            <a:r>
              <a:rPr lang="es-MX" sz="1200" dirty="0">
                <a:solidFill>
                  <a:srgbClr val="0068AC"/>
                </a:solidFill>
              </a:rPr>
              <a:t> pelo sistema Arena e enviar para matriz confirmando o registro na data combinada</a:t>
            </a:r>
          </a:p>
          <a:p>
            <a:pPr algn="just"/>
            <a:endParaRPr lang="es-MX" sz="1200" dirty="0">
              <a:solidFill>
                <a:srgbClr val="0068AC"/>
              </a:solidFill>
            </a:endParaRPr>
          </a:p>
          <a:p>
            <a:pPr algn="just"/>
            <a:endParaRPr lang="es-MX" sz="1200" dirty="0">
              <a:solidFill>
                <a:srgbClr val="0068AC"/>
              </a:solidFill>
            </a:endParaRPr>
          </a:p>
        </p:txBody>
      </p:sp>
      <p:pic>
        <p:nvPicPr>
          <p:cNvPr id="22" name="Picture 5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5877" y="1836913"/>
            <a:ext cx="1305466" cy="691988"/>
          </a:xfrm>
          <a:prstGeom prst="rect">
            <a:avLst/>
          </a:prstGeom>
        </p:spPr>
      </p:pic>
      <p:sp>
        <p:nvSpPr>
          <p:cNvPr id="23" name="Conector 122"/>
          <p:cNvSpPr/>
          <p:nvPr/>
        </p:nvSpPr>
        <p:spPr>
          <a:xfrm>
            <a:off x="46967" y="2433770"/>
            <a:ext cx="457200" cy="457200"/>
          </a:xfrm>
          <a:prstGeom prst="flowChartConnector">
            <a:avLst/>
          </a:prstGeom>
          <a:noFill/>
          <a:ln>
            <a:solidFill>
              <a:srgbClr val="00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cxnSp>
        <p:nvCxnSpPr>
          <p:cNvPr id="24" name="Conector recto de flecha 42"/>
          <p:cNvCxnSpPr/>
          <p:nvPr/>
        </p:nvCxnSpPr>
        <p:spPr>
          <a:xfrm>
            <a:off x="517334" y="2654471"/>
            <a:ext cx="320959" cy="3547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ector 9"/>
          <p:cNvSpPr/>
          <p:nvPr/>
        </p:nvSpPr>
        <p:spPr>
          <a:xfrm>
            <a:off x="64350" y="4546975"/>
            <a:ext cx="457200" cy="457200"/>
          </a:xfrm>
          <a:prstGeom prst="flowChartConnector">
            <a:avLst/>
          </a:prstGeom>
          <a:noFill/>
          <a:ln w="57150">
            <a:solidFill>
              <a:srgbClr val="006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rgbClr val="0068AC"/>
              </a:solidFill>
            </a:endParaRPr>
          </a:p>
        </p:txBody>
      </p:sp>
      <p:cxnSp>
        <p:nvCxnSpPr>
          <p:cNvPr id="26" name="Conector recto de flecha 47"/>
          <p:cNvCxnSpPr/>
          <p:nvPr/>
        </p:nvCxnSpPr>
        <p:spPr>
          <a:xfrm flipH="1" flipV="1">
            <a:off x="521550" y="4768037"/>
            <a:ext cx="315035" cy="3963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45"/>
          <p:cNvCxnSpPr/>
          <p:nvPr/>
        </p:nvCxnSpPr>
        <p:spPr>
          <a:xfrm flipV="1">
            <a:off x="4956012" y="4759857"/>
            <a:ext cx="233515" cy="10163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45"/>
          <p:cNvCxnSpPr/>
          <p:nvPr/>
        </p:nvCxnSpPr>
        <p:spPr>
          <a:xfrm flipV="1">
            <a:off x="6386419" y="4749694"/>
            <a:ext cx="233515" cy="10163"/>
          </a:xfrm>
          <a:prstGeom prst="straightConnector1">
            <a:avLst/>
          </a:prstGeom>
          <a:ln w="28575">
            <a:solidFill>
              <a:srgbClr val="0068A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3" descr="Z:\Eventos\Materiais e Fotos\LOGOs\Cinépolis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30" y="73558"/>
            <a:ext cx="1908886" cy="53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ítulo 3"/>
          <p:cNvSpPr txBox="1">
            <a:spLocks/>
          </p:cNvSpPr>
          <p:nvPr/>
        </p:nvSpPr>
        <p:spPr>
          <a:xfrm>
            <a:off x="-26495" y="34998"/>
            <a:ext cx="9170495" cy="6554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b="1" dirty="0" err="1">
                <a:latin typeface="+mn-lt"/>
              </a:rPr>
              <a:t>Processo</a:t>
            </a:r>
            <a:r>
              <a:rPr lang="es-MX" b="1" dirty="0">
                <a:latin typeface="+mn-lt"/>
              </a:rPr>
              <a:t> </a:t>
            </a:r>
            <a:r>
              <a:rPr lang="es-MX" b="1" dirty="0" err="1">
                <a:latin typeface="+mn-lt"/>
              </a:rPr>
              <a:t>Projeto</a:t>
            </a:r>
            <a:r>
              <a:rPr lang="es-MX" b="1" dirty="0">
                <a:latin typeface="+mn-lt"/>
              </a:rPr>
              <a:t> </a:t>
            </a:r>
            <a:r>
              <a:rPr lang="es-MX" b="1" dirty="0" err="1" smtClean="0">
                <a:latin typeface="+mn-lt"/>
              </a:rPr>
              <a:t>Escola</a:t>
            </a:r>
            <a:r>
              <a:rPr lang="es-MX" b="1" dirty="0" smtClean="0">
                <a:latin typeface="+mn-lt"/>
              </a:rPr>
              <a:t> Arena</a:t>
            </a:r>
            <a:r>
              <a:rPr lang="es-MX" sz="1200" b="1" i="1" dirty="0">
                <a:latin typeface="+mn-lt"/>
              </a:rPr>
              <a:t/>
            </a:r>
            <a:br>
              <a:rPr lang="es-MX" sz="1200" b="1" i="1" dirty="0">
                <a:latin typeface="+mn-lt"/>
              </a:rPr>
            </a:br>
            <a:r>
              <a:rPr lang="es-MX" sz="1200" b="1" dirty="0">
                <a:latin typeface="+mn-lt"/>
              </a:rPr>
              <a:t>Pagamento de extras – registro </a:t>
            </a:r>
            <a:r>
              <a:rPr lang="es-MX" sz="1200" b="1" dirty="0" err="1">
                <a:latin typeface="+mn-lt"/>
              </a:rPr>
              <a:t>bilheteria</a:t>
            </a:r>
            <a:endParaRPr lang="es-MX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3934222" y="654090"/>
            <a:ext cx="1279261" cy="276999"/>
          </a:xfrm>
          <a:prstGeom prst="rect">
            <a:avLst/>
          </a:prstGeom>
          <a:solidFill>
            <a:srgbClr val="FFC72C"/>
          </a:solidFill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</a:rPr>
              <a:t>No </a:t>
            </a:r>
            <a:r>
              <a:rPr lang="en-US" sz="1200" b="1" dirty="0" err="1">
                <a:solidFill>
                  <a:srgbClr val="002060"/>
                </a:solidFill>
              </a:rPr>
              <a:t>dia</a:t>
            </a:r>
            <a:r>
              <a:rPr lang="en-US" sz="1200" b="1" dirty="0">
                <a:solidFill>
                  <a:srgbClr val="002060"/>
                </a:solidFill>
              </a:rPr>
              <a:t> do </a:t>
            </a:r>
            <a:r>
              <a:rPr lang="en-US" sz="1200" b="1" dirty="0" err="1">
                <a:solidFill>
                  <a:srgbClr val="002060"/>
                </a:solidFill>
              </a:rPr>
              <a:t>evento</a:t>
            </a:r>
            <a:endParaRPr lang="pt-BR" sz="1200" b="1" dirty="0">
              <a:solidFill>
                <a:srgbClr val="002060"/>
              </a:solidFill>
            </a:endParaRP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xmlns="" id="{9B2EAA9B-7F08-4F20-A956-925BCEB0CAF1}"/>
              </a:ext>
            </a:extLst>
          </p:cNvPr>
          <p:cNvSpPr txBox="1"/>
          <p:nvPr/>
        </p:nvSpPr>
        <p:spPr>
          <a:xfrm>
            <a:off x="7824779" y="59012"/>
            <a:ext cx="126945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00" b="1" dirty="0">
                <a:solidFill>
                  <a:srgbClr val="0070C0"/>
                </a:solidFill>
              </a:rPr>
              <a:t>Versão 1.3</a:t>
            </a:r>
          </a:p>
          <a:p>
            <a:r>
              <a:rPr lang="pt-BR" sz="1300" b="1" dirty="0">
                <a:solidFill>
                  <a:srgbClr val="0070C0"/>
                </a:solidFill>
              </a:rPr>
              <a:t>Setembro/2018</a:t>
            </a:r>
          </a:p>
        </p:txBody>
      </p:sp>
    </p:spTree>
    <p:extLst>
      <p:ext uri="{BB962C8B-B14F-4D97-AF65-F5344CB8AC3E}">
        <p14:creationId xmlns:p14="http://schemas.microsoft.com/office/powerpoint/2010/main" val="28948176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9E3935653EF34ABE8D81221B884175" ma:contentTypeVersion="12" ma:contentTypeDescription="Create a new document." ma:contentTypeScope="" ma:versionID="824882f4e9a6a8538a9b25bbcdc23571">
  <xsd:schema xmlns:xsd="http://www.w3.org/2001/XMLSchema" xmlns:xs="http://www.w3.org/2001/XMLSchema" xmlns:p="http://schemas.microsoft.com/office/2006/metadata/properties" xmlns:ns2="b434cdbb-54b5-49ea-a40b-8752fccc213c" xmlns:ns3="dd2f9859-fe61-414d-91be-415ae0412e18" targetNamespace="http://schemas.microsoft.com/office/2006/metadata/properties" ma:root="true" ma:fieldsID="008dc38ced7f439384a210dc0dd40fa1" ns2:_="" ns3:_="">
    <xsd:import namespace="b434cdbb-54b5-49ea-a40b-8752fccc213c"/>
    <xsd:import namespace="dd2f9859-fe61-414d-91be-415ae0412e1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34cdbb-54b5-49ea-a40b-8752fccc213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2f9859-fe61-414d-91be-415ae0412e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4B47EC8-2E2D-4E50-8420-B547DD6629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34cdbb-54b5-49ea-a40b-8752fccc213c"/>
    <ds:schemaRef ds:uri="dd2f9859-fe61-414d-91be-415ae0412e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2AE63EB-D6A9-47F2-BDCD-3484D0EABE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BFC7FA-4A2A-4E13-A6D3-B5180255356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2138</Words>
  <Application>Microsoft Office PowerPoint</Application>
  <PresentationFormat>On-screen Show (4:3)</PresentationFormat>
  <Paragraphs>193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Clarendon BT</vt:lpstr>
      <vt:lpstr>Lucida Bright</vt:lpstr>
      <vt:lpstr>Lucida Sans</vt:lpstr>
      <vt:lpstr>Times New Roman</vt:lpstr>
      <vt:lpstr>Veda</vt:lpstr>
      <vt:lpstr>Tema do Office</vt:lpstr>
      <vt:lpstr>GUIA RÁPIDO PROJETO ESCOLA  ARENA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Michelle de Moura</dc:creator>
  <cp:lastModifiedBy>Daniele Endler (ext. Scanton)</cp:lastModifiedBy>
  <cp:revision>18</cp:revision>
  <dcterms:created xsi:type="dcterms:W3CDTF">2017-07-17T16:43:45Z</dcterms:created>
  <dcterms:modified xsi:type="dcterms:W3CDTF">2018-10-01T19:24:52Z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0x010100289E3935653EF34ABE8D81221B884175</vt:lpwstr>
  </property>
</Properties>
</file>