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4" r:id="rId5"/>
  </p:sldMasterIdLst>
  <p:notesMasterIdLst>
    <p:notesMasterId r:id="rId18"/>
  </p:notesMasterIdLst>
  <p:handoutMasterIdLst>
    <p:handoutMasterId r:id="rId19"/>
  </p:handoutMasterIdLst>
  <p:sldIdLst>
    <p:sldId id="267" r:id="rId6"/>
    <p:sldId id="269" r:id="rId7"/>
    <p:sldId id="301" r:id="rId8"/>
    <p:sldId id="316" r:id="rId9"/>
    <p:sldId id="302" r:id="rId10"/>
    <p:sldId id="308" r:id="rId11"/>
    <p:sldId id="303" r:id="rId12"/>
    <p:sldId id="317" r:id="rId13"/>
    <p:sldId id="310" r:id="rId14"/>
    <p:sldId id="294" r:id="rId15"/>
    <p:sldId id="314" r:id="rId16"/>
    <p:sldId id="318" r:id="rId17"/>
  </p:sldIdLst>
  <p:sldSz cx="9144000" cy="6858000" type="letter"/>
  <p:notesSz cx="6797675" cy="9856788"/>
  <p:defaultTex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AC"/>
    <a:srgbClr val="0358EF"/>
    <a:srgbClr val="008AE7"/>
    <a:srgbClr val="FFCD1E"/>
    <a:srgbClr val="FF0066"/>
    <a:srgbClr val="063B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139" autoAdjust="0"/>
  </p:normalViewPr>
  <p:slideViewPr>
    <p:cSldViewPr snapToObjects="1">
      <p:cViewPr varScale="1">
        <p:scale>
          <a:sx n="116" d="100"/>
          <a:sy n="116" d="100"/>
        </p:scale>
        <p:origin x="150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36"/>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2839"/>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s-ES" dirty="0"/>
          </a:p>
        </p:txBody>
      </p:sp>
      <p:sp>
        <p:nvSpPr>
          <p:cNvPr id="3" name="Marcador de fecha 2"/>
          <p:cNvSpPr>
            <a:spLocks noGrp="1"/>
          </p:cNvSpPr>
          <p:nvPr>
            <p:ph type="dt" sz="quarter" idx="1"/>
          </p:nvPr>
        </p:nvSpPr>
        <p:spPr>
          <a:xfrm>
            <a:off x="3850444" y="0"/>
            <a:ext cx="2945659" cy="492839"/>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E9A9163-D8BD-0840-95ED-E57732E78BDF}" type="datetime1">
              <a:rPr lang="es-ES_tradnl"/>
              <a:pPr/>
              <a:t>08/11/2018</a:t>
            </a:fld>
            <a:endParaRPr lang="es-ES_tradnl" dirty="0"/>
          </a:p>
        </p:txBody>
      </p:sp>
      <p:sp>
        <p:nvSpPr>
          <p:cNvPr id="4" name="Marcador de pie de página 3"/>
          <p:cNvSpPr>
            <a:spLocks noGrp="1"/>
          </p:cNvSpPr>
          <p:nvPr>
            <p:ph type="ftr" sz="quarter" idx="2"/>
          </p:nvPr>
        </p:nvSpPr>
        <p:spPr>
          <a:xfrm>
            <a:off x="1" y="9362238"/>
            <a:ext cx="2945659" cy="492839"/>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s-ES" dirty="0"/>
          </a:p>
        </p:txBody>
      </p:sp>
      <p:sp>
        <p:nvSpPr>
          <p:cNvPr id="5" name="Marcador de número de diapositiva 4"/>
          <p:cNvSpPr>
            <a:spLocks noGrp="1"/>
          </p:cNvSpPr>
          <p:nvPr>
            <p:ph type="sldNum" sz="quarter" idx="3"/>
          </p:nvPr>
        </p:nvSpPr>
        <p:spPr>
          <a:xfrm>
            <a:off x="3850444" y="9362238"/>
            <a:ext cx="2945659" cy="492839"/>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73243D5-B037-F94B-BD85-45C4FC7A97E4}" type="slidenum">
              <a:rPr lang="es-ES_tradnl"/>
              <a:pPr/>
              <a:t>‹#›</a:t>
            </a:fld>
            <a:endParaRPr lang="es-ES_tradnl" dirty="0"/>
          </a:p>
        </p:txBody>
      </p:sp>
    </p:spTree>
    <p:extLst>
      <p:ext uri="{BB962C8B-B14F-4D97-AF65-F5344CB8AC3E}">
        <p14:creationId xmlns:p14="http://schemas.microsoft.com/office/powerpoint/2010/main" val="179139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2839"/>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s-ES" dirty="0"/>
          </a:p>
        </p:txBody>
      </p:sp>
      <p:sp>
        <p:nvSpPr>
          <p:cNvPr id="3" name="Marcador de fecha 2"/>
          <p:cNvSpPr>
            <a:spLocks noGrp="1"/>
          </p:cNvSpPr>
          <p:nvPr>
            <p:ph type="dt" idx="1"/>
          </p:nvPr>
        </p:nvSpPr>
        <p:spPr>
          <a:xfrm>
            <a:off x="3850444" y="0"/>
            <a:ext cx="2945659" cy="492839"/>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4FC7070-86EE-DA4C-BC28-2F892ABB6762}" type="datetime1">
              <a:rPr lang="es-ES_tradnl"/>
              <a:pPr/>
              <a:t>08/11/2018</a:t>
            </a:fld>
            <a:endParaRPr lang="es-ES_tradnl" dirty="0"/>
          </a:p>
        </p:txBody>
      </p:sp>
      <p:sp>
        <p:nvSpPr>
          <p:cNvPr id="4" name="Marcador de imagen de diapositiva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 dirty="0"/>
          </a:p>
        </p:txBody>
      </p:sp>
      <p:sp>
        <p:nvSpPr>
          <p:cNvPr id="5" name="Marcador de notas 4"/>
          <p:cNvSpPr>
            <a:spLocks noGrp="1"/>
          </p:cNvSpPr>
          <p:nvPr>
            <p:ph type="body" sz="quarter" idx="3"/>
          </p:nvPr>
        </p:nvSpPr>
        <p:spPr>
          <a:xfrm>
            <a:off x="679768" y="4681975"/>
            <a:ext cx="5438140" cy="4435555"/>
          </a:xfrm>
          <a:prstGeom prst="rect">
            <a:avLst/>
          </a:prstGeom>
        </p:spPr>
        <p:txBody>
          <a:bodyPr vert="horz" wrap="square" lIns="91440" tIns="45720" rIns="91440" bIns="45720" numCol="1" anchor="t" anchorCtr="0" compatLnSpc="1">
            <a:prstTxWarp prst="textNoShape">
              <a:avLst/>
            </a:prstTxWarp>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1" y="9362238"/>
            <a:ext cx="2945659" cy="492839"/>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s-ES" dirty="0"/>
          </a:p>
        </p:txBody>
      </p:sp>
      <p:sp>
        <p:nvSpPr>
          <p:cNvPr id="7" name="Marcador de número de diapositiva 6"/>
          <p:cNvSpPr>
            <a:spLocks noGrp="1"/>
          </p:cNvSpPr>
          <p:nvPr>
            <p:ph type="sldNum" sz="quarter" idx="5"/>
          </p:nvPr>
        </p:nvSpPr>
        <p:spPr>
          <a:xfrm>
            <a:off x="3850444" y="9362238"/>
            <a:ext cx="2945659" cy="492839"/>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665B4E-1473-6F48-BAB3-EC3316CBDDCC}" type="slidenum">
              <a:rPr lang="es-ES_tradnl"/>
              <a:pPr/>
              <a:t>‹#›</a:t>
            </a:fld>
            <a:endParaRPr lang="es-ES_tradnl" dirty="0"/>
          </a:p>
        </p:txBody>
      </p:sp>
    </p:spTree>
    <p:extLst>
      <p:ext uri="{BB962C8B-B14F-4D97-AF65-F5344CB8AC3E}">
        <p14:creationId xmlns:p14="http://schemas.microsoft.com/office/powerpoint/2010/main" val="3376916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D1665B4E-1473-6F48-BAB3-EC3316CBDDCC}" type="slidenum">
              <a:rPr lang="es-ES_tradnl" smtClean="0"/>
              <a:pPr/>
              <a:t>11</a:t>
            </a:fld>
            <a:endParaRPr lang="es-ES_tradnl" dirty="0"/>
          </a:p>
        </p:txBody>
      </p:sp>
    </p:spTree>
    <p:extLst>
      <p:ext uri="{BB962C8B-B14F-4D97-AF65-F5344CB8AC3E}">
        <p14:creationId xmlns:p14="http://schemas.microsoft.com/office/powerpoint/2010/main" val="402939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D1665B4E-1473-6F48-BAB3-EC3316CBDDCC}" type="slidenum">
              <a:rPr lang="es-ES_tradnl" smtClean="0"/>
              <a:pPr/>
              <a:t>12</a:t>
            </a:fld>
            <a:endParaRPr lang="es-ES_tradnl" dirty="0"/>
          </a:p>
        </p:txBody>
      </p:sp>
    </p:spTree>
    <p:extLst>
      <p:ext uri="{BB962C8B-B14F-4D97-AF65-F5344CB8AC3E}">
        <p14:creationId xmlns:p14="http://schemas.microsoft.com/office/powerpoint/2010/main" val="3912919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dirty="0"/>
          </a:p>
        </p:txBody>
      </p:sp>
      <p:sp>
        <p:nvSpPr>
          <p:cNvPr id="4" name="Marcador de fecha 3"/>
          <p:cNvSpPr>
            <a:spLocks noGrp="1"/>
          </p:cNvSpPr>
          <p:nvPr>
            <p:ph type="dt" sz="half" idx="10"/>
          </p:nvPr>
        </p:nvSpPr>
        <p:spPr>
          <a:xfrm>
            <a:off x="0" y="6248400"/>
            <a:ext cx="2133600" cy="365125"/>
          </a:xfrm>
        </p:spPr>
        <p:txBody>
          <a:bodyPr/>
          <a:lstStyle>
            <a:lvl1pPr>
              <a:defRPr/>
            </a:lvl1pPr>
          </a:lstStyle>
          <a:p>
            <a:fld id="{4149D36B-2380-F348-A370-993D89B4A1F9}" type="datetime1">
              <a:rPr lang="es-ES_tradnl"/>
              <a:pPr/>
              <a:t>08/11/2018</a:t>
            </a:fld>
            <a:endParaRPr lang="es-ES_tradnl" dirty="0"/>
          </a:p>
        </p:txBody>
      </p:sp>
      <p:sp>
        <p:nvSpPr>
          <p:cNvPr id="5" name="Marcador de número de diapositiva 5"/>
          <p:cNvSpPr>
            <a:spLocks noGrp="1"/>
          </p:cNvSpPr>
          <p:nvPr>
            <p:ph type="sldNum" sz="quarter" idx="11"/>
          </p:nvPr>
        </p:nvSpPr>
        <p:spPr>
          <a:xfrm>
            <a:off x="6934200" y="6248400"/>
            <a:ext cx="2133600" cy="365125"/>
          </a:xfrm>
        </p:spPr>
        <p:txBody>
          <a:bodyPr/>
          <a:lstStyle>
            <a:lvl1pPr>
              <a:defRPr/>
            </a:lvl1pPr>
          </a:lstStyle>
          <a:p>
            <a:fld id="{15A83A07-B3EC-624D-9D0B-522CCCBF7066}" type="slidenum">
              <a:rPr lang="es-ES_tradnl"/>
              <a:pPr/>
              <a:t>‹#›</a:t>
            </a:fld>
            <a:endParaRPr lang="es-ES_tradnl" dirty="0"/>
          </a:p>
        </p:txBody>
      </p:sp>
    </p:spTree>
    <p:extLst>
      <p:ext uri="{BB962C8B-B14F-4D97-AF65-F5344CB8AC3E}">
        <p14:creationId xmlns:p14="http://schemas.microsoft.com/office/powerpoint/2010/main" val="351827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64275"/>
            <a:ext cx="2133600" cy="365125"/>
          </a:xfrm>
        </p:spPr>
        <p:txBody>
          <a:bodyPr/>
          <a:lstStyle>
            <a:lvl1pPr>
              <a:defRPr/>
            </a:lvl1pPr>
          </a:lstStyle>
          <a:p>
            <a:fld id="{127B96A0-3663-B34F-A370-A59B127CB4E1}" type="datetime1">
              <a:rPr lang="es-ES_tradnl"/>
              <a:pPr/>
              <a:t>08/11/2018</a:t>
            </a:fld>
            <a:endParaRPr lang="es-ES_tradnl" dirty="0"/>
          </a:p>
        </p:txBody>
      </p:sp>
      <p:sp>
        <p:nvSpPr>
          <p:cNvPr id="5" name="Marcador de número de diapositiva 5"/>
          <p:cNvSpPr>
            <a:spLocks noGrp="1"/>
          </p:cNvSpPr>
          <p:nvPr>
            <p:ph type="sldNum" sz="quarter" idx="11"/>
          </p:nvPr>
        </p:nvSpPr>
        <p:spPr>
          <a:xfrm>
            <a:off x="7010400" y="6264275"/>
            <a:ext cx="2133600" cy="365125"/>
          </a:xfrm>
        </p:spPr>
        <p:txBody>
          <a:bodyPr/>
          <a:lstStyle>
            <a:lvl1pPr>
              <a:defRPr/>
            </a:lvl1pPr>
          </a:lstStyle>
          <a:p>
            <a:fld id="{D8C63353-EAE8-504E-9555-CF678630906D}" type="slidenum">
              <a:rPr lang="es-ES_tradnl"/>
              <a:pPr/>
              <a:t>‹#›</a:t>
            </a:fld>
            <a:endParaRPr lang="es-ES_tradnl" dirty="0"/>
          </a:p>
        </p:txBody>
      </p:sp>
    </p:spTree>
    <p:extLst>
      <p:ext uri="{BB962C8B-B14F-4D97-AF65-F5344CB8AC3E}">
        <p14:creationId xmlns:p14="http://schemas.microsoft.com/office/powerpoint/2010/main" val="27186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6375"/>
            <a:ext cx="2057400" cy="4387851"/>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06375"/>
            <a:ext cx="6019800" cy="438785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48400"/>
            <a:ext cx="2133600" cy="365125"/>
          </a:xfrm>
        </p:spPr>
        <p:txBody>
          <a:bodyPr/>
          <a:lstStyle>
            <a:lvl1pPr>
              <a:defRPr/>
            </a:lvl1pPr>
          </a:lstStyle>
          <a:p>
            <a:fld id="{D9DECBC4-BC63-3F42-9731-EAE8C69A50AB}" type="datetime1">
              <a:rPr lang="es-ES_tradnl"/>
              <a:pPr/>
              <a:t>08/11/2018</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BC96CB33-0797-6A41-B86A-9DD1DC1347A9}" type="slidenum">
              <a:rPr lang="es-ES_tradnl"/>
              <a:pPr/>
              <a:t>‹#›</a:t>
            </a:fld>
            <a:endParaRPr lang="es-ES_tradnl" dirty="0"/>
          </a:p>
        </p:txBody>
      </p:sp>
    </p:spTree>
    <p:extLst>
      <p:ext uri="{BB962C8B-B14F-4D97-AF65-F5344CB8AC3E}">
        <p14:creationId xmlns:p14="http://schemas.microsoft.com/office/powerpoint/2010/main" val="338102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2" name="Título 1"/>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4268769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4"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572666" y="203422"/>
            <a:ext cx="516742" cy="544037"/>
          </a:xfrm>
          <a:prstGeom prst="rect">
            <a:avLst/>
          </a:prstGeom>
        </p:spPr>
      </p:pic>
    </p:spTree>
    <p:extLst>
      <p:ext uri="{BB962C8B-B14F-4D97-AF65-F5344CB8AC3E}">
        <p14:creationId xmlns:p14="http://schemas.microsoft.com/office/powerpoint/2010/main" val="4049982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7" name="4 Título"/>
          <p:cNvSpPr txBox="1">
            <a:spLocks/>
          </p:cNvSpPr>
          <p:nvPr userDrawn="1"/>
        </p:nvSpPr>
        <p:spPr>
          <a:xfrm>
            <a:off x="685800" y="2693988"/>
            <a:ext cx="7772400" cy="1470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a:lstStyle>
          <a:p>
            <a:r>
              <a:rPr lang="es-MX" sz="3600" dirty="0" smtClean="0"/>
              <a:t>ANEXOS</a:t>
            </a:r>
            <a:endParaRPr lang="es-MX" sz="3600" dirty="0"/>
          </a:p>
        </p:txBody>
      </p:sp>
      <p:pic>
        <p:nvPicPr>
          <p:cNvPr id="8" name="3 Imagen">
            <a:hlinkClick r:id="" action="ppaction://noaction"/>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937" t="24580" r="21636" b="25927"/>
          <a:stretch/>
        </p:blipFill>
        <p:spPr>
          <a:xfrm>
            <a:off x="8572666" y="6263047"/>
            <a:ext cx="516742" cy="544037"/>
          </a:xfrm>
          <a:prstGeom prst="rect">
            <a:avLst/>
          </a:prstGeom>
        </p:spPr>
      </p:pic>
    </p:spTree>
    <p:extLst>
      <p:ext uri="{BB962C8B-B14F-4D97-AF65-F5344CB8AC3E}">
        <p14:creationId xmlns:p14="http://schemas.microsoft.com/office/powerpoint/2010/main" val="27446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1319278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4"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572666" y="203422"/>
            <a:ext cx="516742" cy="544037"/>
          </a:xfrm>
          <a:prstGeom prst="rect">
            <a:avLst/>
          </a:prstGeom>
        </p:spPr>
      </p:pic>
    </p:spTree>
    <p:extLst>
      <p:ext uri="{BB962C8B-B14F-4D97-AF65-F5344CB8AC3E}">
        <p14:creationId xmlns:p14="http://schemas.microsoft.com/office/powerpoint/2010/main" val="4019747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7" name="4 Título"/>
          <p:cNvSpPr txBox="1">
            <a:spLocks/>
          </p:cNvSpPr>
          <p:nvPr userDrawn="1"/>
        </p:nvSpPr>
        <p:spPr>
          <a:xfrm>
            <a:off x="685800" y="2693988"/>
            <a:ext cx="7772400" cy="1470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a:lstStyle>
          <a:p>
            <a:r>
              <a:rPr lang="es-MX" sz="3600" dirty="0" smtClean="0"/>
              <a:t>ANEXOS</a:t>
            </a:r>
            <a:endParaRPr lang="es-MX" sz="3600" dirty="0"/>
          </a:p>
        </p:txBody>
      </p:sp>
      <p:pic>
        <p:nvPicPr>
          <p:cNvPr id="8"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572666" y="6263047"/>
            <a:ext cx="516742" cy="544037"/>
          </a:xfrm>
          <a:prstGeom prst="rect">
            <a:avLst/>
          </a:prstGeom>
        </p:spPr>
      </p:pic>
    </p:spTree>
    <p:extLst>
      <p:ext uri="{BB962C8B-B14F-4D97-AF65-F5344CB8AC3E}">
        <p14:creationId xmlns:p14="http://schemas.microsoft.com/office/powerpoint/2010/main" val="2938813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7" name="Imagen 6">
            <a:hlinkClick r:id="rId2" action="ppaction://hlinksldjump"/>
          </p:cNvPr>
          <p:cNvPicPr>
            <a:picLocks noChangeAspect="1"/>
          </p:cNvPicPr>
          <p:nvPr userDrawn="1"/>
        </p:nvPicPr>
        <p:blipFill rotWithShape="1">
          <a:blip r:embed="rId3" cstate="print"/>
          <a:srcRect b="5052"/>
          <a:stretch/>
        </p:blipFill>
        <p:spPr>
          <a:xfrm>
            <a:off x="8574139" y="261822"/>
            <a:ext cx="525128" cy="528753"/>
          </a:xfrm>
          <a:prstGeom prst="rect">
            <a:avLst/>
          </a:prstGeom>
        </p:spPr>
      </p:pic>
    </p:spTree>
    <p:extLst>
      <p:ext uri="{BB962C8B-B14F-4D97-AF65-F5344CB8AC3E}">
        <p14:creationId xmlns:p14="http://schemas.microsoft.com/office/powerpoint/2010/main" val="2991567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ítulo y objetos">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069791" y="203422"/>
            <a:ext cx="516742" cy="544037"/>
          </a:xfrm>
          <a:prstGeom prst="rect">
            <a:avLst/>
          </a:prstGeom>
        </p:spPr>
      </p:pic>
      <p:sp>
        <p:nvSpPr>
          <p:cNvPr id="9" name="Title 1"/>
          <p:cNvSpPr>
            <a:spLocks noGrp="1"/>
          </p:cNvSpPr>
          <p:nvPr>
            <p:ph type="title"/>
          </p:nvPr>
        </p:nvSpPr>
        <p:spPr>
          <a:xfrm>
            <a:off x="2133601" y="166345"/>
            <a:ext cx="5668488" cy="724303"/>
          </a:xfrm>
        </p:spPr>
        <p:txBody>
          <a:bodyPr/>
          <a:lstStyle/>
          <a:p>
            <a:r>
              <a:rPr lang="es-ES" dirty="0" smtClean="0"/>
              <a:t>Haga clic para modificar el estilo de título del patrón</a:t>
            </a:r>
            <a:endParaRPr lang="en-US" dirty="0"/>
          </a:p>
        </p:txBody>
      </p:sp>
    </p:spTree>
    <p:extLst>
      <p:ext uri="{BB962C8B-B14F-4D97-AF65-F5344CB8AC3E}">
        <p14:creationId xmlns:p14="http://schemas.microsoft.com/office/powerpoint/2010/main" val="9544652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48400"/>
            <a:ext cx="2133600" cy="365125"/>
          </a:xfrm>
        </p:spPr>
        <p:txBody>
          <a:bodyPr/>
          <a:lstStyle>
            <a:lvl1pPr>
              <a:defRPr/>
            </a:lvl1pPr>
          </a:lstStyle>
          <a:p>
            <a:fld id="{F02B46ED-29C8-DB4D-AD28-CB694531A187}" type="datetime1">
              <a:rPr lang="es-ES_tradnl"/>
              <a:pPr/>
              <a:t>08/11/2018</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621458D2-64A6-A247-9236-9F5EA779DC84}" type="slidenum">
              <a:rPr lang="es-ES_tradnl"/>
              <a:pPr/>
              <a:t>‹#›</a:t>
            </a:fld>
            <a:endParaRPr lang="es-ES_tradnl" dirty="0"/>
          </a:p>
        </p:txBody>
      </p:sp>
    </p:spTree>
    <p:extLst>
      <p:ext uri="{BB962C8B-B14F-4D97-AF65-F5344CB8AC3E}">
        <p14:creationId xmlns:p14="http://schemas.microsoft.com/office/powerpoint/2010/main" val="312894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0" y="6248400"/>
            <a:ext cx="2133600" cy="365125"/>
          </a:xfrm>
        </p:spPr>
        <p:txBody>
          <a:bodyPr/>
          <a:lstStyle>
            <a:lvl1pPr>
              <a:defRPr/>
            </a:lvl1pPr>
          </a:lstStyle>
          <a:p>
            <a:fld id="{DD8753E8-6D0E-0042-8E88-66226CD029BB}" type="datetime1">
              <a:rPr lang="es-ES_tradnl"/>
              <a:pPr/>
              <a:t>08/11/2018</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8F7519B2-04AE-A04E-BFF6-5C8E0AC0E77C}" type="slidenum">
              <a:rPr lang="es-ES_tradnl"/>
              <a:pPr/>
              <a:t>‹#›</a:t>
            </a:fld>
            <a:endParaRPr lang="es-ES_tradnl" dirty="0"/>
          </a:p>
        </p:txBody>
      </p:sp>
    </p:spTree>
    <p:extLst>
      <p:ext uri="{BB962C8B-B14F-4D97-AF65-F5344CB8AC3E}">
        <p14:creationId xmlns:p14="http://schemas.microsoft.com/office/powerpoint/2010/main" val="379586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3"/>
          <p:cNvSpPr>
            <a:spLocks noGrp="1"/>
          </p:cNvSpPr>
          <p:nvPr>
            <p:ph type="dt" sz="half" idx="10"/>
          </p:nvPr>
        </p:nvSpPr>
        <p:spPr>
          <a:xfrm>
            <a:off x="0" y="6248400"/>
            <a:ext cx="2133600" cy="365125"/>
          </a:xfrm>
        </p:spPr>
        <p:txBody>
          <a:bodyPr/>
          <a:lstStyle>
            <a:lvl1pPr>
              <a:defRPr/>
            </a:lvl1pPr>
          </a:lstStyle>
          <a:p>
            <a:fld id="{15863D97-D3F2-EE4E-933D-61518F364051}" type="datetime1">
              <a:rPr lang="es-ES_tradnl"/>
              <a:pPr/>
              <a:t>08/11/2018</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38A8935A-0DC4-FE42-BEBF-8663A52D896C}" type="slidenum">
              <a:rPr lang="es-ES_tradnl"/>
              <a:pPr/>
              <a:t>‹#›</a:t>
            </a:fld>
            <a:endParaRPr lang="es-ES_tradnl" dirty="0"/>
          </a:p>
        </p:txBody>
      </p:sp>
    </p:spTree>
    <p:extLst>
      <p:ext uri="{BB962C8B-B14F-4D97-AF65-F5344CB8AC3E}">
        <p14:creationId xmlns:p14="http://schemas.microsoft.com/office/powerpoint/2010/main" val="91194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3"/>
          <p:cNvSpPr>
            <a:spLocks noGrp="1"/>
          </p:cNvSpPr>
          <p:nvPr>
            <p:ph type="dt" sz="half" idx="10"/>
          </p:nvPr>
        </p:nvSpPr>
        <p:spPr>
          <a:xfrm>
            <a:off x="0" y="6248400"/>
            <a:ext cx="2133600" cy="365125"/>
          </a:xfrm>
        </p:spPr>
        <p:txBody>
          <a:bodyPr/>
          <a:lstStyle>
            <a:lvl1pPr>
              <a:defRPr/>
            </a:lvl1pPr>
          </a:lstStyle>
          <a:p>
            <a:fld id="{A50A97B1-5F6F-C044-BD42-52F09F7EB018}" type="datetime1">
              <a:rPr lang="es-ES_tradnl"/>
              <a:pPr/>
              <a:t>08/11/2018</a:t>
            </a:fld>
            <a:endParaRPr lang="es-ES_tradnl" dirty="0"/>
          </a:p>
        </p:txBody>
      </p:sp>
      <p:sp>
        <p:nvSpPr>
          <p:cNvPr id="8" name="Marcador de número de diapositiva 5"/>
          <p:cNvSpPr>
            <a:spLocks noGrp="1"/>
          </p:cNvSpPr>
          <p:nvPr>
            <p:ph type="sldNum" sz="quarter" idx="11"/>
          </p:nvPr>
        </p:nvSpPr>
        <p:spPr/>
        <p:txBody>
          <a:bodyPr/>
          <a:lstStyle>
            <a:lvl1pPr>
              <a:defRPr/>
            </a:lvl1pPr>
          </a:lstStyle>
          <a:p>
            <a:fld id="{FD45AD2B-1603-D446-8C48-E2B151B086D0}" type="slidenum">
              <a:rPr lang="es-ES_tradnl"/>
              <a:pPr/>
              <a:t>‹#›</a:t>
            </a:fld>
            <a:endParaRPr lang="es-ES_tradnl" dirty="0"/>
          </a:p>
        </p:txBody>
      </p:sp>
    </p:spTree>
    <p:extLst>
      <p:ext uri="{BB962C8B-B14F-4D97-AF65-F5344CB8AC3E}">
        <p14:creationId xmlns:p14="http://schemas.microsoft.com/office/powerpoint/2010/main" val="24758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90800"/>
            <a:ext cx="8229600" cy="1143000"/>
          </a:xfrm>
        </p:spPr>
        <p:txBody>
          <a:bodyPr/>
          <a:lstStyle>
            <a:lvl1pPr>
              <a:defRPr sz="3200"/>
            </a:lvl1pPr>
          </a:lstStyle>
          <a:p>
            <a:r>
              <a:rPr lang="es-ES_tradnl" dirty="0" smtClean="0"/>
              <a:t>Clic para editar título</a:t>
            </a:r>
            <a:endParaRPr lang="es-ES_tradnl" dirty="0"/>
          </a:p>
        </p:txBody>
      </p:sp>
      <p:sp>
        <p:nvSpPr>
          <p:cNvPr id="3" name="Marcador de fecha 3"/>
          <p:cNvSpPr>
            <a:spLocks noGrp="1"/>
          </p:cNvSpPr>
          <p:nvPr>
            <p:ph type="dt" sz="half" idx="10"/>
          </p:nvPr>
        </p:nvSpPr>
        <p:spPr>
          <a:xfrm>
            <a:off x="0" y="6248400"/>
            <a:ext cx="2133600" cy="365125"/>
          </a:xfrm>
        </p:spPr>
        <p:txBody>
          <a:bodyPr/>
          <a:lstStyle>
            <a:lvl1pPr>
              <a:defRPr/>
            </a:lvl1pPr>
          </a:lstStyle>
          <a:p>
            <a:fld id="{F7C070AF-12DB-FF44-82E3-65F4F8AF6210}" type="datetime1">
              <a:rPr lang="es-ES_tradnl"/>
              <a:pPr/>
              <a:t>08/11/2018</a:t>
            </a:fld>
            <a:endParaRPr lang="es-ES_tradnl" dirty="0"/>
          </a:p>
        </p:txBody>
      </p:sp>
      <p:sp>
        <p:nvSpPr>
          <p:cNvPr id="4" name="Marcador de número de diapositiva 5"/>
          <p:cNvSpPr>
            <a:spLocks noGrp="1"/>
          </p:cNvSpPr>
          <p:nvPr>
            <p:ph type="sldNum" sz="quarter" idx="11"/>
          </p:nvPr>
        </p:nvSpPr>
        <p:spPr/>
        <p:txBody>
          <a:bodyPr/>
          <a:lstStyle>
            <a:lvl1pPr>
              <a:defRPr/>
            </a:lvl1pPr>
          </a:lstStyle>
          <a:p>
            <a:fld id="{DD36F619-F904-2449-9A9A-7AFF226C83A0}" type="slidenum">
              <a:rPr lang="es-ES_tradnl"/>
              <a:pPr/>
              <a:t>‹#›</a:t>
            </a:fld>
            <a:endParaRPr lang="es-ES_tradnl" dirty="0"/>
          </a:p>
        </p:txBody>
      </p:sp>
    </p:spTree>
    <p:extLst>
      <p:ext uri="{BB962C8B-B14F-4D97-AF65-F5344CB8AC3E}">
        <p14:creationId xmlns:p14="http://schemas.microsoft.com/office/powerpoint/2010/main" val="87638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0" y="6248400"/>
            <a:ext cx="2133600" cy="365125"/>
          </a:xfrm>
        </p:spPr>
        <p:txBody>
          <a:bodyPr/>
          <a:lstStyle>
            <a:lvl1pPr>
              <a:defRPr/>
            </a:lvl1pPr>
          </a:lstStyle>
          <a:p>
            <a:fld id="{5CC697D8-31E8-A241-9836-97AE8420D9E7}" type="datetime1">
              <a:rPr lang="es-ES_tradnl"/>
              <a:pPr/>
              <a:t>08/11/2018</a:t>
            </a:fld>
            <a:endParaRPr lang="es-ES_tradnl" dirty="0"/>
          </a:p>
        </p:txBody>
      </p:sp>
      <p:sp>
        <p:nvSpPr>
          <p:cNvPr id="3" name="Marcador de número de diapositiva 5"/>
          <p:cNvSpPr>
            <a:spLocks noGrp="1"/>
          </p:cNvSpPr>
          <p:nvPr>
            <p:ph type="sldNum" sz="quarter" idx="11"/>
          </p:nvPr>
        </p:nvSpPr>
        <p:spPr/>
        <p:txBody>
          <a:bodyPr/>
          <a:lstStyle>
            <a:lvl1pPr>
              <a:defRPr/>
            </a:lvl1pPr>
          </a:lstStyle>
          <a:p>
            <a:fld id="{1A156580-CA07-6148-8647-83A8721CFD48}" type="slidenum">
              <a:rPr lang="es-ES_tradnl"/>
              <a:pPr/>
              <a:t>‹#›</a:t>
            </a:fld>
            <a:endParaRPr lang="es-ES_tradnl" dirty="0"/>
          </a:p>
        </p:txBody>
      </p:sp>
    </p:spTree>
    <p:extLst>
      <p:ext uri="{BB962C8B-B14F-4D97-AF65-F5344CB8AC3E}">
        <p14:creationId xmlns:p14="http://schemas.microsoft.com/office/powerpoint/2010/main" val="177627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49"/>
            <a:ext cx="3008313" cy="1162051"/>
          </a:xfrm>
        </p:spPr>
        <p:txBody>
          <a:bodyPr anchor="b"/>
          <a:lstStyle>
            <a:lvl1pPr algn="l">
              <a:defRPr sz="2000" b="1"/>
            </a:lvl1pPr>
          </a:lstStyle>
          <a:p>
            <a:r>
              <a:rPr lang="es-ES_tradnl" smtClean="0"/>
              <a:t>Clic para editar título</a:t>
            </a:r>
            <a:endParaRPr lang="es-ES_tradnl" dirty="0"/>
          </a:p>
        </p:txBody>
      </p:sp>
      <p:sp>
        <p:nvSpPr>
          <p:cNvPr id="3" name="Marcador de contenido 2"/>
          <p:cNvSpPr>
            <a:spLocks noGrp="1"/>
          </p:cNvSpPr>
          <p:nvPr>
            <p:ph idx="1"/>
          </p:nvPr>
        </p:nvSpPr>
        <p:spPr>
          <a:xfrm>
            <a:off x="3575050" y="273052"/>
            <a:ext cx="5111750" cy="5853113"/>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4" name="Marcador de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a:xfrm>
            <a:off x="0" y="6248400"/>
            <a:ext cx="2133600" cy="365125"/>
          </a:xfrm>
        </p:spPr>
        <p:txBody>
          <a:bodyPr/>
          <a:lstStyle>
            <a:lvl1pPr>
              <a:defRPr/>
            </a:lvl1pPr>
          </a:lstStyle>
          <a:p>
            <a:fld id="{41B0836E-0A49-C045-90D8-EA68E62F3CD0}" type="datetime1">
              <a:rPr lang="es-ES_tradnl"/>
              <a:pPr/>
              <a:t>08/11/2018</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A22E53D4-D27F-504E-A669-B394253677A8}" type="slidenum">
              <a:rPr lang="es-ES_tradnl"/>
              <a:pPr/>
              <a:t>‹#›</a:t>
            </a:fld>
            <a:endParaRPr lang="es-ES_tradnl" dirty="0"/>
          </a:p>
        </p:txBody>
      </p:sp>
    </p:spTree>
    <p:extLst>
      <p:ext uri="{BB962C8B-B14F-4D97-AF65-F5344CB8AC3E}">
        <p14:creationId xmlns:p14="http://schemas.microsoft.com/office/powerpoint/2010/main" val="8779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9"/>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smtClean="0"/>
              <a:t>Arrastre la imagen al marcador de posição o haga clic no  icono para agregar</a:t>
            </a:r>
          </a:p>
        </p:txBody>
      </p:sp>
      <p:sp>
        <p:nvSpPr>
          <p:cNvPr id="4" name="Marcador de tex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a:xfrm>
            <a:off x="0" y="6264275"/>
            <a:ext cx="2133600" cy="365125"/>
          </a:xfrm>
        </p:spPr>
        <p:txBody>
          <a:bodyPr/>
          <a:lstStyle>
            <a:lvl1pPr>
              <a:defRPr/>
            </a:lvl1pPr>
          </a:lstStyle>
          <a:p>
            <a:fld id="{9124ECED-FB53-834E-9956-09853523D28C}" type="datetime1">
              <a:rPr lang="es-ES_tradnl"/>
              <a:pPr/>
              <a:t>08/11/2018</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54EA2E57-4637-4B4A-BBFD-7A44CE9791E4}" type="slidenum">
              <a:rPr lang="es-ES_tradnl"/>
              <a:pPr/>
              <a:t>‹#›</a:t>
            </a:fld>
            <a:endParaRPr lang="es-ES_tradnl" dirty="0"/>
          </a:p>
        </p:txBody>
      </p:sp>
    </p:spTree>
    <p:extLst>
      <p:ext uri="{BB962C8B-B14F-4D97-AF65-F5344CB8AC3E}">
        <p14:creationId xmlns:p14="http://schemas.microsoft.com/office/powerpoint/2010/main" val="349261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_tradnl"/>
              <a:t>Clic para editar título</a:t>
            </a:r>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7473F52-EEFF-FD4C-9D10-1721CC8BC050}" type="datetime1">
              <a:rPr lang="es-ES_tradnl"/>
              <a:pPr/>
              <a:t>08/11/2018</a:t>
            </a:fld>
            <a:endParaRPr lang="es-ES_tradnl" dirty="0"/>
          </a:p>
        </p:txBody>
      </p:sp>
      <p:sp>
        <p:nvSpPr>
          <p:cNvPr id="6" name="Marcador de número de diapositiva 5"/>
          <p:cNvSpPr>
            <a:spLocks noGrp="1"/>
          </p:cNvSpPr>
          <p:nvPr>
            <p:ph type="sldNum" sz="quarter" idx="4"/>
          </p:nvPr>
        </p:nvSpPr>
        <p:spPr>
          <a:xfrm>
            <a:off x="7010400" y="6248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2C36B2F0-C207-DE42-9831-6074E68A4974}" type="slidenum">
              <a:rPr lang="es-ES_tradnl"/>
              <a:pPr/>
              <a:t>‹#›</a:t>
            </a:fld>
            <a:endParaRPr lang="es-ES_tradnl"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457200" rtl="0" eaLnBrk="1" fontAlgn="base" hangingPunct="1">
        <a:spcBef>
          <a:spcPct val="0"/>
        </a:spcBef>
        <a:spcAft>
          <a:spcPct val="0"/>
        </a:spcAft>
        <a:defRPr sz="4400" kern="1200">
          <a:solidFill>
            <a:schemeClr val="bg1"/>
          </a:solidFill>
          <a:latin typeface="Clarendon Bold BT"/>
          <a:ea typeface="ＭＳ Ｐゴシック" charset="-128"/>
          <a:cs typeface="Clarendon Bold BT"/>
        </a:defRPr>
      </a:lvl1pPr>
      <a:lvl2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bg1"/>
          </a:solidFill>
          <a:latin typeface="Lucida Bright"/>
          <a:ea typeface="ＭＳ Ｐゴシック" charset="-128"/>
          <a:cs typeface="Lucida Bright"/>
        </a:defRPr>
      </a:lvl1pPr>
      <a:lvl2pPr marL="742950" indent="-285750" algn="l" defTabSz="457200" rtl="0" eaLnBrk="1" fontAlgn="base" hangingPunct="1">
        <a:spcBef>
          <a:spcPct val="20000"/>
        </a:spcBef>
        <a:spcAft>
          <a:spcPct val="0"/>
        </a:spcAft>
        <a:buFont typeface="Arial" charset="0"/>
        <a:buChar char="–"/>
        <a:defRPr sz="2000" kern="1200">
          <a:solidFill>
            <a:schemeClr val="bg1"/>
          </a:solidFill>
          <a:latin typeface="Lucida Bright"/>
          <a:ea typeface="ＭＳ Ｐゴシック" charset="-128"/>
          <a:cs typeface="Lucida Bright"/>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Lucida Bright"/>
          <a:ea typeface="ＭＳ Ｐゴシック" charset="-128"/>
          <a:cs typeface="Lucida Bright"/>
        </a:defRPr>
      </a:lvl3pPr>
      <a:lvl4pPr marL="1600200" indent="-228600" algn="l" defTabSz="457200" rtl="0" eaLnBrk="1" fontAlgn="base" hangingPunct="1">
        <a:spcBef>
          <a:spcPct val="20000"/>
        </a:spcBef>
        <a:spcAft>
          <a:spcPct val="0"/>
        </a:spcAft>
        <a:buFont typeface="Arial" charset="0"/>
        <a:buChar char="–"/>
        <a:defRPr sz="1600" kern="1200">
          <a:solidFill>
            <a:schemeClr val="bg1"/>
          </a:solidFill>
          <a:latin typeface="Lucida Bright"/>
          <a:ea typeface="ＭＳ Ｐゴシック" charset="-128"/>
          <a:cs typeface="Lucida Bright"/>
        </a:defRPr>
      </a:lvl4pPr>
      <a:lvl5pPr marL="2057400" indent="-228600" algn="l" defTabSz="457200" rtl="0" eaLnBrk="1" fontAlgn="base" hangingPunct="1">
        <a:spcBef>
          <a:spcPct val="20000"/>
        </a:spcBef>
        <a:spcAft>
          <a:spcPct val="0"/>
        </a:spcAft>
        <a:buFont typeface="Arial" charset="0"/>
        <a:buChar char="»"/>
        <a:defRPr sz="1400" kern="1200">
          <a:solidFill>
            <a:schemeClr val="bg1"/>
          </a:solidFill>
          <a:latin typeface="Lucida Bright"/>
          <a:ea typeface="ＭＳ Ｐゴシック" charset="-128"/>
          <a:cs typeface="Lucida Br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123728" y="188640"/>
            <a:ext cx="6192688" cy="72008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FFAE0-F49F-4F10-B7C1-BD7B78CB5295}" type="datetimeFigureOut">
              <a:rPr lang="es-MX" smtClean="0"/>
              <a:pPr/>
              <a:t>08/11/2018</a:t>
            </a:fld>
            <a:endParaRPr lang="es-MX" dirty="0"/>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DADB5-C251-461B-AB99-1EB98DB9D225}" type="slidenum">
              <a:rPr lang="es-MX" smtClean="0"/>
              <a:pPr/>
              <a:t>‹#›</a:t>
            </a:fld>
            <a:endParaRPr lang="es-MX" dirty="0"/>
          </a:p>
        </p:txBody>
      </p:sp>
      <p:pic>
        <p:nvPicPr>
          <p:cNvPr id="9" name="0 Imagen"/>
          <p:cNvPicPr/>
          <p:nvPr userDrawn="1"/>
        </p:nvPicPr>
        <p:blipFill>
          <a:blip r:embed="rId10" cstate="print">
            <a:extLst>
              <a:ext uri="{28A0092B-C50C-407E-A947-70E740481C1C}">
                <a14:useLocalDpi xmlns:a14="http://schemas.microsoft.com/office/drawing/2010/main" val="0"/>
              </a:ext>
            </a:extLst>
          </a:blip>
          <a:stretch>
            <a:fillRect/>
          </a:stretch>
        </p:blipFill>
        <p:spPr>
          <a:xfrm>
            <a:off x="107527" y="111603"/>
            <a:ext cx="1673866" cy="655491"/>
          </a:xfrm>
          <a:prstGeom prst="rect">
            <a:avLst/>
          </a:prstGeom>
        </p:spPr>
      </p:pic>
    </p:spTree>
    <p:extLst>
      <p:ext uri="{BB962C8B-B14F-4D97-AF65-F5344CB8AC3E}">
        <p14:creationId xmlns:p14="http://schemas.microsoft.com/office/powerpoint/2010/main" val="2107208719"/>
      </p:ext>
    </p:extLst>
  </p:cSld>
  <p:clrMap bg1="lt1" tx1="dk1" bg2="lt2" tx2="dk2" accent1="accent1" accent2="accent2" accent3="accent3" accent4="accent4" accent5="accent5" accent6="accent6" hlink="hlink" folHlink="folHlink"/>
  <p:sldLayoutIdLst>
    <p:sldLayoutId id="2147483706"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5.xml"/><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35.png"/><Relationship Id="rId11" Type="http://schemas.openxmlformats.org/officeDocument/2006/relationships/image" Target="../media/image18.png"/><Relationship Id="rId5" Type="http://schemas.openxmlformats.org/officeDocument/2006/relationships/image" Target="../media/image11.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11.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362" name="Título 1"/>
          <p:cNvSpPr>
            <a:spLocks noGrp="1"/>
          </p:cNvSpPr>
          <p:nvPr>
            <p:ph type="title"/>
          </p:nvPr>
        </p:nvSpPr>
        <p:spPr>
          <a:xfrm>
            <a:off x="60648" y="3933056"/>
            <a:ext cx="9083352" cy="1143000"/>
          </a:xfrm>
        </p:spPr>
        <p:txBody>
          <a:bodyPr/>
          <a:lstStyle/>
          <a:p>
            <a:r>
              <a:rPr lang="es-ES" sz="3200" dirty="0" smtClean="0">
                <a:latin typeface="Clarendon Bold BT" charset="0"/>
                <a:ea typeface="ＭＳ Ｐゴシック" charset="0"/>
              </a:rPr>
              <a:t>GUIA RÁPIDO </a:t>
            </a:r>
            <a:br>
              <a:rPr lang="es-ES" sz="3200" dirty="0" smtClean="0">
                <a:latin typeface="Clarendon Bold BT" charset="0"/>
                <a:ea typeface="ＭＳ Ｐゴシック" charset="0"/>
              </a:rPr>
            </a:br>
            <a:r>
              <a:rPr lang="es-ES" sz="3200" dirty="0" smtClean="0">
                <a:latin typeface="Clarendon Bold BT" charset="0"/>
                <a:ea typeface="ＭＳ Ｐゴシック" charset="0"/>
              </a:rPr>
              <a:t>TÉCNICA DE VENDA COMBOS</a:t>
            </a:r>
            <a:br>
              <a:rPr lang="es-ES" sz="3200" dirty="0" smtClean="0">
                <a:latin typeface="Clarendon Bold BT" charset="0"/>
                <a:ea typeface="ＭＳ Ｐゴシック" charset="0"/>
              </a:rPr>
            </a:br>
            <a:r>
              <a:rPr lang="es-ES" sz="3200" dirty="0" smtClean="0">
                <a:latin typeface="Clarendon Bold BT" charset="0"/>
                <a:ea typeface="ＭＳ Ｐゴシック" charset="0"/>
              </a:rPr>
              <a:t>BILHETERIA - VISTA</a:t>
            </a:r>
            <a:br>
              <a:rPr lang="es-ES" sz="3200" dirty="0" smtClean="0">
                <a:latin typeface="Clarendon Bold BT" charset="0"/>
                <a:ea typeface="ＭＳ Ｐゴシック" charset="0"/>
              </a:rPr>
            </a:br>
            <a:r>
              <a:rPr lang="en-US" sz="2800" dirty="0" smtClean="0"/>
              <a:t>BRA-GR-TV-COMB-00</a:t>
            </a:r>
            <a:r>
              <a:rPr lang="es-ES" sz="3200" dirty="0" smtClean="0">
                <a:latin typeface="Clarendon Bold BT" charset="0"/>
                <a:ea typeface="ＭＳ Ｐゴシック" charset="0"/>
              </a:rPr>
              <a:t> </a:t>
            </a:r>
            <a:endParaRPr lang="es-ES" sz="3200" dirty="0">
              <a:latin typeface="Clarendon Bold BT" charset="0"/>
              <a:ea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578933" y="136714"/>
            <a:ext cx="6192688" cy="720080"/>
          </a:xfrm>
        </p:spPr>
        <p:txBody>
          <a:bodyPr/>
          <a:lstStyle/>
          <a:p>
            <a:r>
              <a:rPr lang="es-MX" dirty="0"/>
              <a:t>Guia Rápido Técnicas de Venda </a:t>
            </a:r>
            <a:br>
              <a:rPr lang="es-MX" dirty="0"/>
            </a:br>
            <a:r>
              <a:rPr lang="es-MX" dirty="0" smtClean="0"/>
              <a:t>Caixa </a:t>
            </a:r>
            <a:r>
              <a:rPr lang="es-MX" dirty="0" smtClean="0"/>
              <a:t>Rápido Vista </a:t>
            </a:r>
            <a:r>
              <a:rPr lang="es-MX" dirty="0"/>
              <a:t/>
            </a:r>
            <a:br>
              <a:rPr lang="es-MX" dirty="0"/>
            </a:br>
            <a:r>
              <a:rPr lang="en-US" sz="1200" dirty="0"/>
              <a:t>BRA-GR-TV-COMB-00</a:t>
            </a:r>
            <a:endParaRPr lang="es-MX" sz="1200" dirty="0"/>
          </a:p>
        </p:txBody>
      </p:sp>
      <p:sp>
        <p:nvSpPr>
          <p:cNvPr id="37" name="31 Rectángulo redondeado"/>
          <p:cNvSpPr/>
          <p:nvPr/>
        </p:nvSpPr>
        <p:spPr>
          <a:xfrm>
            <a:off x="4542922" y="2022584"/>
            <a:ext cx="2835939"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smtClean="0">
                <a:solidFill>
                  <a:srgbClr val="0358EF"/>
                </a:solidFill>
                <a:latin typeface="Lucida Bright" panose="02040602050505020304" pitchFamily="18" charset="0"/>
              </a:rPr>
              <a:t>SEGUNDA MAXIMIZAÇÃO</a:t>
            </a:r>
          </a:p>
          <a:p>
            <a:pPr algn="ctr"/>
            <a:r>
              <a:rPr lang="es-MX" sz="1500" b="1" dirty="0" smtClean="0">
                <a:solidFill>
                  <a:srgbClr val="0358EF"/>
                </a:solidFill>
                <a:latin typeface="Lucida Bright" panose="02040602050505020304" pitchFamily="18" charset="0"/>
              </a:rPr>
              <a:t>CAIXA RÁPIDO</a:t>
            </a:r>
            <a:endParaRPr lang="es-MX" sz="1500" b="1" dirty="0">
              <a:solidFill>
                <a:srgbClr val="0358EF"/>
              </a:solidFill>
              <a:latin typeface="Lucida Bright" panose="02040602050505020304" pitchFamily="18" charset="0"/>
            </a:endParaRPr>
          </a:p>
        </p:txBody>
      </p:sp>
      <p:sp>
        <p:nvSpPr>
          <p:cNvPr id="13" name="74 Rectángulo redondeado"/>
          <p:cNvSpPr/>
          <p:nvPr/>
        </p:nvSpPr>
        <p:spPr>
          <a:xfrm>
            <a:off x="4571988" y="1848193"/>
            <a:ext cx="2744892" cy="402907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0B050"/>
              </a:solidFill>
              <a:latin typeface="Lucida Bright" panose="02040602050505020304" pitchFamily="18" charset="0"/>
            </a:endParaRPr>
          </a:p>
        </p:txBody>
      </p:sp>
      <p:pic>
        <p:nvPicPr>
          <p:cNvPr id="7" name="Picture 6"/>
          <p:cNvPicPr>
            <a:picLocks noChangeAspect="1"/>
          </p:cNvPicPr>
          <p:nvPr/>
        </p:nvPicPr>
        <p:blipFill>
          <a:blip r:embed="rId2"/>
          <a:stretch>
            <a:fillRect/>
          </a:stretch>
        </p:blipFill>
        <p:spPr>
          <a:xfrm rot="18657695">
            <a:off x="4707225" y="3884303"/>
            <a:ext cx="1483259" cy="889955"/>
          </a:xfrm>
          <a:prstGeom prst="rect">
            <a:avLst/>
          </a:prstGeom>
        </p:spPr>
      </p:pic>
      <p:sp>
        <p:nvSpPr>
          <p:cNvPr id="14" name="58 Rectángulo redondeado"/>
          <p:cNvSpPr/>
          <p:nvPr/>
        </p:nvSpPr>
        <p:spPr>
          <a:xfrm>
            <a:off x="4364540" y="2464542"/>
            <a:ext cx="3159788" cy="3510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1300" dirty="0" smtClean="0">
                <a:solidFill>
                  <a:srgbClr val="0358EF"/>
                </a:solidFill>
                <a:latin typeface="Lucida Bright" panose="02040602050505020304" pitchFamily="18" charset="0"/>
              </a:rPr>
              <a:t>Ofertar doces/ águas e produtos </a:t>
            </a:r>
          </a:p>
          <a:p>
            <a:pPr algn="ctr"/>
            <a:r>
              <a:rPr lang="es-MX" sz="1300" dirty="0" smtClean="0">
                <a:solidFill>
                  <a:srgbClr val="0358EF"/>
                </a:solidFill>
                <a:latin typeface="Lucida Bright" panose="02040602050505020304" pitchFamily="18" charset="0"/>
              </a:rPr>
              <a:t>Bomboniere</a:t>
            </a:r>
            <a:endParaRPr lang="es-MX" sz="1300" dirty="0">
              <a:solidFill>
                <a:srgbClr val="0358EF"/>
              </a:solidFill>
              <a:latin typeface="Lucida Bright" panose="02040602050505020304" pitchFamily="18" charset="0"/>
            </a:endParaRPr>
          </a:p>
        </p:txBody>
      </p:sp>
      <p:pic>
        <p:nvPicPr>
          <p:cNvPr id="6" name="Picture 5"/>
          <p:cNvPicPr>
            <a:picLocks noChangeAspect="1"/>
          </p:cNvPicPr>
          <p:nvPr/>
        </p:nvPicPr>
        <p:blipFill>
          <a:blip r:embed="rId3"/>
          <a:stretch>
            <a:fillRect/>
          </a:stretch>
        </p:blipFill>
        <p:spPr>
          <a:xfrm>
            <a:off x="6409032" y="3587188"/>
            <a:ext cx="590863" cy="1415154"/>
          </a:xfrm>
          <a:prstGeom prst="rect">
            <a:avLst/>
          </a:prstGeom>
        </p:spPr>
      </p:pic>
      <p:sp>
        <p:nvSpPr>
          <p:cNvPr id="15" name="74 Rectángulo redondeado"/>
          <p:cNvSpPr/>
          <p:nvPr/>
        </p:nvSpPr>
        <p:spPr>
          <a:xfrm>
            <a:off x="1415118" y="1793285"/>
            <a:ext cx="2789818" cy="406252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0B050"/>
              </a:solidFill>
              <a:latin typeface="Lucida Bright" panose="02040602050505020304" pitchFamily="18" charset="0"/>
            </a:endParaRPr>
          </a:p>
        </p:txBody>
      </p:sp>
      <p:sp>
        <p:nvSpPr>
          <p:cNvPr id="16" name="30 Rectángulo redondeado"/>
          <p:cNvSpPr/>
          <p:nvPr/>
        </p:nvSpPr>
        <p:spPr>
          <a:xfrm>
            <a:off x="1495815" y="2019607"/>
            <a:ext cx="2738187"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smtClean="0">
                <a:solidFill>
                  <a:srgbClr val="0358EF"/>
                </a:solidFill>
                <a:latin typeface="Lucida Bright" panose="02040602050505020304" pitchFamily="18" charset="0"/>
              </a:rPr>
              <a:t>PRIMEIRA MAXIMIZAÇÃO</a:t>
            </a:r>
          </a:p>
          <a:p>
            <a:pPr algn="ctr"/>
            <a:r>
              <a:rPr lang="es-MX" sz="1500" b="1" dirty="0" smtClean="0">
                <a:solidFill>
                  <a:srgbClr val="0358EF"/>
                </a:solidFill>
                <a:latin typeface="Lucida Bright" panose="02040602050505020304" pitchFamily="18" charset="0"/>
              </a:rPr>
              <a:t>BILHETERIA</a:t>
            </a:r>
            <a:endParaRPr lang="es-MX" sz="1500" b="1" dirty="0">
              <a:solidFill>
                <a:srgbClr val="0358EF"/>
              </a:solidFill>
              <a:latin typeface="Lucida Bright" panose="02040602050505020304" pitchFamily="18" charset="0"/>
            </a:endParaRPr>
          </a:p>
        </p:txBody>
      </p:sp>
      <p:sp>
        <p:nvSpPr>
          <p:cNvPr id="17" name="58 Rectángulo redondeado"/>
          <p:cNvSpPr/>
          <p:nvPr/>
        </p:nvSpPr>
        <p:spPr>
          <a:xfrm>
            <a:off x="1204752" y="2492896"/>
            <a:ext cx="3159788" cy="3510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1300" dirty="0" smtClean="0">
                <a:solidFill>
                  <a:srgbClr val="0358EF"/>
                </a:solidFill>
                <a:latin typeface="Lucida Bright" panose="02040602050505020304" pitchFamily="18" charset="0"/>
              </a:rPr>
              <a:t>Ofertar Combo Temático </a:t>
            </a:r>
          </a:p>
          <a:p>
            <a:pPr algn="ctr"/>
            <a:r>
              <a:rPr lang="es-MX" sz="1300" dirty="0" smtClean="0">
                <a:solidFill>
                  <a:srgbClr val="0358EF"/>
                </a:solidFill>
                <a:latin typeface="Lucida Bright" panose="02040602050505020304" pitchFamily="18" charset="0"/>
              </a:rPr>
              <a:t>Na</a:t>
            </a:r>
            <a:r>
              <a:rPr lang="es-MX" sz="1300" dirty="0" smtClean="0">
                <a:solidFill>
                  <a:srgbClr val="0358EF"/>
                </a:solidFill>
                <a:latin typeface="Lucida Bright" panose="02040602050505020304" pitchFamily="18" charset="0"/>
              </a:rPr>
              <a:t> </a:t>
            </a:r>
            <a:r>
              <a:rPr lang="es-MX" sz="1300" dirty="0" smtClean="0">
                <a:solidFill>
                  <a:srgbClr val="0358EF"/>
                </a:solidFill>
                <a:latin typeface="Lucida Bright" panose="02040602050505020304" pitchFamily="18" charset="0"/>
              </a:rPr>
              <a:t>ausência</a:t>
            </a:r>
            <a:r>
              <a:rPr lang="es-MX" sz="1300" dirty="0" smtClean="0">
                <a:solidFill>
                  <a:srgbClr val="0358EF"/>
                </a:solidFill>
                <a:latin typeface="Lucida Bright" panose="02040602050505020304" pitchFamily="18" charset="0"/>
              </a:rPr>
              <a:t> do Combo Temático, ofertar os </a:t>
            </a:r>
            <a:r>
              <a:rPr lang="es-MX" sz="1300" dirty="0" smtClean="0">
                <a:solidFill>
                  <a:srgbClr val="0358EF"/>
                </a:solidFill>
                <a:latin typeface="Lucida Bright" panose="02040602050505020304" pitchFamily="18" charset="0"/>
              </a:rPr>
              <a:t>demais</a:t>
            </a:r>
            <a:r>
              <a:rPr lang="es-MX" sz="1300" dirty="0" smtClean="0">
                <a:solidFill>
                  <a:srgbClr val="0358EF"/>
                </a:solidFill>
                <a:latin typeface="Lucida Bright" panose="02040602050505020304" pitchFamily="18" charset="0"/>
              </a:rPr>
              <a:t> combos.</a:t>
            </a:r>
            <a:endParaRPr lang="es-MX" sz="1300" dirty="0">
              <a:solidFill>
                <a:srgbClr val="0358EF"/>
              </a:solidFill>
              <a:latin typeface="Lucida Bright" panose="02040602050505020304" pitchFamily="18" charset="0"/>
            </a:endParaRPr>
          </a:p>
        </p:txBody>
      </p:sp>
      <p:pic>
        <p:nvPicPr>
          <p:cNvPr id="2" name="Picture 1"/>
          <p:cNvPicPr>
            <a:picLocks noChangeAspect="1"/>
          </p:cNvPicPr>
          <p:nvPr/>
        </p:nvPicPr>
        <p:blipFill>
          <a:blip r:embed="rId4"/>
          <a:stretch>
            <a:fillRect/>
          </a:stretch>
        </p:blipFill>
        <p:spPr>
          <a:xfrm>
            <a:off x="1578933" y="3490534"/>
            <a:ext cx="2462187" cy="1417086"/>
          </a:xfrm>
          <a:prstGeom prst="rect">
            <a:avLst/>
          </a:prstGeom>
        </p:spPr>
      </p:pic>
      <p:sp>
        <p:nvSpPr>
          <p:cNvPr id="18" name="CaixaDeTexto 53"/>
          <p:cNvSpPr txBox="1"/>
          <p:nvPr/>
        </p:nvSpPr>
        <p:spPr>
          <a:xfrm>
            <a:off x="7677673" y="575613"/>
            <a:ext cx="1410964" cy="492443"/>
          </a:xfrm>
          <a:prstGeom prst="rect">
            <a:avLst/>
          </a:prstGeom>
          <a:noFill/>
        </p:spPr>
        <p:txBody>
          <a:bodyPr wrap="none" rtlCol="0">
            <a:spAutoFit/>
          </a:bodyPr>
          <a:lstStyle/>
          <a:p>
            <a:r>
              <a:rPr lang="pt-BR" sz="1300" b="1" dirty="0">
                <a:solidFill>
                  <a:srgbClr val="0068AC"/>
                </a:solidFill>
              </a:rPr>
              <a:t>v</a:t>
            </a:r>
            <a:r>
              <a:rPr lang="pt-BR" sz="1300" b="1" dirty="0" smtClean="0">
                <a:solidFill>
                  <a:srgbClr val="0068AC"/>
                </a:solidFill>
              </a:rPr>
              <a:t>ersão 1.0</a:t>
            </a:r>
            <a:endParaRPr lang="pt-BR" sz="1300" b="1" dirty="0">
              <a:solidFill>
                <a:srgbClr val="0068AC"/>
              </a:solidFill>
            </a:endParaRPr>
          </a:p>
          <a:p>
            <a:r>
              <a:rPr lang="en-US" sz="1300" b="1" dirty="0" smtClean="0">
                <a:solidFill>
                  <a:srgbClr val="0068AC"/>
                </a:solidFill>
              </a:rPr>
              <a:t>novembro</a:t>
            </a:r>
            <a:r>
              <a:rPr lang="en-US" sz="1300" b="1" dirty="0" smtClean="0">
                <a:solidFill>
                  <a:srgbClr val="0068AC"/>
                </a:solidFill>
              </a:rPr>
              <a:t>/2018</a:t>
            </a:r>
            <a:endParaRPr lang="pt-BR" sz="1300" b="1" dirty="0">
              <a:solidFill>
                <a:srgbClr val="0068AC"/>
              </a:solidFill>
            </a:endParaRPr>
          </a:p>
        </p:txBody>
      </p:sp>
      <p:pic>
        <p:nvPicPr>
          <p:cNvPr id="19" name="Picture 18"/>
          <p:cNvPicPr>
            <a:picLocks noChangeAspect="1"/>
          </p:cNvPicPr>
          <p:nvPr/>
        </p:nvPicPr>
        <p:blipFill>
          <a:blip r:embed="rId5"/>
          <a:stretch>
            <a:fillRect/>
          </a:stretch>
        </p:blipFill>
        <p:spPr>
          <a:xfrm>
            <a:off x="64692" y="109487"/>
            <a:ext cx="2000424" cy="712348"/>
          </a:xfrm>
          <a:prstGeom prst="rect">
            <a:avLst/>
          </a:prstGeom>
        </p:spPr>
      </p:pic>
    </p:spTree>
    <p:extLst>
      <p:ext uri="{BB962C8B-B14F-4D97-AF65-F5344CB8AC3E}">
        <p14:creationId xmlns:p14="http://schemas.microsoft.com/office/powerpoint/2010/main" val="3652189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5"/>
          <p:cNvSpPr/>
          <p:nvPr/>
        </p:nvSpPr>
        <p:spPr>
          <a:xfrm>
            <a:off x="936222" y="1340768"/>
            <a:ext cx="3923809" cy="2289022"/>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1000" dirty="0" smtClean="0">
              <a:solidFill>
                <a:srgbClr val="0070C0"/>
              </a:solidFill>
              <a:latin typeface="Lucida Bright" panose="02040602050505020304" pitchFamily="18" charset="0"/>
            </a:endParaRPr>
          </a:p>
          <a:p>
            <a:pPr algn="just"/>
            <a:endParaRPr lang="es-MX" sz="1000" dirty="0">
              <a:solidFill>
                <a:srgbClr val="0070C0"/>
              </a:solidFill>
              <a:latin typeface="Lucida Bright" panose="02040602050505020304" pitchFamily="18" charset="0"/>
            </a:endParaRPr>
          </a:p>
          <a:p>
            <a:pPr algn="just"/>
            <a:endParaRPr lang="es-MX" sz="1000" dirty="0" smtClean="0">
              <a:solidFill>
                <a:srgbClr val="0070C0"/>
              </a:solidFill>
              <a:latin typeface="Lucida Bright" panose="02040602050505020304" pitchFamily="18" charset="0"/>
            </a:endParaRPr>
          </a:p>
          <a:p>
            <a:pPr algn="just"/>
            <a:r>
              <a:rPr lang="es-MX" sz="1000" dirty="0" smtClean="0">
                <a:solidFill>
                  <a:srgbClr val="0070C0"/>
                </a:solidFill>
                <a:latin typeface="Lucida Bright" panose="02040602050505020304" pitchFamily="18" charset="0"/>
              </a:rPr>
              <a:t>No </a:t>
            </a:r>
            <a:r>
              <a:rPr lang="es-MX" sz="1000" dirty="0">
                <a:solidFill>
                  <a:srgbClr val="0070C0"/>
                </a:solidFill>
                <a:latin typeface="Lucida Bright" panose="02040602050505020304" pitchFamily="18" charset="0"/>
              </a:rPr>
              <a:t>Caixa Rápido, o </a:t>
            </a:r>
            <a:r>
              <a:rPr lang="es-MX" sz="1000" dirty="0">
                <a:solidFill>
                  <a:srgbClr val="0070C0"/>
                </a:solidFill>
                <a:latin typeface="Lucida Bright" panose="02040602050505020304" pitchFamily="18" charset="0"/>
              </a:rPr>
              <a:t>Cinepolito</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deve</a:t>
            </a:r>
            <a:r>
              <a:rPr lang="es-MX" sz="1000" dirty="0">
                <a:solidFill>
                  <a:srgbClr val="0070C0"/>
                </a:solidFill>
                <a:latin typeface="Lucida Bright" panose="02040602050505020304" pitchFamily="18" charset="0"/>
              </a:rPr>
              <a:t> chamar o </a:t>
            </a:r>
            <a:r>
              <a:rPr lang="es-MX" sz="1000" dirty="0">
                <a:solidFill>
                  <a:srgbClr val="0070C0"/>
                </a:solidFill>
                <a:latin typeface="Lucida Bright" panose="02040602050505020304" pitchFamily="18" charset="0"/>
              </a:rPr>
              <a:t>responsável</a:t>
            </a:r>
            <a:r>
              <a:rPr lang="es-MX" sz="1000" dirty="0">
                <a:solidFill>
                  <a:srgbClr val="0070C0"/>
                </a:solidFill>
                <a:latin typeface="Lucida Bright" panose="02040602050505020304" pitchFamily="18" charset="0"/>
              </a:rPr>
              <a:t> pelo Turno e realizar o </a:t>
            </a:r>
            <a:r>
              <a:rPr lang="es-MX" sz="1000" dirty="0">
                <a:solidFill>
                  <a:srgbClr val="0070C0"/>
                </a:solidFill>
                <a:latin typeface="Lucida Bright" panose="02040602050505020304" pitchFamily="18" charset="0"/>
              </a:rPr>
              <a:t>seguinte</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procedimento</a:t>
            </a:r>
            <a:r>
              <a:rPr lang="es-MX" sz="1000" dirty="0">
                <a:solidFill>
                  <a:srgbClr val="0070C0"/>
                </a:solidFill>
                <a:latin typeface="Lucida Bright" panose="02040602050505020304" pitchFamily="18" charset="0"/>
              </a:rPr>
              <a:t>.</a:t>
            </a:r>
            <a:endParaRPr lang="pt-BR" sz="1000" dirty="0">
              <a:solidFill>
                <a:srgbClr val="0070C0"/>
              </a:solidFill>
              <a:latin typeface="Lucida Bright" panose="02040602050505020304" pitchFamily="18" charset="0"/>
            </a:endParaRPr>
          </a:p>
          <a:p>
            <a:pPr algn="just"/>
            <a:r>
              <a:rPr lang="es-MX" sz="1000" dirty="0">
                <a:solidFill>
                  <a:srgbClr val="0070C0"/>
                </a:solidFill>
                <a:latin typeface="Lucida Bright" panose="02040602050505020304" pitchFamily="18" charset="0"/>
              </a:rPr>
              <a:t> </a:t>
            </a:r>
            <a:r>
              <a:rPr lang="es-MX" sz="1000" dirty="0" smtClean="0">
                <a:solidFill>
                  <a:srgbClr val="0070C0"/>
                </a:solidFill>
                <a:latin typeface="Lucida Bright" panose="02040602050505020304" pitchFamily="18" charset="0"/>
              </a:rPr>
              <a:t>Clicar </a:t>
            </a:r>
            <a:r>
              <a:rPr lang="es-MX" sz="1000" dirty="0">
                <a:solidFill>
                  <a:srgbClr val="0070C0"/>
                </a:solidFill>
                <a:latin typeface="Lucida Bright" panose="02040602050505020304" pitchFamily="18" charset="0"/>
              </a:rPr>
              <a:t>em</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Mais</a:t>
            </a:r>
            <a:r>
              <a:rPr lang="es-MX" sz="1000" b="1"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&gt; </a:t>
            </a:r>
            <a:r>
              <a:rPr lang="es-MX" sz="1000" b="1" dirty="0">
                <a:solidFill>
                  <a:srgbClr val="0070C0"/>
                </a:solidFill>
                <a:latin typeface="Lucida Bright" panose="02040602050505020304" pitchFamily="18" charset="0"/>
              </a:rPr>
              <a:t>Estorno</a:t>
            </a:r>
            <a:r>
              <a:rPr lang="es-MX" sz="1000" b="1" dirty="0">
                <a:solidFill>
                  <a:srgbClr val="0070C0"/>
                </a:solidFill>
                <a:latin typeface="Lucida Bright" panose="02040602050505020304" pitchFamily="18" charset="0"/>
              </a:rPr>
              <a:t>:</a:t>
            </a:r>
            <a:endParaRPr lang="pt-BR" sz="1000" dirty="0">
              <a:solidFill>
                <a:srgbClr val="0070C0"/>
              </a:solidFill>
              <a:latin typeface="Lucida Bright" panose="02040602050505020304" pitchFamily="18" charset="0"/>
            </a:endParaRPr>
          </a:p>
        </p:txBody>
      </p:sp>
      <p:pic>
        <p:nvPicPr>
          <p:cNvPr id="25" name="9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0764" y="280384"/>
            <a:ext cx="402303" cy="390112"/>
          </a:xfrm>
          <a:prstGeom prst="rect">
            <a:avLst/>
          </a:prstGeom>
        </p:spPr>
      </p:pic>
      <p:sp>
        <p:nvSpPr>
          <p:cNvPr id="30" name="Título 2"/>
          <p:cNvSpPr>
            <a:spLocks noGrp="1"/>
          </p:cNvSpPr>
          <p:nvPr>
            <p:ph type="title"/>
          </p:nvPr>
        </p:nvSpPr>
        <p:spPr>
          <a:xfrm>
            <a:off x="1372141" y="107659"/>
            <a:ext cx="6192688" cy="720080"/>
          </a:xfrm>
        </p:spPr>
        <p:txBody>
          <a:bodyPr>
            <a:normAutofit fontScale="90000"/>
          </a:bodyPr>
          <a:lstStyle/>
          <a:p>
            <a:r>
              <a:rPr lang="es-MX" sz="1700" dirty="0"/>
              <a:t>Estorno de </a:t>
            </a:r>
            <a:r>
              <a:rPr lang="es-MX" sz="1700" dirty="0" smtClean="0"/>
              <a:t>combos na </a:t>
            </a:r>
            <a:r>
              <a:rPr lang="es-MX" sz="1700" dirty="0" smtClean="0"/>
              <a:t>Bomboniere</a:t>
            </a:r>
            <a:r>
              <a:rPr lang="es-MX" sz="1700" dirty="0" smtClean="0"/>
              <a:t> </a:t>
            </a:r>
            <a:br>
              <a:rPr lang="es-MX" sz="1700" dirty="0" smtClean="0"/>
            </a:br>
            <a:r>
              <a:rPr lang="es-MX" sz="1700" dirty="0" smtClean="0"/>
              <a:t>– Caixa Rápido Vista</a:t>
            </a:r>
            <a:br>
              <a:rPr lang="es-MX" sz="1700" dirty="0" smtClean="0"/>
            </a:br>
            <a:r>
              <a:rPr lang="en-US" sz="1700" dirty="0"/>
              <a:t>BRA-GR-TV-COMB-00</a:t>
            </a:r>
            <a:endParaRPr lang="es-MX" sz="1700" dirty="0"/>
          </a:p>
        </p:txBody>
      </p:sp>
      <p:sp>
        <p:nvSpPr>
          <p:cNvPr id="36" name="Rectángulo redondeado 15"/>
          <p:cNvSpPr/>
          <p:nvPr/>
        </p:nvSpPr>
        <p:spPr>
          <a:xfrm>
            <a:off x="5177496" y="1340768"/>
            <a:ext cx="3149462" cy="228902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smtClean="0">
                <a:solidFill>
                  <a:srgbClr val="0068AC"/>
                </a:solidFill>
                <a:latin typeface="Lucida Bright" pitchFamily="18" charset="0"/>
                <a:cs typeface="Lucida Sans" panose="020B0602040502020204" pitchFamily="34" charset="0"/>
              </a:rPr>
              <a:t>Clicar</a:t>
            </a:r>
            <a:r>
              <a:rPr lang="en-US" sz="1000" dirty="0" smtClean="0">
                <a:solidFill>
                  <a:srgbClr val="0068AC"/>
                </a:solidFill>
                <a:latin typeface="Lucida Bright" pitchFamily="18" charset="0"/>
                <a:cs typeface="Lucida Sans" panose="020B0602040502020204" pitchFamily="34" charset="0"/>
              </a:rPr>
              <a:t> </a:t>
            </a:r>
            <a:r>
              <a:rPr lang="en-US" sz="1000" dirty="0" smtClean="0">
                <a:solidFill>
                  <a:srgbClr val="0068AC"/>
                </a:solidFill>
                <a:latin typeface="Lucida Bright" pitchFamily="18" charset="0"/>
                <a:cs typeface="Lucida Sans" panose="020B0602040502020204" pitchFamily="34" charset="0"/>
              </a:rPr>
              <a:t>em</a:t>
            </a:r>
            <a:r>
              <a:rPr lang="en-US" sz="1000" dirty="0" smtClean="0">
                <a:solidFill>
                  <a:srgbClr val="0068AC"/>
                </a:solidFill>
                <a:latin typeface="Lucida Bright" pitchFamily="18" charset="0"/>
                <a:cs typeface="Lucida Sans" panose="020B0602040502020204" pitchFamily="34" charset="0"/>
              </a:rPr>
              <a:t> </a:t>
            </a:r>
            <a:r>
              <a:rPr lang="en-US" sz="1000" b="1" dirty="0" smtClean="0">
                <a:solidFill>
                  <a:srgbClr val="0068AC"/>
                </a:solidFill>
                <a:latin typeface="Lucida Bright" pitchFamily="18" charset="0"/>
                <a:cs typeface="Lucida Sans" panose="020B0602040502020204" pitchFamily="34" charset="0"/>
              </a:rPr>
              <a:t>Informe</a:t>
            </a:r>
            <a:r>
              <a:rPr lang="en-US" sz="1000" b="1" dirty="0" smtClean="0">
                <a:solidFill>
                  <a:srgbClr val="0068AC"/>
                </a:solidFill>
                <a:latin typeface="Lucida Bright" pitchFamily="18" charset="0"/>
                <a:cs typeface="Lucida Sans" panose="020B0602040502020204" pitchFamily="34" charset="0"/>
              </a:rPr>
              <a:t> o </a:t>
            </a:r>
            <a:r>
              <a:rPr lang="en-US" sz="1000" b="1" dirty="0" smtClean="0">
                <a:solidFill>
                  <a:srgbClr val="0068AC"/>
                </a:solidFill>
                <a:latin typeface="Lucida Bright" pitchFamily="18" charset="0"/>
                <a:cs typeface="Lucida Sans" panose="020B0602040502020204" pitchFamily="34" charset="0"/>
              </a:rPr>
              <a:t>número</a:t>
            </a:r>
            <a:r>
              <a:rPr lang="en-US" sz="1000" b="1" dirty="0" smtClean="0">
                <a:solidFill>
                  <a:srgbClr val="0068AC"/>
                </a:solidFill>
                <a:latin typeface="Lucida Bright" pitchFamily="18" charset="0"/>
                <a:cs typeface="Lucida Sans" panose="020B0602040502020204" pitchFamily="34" charset="0"/>
              </a:rPr>
              <a:t> da </a:t>
            </a:r>
            <a:r>
              <a:rPr lang="en-US" sz="1000" b="1" dirty="0" smtClean="0">
                <a:solidFill>
                  <a:srgbClr val="0068AC"/>
                </a:solidFill>
                <a:latin typeface="Lucida Bright" pitchFamily="18" charset="0"/>
                <a:cs typeface="Lucida Sans" panose="020B0602040502020204" pitchFamily="34" charset="0"/>
              </a:rPr>
              <a:t>transação</a:t>
            </a:r>
            <a:r>
              <a:rPr lang="en-US" sz="1000" b="1" dirty="0" smtClean="0">
                <a:solidFill>
                  <a:srgbClr val="0068AC"/>
                </a:solidFill>
                <a:latin typeface="Lucida Bright" pitchFamily="18" charset="0"/>
                <a:cs typeface="Lucida Sans" panose="020B0602040502020204" pitchFamily="34" charset="0"/>
              </a:rPr>
              <a:t>.</a:t>
            </a:r>
            <a:endParaRPr lang="pt-BR" sz="1000" b="1" dirty="0">
              <a:solidFill>
                <a:srgbClr val="0068AC"/>
              </a:solidFill>
              <a:latin typeface="Lucida Bright" pitchFamily="18" charset="0"/>
              <a:cs typeface="Lucida Sans" panose="020B0602040502020204" pitchFamily="34" charset="0"/>
            </a:endParaRPr>
          </a:p>
        </p:txBody>
      </p:sp>
      <p:sp>
        <p:nvSpPr>
          <p:cNvPr id="48" name="Rectángulo redondeado 15"/>
          <p:cNvSpPr/>
          <p:nvPr/>
        </p:nvSpPr>
        <p:spPr>
          <a:xfrm>
            <a:off x="936223" y="4025864"/>
            <a:ext cx="4779360" cy="194673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1000" dirty="0">
                <a:solidFill>
                  <a:srgbClr val="0070C0"/>
                </a:solidFill>
                <a:latin typeface="Lucida Bright" panose="02040602050505020304" pitchFamily="18" charset="0"/>
              </a:rPr>
              <a:t>Incluir </a:t>
            </a:r>
            <a:r>
              <a:rPr lang="es-MX" sz="1000" dirty="0" smtClean="0">
                <a:solidFill>
                  <a:srgbClr val="0070C0"/>
                </a:solidFill>
                <a:latin typeface="Lucida Bright" panose="02040602050505020304" pitchFamily="18" charset="0"/>
              </a:rPr>
              <a:t>no pop up, o número da </a:t>
            </a:r>
            <a:r>
              <a:rPr lang="es-MX" sz="1000" dirty="0" smtClean="0">
                <a:solidFill>
                  <a:srgbClr val="0070C0"/>
                </a:solidFill>
                <a:latin typeface="Lucida Bright" panose="02040602050505020304" pitchFamily="18" charset="0"/>
              </a:rPr>
              <a:t>transação</a:t>
            </a:r>
            <a:r>
              <a:rPr lang="es-MX" sz="1000" dirty="0" smtClean="0">
                <a:solidFill>
                  <a:srgbClr val="0070C0"/>
                </a:solidFill>
                <a:latin typeface="Lucida Bright" panose="02040602050505020304" pitchFamily="18" charset="0"/>
              </a:rPr>
              <a:t> que </a:t>
            </a:r>
            <a:r>
              <a:rPr lang="es-MX" sz="1000" dirty="0" smtClean="0">
                <a:solidFill>
                  <a:srgbClr val="0070C0"/>
                </a:solidFill>
                <a:latin typeface="Lucida Bright" panose="02040602050505020304" pitchFamily="18" charset="0"/>
              </a:rPr>
              <a:t>encontra</a:t>
            </a:r>
            <a:r>
              <a:rPr lang="es-MX" sz="1000" dirty="0" smtClean="0">
                <a:solidFill>
                  <a:srgbClr val="0070C0"/>
                </a:solidFill>
                <a:latin typeface="Lucida Bright" panose="02040602050505020304" pitchFamily="18" charset="0"/>
              </a:rPr>
              <a:t>-se no </a:t>
            </a:r>
            <a:r>
              <a:rPr lang="es-MX" sz="1000" dirty="0" smtClean="0">
                <a:solidFill>
                  <a:srgbClr val="0070C0"/>
                </a:solidFill>
                <a:latin typeface="Lucida Bright" panose="02040602050505020304" pitchFamily="18" charset="0"/>
              </a:rPr>
              <a:t>voucher</a:t>
            </a:r>
            <a:r>
              <a:rPr lang="es-MX" sz="1000" dirty="0" smtClean="0">
                <a:solidFill>
                  <a:srgbClr val="0070C0"/>
                </a:solidFill>
                <a:latin typeface="Lucida Bright" panose="02040602050505020304" pitchFamily="18" charset="0"/>
              </a:rPr>
              <a:t> do cliente:</a:t>
            </a:r>
            <a:endParaRPr lang="en-US" sz="1000" dirty="0">
              <a:solidFill>
                <a:srgbClr val="0070C0"/>
              </a:solidFill>
              <a:latin typeface="Lucida Bright" pitchFamily="18" charset="0"/>
              <a:cs typeface="Lucida Sans" panose="020B0602040502020204" pitchFamily="34" charset="0"/>
            </a:endParaRPr>
          </a:p>
        </p:txBody>
      </p:sp>
      <p:sp>
        <p:nvSpPr>
          <p:cNvPr id="51" name="Rectángulo redondeado 15"/>
          <p:cNvSpPr/>
          <p:nvPr/>
        </p:nvSpPr>
        <p:spPr>
          <a:xfrm>
            <a:off x="6126360" y="4025864"/>
            <a:ext cx="2186240" cy="194673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1000" dirty="0">
                <a:solidFill>
                  <a:srgbClr val="0070C0"/>
                </a:solidFill>
                <a:latin typeface="Lucida Bright" panose="02040602050505020304" pitchFamily="18" charset="0"/>
              </a:rPr>
              <a:t>Incluir o </a:t>
            </a:r>
            <a:r>
              <a:rPr lang="es-MX" sz="1000" b="1" dirty="0">
                <a:solidFill>
                  <a:srgbClr val="0070C0"/>
                </a:solidFill>
                <a:latin typeface="Lucida Bright" panose="02040602050505020304" pitchFamily="18" charset="0"/>
              </a:rPr>
              <a:t>login</a:t>
            </a:r>
            <a:r>
              <a:rPr lang="es-MX" sz="1000" b="1" dirty="0">
                <a:solidFill>
                  <a:srgbClr val="0070C0"/>
                </a:solidFill>
                <a:latin typeface="Lucida Bright" panose="02040602050505020304" pitchFamily="18" charset="0"/>
              </a:rPr>
              <a:t> e a </a:t>
            </a:r>
            <a:r>
              <a:rPr lang="es-MX" sz="1000" b="1" dirty="0">
                <a:solidFill>
                  <a:srgbClr val="0070C0"/>
                </a:solidFill>
                <a:latin typeface="Lucida Bright" panose="02040602050505020304" pitchFamily="18" charset="0"/>
              </a:rPr>
              <a:t>senha</a:t>
            </a:r>
            <a:r>
              <a:rPr lang="es-MX" sz="1000" b="1" dirty="0">
                <a:solidFill>
                  <a:srgbClr val="0070C0"/>
                </a:solidFill>
                <a:latin typeface="Lucida Bright" panose="02040602050505020304" pitchFamily="18" charset="0"/>
              </a:rPr>
              <a:t> do </a:t>
            </a:r>
            <a:r>
              <a:rPr lang="es-MX" sz="1000" b="1" dirty="0">
                <a:solidFill>
                  <a:srgbClr val="0070C0"/>
                </a:solidFill>
                <a:latin typeface="Lucida Bright" panose="02040602050505020304" pitchFamily="18" charset="0"/>
              </a:rPr>
              <a:t>responsável</a:t>
            </a:r>
            <a:r>
              <a:rPr lang="es-MX" sz="1000" b="1" dirty="0">
                <a:solidFill>
                  <a:srgbClr val="0070C0"/>
                </a:solidFill>
                <a:latin typeface="Lucida Bright" panose="02040602050505020304" pitchFamily="18" charset="0"/>
              </a:rPr>
              <a:t> pelo Turno:</a:t>
            </a:r>
            <a:endParaRPr lang="pt-BR" sz="1000" dirty="0">
              <a:solidFill>
                <a:srgbClr val="0070C0"/>
              </a:solidFill>
              <a:latin typeface="Lucida Bright" panose="02040602050505020304" pitchFamily="18" charset="0"/>
            </a:endParaRPr>
          </a:p>
        </p:txBody>
      </p:sp>
      <p:cxnSp>
        <p:nvCxnSpPr>
          <p:cNvPr id="8" name="Straight Arrow Connector 7"/>
          <p:cNvCxnSpPr/>
          <p:nvPr/>
        </p:nvCxnSpPr>
        <p:spPr>
          <a:xfrm>
            <a:off x="7020272" y="3610303"/>
            <a:ext cx="1" cy="396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1" idx="1"/>
            <a:endCxn id="48" idx="3"/>
          </p:cNvCxnSpPr>
          <p:nvPr/>
        </p:nvCxnSpPr>
        <p:spPr>
          <a:xfrm flipH="1">
            <a:off x="5715583" y="4999234"/>
            <a:ext cx="4107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aixaDeTexto 53"/>
          <p:cNvSpPr txBox="1"/>
          <p:nvPr/>
        </p:nvSpPr>
        <p:spPr>
          <a:xfrm>
            <a:off x="7222877" y="535859"/>
            <a:ext cx="1410964" cy="492443"/>
          </a:xfrm>
          <a:prstGeom prst="rect">
            <a:avLst/>
          </a:prstGeom>
          <a:noFill/>
        </p:spPr>
        <p:txBody>
          <a:bodyPr wrap="none" rtlCol="0">
            <a:spAutoFit/>
          </a:bodyPr>
          <a:lstStyle/>
          <a:p>
            <a:r>
              <a:rPr lang="pt-BR" sz="1300" b="1" dirty="0">
                <a:solidFill>
                  <a:srgbClr val="0068AC"/>
                </a:solidFill>
              </a:rPr>
              <a:t>v</a:t>
            </a:r>
            <a:r>
              <a:rPr lang="pt-BR" sz="1300" b="1" dirty="0" smtClean="0">
                <a:solidFill>
                  <a:srgbClr val="0068AC"/>
                </a:solidFill>
              </a:rPr>
              <a:t>ersão 1.0</a:t>
            </a:r>
            <a:endParaRPr lang="pt-BR" sz="1300" b="1" dirty="0">
              <a:solidFill>
                <a:srgbClr val="0068AC"/>
              </a:solidFill>
            </a:endParaRPr>
          </a:p>
          <a:p>
            <a:r>
              <a:rPr lang="en-US" sz="1300" b="1" dirty="0" smtClean="0">
                <a:solidFill>
                  <a:srgbClr val="0068AC"/>
                </a:solidFill>
              </a:rPr>
              <a:t>novembro</a:t>
            </a:r>
            <a:r>
              <a:rPr lang="en-US" sz="1300" b="1" dirty="0" smtClean="0">
                <a:solidFill>
                  <a:srgbClr val="0068AC"/>
                </a:solidFill>
              </a:rPr>
              <a:t>/2018</a:t>
            </a:r>
            <a:endParaRPr lang="pt-BR" sz="1300" b="1" dirty="0">
              <a:solidFill>
                <a:srgbClr val="0068AC"/>
              </a:solidFill>
            </a:endParaRPr>
          </a:p>
        </p:txBody>
      </p:sp>
      <p:pic>
        <p:nvPicPr>
          <p:cNvPr id="32" name="Picture 31"/>
          <p:cNvPicPr>
            <a:picLocks noChangeAspect="1"/>
          </p:cNvPicPr>
          <p:nvPr/>
        </p:nvPicPr>
        <p:blipFill>
          <a:blip r:embed="rId5"/>
          <a:stretch>
            <a:fillRect/>
          </a:stretch>
        </p:blipFill>
        <p:spPr>
          <a:xfrm>
            <a:off x="64692" y="109487"/>
            <a:ext cx="2000424" cy="712348"/>
          </a:xfrm>
          <a:prstGeom prst="rect">
            <a:avLst/>
          </a:prstGeom>
        </p:spPr>
      </p:pic>
      <p:sp>
        <p:nvSpPr>
          <p:cNvPr id="31" name="Conector 29"/>
          <p:cNvSpPr/>
          <p:nvPr/>
        </p:nvSpPr>
        <p:spPr>
          <a:xfrm>
            <a:off x="170547" y="2204864"/>
            <a:ext cx="457200" cy="457200"/>
          </a:xfrm>
          <a:prstGeom prst="flowChartConnector">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cxnSp>
        <p:nvCxnSpPr>
          <p:cNvPr id="33" name="94 Conector recto de flecha"/>
          <p:cNvCxnSpPr/>
          <p:nvPr/>
        </p:nvCxnSpPr>
        <p:spPr>
          <a:xfrm>
            <a:off x="618759" y="2439701"/>
            <a:ext cx="317464"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41" name="Picture 40"/>
          <p:cNvPicPr/>
          <p:nvPr/>
        </p:nvPicPr>
        <p:blipFill>
          <a:blip r:embed="rId6">
            <a:extLst>
              <a:ext uri="{28A0092B-C50C-407E-A947-70E740481C1C}">
                <a14:useLocalDpi xmlns:a14="http://schemas.microsoft.com/office/drawing/2010/main" val="0"/>
              </a:ext>
            </a:extLst>
          </a:blip>
          <a:stretch>
            <a:fillRect/>
          </a:stretch>
        </p:blipFill>
        <p:spPr>
          <a:xfrm>
            <a:off x="1397032" y="2067391"/>
            <a:ext cx="3296296" cy="718820"/>
          </a:xfrm>
          <a:prstGeom prst="rect">
            <a:avLst/>
          </a:prstGeom>
        </p:spPr>
      </p:pic>
      <p:pic>
        <p:nvPicPr>
          <p:cNvPr id="17" name="Picture 16"/>
          <p:cNvPicPr>
            <a:picLocks noChangeAspect="1"/>
          </p:cNvPicPr>
          <p:nvPr/>
        </p:nvPicPr>
        <p:blipFill>
          <a:blip r:embed="rId7"/>
          <a:stretch>
            <a:fillRect/>
          </a:stretch>
        </p:blipFill>
        <p:spPr>
          <a:xfrm>
            <a:off x="2564850" y="1485954"/>
            <a:ext cx="952500" cy="476250"/>
          </a:xfrm>
          <a:prstGeom prst="rect">
            <a:avLst/>
          </a:prstGeom>
        </p:spPr>
      </p:pic>
      <p:cxnSp>
        <p:nvCxnSpPr>
          <p:cNvPr id="20" name="Straight Arrow Connector 19"/>
          <p:cNvCxnSpPr/>
          <p:nvPr/>
        </p:nvCxnSpPr>
        <p:spPr>
          <a:xfrm flipV="1">
            <a:off x="1614747" y="1820366"/>
            <a:ext cx="1080842" cy="6289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94 Conector recto de flecha"/>
          <p:cNvCxnSpPr/>
          <p:nvPr/>
        </p:nvCxnSpPr>
        <p:spPr>
          <a:xfrm>
            <a:off x="4860031" y="2439701"/>
            <a:ext cx="317464"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p:nvPr/>
        </p:nvPicPr>
        <p:blipFill>
          <a:blip r:embed="rId8">
            <a:extLst>
              <a:ext uri="{28A0092B-C50C-407E-A947-70E740481C1C}">
                <a14:useLocalDpi xmlns:a14="http://schemas.microsoft.com/office/drawing/2010/main" val="0"/>
              </a:ext>
            </a:extLst>
          </a:blip>
          <a:stretch>
            <a:fillRect/>
          </a:stretch>
        </p:blipFill>
        <p:spPr>
          <a:xfrm>
            <a:off x="5974419" y="1614248"/>
            <a:ext cx="1590410" cy="1513399"/>
          </a:xfrm>
          <a:prstGeom prst="rect">
            <a:avLst/>
          </a:prstGeom>
        </p:spPr>
      </p:pic>
      <p:cxnSp>
        <p:nvCxnSpPr>
          <p:cNvPr id="45" name="Straight Arrow Connector 44"/>
          <p:cNvCxnSpPr/>
          <p:nvPr/>
        </p:nvCxnSpPr>
        <p:spPr>
          <a:xfrm>
            <a:off x="5826999" y="1417802"/>
            <a:ext cx="230505" cy="6507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p:cNvPicPr/>
          <p:nvPr/>
        </p:nvPicPr>
        <p:blipFill>
          <a:blip r:embed="rId9">
            <a:extLst>
              <a:ext uri="{28A0092B-C50C-407E-A947-70E740481C1C}">
                <a14:useLocalDpi xmlns:a14="http://schemas.microsoft.com/office/drawing/2010/main" val="0"/>
              </a:ext>
            </a:extLst>
          </a:blip>
          <a:stretch>
            <a:fillRect/>
          </a:stretch>
        </p:blipFill>
        <p:spPr>
          <a:xfrm>
            <a:off x="6759061" y="4260270"/>
            <a:ext cx="927632" cy="1116755"/>
          </a:xfrm>
          <a:prstGeom prst="rect">
            <a:avLst/>
          </a:prstGeom>
        </p:spPr>
      </p:pic>
      <p:pic>
        <p:nvPicPr>
          <p:cNvPr id="49" name="Picture 48"/>
          <p:cNvPicPr/>
          <p:nvPr/>
        </p:nvPicPr>
        <p:blipFill>
          <a:blip r:embed="rId10">
            <a:extLst>
              <a:ext uri="{28A0092B-C50C-407E-A947-70E740481C1C}">
                <a14:useLocalDpi xmlns:a14="http://schemas.microsoft.com/office/drawing/2010/main" val="0"/>
              </a:ext>
            </a:extLst>
          </a:blip>
          <a:stretch>
            <a:fillRect/>
          </a:stretch>
        </p:blipFill>
        <p:spPr>
          <a:xfrm>
            <a:off x="1789971" y="4240136"/>
            <a:ext cx="1016369" cy="1157021"/>
          </a:xfrm>
          <a:prstGeom prst="rect">
            <a:avLst/>
          </a:prstGeom>
        </p:spPr>
      </p:pic>
      <p:pic>
        <p:nvPicPr>
          <p:cNvPr id="50" name="Picture 49"/>
          <p:cNvPicPr/>
          <p:nvPr/>
        </p:nvPicPr>
        <p:blipFill>
          <a:blip r:embed="rId11">
            <a:extLst>
              <a:ext uri="{28A0092B-C50C-407E-A947-70E740481C1C}">
                <a14:useLocalDpi xmlns:a14="http://schemas.microsoft.com/office/drawing/2010/main" val="0"/>
              </a:ext>
            </a:extLst>
          </a:blip>
          <a:stretch>
            <a:fillRect/>
          </a:stretch>
        </p:blipFill>
        <p:spPr>
          <a:xfrm rot="16200000">
            <a:off x="3741750" y="3983416"/>
            <a:ext cx="1137415" cy="1643048"/>
          </a:xfrm>
          <a:prstGeom prst="rect">
            <a:avLst/>
          </a:prstGeom>
        </p:spPr>
      </p:pic>
      <p:sp>
        <p:nvSpPr>
          <p:cNvPr id="52" name="Oval 51"/>
          <p:cNvSpPr/>
          <p:nvPr/>
        </p:nvSpPr>
        <p:spPr>
          <a:xfrm>
            <a:off x="3483342" y="4548897"/>
            <a:ext cx="914400" cy="209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cxnSp>
        <p:nvCxnSpPr>
          <p:cNvPr id="53" name="Straight Arrow Connector 52"/>
          <p:cNvCxnSpPr/>
          <p:nvPr/>
        </p:nvCxnSpPr>
        <p:spPr>
          <a:xfrm>
            <a:off x="3553827" y="4047247"/>
            <a:ext cx="153670" cy="4502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618758" y="4941168"/>
            <a:ext cx="3174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5" name="179 Grupo"/>
          <p:cNvGrpSpPr/>
          <p:nvPr/>
        </p:nvGrpSpPr>
        <p:grpSpPr>
          <a:xfrm>
            <a:off x="154360" y="4712568"/>
            <a:ext cx="457200" cy="457200"/>
            <a:chOff x="8590324" y="5545335"/>
            <a:chExt cx="457200" cy="457200"/>
          </a:xfrm>
        </p:grpSpPr>
        <p:sp>
          <p:nvSpPr>
            <p:cNvPr id="56"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58"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a:solidFill>
                    <a:srgbClr val="0070C0"/>
                  </a:solidFill>
                  <a:latin typeface="Lucida Sans" pitchFamily="34" charset="0"/>
                </a:rPr>
                <a:t>A</a:t>
              </a:r>
              <a:endParaRPr lang="es-MX" sz="1000" dirty="0" smtClean="0">
                <a:solidFill>
                  <a:srgbClr val="0070C0"/>
                </a:solidFill>
                <a:latin typeface="Lucida Sans" pitchFamily="34" charset="0"/>
              </a:endParaRPr>
            </a:p>
          </p:txBody>
        </p:sp>
      </p:grpSp>
    </p:spTree>
    <p:extLst>
      <p:ext uri="{BB962C8B-B14F-4D97-AF65-F5344CB8AC3E}">
        <p14:creationId xmlns:p14="http://schemas.microsoft.com/office/powerpoint/2010/main" val="1606528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5"/>
          <p:cNvSpPr/>
          <p:nvPr/>
        </p:nvSpPr>
        <p:spPr>
          <a:xfrm>
            <a:off x="1800319" y="1880753"/>
            <a:ext cx="5507985" cy="328889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1000" dirty="0">
                <a:solidFill>
                  <a:srgbClr val="0070C0"/>
                </a:solidFill>
              </a:rPr>
              <a:t>Selecionar</a:t>
            </a:r>
            <a:r>
              <a:rPr lang="es-MX" sz="1000" dirty="0">
                <a:solidFill>
                  <a:srgbClr val="0070C0"/>
                </a:solidFill>
              </a:rPr>
              <a:t> a </a:t>
            </a:r>
            <a:r>
              <a:rPr lang="es-MX" sz="1000" dirty="0">
                <a:solidFill>
                  <a:srgbClr val="0070C0"/>
                </a:solidFill>
              </a:rPr>
              <a:t>mesma</a:t>
            </a:r>
            <a:r>
              <a:rPr lang="es-MX" sz="1000" dirty="0">
                <a:solidFill>
                  <a:srgbClr val="0070C0"/>
                </a:solidFill>
              </a:rPr>
              <a:t> forma de pagamento do cliente e, </a:t>
            </a:r>
            <a:r>
              <a:rPr lang="es-MX" sz="1000" dirty="0">
                <a:solidFill>
                  <a:srgbClr val="0070C0"/>
                </a:solidFill>
              </a:rPr>
              <a:t>em</a:t>
            </a:r>
            <a:r>
              <a:rPr lang="es-MX" sz="1000" dirty="0">
                <a:solidFill>
                  <a:srgbClr val="0070C0"/>
                </a:solidFill>
              </a:rPr>
              <a:t> seguida, clicar no símbolo </a:t>
            </a:r>
            <a:r>
              <a:rPr lang="es-MX" sz="1000" b="1" dirty="0">
                <a:solidFill>
                  <a:srgbClr val="0070C0"/>
                </a:solidFill>
              </a:rPr>
              <a:t>Vista</a:t>
            </a:r>
            <a:r>
              <a:rPr lang="es-MX" sz="1000" b="1" dirty="0"/>
              <a:t>:</a:t>
            </a:r>
            <a:endParaRPr lang="pt-BR" sz="1000" dirty="0" smtClean="0">
              <a:solidFill>
                <a:srgbClr val="0068AC"/>
              </a:solidFill>
              <a:latin typeface="Lucida Bright" pitchFamily="18" charset="0"/>
              <a:cs typeface="Lucida Sans" panose="020B0602040502020204" pitchFamily="34" charset="0"/>
            </a:endParaRPr>
          </a:p>
        </p:txBody>
      </p:sp>
      <p:pic>
        <p:nvPicPr>
          <p:cNvPr id="25" name="9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0764" y="280384"/>
            <a:ext cx="402303" cy="390112"/>
          </a:xfrm>
          <a:prstGeom prst="rect">
            <a:avLst/>
          </a:prstGeom>
        </p:spPr>
      </p:pic>
      <p:sp>
        <p:nvSpPr>
          <p:cNvPr id="30" name="Título 2"/>
          <p:cNvSpPr>
            <a:spLocks noGrp="1"/>
          </p:cNvSpPr>
          <p:nvPr>
            <p:ph type="title"/>
          </p:nvPr>
        </p:nvSpPr>
        <p:spPr>
          <a:xfrm>
            <a:off x="1372141" y="107659"/>
            <a:ext cx="6192688" cy="720080"/>
          </a:xfrm>
        </p:spPr>
        <p:txBody>
          <a:bodyPr>
            <a:normAutofit fontScale="90000"/>
          </a:bodyPr>
          <a:lstStyle/>
          <a:p>
            <a:r>
              <a:rPr lang="es-MX" sz="1700" dirty="0"/>
              <a:t>Estorno de </a:t>
            </a:r>
            <a:r>
              <a:rPr lang="es-MX" sz="1700" dirty="0" smtClean="0"/>
              <a:t>combos na </a:t>
            </a:r>
            <a:r>
              <a:rPr lang="es-MX" sz="1700" dirty="0" smtClean="0"/>
              <a:t>Bomboniere</a:t>
            </a:r>
            <a:r>
              <a:rPr lang="es-MX" sz="1700" dirty="0" smtClean="0"/>
              <a:t> </a:t>
            </a:r>
            <a:br>
              <a:rPr lang="es-MX" sz="1700" dirty="0" smtClean="0"/>
            </a:br>
            <a:r>
              <a:rPr lang="es-MX" sz="1700" dirty="0" smtClean="0"/>
              <a:t>– Caixa Rápido Vista</a:t>
            </a:r>
            <a:br>
              <a:rPr lang="es-MX" sz="1700" dirty="0" smtClean="0"/>
            </a:br>
            <a:r>
              <a:rPr lang="en-US" sz="1700" dirty="0"/>
              <a:t>BRA-GR-TV-COMB-00</a:t>
            </a:r>
            <a:endParaRPr lang="es-MX" sz="1700" dirty="0"/>
          </a:p>
        </p:txBody>
      </p:sp>
      <p:sp>
        <p:nvSpPr>
          <p:cNvPr id="29" name="CaixaDeTexto 53"/>
          <p:cNvSpPr txBox="1"/>
          <p:nvPr/>
        </p:nvSpPr>
        <p:spPr>
          <a:xfrm>
            <a:off x="7222877" y="535859"/>
            <a:ext cx="1410964" cy="492443"/>
          </a:xfrm>
          <a:prstGeom prst="rect">
            <a:avLst/>
          </a:prstGeom>
          <a:noFill/>
        </p:spPr>
        <p:txBody>
          <a:bodyPr wrap="none" rtlCol="0">
            <a:spAutoFit/>
          </a:bodyPr>
          <a:lstStyle/>
          <a:p>
            <a:r>
              <a:rPr lang="pt-BR" sz="1300" b="1" dirty="0">
                <a:solidFill>
                  <a:srgbClr val="0068AC"/>
                </a:solidFill>
              </a:rPr>
              <a:t>v</a:t>
            </a:r>
            <a:r>
              <a:rPr lang="pt-BR" sz="1300" b="1" dirty="0" smtClean="0">
                <a:solidFill>
                  <a:srgbClr val="0068AC"/>
                </a:solidFill>
              </a:rPr>
              <a:t>ersão 1.0</a:t>
            </a:r>
            <a:endParaRPr lang="pt-BR" sz="1300" b="1" dirty="0">
              <a:solidFill>
                <a:srgbClr val="0068AC"/>
              </a:solidFill>
            </a:endParaRPr>
          </a:p>
          <a:p>
            <a:r>
              <a:rPr lang="en-US" sz="1300" b="1" dirty="0" smtClean="0">
                <a:solidFill>
                  <a:srgbClr val="0068AC"/>
                </a:solidFill>
              </a:rPr>
              <a:t>novembro</a:t>
            </a:r>
            <a:r>
              <a:rPr lang="en-US" sz="1300" b="1" dirty="0" smtClean="0">
                <a:solidFill>
                  <a:srgbClr val="0068AC"/>
                </a:solidFill>
              </a:rPr>
              <a:t>/2018</a:t>
            </a:r>
            <a:endParaRPr lang="pt-BR" sz="1300" b="1" dirty="0">
              <a:solidFill>
                <a:srgbClr val="0068AC"/>
              </a:solidFill>
            </a:endParaRPr>
          </a:p>
        </p:txBody>
      </p:sp>
      <p:pic>
        <p:nvPicPr>
          <p:cNvPr id="32" name="Picture 31"/>
          <p:cNvPicPr>
            <a:picLocks noChangeAspect="1"/>
          </p:cNvPicPr>
          <p:nvPr/>
        </p:nvPicPr>
        <p:blipFill>
          <a:blip r:embed="rId5"/>
          <a:stretch>
            <a:fillRect/>
          </a:stretch>
        </p:blipFill>
        <p:spPr>
          <a:xfrm>
            <a:off x="64692" y="109487"/>
            <a:ext cx="2000424" cy="712348"/>
          </a:xfrm>
          <a:prstGeom prst="rect">
            <a:avLst/>
          </a:prstGeom>
        </p:spPr>
      </p:pic>
      <p:cxnSp>
        <p:nvCxnSpPr>
          <p:cNvPr id="33" name="94 Conector recto de flecha"/>
          <p:cNvCxnSpPr/>
          <p:nvPr/>
        </p:nvCxnSpPr>
        <p:spPr>
          <a:xfrm>
            <a:off x="1446224" y="3525394"/>
            <a:ext cx="317464"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0" name="Conector 2"/>
          <p:cNvSpPr/>
          <p:nvPr/>
        </p:nvSpPr>
        <p:spPr>
          <a:xfrm>
            <a:off x="7643192" y="3296602"/>
            <a:ext cx="457200" cy="457200"/>
          </a:xfrm>
          <a:prstGeom prst="flowChartConnector">
            <a:avLst/>
          </a:prstGeom>
          <a:noFill/>
          <a:ln w="57150">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grpSp>
        <p:nvGrpSpPr>
          <p:cNvPr id="34" name="179 Grupo"/>
          <p:cNvGrpSpPr/>
          <p:nvPr/>
        </p:nvGrpSpPr>
        <p:grpSpPr>
          <a:xfrm>
            <a:off x="967947" y="3290557"/>
            <a:ext cx="457200" cy="457200"/>
            <a:chOff x="8590324" y="5545335"/>
            <a:chExt cx="457200" cy="457200"/>
          </a:xfrm>
        </p:grpSpPr>
        <p:sp>
          <p:nvSpPr>
            <p:cNvPr id="41"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42"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a:solidFill>
                    <a:srgbClr val="0070C0"/>
                  </a:solidFill>
                  <a:latin typeface="Lucida Sans" pitchFamily="34" charset="0"/>
                </a:rPr>
                <a:t>A</a:t>
              </a:r>
              <a:endParaRPr lang="es-MX" sz="1000" dirty="0" smtClean="0">
                <a:solidFill>
                  <a:srgbClr val="0070C0"/>
                </a:solidFill>
                <a:latin typeface="Lucida Sans" pitchFamily="34" charset="0"/>
              </a:endParaRPr>
            </a:p>
          </p:txBody>
        </p:sp>
      </p:grpSp>
      <p:cxnSp>
        <p:nvCxnSpPr>
          <p:cNvPr id="43" name="94 Conector recto de flecha"/>
          <p:cNvCxnSpPr/>
          <p:nvPr/>
        </p:nvCxnSpPr>
        <p:spPr>
          <a:xfrm>
            <a:off x="7321722" y="3513467"/>
            <a:ext cx="317464"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p:nvPr/>
        </p:nvPicPr>
        <p:blipFill>
          <a:blip r:embed="rId6">
            <a:extLst>
              <a:ext uri="{28A0092B-C50C-407E-A947-70E740481C1C}">
                <a14:useLocalDpi xmlns:a14="http://schemas.microsoft.com/office/drawing/2010/main" val="0"/>
              </a:ext>
            </a:extLst>
          </a:blip>
          <a:stretch>
            <a:fillRect/>
          </a:stretch>
        </p:blipFill>
        <p:spPr>
          <a:xfrm>
            <a:off x="2929528" y="2193177"/>
            <a:ext cx="3249565" cy="2194759"/>
          </a:xfrm>
          <a:prstGeom prst="rect">
            <a:avLst/>
          </a:prstGeom>
        </p:spPr>
      </p:pic>
      <p:cxnSp>
        <p:nvCxnSpPr>
          <p:cNvPr id="46" name="Straight Arrow Connector 45"/>
          <p:cNvCxnSpPr/>
          <p:nvPr/>
        </p:nvCxnSpPr>
        <p:spPr>
          <a:xfrm>
            <a:off x="5719301" y="3766204"/>
            <a:ext cx="153670" cy="4502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092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5946"/>
            <a:ext cx="2057400" cy="810766"/>
          </a:xfrm>
          <a:prstGeom prst="rect">
            <a:avLst/>
          </a:prstGeom>
        </p:spPr>
      </p:pic>
      <p:sp>
        <p:nvSpPr>
          <p:cNvPr id="4" name="Rectangle 3"/>
          <p:cNvSpPr/>
          <p:nvPr/>
        </p:nvSpPr>
        <p:spPr>
          <a:xfrm>
            <a:off x="179512" y="230545"/>
            <a:ext cx="8568952" cy="6627455"/>
          </a:xfrm>
          <a:prstGeom prst="rect">
            <a:avLst/>
          </a:prstGeom>
        </p:spPr>
        <p:txBody>
          <a:bodyPr wrap="square">
            <a:spAutoFit/>
          </a:bodyPr>
          <a:lstStyle/>
          <a:p>
            <a:pPr algn="just">
              <a:spcAft>
                <a:spcPts val="1000"/>
              </a:spcAft>
            </a:pPr>
            <a:r>
              <a:rPr lang="en-US" sz="1700" b="1" dirty="0">
                <a:latin typeface="Times New Roman" panose="02020603050405020304" pitchFamily="18" charset="0"/>
                <a:ea typeface="Calibri" panose="020F0502020204030204" pitchFamily="34" charset="0"/>
                <a:cs typeface="Times New Roman" panose="02020603050405020304" pitchFamily="18" charset="0"/>
              </a:rPr>
              <a:t>Confidentiality Clause </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US" sz="1700" dirty="0">
                <a:latin typeface="Times New Roman" panose="02020603050405020304" pitchFamily="18" charset="0"/>
                <a:ea typeface="Calibri" panose="020F0502020204030204" pitchFamily="34" charset="0"/>
                <a:cs typeface="Times New Roman" panose="02020603050405020304" pitchFamily="18" charset="0"/>
              </a:rPr>
              <a:t>This document and its attachments contain strategic business information, trade secrets and in general the know-how of Carbondale, S.L. Co., (“Scanton US” or “Carbondale”), and its group, derived from commercial experience and research and development programs, which has been compiled for exclusive use by the groups’ affiliates (and, particularly, by certain of their employees and senior staff), with the goal of securing and expanding the group’s long term profitability and return. The content of this document and its attachments is, therefore, strictly confidential to the recipient/s, and for their exclusive use only.</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GB" sz="1700" dirty="0">
                <a:latin typeface="Times New Roman" panose="02020603050405020304" pitchFamily="18" charset="0"/>
                <a:ea typeface="Calibri" panose="020F0502020204030204" pitchFamily="34" charset="0"/>
                <a:cs typeface="Times New Roman" panose="02020603050405020304" pitchFamily="18" charset="0"/>
              </a:rPr>
              <a:t>In this document and its attachments, “</a:t>
            </a:r>
            <a:r>
              <a:rPr lang="en-GB" sz="1700" b="1" dirty="0">
                <a:latin typeface="Times New Roman" panose="02020603050405020304" pitchFamily="18" charset="0"/>
                <a:ea typeface="Calibri" panose="020F0502020204030204" pitchFamily="34" charset="0"/>
                <a:cs typeface="Times New Roman" panose="02020603050405020304" pitchFamily="18" charset="0"/>
              </a:rPr>
              <a:t>Confidential Information</a:t>
            </a:r>
            <a:r>
              <a:rPr lang="en-GB" sz="1700" dirty="0">
                <a:latin typeface="Times New Roman" panose="02020603050405020304" pitchFamily="18" charset="0"/>
                <a:ea typeface="Calibri" panose="020F0502020204030204" pitchFamily="34" charset="0"/>
                <a:cs typeface="Times New Roman" panose="02020603050405020304" pitchFamily="18" charset="0"/>
              </a:rPr>
              <a:t>” shall mean any document or information (containing economic, financial, technical, commercial, strategic or any other kind of information) that is by any means provided (orally, in written form or recorded in any kind of support) and at any time, whether prior or subsequent to the date of this document or its attachments, and that is not otherwise publicly available, relating to Carbondale, any company within its group or any related party of the foregoing, </a:t>
            </a:r>
            <a:r>
              <a:rPr lang="en-US" sz="1700" dirty="0">
                <a:latin typeface="Times New Roman" panose="02020603050405020304" pitchFamily="18" charset="0"/>
                <a:ea typeface="Calibri" panose="020F0502020204030204" pitchFamily="34" charset="0"/>
                <a:cs typeface="Times New Roman" panose="02020603050405020304" pitchFamily="18" charset="0"/>
              </a:rPr>
              <a:t>including, but not limited to, scientific technical or architectonical information; information relative to the current or proposed business, commercial experiences, sales, and marketing plans, including, but not limited to, financial information, contractual terms or customer lists and data; drawings, designs, samples, computer programs and software devices; costs and pricing information; and identification of personnel or other possible resources for possible use in the business</a:t>
            </a:r>
            <a:r>
              <a:rPr lang="en-GB" sz="1700" dirty="0">
                <a:latin typeface="Times New Roman" panose="02020603050405020304" pitchFamily="18" charset="0"/>
                <a:ea typeface="Calibri" panose="020F0502020204030204" pitchFamily="34" charset="0"/>
                <a:cs typeface="Times New Roman" panose="02020603050405020304" pitchFamily="18" charset="0"/>
              </a:rPr>
              <a:t>.  In particular, any document and information: (i) marked as confidential or similar; (ii) identified by Carbondale or its personnel, whether in writing or orally, as Confidential Information; (iii) that has a commercial value; (iv) that is not generally available in the market or industry; or (v) which, in view of its nature or the circumstances in which it is disclosed, must, in good faith, be treated as confidential, shall be considered Confidential Information</a:t>
            </a:r>
            <a:r>
              <a:rPr lang="en-GB" sz="1700" dirty="0" smtClean="0">
                <a:latin typeface="Times New Roman" panose="02020603050405020304" pitchFamily="18" charset="0"/>
                <a:ea typeface="Calibri" panose="020F0502020204030204" pitchFamily="34" charset="0"/>
                <a:cs typeface="Times New Roman" panose="02020603050405020304" pitchFamily="18" charset="0"/>
              </a:rPr>
              <a:t>.</a:t>
            </a:r>
            <a:endParaRPr lang="pt-BR"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2304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5946"/>
            <a:ext cx="2057400" cy="810766"/>
          </a:xfrm>
          <a:prstGeom prst="rect">
            <a:avLst/>
          </a:prstGeom>
        </p:spPr>
      </p:pic>
      <p:sp>
        <p:nvSpPr>
          <p:cNvPr id="3" name="Rectangle 2"/>
          <p:cNvSpPr/>
          <p:nvPr/>
        </p:nvSpPr>
        <p:spPr>
          <a:xfrm>
            <a:off x="323528" y="431329"/>
            <a:ext cx="8521146" cy="2446824"/>
          </a:xfrm>
          <a:prstGeom prst="rect">
            <a:avLst/>
          </a:prstGeom>
        </p:spPr>
        <p:txBody>
          <a:bodyPr wrap="square">
            <a:spAutoFit/>
          </a:bodyPr>
          <a:lstStyle/>
          <a:p>
            <a:pPr algn="just">
              <a:spcAft>
                <a:spcPts val="1000"/>
              </a:spcAft>
            </a:pPr>
            <a:r>
              <a:rPr lang="en-GB" sz="1700" dirty="0">
                <a:latin typeface="Times New Roman" panose="02020603050405020304" pitchFamily="18" charset="0"/>
                <a:ea typeface="Calibri" panose="020F0502020204030204" pitchFamily="34" charset="0"/>
                <a:cs typeface="Times New Roman" panose="02020603050405020304" pitchFamily="18" charset="0"/>
              </a:rPr>
              <a:t>The </a:t>
            </a:r>
            <a:r>
              <a:rPr lang="en-US" sz="1700" dirty="0">
                <a:latin typeface="Times New Roman" panose="02020603050405020304" pitchFamily="18" charset="0"/>
                <a:ea typeface="Calibri" panose="020F0502020204030204" pitchFamily="34" charset="0"/>
                <a:cs typeface="Times New Roman" panose="02020603050405020304" pitchFamily="18" charset="0"/>
              </a:rPr>
              <a:t>recipient/s of this document and its attachments undertake/s a</a:t>
            </a:r>
            <a:r>
              <a:rPr lang="en-GB" sz="1700" dirty="0">
                <a:latin typeface="Times New Roman" panose="02020603050405020304" pitchFamily="18" charset="0"/>
                <a:ea typeface="Calibri" panose="020F0502020204030204" pitchFamily="34" charset="0"/>
                <a:cs typeface="Times New Roman" panose="02020603050405020304" pitchFamily="18" charset="0"/>
              </a:rPr>
              <a:t>t all times to treat and hold the Confidential Information in secret and as confidential information and they shall neither communicate nor disclose it whether directly or indirectly (orally or in writing) to any other private individual or legal person without the prior written consent from, except only to those members of its personnel who </a:t>
            </a:r>
            <a:r>
              <a:rPr lang="en-US" sz="1700" dirty="0">
                <a:latin typeface="Times New Roman" panose="02020603050405020304" pitchFamily="18" charset="0"/>
                <a:ea typeface="Calibri" panose="020F0502020204030204" pitchFamily="34" charset="0"/>
                <a:cs typeface="Times New Roman" panose="02020603050405020304" pitchFamily="18" charset="0"/>
              </a:rPr>
              <a:t>need to know such information in rendering their services</a:t>
            </a:r>
            <a:r>
              <a:rPr lang="en-GB" sz="1700" dirty="0">
                <a:latin typeface="Times New Roman" panose="02020603050405020304" pitchFamily="18" charset="0"/>
                <a:ea typeface="Calibri" panose="020F0502020204030204" pitchFamily="34" charset="0"/>
                <a:cs typeface="Times New Roman" panose="02020603050405020304" pitchFamily="18" charset="0"/>
              </a:rPr>
              <a:t> or if such disclosure is expressly authorised by Carbondale.  </a:t>
            </a:r>
            <a:r>
              <a:rPr lang="en-US" sz="1700" dirty="0">
                <a:latin typeface="Times New Roman" panose="02020603050405020304" pitchFamily="18" charset="0"/>
                <a:ea typeface="Calibri" panose="020F0502020204030204" pitchFamily="34" charset="0"/>
                <a:cs typeface="Times New Roman" panose="02020603050405020304" pitchFamily="18" charset="0"/>
              </a:rPr>
              <a:t>The disclosure, distribution, electronic transmission or copying by any means of the Confidential Information is strictly prohibited.  The recipient/s of this document and its attachment agree/s not to duplicate, distribute or disclose by any means any information contained herein.</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819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onector 29"/>
          <p:cNvSpPr/>
          <p:nvPr/>
        </p:nvSpPr>
        <p:spPr>
          <a:xfrm>
            <a:off x="317690" y="1935171"/>
            <a:ext cx="457200" cy="457200"/>
          </a:xfrm>
          <a:prstGeom prst="flowChartConnector">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50" name="2 Título"/>
          <p:cNvSpPr>
            <a:spLocks noGrp="1"/>
          </p:cNvSpPr>
          <p:nvPr>
            <p:ph type="title"/>
          </p:nvPr>
        </p:nvSpPr>
        <p:spPr>
          <a:xfrm>
            <a:off x="1475656" y="100283"/>
            <a:ext cx="6202017" cy="721552"/>
          </a:xfrm>
        </p:spPr>
        <p:txBody>
          <a:bodyPr>
            <a:normAutofit/>
          </a:bodyPr>
          <a:lstStyle/>
          <a:p>
            <a:r>
              <a:rPr lang="es-MX" dirty="0"/>
              <a:t>Guia Rápido Técnicas de Venda </a:t>
            </a:r>
            <a:br>
              <a:rPr lang="es-MX" dirty="0"/>
            </a:br>
            <a:r>
              <a:rPr lang="es-MX" dirty="0" smtClean="0"/>
              <a:t>Combos </a:t>
            </a:r>
            <a:r>
              <a:rPr lang="es-MX" dirty="0" smtClean="0"/>
              <a:t>Bilheteria</a:t>
            </a:r>
            <a:r>
              <a:rPr lang="es-MX" dirty="0" smtClean="0"/>
              <a:t> Vista  </a:t>
            </a:r>
            <a:r>
              <a:rPr lang="es-MX" dirty="0"/>
              <a:t/>
            </a:r>
            <a:br>
              <a:rPr lang="es-MX" dirty="0"/>
            </a:br>
            <a:r>
              <a:rPr lang="en-US" sz="1200" dirty="0"/>
              <a:t>BRA-GR-TV-COMB-00</a:t>
            </a:r>
            <a:endParaRPr lang="es-MX" sz="1300" dirty="0">
              <a:solidFill>
                <a:srgbClr val="FF0000"/>
              </a:solidFill>
            </a:endParaRPr>
          </a:p>
        </p:txBody>
      </p:sp>
      <p:sp>
        <p:nvSpPr>
          <p:cNvPr id="54" name="CaixaDeTexto 53"/>
          <p:cNvSpPr txBox="1"/>
          <p:nvPr/>
        </p:nvSpPr>
        <p:spPr>
          <a:xfrm>
            <a:off x="7677673" y="575613"/>
            <a:ext cx="1410964" cy="492443"/>
          </a:xfrm>
          <a:prstGeom prst="rect">
            <a:avLst/>
          </a:prstGeom>
          <a:noFill/>
        </p:spPr>
        <p:txBody>
          <a:bodyPr wrap="none" rtlCol="0">
            <a:spAutoFit/>
          </a:bodyPr>
          <a:lstStyle/>
          <a:p>
            <a:r>
              <a:rPr lang="pt-BR" sz="1300" b="1" dirty="0">
                <a:solidFill>
                  <a:srgbClr val="0068AC"/>
                </a:solidFill>
              </a:rPr>
              <a:t>v</a:t>
            </a:r>
            <a:r>
              <a:rPr lang="pt-BR" sz="1300" b="1" dirty="0" smtClean="0">
                <a:solidFill>
                  <a:srgbClr val="0068AC"/>
                </a:solidFill>
              </a:rPr>
              <a:t>ersão 1.0</a:t>
            </a:r>
            <a:endParaRPr lang="pt-BR" sz="1300" b="1" dirty="0">
              <a:solidFill>
                <a:srgbClr val="0068AC"/>
              </a:solidFill>
            </a:endParaRPr>
          </a:p>
          <a:p>
            <a:r>
              <a:rPr lang="en-US" sz="1300" b="1" dirty="0" smtClean="0">
                <a:solidFill>
                  <a:srgbClr val="0068AC"/>
                </a:solidFill>
              </a:rPr>
              <a:t>novembro</a:t>
            </a:r>
            <a:r>
              <a:rPr lang="en-US" sz="1300" b="1" dirty="0" smtClean="0">
                <a:solidFill>
                  <a:srgbClr val="0068AC"/>
                </a:solidFill>
              </a:rPr>
              <a:t>/2018</a:t>
            </a:r>
            <a:endParaRPr lang="pt-BR" sz="1300" b="1" dirty="0">
              <a:solidFill>
                <a:srgbClr val="0068AC"/>
              </a:solidFill>
            </a:endParaRPr>
          </a:p>
        </p:txBody>
      </p:sp>
      <p:cxnSp>
        <p:nvCxnSpPr>
          <p:cNvPr id="77" name="Straight Arrow Connector 76"/>
          <p:cNvCxnSpPr/>
          <p:nvPr/>
        </p:nvCxnSpPr>
        <p:spPr>
          <a:xfrm>
            <a:off x="755576" y="2190502"/>
            <a:ext cx="4098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43752" y="3745801"/>
            <a:ext cx="2173993" cy="323165"/>
          </a:xfrm>
          <a:prstGeom prst="rect">
            <a:avLst/>
          </a:prstGeom>
          <a:noFill/>
        </p:spPr>
        <p:txBody>
          <a:bodyPr wrap="none" rtlCol="0">
            <a:spAutoFit/>
          </a:bodyPr>
          <a:lstStyle/>
          <a:p>
            <a:r>
              <a:rPr lang="en-US" sz="1500" b="1" dirty="0" smtClean="0">
                <a:solidFill>
                  <a:srgbClr val="0070C0"/>
                </a:solidFill>
              </a:rPr>
              <a:t>Etapa 1: </a:t>
            </a:r>
            <a:r>
              <a:rPr lang="en-US" sz="1500" b="1" dirty="0" smtClean="0">
                <a:solidFill>
                  <a:srgbClr val="0070C0"/>
                </a:solidFill>
              </a:rPr>
              <a:t>Maximização</a:t>
            </a:r>
            <a:endParaRPr lang="en-US" sz="1500" b="1" dirty="0" smtClean="0">
              <a:solidFill>
                <a:srgbClr val="0070C0"/>
              </a:solidFill>
            </a:endParaRPr>
          </a:p>
        </p:txBody>
      </p:sp>
      <p:sp>
        <p:nvSpPr>
          <p:cNvPr id="27" name="1 Rectángulo redondeado"/>
          <p:cNvSpPr/>
          <p:nvPr/>
        </p:nvSpPr>
        <p:spPr>
          <a:xfrm>
            <a:off x="4183780" y="3574870"/>
            <a:ext cx="4780707" cy="275959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30" name="4 CuadroTexto"/>
          <p:cNvSpPr txBox="1"/>
          <p:nvPr/>
        </p:nvSpPr>
        <p:spPr>
          <a:xfrm>
            <a:off x="1247601" y="2471384"/>
            <a:ext cx="2508603" cy="861774"/>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Seguir com o Processo de Saudação e venda de ingressos conforme procedimento descrito nos Guias Rápido</a:t>
            </a:r>
            <a:r>
              <a:rPr lang="en-US" sz="1000" dirty="0">
                <a:solidFill>
                  <a:srgbClr val="0070C0"/>
                </a:solidFill>
                <a:latin typeface="Lucida Bright" panose="02040602050505020304" pitchFamily="18" charset="0"/>
              </a:rPr>
              <a:t> </a:t>
            </a:r>
            <a:r>
              <a:rPr lang="en-US" sz="1000" dirty="0" smtClean="0">
                <a:solidFill>
                  <a:srgbClr val="0070C0"/>
                </a:solidFill>
                <a:latin typeface="Lucida Bright" panose="02040602050505020304" pitchFamily="18" charset="0"/>
              </a:rPr>
              <a:t>Técnicas de Venda e Bilheteria.</a:t>
            </a:r>
            <a:endParaRPr lang="es-MX" sz="1000" dirty="0" smtClean="0">
              <a:solidFill>
                <a:srgbClr val="0070C0"/>
              </a:solidFill>
              <a:latin typeface="Lucida Bright" panose="02040602050505020304" pitchFamily="18" charset="0"/>
            </a:endParaRPr>
          </a:p>
        </p:txBody>
      </p:sp>
      <p:pic>
        <p:nvPicPr>
          <p:cNvPr id="31" name="63 Imagen"/>
          <p:cNvPicPr/>
          <p:nvPr/>
        </p:nvPicPr>
        <p:blipFill>
          <a:blip r:embed="rId2">
            <a:extLst>
              <a:ext uri="{28A0092B-C50C-407E-A947-70E740481C1C}">
                <a14:useLocalDpi xmlns:a14="http://schemas.microsoft.com/office/drawing/2010/main" val="0"/>
              </a:ext>
            </a:extLst>
          </a:blip>
          <a:stretch>
            <a:fillRect/>
          </a:stretch>
        </p:blipFill>
        <p:spPr>
          <a:xfrm>
            <a:off x="2041644" y="1307261"/>
            <a:ext cx="959421" cy="927334"/>
          </a:xfrm>
          <a:prstGeom prst="rect">
            <a:avLst/>
          </a:prstGeom>
        </p:spPr>
      </p:pic>
      <p:sp>
        <p:nvSpPr>
          <p:cNvPr id="32" name="1 Rectángulo redondeado"/>
          <p:cNvSpPr/>
          <p:nvPr/>
        </p:nvSpPr>
        <p:spPr>
          <a:xfrm>
            <a:off x="1165427" y="1081701"/>
            <a:ext cx="2604325"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pic>
        <p:nvPicPr>
          <p:cNvPr id="33" name="63 Imagen"/>
          <p:cNvPicPr/>
          <p:nvPr/>
        </p:nvPicPr>
        <p:blipFill>
          <a:blip r:embed="rId2">
            <a:extLst>
              <a:ext uri="{28A0092B-C50C-407E-A947-70E740481C1C}">
                <a14:useLocalDpi xmlns:a14="http://schemas.microsoft.com/office/drawing/2010/main" val="0"/>
              </a:ext>
            </a:extLst>
          </a:blip>
          <a:stretch>
            <a:fillRect/>
          </a:stretch>
        </p:blipFill>
        <p:spPr>
          <a:xfrm>
            <a:off x="4590167" y="3735767"/>
            <a:ext cx="959421" cy="723236"/>
          </a:xfrm>
          <a:prstGeom prst="rect">
            <a:avLst/>
          </a:prstGeom>
        </p:spPr>
      </p:pic>
      <p:sp>
        <p:nvSpPr>
          <p:cNvPr id="34" name="4 CuadroTexto"/>
          <p:cNvSpPr txBox="1"/>
          <p:nvPr/>
        </p:nvSpPr>
        <p:spPr>
          <a:xfrm>
            <a:off x="4397391" y="2814618"/>
            <a:ext cx="2508603" cy="400110"/>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Seguir com o processo de doação para o Instituto Ayrton Senna.</a:t>
            </a:r>
            <a:endParaRPr lang="es-MX" sz="1000" dirty="0" smtClean="0">
              <a:solidFill>
                <a:srgbClr val="0070C0"/>
              </a:solidFill>
              <a:latin typeface="Lucida Bright" panose="02040602050505020304" pitchFamily="18" charset="0"/>
            </a:endParaRPr>
          </a:p>
        </p:txBody>
      </p:sp>
      <p:sp>
        <p:nvSpPr>
          <p:cNvPr id="36" name="1 Rectángulo redondeado"/>
          <p:cNvSpPr/>
          <p:nvPr/>
        </p:nvSpPr>
        <p:spPr>
          <a:xfrm>
            <a:off x="4315217" y="1074676"/>
            <a:ext cx="2604325"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cxnSp>
        <p:nvCxnSpPr>
          <p:cNvPr id="37" name="Straight Arrow Connector 36"/>
          <p:cNvCxnSpPr/>
          <p:nvPr/>
        </p:nvCxnSpPr>
        <p:spPr>
          <a:xfrm>
            <a:off x="3805825" y="2234595"/>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3"/>
          <a:stretch>
            <a:fillRect/>
          </a:stretch>
        </p:blipFill>
        <p:spPr>
          <a:xfrm>
            <a:off x="5455872" y="1330341"/>
            <a:ext cx="952935" cy="511331"/>
          </a:xfrm>
          <a:prstGeom prst="rect">
            <a:avLst/>
          </a:prstGeom>
          <a:ln>
            <a:noFill/>
          </a:ln>
        </p:spPr>
      </p:pic>
      <p:pic>
        <p:nvPicPr>
          <p:cNvPr id="39" name="Picture 38"/>
          <p:cNvPicPr>
            <a:picLocks noChangeAspect="1"/>
          </p:cNvPicPr>
          <p:nvPr/>
        </p:nvPicPr>
        <p:blipFill>
          <a:blip r:embed="rId4"/>
          <a:stretch>
            <a:fillRect/>
          </a:stretch>
        </p:blipFill>
        <p:spPr>
          <a:xfrm>
            <a:off x="4798709" y="2024238"/>
            <a:ext cx="1568252" cy="540777"/>
          </a:xfrm>
          <a:prstGeom prst="rect">
            <a:avLst/>
          </a:prstGeom>
          <a:ln>
            <a:noFill/>
          </a:ln>
        </p:spPr>
      </p:pic>
      <p:pic>
        <p:nvPicPr>
          <p:cNvPr id="44" name="Picture 43"/>
          <p:cNvPicPr>
            <a:picLocks noChangeAspect="1"/>
          </p:cNvPicPr>
          <p:nvPr/>
        </p:nvPicPr>
        <p:blipFill>
          <a:blip r:embed="rId5"/>
          <a:stretch>
            <a:fillRect/>
          </a:stretch>
        </p:blipFill>
        <p:spPr>
          <a:xfrm>
            <a:off x="4781673" y="1325683"/>
            <a:ext cx="580627" cy="504229"/>
          </a:xfrm>
          <a:prstGeom prst="rect">
            <a:avLst/>
          </a:prstGeom>
          <a:ln>
            <a:noFill/>
          </a:ln>
        </p:spPr>
      </p:pic>
      <p:cxnSp>
        <p:nvCxnSpPr>
          <p:cNvPr id="9" name="Elbow Connector 8"/>
          <p:cNvCxnSpPr>
            <a:stCxn id="36" idx="3"/>
          </p:cNvCxnSpPr>
          <p:nvPr/>
        </p:nvCxnSpPr>
        <p:spPr>
          <a:xfrm>
            <a:off x="6919542" y="2234595"/>
            <a:ext cx="730858" cy="13308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805824" y="4848333"/>
            <a:ext cx="363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1 Rectángulo redondeado"/>
          <p:cNvSpPr/>
          <p:nvPr/>
        </p:nvSpPr>
        <p:spPr>
          <a:xfrm>
            <a:off x="1178970" y="3565445"/>
            <a:ext cx="2626855" cy="275959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46" name="4 CuadroTexto"/>
          <p:cNvSpPr txBox="1"/>
          <p:nvPr/>
        </p:nvSpPr>
        <p:spPr>
          <a:xfrm>
            <a:off x="1191255" y="5615166"/>
            <a:ext cx="2638035" cy="400110"/>
          </a:xfrm>
          <a:prstGeom prst="rect">
            <a:avLst/>
          </a:prstGeom>
          <a:noFill/>
        </p:spPr>
        <p:txBody>
          <a:bodyPr wrap="square" rtlCol="0">
            <a:spAutoFit/>
          </a:bodyPr>
          <a:lstStyle/>
          <a:p>
            <a:pPr lvl="0" algn="just"/>
            <a:r>
              <a:rPr lang="es-MX" sz="1000" dirty="0" smtClean="0">
                <a:solidFill>
                  <a:srgbClr val="0070C0"/>
                </a:solidFill>
                <a:latin typeface="Lucida Bright" panose="02040602050505020304" pitchFamily="18" charset="0"/>
              </a:rPr>
              <a:t>Clicar na aba </a:t>
            </a:r>
            <a:r>
              <a:rPr lang="es-MX" sz="1000" b="1" dirty="0" smtClean="0">
                <a:solidFill>
                  <a:srgbClr val="0070C0"/>
                </a:solidFill>
                <a:latin typeface="Lucida Bright" panose="02040602050505020304" pitchFamily="18" charset="0"/>
              </a:rPr>
              <a:t>Bomboniere</a:t>
            </a:r>
            <a:r>
              <a:rPr lang="es-MX" sz="1000" dirty="0" smtClean="0">
                <a:solidFill>
                  <a:srgbClr val="0070C0"/>
                </a:solidFill>
                <a:latin typeface="Lucida Bright" panose="02040602050505020304" pitchFamily="18" charset="0"/>
              </a:rPr>
              <a:t> para </a:t>
            </a:r>
            <a:r>
              <a:rPr lang="es-MX" sz="1000" dirty="0" smtClean="0">
                <a:solidFill>
                  <a:srgbClr val="0070C0"/>
                </a:solidFill>
                <a:latin typeface="Lucida Bright" panose="02040602050505020304" pitchFamily="18" charset="0"/>
              </a:rPr>
              <a:t>obter</a:t>
            </a:r>
            <a:r>
              <a:rPr lang="es-MX" sz="1000" dirty="0" smtClean="0">
                <a:solidFill>
                  <a:srgbClr val="0070C0"/>
                </a:solidFill>
                <a:latin typeface="Lucida Bright" panose="02040602050505020304" pitchFamily="18" charset="0"/>
              </a:rPr>
              <a:t> </a:t>
            </a:r>
            <a:r>
              <a:rPr lang="es-MX" sz="1000" dirty="0" smtClean="0">
                <a:solidFill>
                  <a:srgbClr val="0070C0"/>
                </a:solidFill>
                <a:latin typeface="Lucida Bright" panose="02040602050505020304" pitchFamily="18" charset="0"/>
              </a:rPr>
              <a:t>acesso</a:t>
            </a:r>
            <a:r>
              <a:rPr lang="es-MX" sz="1000" dirty="0" smtClean="0">
                <a:solidFill>
                  <a:srgbClr val="0070C0"/>
                </a:solidFill>
                <a:latin typeface="Lucida Bright" panose="02040602050505020304" pitchFamily="18" charset="0"/>
              </a:rPr>
              <a:t> </a:t>
            </a:r>
            <a:r>
              <a:rPr lang="es-MX" sz="1000" dirty="0" smtClean="0">
                <a:solidFill>
                  <a:srgbClr val="0070C0"/>
                </a:solidFill>
                <a:latin typeface="Lucida Bright" panose="02040602050505020304" pitchFamily="18" charset="0"/>
              </a:rPr>
              <a:t>aos</a:t>
            </a:r>
            <a:r>
              <a:rPr lang="es-MX" sz="1000" dirty="0" smtClean="0">
                <a:solidFill>
                  <a:srgbClr val="0070C0"/>
                </a:solidFill>
                <a:latin typeface="Lucida Bright" panose="02040602050505020304" pitchFamily="18" charset="0"/>
              </a:rPr>
              <a:t> Combos.</a:t>
            </a:r>
            <a:endParaRPr lang="pt-BR" sz="1000" dirty="0">
              <a:solidFill>
                <a:srgbClr val="0070C0"/>
              </a:solidFill>
              <a:latin typeface="Lucida Bright" panose="02040602050505020304" pitchFamily="18" charset="0"/>
            </a:endParaRPr>
          </a:p>
        </p:txBody>
      </p:sp>
      <p:grpSp>
        <p:nvGrpSpPr>
          <p:cNvPr id="47" name="179 Grupo"/>
          <p:cNvGrpSpPr/>
          <p:nvPr/>
        </p:nvGrpSpPr>
        <p:grpSpPr>
          <a:xfrm>
            <a:off x="199514" y="4627984"/>
            <a:ext cx="457200" cy="457200"/>
            <a:chOff x="8590324" y="5545335"/>
            <a:chExt cx="457200" cy="457200"/>
          </a:xfrm>
        </p:grpSpPr>
        <p:sp>
          <p:nvSpPr>
            <p:cNvPr id="48"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49" name="5 CuadroTexto"/>
            <p:cNvSpPr txBox="1"/>
            <p:nvPr/>
          </p:nvSpPr>
          <p:spPr>
            <a:xfrm>
              <a:off x="8690338" y="5627185"/>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A</a:t>
              </a:r>
            </a:p>
          </p:txBody>
        </p:sp>
      </p:grpSp>
      <p:cxnSp>
        <p:nvCxnSpPr>
          <p:cNvPr id="51" name="Straight Arrow Connector 50"/>
          <p:cNvCxnSpPr/>
          <p:nvPr/>
        </p:nvCxnSpPr>
        <p:spPr>
          <a:xfrm flipH="1" flipV="1">
            <a:off x="656714" y="4856584"/>
            <a:ext cx="500422" cy="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4 CuadroTexto"/>
          <p:cNvSpPr txBox="1"/>
          <p:nvPr/>
        </p:nvSpPr>
        <p:spPr>
          <a:xfrm>
            <a:off x="4211960" y="4954669"/>
            <a:ext cx="4709930" cy="1169551"/>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Após registrar a venda de ingressos no sistema, dizer: </a:t>
            </a:r>
            <a:r>
              <a:rPr lang="en-US" sz="1000" b="1" dirty="0">
                <a:solidFill>
                  <a:srgbClr val="0070C0"/>
                </a:solidFill>
                <a:latin typeface="Lucida Bright" panose="02040602050505020304" pitchFamily="18" charset="0"/>
              </a:rPr>
              <a:t>S</a:t>
            </a:r>
            <a:r>
              <a:rPr lang="en-US" sz="1000" b="1" dirty="0" smtClean="0">
                <a:solidFill>
                  <a:srgbClr val="0070C0"/>
                </a:solidFill>
                <a:latin typeface="Lucida Bright" panose="02040602050505020304" pitchFamily="18" charset="0"/>
              </a:rPr>
              <a:t>enhor(a) Combo Amigos para </a:t>
            </a:r>
            <a:r>
              <a:rPr lang="en-US" sz="1000" b="1" dirty="0" smtClean="0">
                <a:solidFill>
                  <a:srgbClr val="0070C0"/>
                </a:solidFill>
                <a:latin typeface="Lucida Bright" panose="02040602050505020304" pitchFamily="18" charset="0"/>
              </a:rPr>
              <a:t>acompanhar</a:t>
            </a:r>
            <a:r>
              <a:rPr lang="en-US" sz="1000" b="1" dirty="0" smtClean="0">
                <a:solidFill>
                  <a:srgbClr val="0070C0"/>
                </a:solidFill>
                <a:latin typeface="Lucida Bright" panose="02040602050505020304" pitchFamily="18" charset="0"/>
              </a:rPr>
              <a:t>?</a:t>
            </a:r>
          </a:p>
          <a:p>
            <a:pPr algn="just"/>
            <a:r>
              <a:rPr lang="en-US" sz="1000" dirty="0" smtClean="0">
                <a:solidFill>
                  <a:srgbClr val="0070C0"/>
                </a:solidFill>
                <a:latin typeface="Lucida Bright" panose="02040602050505020304" pitchFamily="18" charset="0"/>
              </a:rPr>
              <a:t>Complementar</a:t>
            </a:r>
            <a:r>
              <a:rPr lang="en-US" sz="1000" dirty="0" smtClean="0">
                <a:solidFill>
                  <a:srgbClr val="0070C0"/>
                </a:solidFill>
                <a:latin typeface="Lucida Bright" panose="02040602050505020304" pitchFamily="18" charset="0"/>
              </a:rPr>
              <a:t> </a:t>
            </a:r>
            <a:r>
              <a:rPr lang="en-US" sz="1000" dirty="0" smtClean="0">
                <a:solidFill>
                  <a:srgbClr val="0070C0"/>
                </a:solidFill>
                <a:latin typeface="Lucida Bright" panose="02040602050505020304" pitchFamily="18" charset="0"/>
              </a:rPr>
              <a:t>dizendo</a:t>
            </a:r>
            <a:r>
              <a:rPr lang="en-US" sz="1000" dirty="0" smtClean="0">
                <a:solidFill>
                  <a:srgbClr val="0070C0"/>
                </a:solidFill>
                <a:latin typeface="Lucida Bright" panose="02040602050505020304" pitchFamily="18" charset="0"/>
              </a:rPr>
              <a:t>: </a:t>
            </a:r>
            <a:r>
              <a:rPr lang="en-US" sz="1000" b="1" dirty="0" smtClean="0">
                <a:solidFill>
                  <a:srgbClr val="0070C0"/>
                </a:solidFill>
                <a:latin typeface="Lucida Bright" panose="02040602050505020304" pitchFamily="18" charset="0"/>
              </a:rPr>
              <a:t>O </a:t>
            </a:r>
            <a:r>
              <a:rPr lang="en-US" sz="1000" b="1" dirty="0">
                <a:solidFill>
                  <a:srgbClr val="0070C0"/>
                </a:solidFill>
                <a:latin typeface="Lucida Bright" panose="02040602050505020304" pitchFamily="18" charset="0"/>
              </a:rPr>
              <a:t>(a) </a:t>
            </a:r>
            <a:r>
              <a:rPr lang="en-US" sz="1000" b="1" dirty="0">
                <a:solidFill>
                  <a:srgbClr val="0070C0"/>
                </a:solidFill>
                <a:latin typeface="Lucida Bright" panose="02040602050505020304" pitchFamily="18" charset="0"/>
              </a:rPr>
              <a:t>senhor</a:t>
            </a:r>
            <a:r>
              <a:rPr lang="en-US" sz="1000" b="1" dirty="0">
                <a:solidFill>
                  <a:srgbClr val="0070C0"/>
                </a:solidFill>
                <a:latin typeface="Lucida Bright" panose="02040602050505020304" pitchFamily="18" charset="0"/>
              </a:rPr>
              <a:t> (a) </a:t>
            </a:r>
            <a:r>
              <a:rPr lang="en-US" sz="1000" b="1" dirty="0">
                <a:solidFill>
                  <a:srgbClr val="0070C0"/>
                </a:solidFill>
                <a:latin typeface="Lucida Bright" panose="02040602050505020304" pitchFamily="18" charset="0"/>
              </a:rPr>
              <a:t>não</a:t>
            </a:r>
            <a:r>
              <a:rPr lang="en-US"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precisará</a:t>
            </a:r>
            <a:r>
              <a:rPr lang="en-US"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enfrentar</a:t>
            </a:r>
            <a:r>
              <a:rPr lang="en-US" sz="1000" b="1" dirty="0">
                <a:solidFill>
                  <a:srgbClr val="0070C0"/>
                </a:solidFill>
                <a:latin typeface="Lucida Bright" panose="02040602050505020304" pitchFamily="18" charset="0"/>
              </a:rPr>
              <a:t> a fila </a:t>
            </a:r>
            <a:r>
              <a:rPr lang="en-US" sz="1000" b="1" dirty="0">
                <a:solidFill>
                  <a:srgbClr val="0070C0"/>
                </a:solidFill>
                <a:latin typeface="Lucida Bright" panose="02040602050505020304" pitchFamily="18" charset="0"/>
              </a:rPr>
              <a:t>novamente</a:t>
            </a:r>
            <a:r>
              <a:rPr lang="en-US"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Já</a:t>
            </a:r>
            <a:r>
              <a:rPr lang="en-US"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pode</a:t>
            </a:r>
            <a:r>
              <a:rPr lang="en-US"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ir</a:t>
            </a:r>
            <a:r>
              <a:rPr lang="en-US"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direto</a:t>
            </a:r>
            <a:r>
              <a:rPr lang="en-US"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ao</a:t>
            </a:r>
            <a:r>
              <a:rPr lang="en-US"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caixa</a:t>
            </a:r>
            <a:r>
              <a:rPr lang="en-US"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exclusivo</a:t>
            </a:r>
            <a:r>
              <a:rPr lang="en-US" sz="1000" b="1" dirty="0">
                <a:solidFill>
                  <a:srgbClr val="0070C0"/>
                </a:solidFill>
                <a:latin typeface="Lucida Bright" panose="02040602050505020304" pitchFamily="18" charset="0"/>
              </a:rPr>
              <a:t> da </a:t>
            </a:r>
            <a:r>
              <a:rPr lang="en-US" sz="1000" b="1" dirty="0">
                <a:solidFill>
                  <a:srgbClr val="0070C0"/>
                </a:solidFill>
                <a:latin typeface="Lucida Bright" panose="02040602050505020304" pitchFamily="18" charset="0"/>
              </a:rPr>
              <a:t>Bomboniere</a:t>
            </a:r>
            <a:r>
              <a:rPr lang="en-US" sz="1000" b="1" dirty="0">
                <a:solidFill>
                  <a:srgbClr val="0070C0"/>
                </a:solidFill>
                <a:latin typeface="Lucida Bright" panose="02040602050505020304" pitchFamily="18" charset="0"/>
              </a:rPr>
              <a:t> e </a:t>
            </a:r>
            <a:r>
              <a:rPr lang="en-US" sz="1000" b="1" dirty="0">
                <a:solidFill>
                  <a:srgbClr val="0070C0"/>
                </a:solidFill>
                <a:latin typeface="Lucida Bright" panose="02040602050505020304" pitchFamily="18" charset="0"/>
              </a:rPr>
              <a:t>retirar</a:t>
            </a:r>
            <a:r>
              <a:rPr lang="en-US"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seus</a:t>
            </a:r>
            <a:r>
              <a:rPr lang="en-US"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produtos</a:t>
            </a:r>
            <a:r>
              <a:rPr lang="en-US" sz="1000" b="1" dirty="0" smtClean="0">
                <a:solidFill>
                  <a:srgbClr val="0070C0"/>
                </a:solidFill>
                <a:latin typeface="Lucida Bright" panose="02040602050505020304" pitchFamily="18" charset="0"/>
              </a:rPr>
              <a:t>.</a:t>
            </a:r>
          </a:p>
          <a:p>
            <a:pPr algn="just"/>
            <a:r>
              <a:rPr lang="en-US" sz="1000" b="1" dirty="0" smtClean="0">
                <a:solidFill>
                  <a:srgbClr val="0070C0"/>
                </a:solidFill>
                <a:latin typeface="Lucida Bright" panose="02040602050505020304" pitchFamily="18" charset="0"/>
              </a:rPr>
              <a:t>Dizer</a:t>
            </a:r>
            <a:r>
              <a:rPr lang="en-US" sz="1000" b="1" dirty="0" smtClean="0">
                <a:solidFill>
                  <a:srgbClr val="0070C0"/>
                </a:solidFill>
                <a:latin typeface="Lucida Bright" panose="02040602050505020304" pitchFamily="18" charset="0"/>
              </a:rPr>
              <a:t> a </a:t>
            </a:r>
            <a:r>
              <a:rPr lang="en-US" sz="1000" b="1" dirty="0" smtClean="0">
                <a:solidFill>
                  <a:srgbClr val="0070C0"/>
                </a:solidFill>
                <a:latin typeface="Lucida Bright" panose="02040602050505020304" pitchFamily="18" charset="0"/>
              </a:rPr>
              <a:t>composição</a:t>
            </a:r>
            <a:r>
              <a:rPr lang="en-US" sz="1000" b="1" dirty="0">
                <a:solidFill>
                  <a:srgbClr val="0070C0"/>
                </a:solidFill>
                <a:latin typeface="Lucida Bright" panose="02040602050505020304" pitchFamily="18" charset="0"/>
              </a:rPr>
              <a:t> </a:t>
            </a:r>
            <a:r>
              <a:rPr lang="en-US" sz="1000" b="1" dirty="0" smtClean="0">
                <a:solidFill>
                  <a:srgbClr val="0070C0"/>
                </a:solidFill>
                <a:latin typeface="Lucida Bright" panose="02040602050505020304" pitchFamily="18" charset="0"/>
              </a:rPr>
              <a:t>dos combos e o </a:t>
            </a:r>
            <a:r>
              <a:rPr lang="en-US" sz="1000" b="1" dirty="0" smtClean="0">
                <a:solidFill>
                  <a:srgbClr val="0070C0"/>
                </a:solidFill>
                <a:latin typeface="Lucida Bright" panose="02040602050505020304" pitchFamily="18" charset="0"/>
              </a:rPr>
              <a:t>preço</a:t>
            </a:r>
            <a:r>
              <a:rPr lang="en-US" sz="1000" b="1" dirty="0" smtClean="0">
                <a:solidFill>
                  <a:srgbClr val="0070C0"/>
                </a:solidFill>
                <a:latin typeface="Lucida Bright" panose="02040602050505020304" pitchFamily="18" charset="0"/>
              </a:rPr>
              <a:t> </a:t>
            </a:r>
            <a:r>
              <a:rPr lang="en-US" sz="1000" b="1" dirty="0" smtClean="0">
                <a:solidFill>
                  <a:srgbClr val="0070C0"/>
                </a:solidFill>
                <a:latin typeface="Lucida Bright" panose="02040602050505020304" pitchFamily="18" charset="0"/>
              </a:rPr>
              <a:t>na</a:t>
            </a:r>
            <a:r>
              <a:rPr lang="en-US" sz="1000" b="1" dirty="0" smtClean="0">
                <a:solidFill>
                  <a:srgbClr val="0070C0"/>
                </a:solidFill>
                <a:latin typeface="Lucida Bright" panose="02040602050505020304" pitchFamily="18" charset="0"/>
              </a:rPr>
              <a:t> </a:t>
            </a:r>
            <a:r>
              <a:rPr lang="en-US" sz="1000" b="1" dirty="0" smtClean="0">
                <a:solidFill>
                  <a:srgbClr val="0070C0"/>
                </a:solidFill>
                <a:latin typeface="Lucida Bright" panose="02040602050505020304" pitchFamily="18" charset="0"/>
              </a:rPr>
              <a:t>medida</a:t>
            </a:r>
            <a:r>
              <a:rPr lang="en-US" sz="1000" b="1" dirty="0" smtClean="0">
                <a:solidFill>
                  <a:srgbClr val="0070C0"/>
                </a:solidFill>
                <a:latin typeface="Lucida Bright" panose="02040602050505020304" pitchFamily="18" charset="0"/>
              </a:rPr>
              <a:t> </a:t>
            </a:r>
            <a:r>
              <a:rPr lang="en-US" sz="1000" b="1" dirty="0" smtClean="0">
                <a:solidFill>
                  <a:srgbClr val="0070C0"/>
                </a:solidFill>
                <a:latin typeface="Lucida Bright" panose="02040602050505020304" pitchFamily="18" charset="0"/>
              </a:rPr>
              <a:t>em</a:t>
            </a:r>
            <a:r>
              <a:rPr lang="en-US" sz="1000" b="1" dirty="0" smtClean="0">
                <a:solidFill>
                  <a:srgbClr val="0070C0"/>
                </a:solidFill>
                <a:latin typeface="Lucida Bright" panose="02040602050505020304" pitchFamily="18" charset="0"/>
              </a:rPr>
              <a:t> que o </a:t>
            </a:r>
            <a:r>
              <a:rPr lang="en-US" sz="1000" b="1" dirty="0" smtClean="0">
                <a:solidFill>
                  <a:srgbClr val="0070C0"/>
                </a:solidFill>
                <a:latin typeface="Lucida Bright" panose="02040602050505020304" pitchFamily="18" charset="0"/>
              </a:rPr>
              <a:t>cliente</a:t>
            </a:r>
            <a:r>
              <a:rPr lang="en-US" sz="1000" b="1" dirty="0" smtClean="0">
                <a:solidFill>
                  <a:srgbClr val="0070C0"/>
                </a:solidFill>
                <a:latin typeface="Lucida Bright" panose="02040602050505020304" pitchFamily="18" charset="0"/>
              </a:rPr>
              <a:t> for </a:t>
            </a:r>
            <a:r>
              <a:rPr lang="en-US" sz="1000" b="1" dirty="0" smtClean="0">
                <a:solidFill>
                  <a:srgbClr val="0070C0"/>
                </a:solidFill>
                <a:latin typeface="Lucida Bright" panose="02040602050505020304" pitchFamily="18" charset="0"/>
              </a:rPr>
              <a:t>perguntando</a:t>
            </a:r>
            <a:r>
              <a:rPr lang="en-US" sz="1000" b="1" dirty="0" smtClean="0">
                <a:solidFill>
                  <a:srgbClr val="0070C0"/>
                </a:solidFill>
                <a:latin typeface="Lucida Bright" panose="02040602050505020304" pitchFamily="18" charset="0"/>
              </a:rPr>
              <a:t>. </a:t>
            </a:r>
          </a:p>
        </p:txBody>
      </p:sp>
      <p:pic>
        <p:nvPicPr>
          <p:cNvPr id="2" name="Picture 1"/>
          <p:cNvPicPr>
            <a:picLocks noChangeAspect="1"/>
          </p:cNvPicPr>
          <p:nvPr/>
        </p:nvPicPr>
        <p:blipFill>
          <a:blip r:embed="rId6"/>
          <a:stretch>
            <a:fillRect/>
          </a:stretch>
        </p:blipFill>
        <p:spPr>
          <a:xfrm>
            <a:off x="64692" y="109487"/>
            <a:ext cx="2000424" cy="712348"/>
          </a:xfrm>
          <a:prstGeom prst="rect">
            <a:avLst/>
          </a:prstGeom>
        </p:spPr>
      </p:pic>
      <p:pic>
        <p:nvPicPr>
          <p:cNvPr id="42" name="Picture 41"/>
          <p:cNvPicPr/>
          <p:nvPr/>
        </p:nvPicPr>
        <p:blipFill>
          <a:blip r:embed="rId7">
            <a:extLst>
              <a:ext uri="{28A0092B-C50C-407E-A947-70E740481C1C}">
                <a14:useLocalDpi xmlns:a14="http://schemas.microsoft.com/office/drawing/2010/main" val="0"/>
              </a:ext>
            </a:extLst>
          </a:blip>
          <a:srcRect/>
          <a:stretch>
            <a:fillRect/>
          </a:stretch>
        </p:blipFill>
        <p:spPr bwMode="auto">
          <a:xfrm>
            <a:off x="1394943" y="3907540"/>
            <a:ext cx="2131996" cy="1440888"/>
          </a:xfrm>
          <a:prstGeom prst="rect">
            <a:avLst/>
          </a:prstGeom>
          <a:noFill/>
          <a:ln>
            <a:noFill/>
          </a:ln>
        </p:spPr>
      </p:pic>
    </p:spTree>
    <p:extLst>
      <p:ext uri="{BB962C8B-B14F-4D97-AF65-F5344CB8AC3E}">
        <p14:creationId xmlns:p14="http://schemas.microsoft.com/office/powerpoint/2010/main" val="2130453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2 Título"/>
          <p:cNvSpPr>
            <a:spLocks noGrp="1"/>
          </p:cNvSpPr>
          <p:nvPr>
            <p:ph type="title"/>
          </p:nvPr>
        </p:nvSpPr>
        <p:spPr>
          <a:xfrm>
            <a:off x="1475656" y="100283"/>
            <a:ext cx="6202017" cy="721552"/>
          </a:xfrm>
        </p:spPr>
        <p:txBody>
          <a:bodyPr>
            <a:normAutofit/>
          </a:bodyPr>
          <a:lstStyle/>
          <a:p>
            <a:r>
              <a:rPr lang="es-MX" dirty="0"/>
              <a:t>Guia Rápido Técnicas de Venda </a:t>
            </a:r>
            <a:br>
              <a:rPr lang="es-MX" dirty="0"/>
            </a:br>
            <a:r>
              <a:rPr lang="es-MX" dirty="0" smtClean="0"/>
              <a:t>Combos </a:t>
            </a:r>
            <a:r>
              <a:rPr lang="es-MX" dirty="0" smtClean="0"/>
              <a:t>Bilheteria</a:t>
            </a:r>
            <a:r>
              <a:rPr lang="es-MX" dirty="0"/>
              <a:t> </a:t>
            </a:r>
            <a:r>
              <a:rPr lang="es-MX" dirty="0" smtClean="0"/>
              <a:t>Vista</a:t>
            </a:r>
            <a:r>
              <a:rPr lang="es-MX" dirty="0"/>
              <a:t/>
            </a:r>
            <a:br>
              <a:rPr lang="es-MX" dirty="0"/>
            </a:br>
            <a:r>
              <a:rPr lang="en-US" sz="1200" dirty="0"/>
              <a:t>BRA-GR-TV-COMB-00</a:t>
            </a:r>
            <a:endParaRPr lang="es-MX" sz="1300" dirty="0">
              <a:solidFill>
                <a:srgbClr val="FF0000"/>
              </a:solidFill>
            </a:endParaRPr>
          </a:p>
        </p:txBody>
      </p:sp>
      <p:cxnSp>
        <p:nvCxnSpPr>
          <p:cNvPr id="76" name="Straight Arrow Connector 75"/>
          <p:cNvCxnSpPr/>
          <p:nvPr/>
        </p:nvCxnSpPr>
        <p:spPr>
          <a:xfrm>
            <a:off x="3131840" y="2387515"/>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212691" y="3694086"/>
            <a:ext cx="3634" cy="458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14905" y="5386274"/>
            <a:ext cx="500422" cy="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6" name="179 Grupo"/>
          <p:cNvGrpSpPr/>
          <p:nvPr/>
        </p:nvGrpSpPr>
        <p:grpSpPr>
          <a:xfrm>
            <a:off x="226368" y="2158915"/>
            <a:ext cx="457200" cy="457200"/>
            <a:chOff x="8590324" y="5545335"/>
            <a:chExt cx="457200" cy="457200"/>
          </a:xfrm>
        </p:grpSpPr>
        <p:sp>
          <p:nvSpPr>
            <p:cNvPr id="87"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88" name="5 CuadroTexto"/>
            <p:cNvSpPr txBox="1"/>
            <p:nvPr/>
          </p:nvSpPr>
          <p:spPr>
            <a:xfrm>
              <a:off x="8690338" y="5627185"/>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A</a:t>
              </a:r>
            </a:p>
          </p:txBody>
        </p:sp>
      </p:grpSp>
      <p:grpSp>
        <p:nvGrpSpPr>
          <p:cNvPr id="23" name="179 Grupo"/>
          <p:cNvGrpSpPr/>
          <p:nvPr/>
        </p:nvGrpSpPr>
        <p:grpSpPr>
          <a:xfrm>
            <a:off x="1382857" y="5157674"/>
            <a:ext cx="457200" cy="457200"/>
            <a:chOff x="8590324" y="5545335"/>
            <a:chExt cx="457200" cy="457200"/>
          </a:xfrm>
        </p:grpSpPr>
        <p:sp>
          <p:nvSpPr>
            <p:cNvPr id="24"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B</a:t>
              </a:r>
            </a:p>
          </p:txBody>
        </p:sp>
      </p:grpSp>
      <p:sp>
        <p:nvSpPr>
          <p:cNvPr id="36" name="4 CuadroTexto"/>
          <p:cNvSpPr txBox="1"/>
          <p:nvPr/>
        </p:nvSpPr>
        <p:spPr>
          <a:xfrm>
            <a:off x="6356162" y="2736001"/>
            <a:ext cx="2098407" cy="861774"/>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Logo, o pedido do cliente aparecerá </a:t>
            </a:r>
            <a:r>
              <a:rPr lang="es-MX" sz="1000" dirty="0">
                <a:solidFill>
                  <a:srgbClr val="0070C0"/>
                </a:solidFill>
                <a:latin typeface="Lucida Bright" panose="02040602050505020304" pitchFamily="18" charset="0"/>
              </a:rPr>
              <a:t>ao</a:t>
            </a:r>
            <a:r>
              <a:rPr lang="es-MX" sz="1000" dirty="0">
                <a:solidFill>
                  <a:srgbClr val="0070C0"/>
                </a:solidFill>
                <a:latin typeface="Lucida Bright" panose="02040602050505020304" pitchFamily="18" charset="0"/>
              </a:rPr>
              <a:t> lado </a:t>
            </a:r>
            <a:r>
              <a:rPr lang="es-MX" sz="1000" dirty="0">
                <a:solidFill>
                  <a:srgbClr val="0070C0"/>
                </a:solidFill>
                <a:latin typeface="Lucida Bright" panose="02040602050505020304" pitchFamily="18" charset="0"/>
              </a:rPr>
              <a:t>direito</a:t>
            </a:r>
            <a:r>
              <a:rPr lang="es-MX" sz="1000" dirty="0">
                <a:solidFill>
                  <a:srgbClr val="0070C0"/>
                </a:solidFill>
                <a:latin typeface="Lucida Bright" panose="02040602050505020304" pitchFamily="18" charset="0"/>
              </a:rPr>
              <a:t> da tela. Informar o valor do pedido e clicar no símbolo </a:t>
            </a:r>
            <a:r>
              <a:rPr lang="es-MX" sz="1000" b="1" dirty="0" smtClean="0">
                <a:solidFill>
                  <a:srgbClr val="0070C0"/>
                </a:solidFill>
                <a:latin typeface="Lucida Bright" panose="02040602050505020304" pitchFamily="18" charset="0"/>
              </a:rPr>
              <a:t>Vista</a:t>
            </a:r>
            <a:r>
              <a:rPr lang="es-MX" sz="1000" b="1" dirty="0">
                <a:solidFill>
                  <a:srgbClr val="0070C0"/>
                </a:solidFill>
                <a:latin typeface="Lucida Bright" panose="02040602050505020304" pitchFamily="18" charset="0"/>
              </a:rPr>
              <a:t>.</a:t>
            </a:r>
            <a:endParaRPr lang="pt-BR" sz="1000" dirty="0">
              <a:solidFill>
                <a:srgbClr val="0070C0"/>
              </a:solidFill>
              <a:latin typeface="Lucida Bright" panose="02040602050505020304" pitchFamily="18" charset="0"/>
            </a:endParaRPr>
          </a:p>
        </p:txBody>
      </p:sp>
      <p:sp>
        <p:nvSpPr>
          <p:cNvPr id="38" name="1 Rectángulo redondeado"/>
          <p:cNvSpPr/>
          <p:nvPr/>
        </p:nvSpPr>
        <p:spPr>
          <a:xfrm>
            <a:off x="6356162" y="1386073"/>
            <a:ext cx="2139501"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39" name="4 CuadroTexto"/>
          <p:cNvSpPr txBox="1"/>
          <p:nvPr/>
        </p:nvSpPr>
        <p:spPr>
          <a:xfrm>
            <a:off x="3707904" y="2852936"/>
            <a:ext cx="2004007" cy="707886"/>
          </a:xfrm>
          <a:prstGeom prst="rect">
            <a:avLst/>
          </a:prstGeom>
          <a:noFill/>
        </p:spPr>
        <p:txBody>
          <a:bodyPr wrap="square" rtlCol="0">
            <a:spAutoFit/>
          </a:bodyPr>
          <a:lstStyle/>
          <a:p>
            <a:pPr lvl="0" algn="just"/>
            <a:r>
              <a:rPr lang="es-MX" sz="1000" dirty="0">
                <a:solidFill>
                  <a:srgbClr val="0070C0"/>
                </a:solidFill>
                <a:latin typeface="Lucida Bright" panose="02040602050505020304" pitchFamily="18" charset="0"/>
              </a:rPr>
              <a:t>Ao</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selecionar</a:t>
            </a:r>
            <a:r>
              <a:rPr lang="es-MX" sz="1000" dirty="0">
                <a:solidFill>
                  <a:srgbClr val="0070C0"/>
                </a:solidFill>
                <a:latin typeface="Lucida Bright" panose="02040602050505020304" pitchFamily="18" charset="0"/>
              </a:rPr>
              <a:t> o combo </a:t>
            </a:r>
            <a:r>
              <a:rPr lang="es-MX" sz="1000" dirty="0">
                <a:solidFill>
                  <a:srgbClr val="0070C0"/>
                </a:solidFill>
                <a:latin typeface="Lucida Bright" panose="02040602050505020304" pitchFamily="18" charset="0"/>
              </a:rPr>
              <a:t>desejado</a:t>
            </a:r>
            <a:r>
              <a:rPr lang="es-MX" sz="1000" dirty="0">
                <a:solidFill>
                  <a:srgbClr val="0070C0"/>
                </a:solidFill>
                <a:latin typeface="Lucida Bright" panose="02040602050505020304" pitchFamily="18" charset="0"/>
              </a:rPr>
              <a:t>, o </a:t>
            </a:r>
            <a:r>
              <a:rPr lang="es-MX" sz="1000" dirty="0">
                <a:solidFill>
                  <a:srgbClr val="0070C0"/>
                </a:solidFill>
                <a:latin typeface="Lucida Bright" panose="02040602050505020304" pitchFamily="18" charset="0"/>
              </a:rPr>
              <a:t>Cinepolito</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deve</a:t>
            </a:r>
            <a:r>
              <a:rPr lang="es-MX" sz="1000" dirty="0">
                <a:solidFill>
                  <a:srgbClr val="0070C0"/>
                </a:solidFill>
                <a:latin typeface="Lucida Bright" panose="02040602050505020304" pitchFamily="18" charset="0"/>
              </a:rPr>
              <a:t> clicar no refrigerante/suco </a:t>
            </a:r>
            <a:r>
              <a:rPr lang="es-MX" sz="1000" dirty="0">
                <a:solidFill>
                  <a:srgbClr val="0070C0"/>
                </a:solidFill>
                <a:latin typeface="Lucida Bright" panose="02040602050505020304" pitchFamily="18" charset="0"/>
              </a:rPr>
              <a:t>escolhido</a:t>
            </a:r>
            <a:r>
              <a:rPr lang="es-MX" sz="1000" dirty="0">
                <a:solidFill>
                  <a:srgbClr val="0070C0"/>
                </a:solidFill>
                <a:latin typeface="Lucida Bright" panose="02040602050505020304" pitchFamily="18" charset="0"/>
              </a:rPr>
              <a:t> pelo </a:t>
            </a:r>
            <a:r>
              <a:rPr lang="es-MX" sz="1000" dirty="0" smtClean="0">
                <a:solidFill>
                  <a:srgbClr val="0070C0"/>
                </a:solidFill>
                <a:latin typeface="Lucida Bright" panose="02040602050505020304" pitchFamily="18" charset="0"/>
              </a:rPr>
              <a:t>cliente.</a:t>
            </a:r>
            <a:endParaRPr lang="pt-BR" sz="1000" dirty="0">
              <a:solidFill>
                <a:srgbClr val="0070C0"/>
              </a:solidFill>
              <a:latin typeface="Lucida Bright" panose="02040602050505020304" pitchFamily="18" charset="0"/>
            </a:endParaRPr>
          </a:p>
        </p:txBody>
      </p:sp>
      <p:sp>
        <p:nvSpPr>
          <p:cNvPr id="45" name="1 Rectángulo redondeado"/>
          <p:cNvSpPr/>
          <p:nvPr/>
        </p:nvSpPr>
        <p:spPr>
          <a:xfrm>
            <a:off x="3653952" y="1357845"/>
            <a:ext cx="2139501"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46" name="4 CuadroTexto"/>
          <p:cNvSpPr txBox="1"/>
          <p:nvPr/>
        </p:nvSpPr>
        <p:spPr>
          <a:xfrm>
            <a:off x="1043608" y="2865130"/>
            <a:ext cx="1971648" cy="707886"/>
          </a:xfrm>
          <a:prstGeom prst="rect">
            <a:avLst/>
          </a:prstGeom>
          <a:noFill/>
        </p:spPr>
        <p:txBody>
          <a:bodyPr wrap="square" rtlCol="0">
            <a:spAutoFit/>
          </a:bodyPr>
          <a:lstStyle/>
          <a:p>
            <a:pPr lvl="0" algn="just"/>
            <a:r>
              <a:rPr lang="es-MX" sz="1000" dirty="0">
                <a:solidFill>
                  <a:srgbClr val="0070C0"/>
                </a:solidFill>
                <a:latin typeface="Lucida Bright" panose="02040602050505020304" pitchFamily="18" charset="0"/>
              </a:rPr>
              <a:t>Informar </a:t>
            </a:r>
            <a:r>
              <a:rPr lang="es-MX" sz="1000" dirty="0">
                <a:solidFill>
                  <a:srgbClr val="0070C0"/>
                </a:solidFill>
                <a:latin typeface="Lucida Bright" panose="02040602050505020304" pitchFamily="18" charset="0"/>
              </a:rPr>
              <a:t>ao</a:t>
            </a:r>
            <a:r>
              <a:rPr lang="es-MX" sz="1000" dirty="0">
                <a:solidFill>
                  <a:srgbClr val="0070C0"/>
                </a:solidFill>
                <a:latin typeface="Lucida Bright" panose="02040602050505020304" pitchFamily="18" charset="0"/>
              </a:rPr>
              <a:t> cliente </a:t>
            </a:r>
            <a:r>
              <a:rPr lang="es-MX" sz="1000" dirty="0">
                <a:solidFill>
                  <a:srgbClr val="0070C0"/>
                </a:solidFill>
                <a:latin typeface="Lucida Bright" panose="02040602050505020304" pitchFamily="18" charset="0"/>
              </a:rPr>
              <a:t>qual</a:t>
            </a:r>
            <a:r>
              <a:rPr lang="es-MX" sz="1000" dirty="0">
                <a:solidFill>
                  <a:srgbClr val="0070C0"/>
                </a:solidFill>
                <a:latin typeface="Lucida Bright" panose="02040602050505020304" pitchFamily="18" charset="0"/>
              </a:rPr>
              <a:t>(</a:t>
            </a:r>
            <a:r>
              <a:rPr lang="es-MX" sz="1000" dirty="0">
                <a:solidFill>
                  <a:srgbClr val="0070C0"/>
                </a:solidFill>
                <a:latin typeface="Lucida Bright" panose="02040602050505020304" pitchFamily="18" charset="0"/>
              </a:rPr>
              <a:t>is</a:t>
            </a:r>
            <a:r>
              <a:rPr lang="es-MX" sz="1000" dirty="0">
                <a:solidFill>
                  <a:srgbClr val="0070C0"/>
                </a:solidFill>
                <a:latin typeface="Lucida Bright" panose="02040602050505020304" pitchFamily="18" charset="0"/>
              </a:rPr>
              <a:t>) combo(s) </a:t>
            </a:r>
            <a:r>
              <a:rPr lang="es-MX" sz="1000" dirty="0">
                <a:solidFill>
                  <a:srgbClr val="0070C0"/>
                </a:solidFill>
                <a:latin typeface="Lucida Bright" panose="02040602050505020304" pitchFamily="18" charset="0"/>
              </a:rPr>
              <a:t>tem</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interesse</a:t>
            </a:r>
            <a:r>
              <a:rPr lang="es-MX" sz="1000" dirty="0">
                <a:solidFill>
                  <a:srgbClr val="0070C0"/>
                </a:solidFill>
                <a:latin typeface="Lucida Bright" panose="02040602050505020304" pitchFamily="18" charset="0"/>
              </a:rPr>
              <a:t>. O cliente visualizará </a:t>
            </a:r>
            <a:r>
              <a:rPr lang="es-MX" sz="1000" dirty="0">
                <a:solidFill>
                  <a:srgbClr val="0070C0"/>
                </a:solidFill>
                <a:latin typeface="Lucida Bright" panose="02040602050505020304" pitchFamily="18" charset="0"/>
              </a:rPr>
              <a:t>através</a:t>
            </a:r>
            <a:r>
              <a:rPr lang="es-MX" sz="1000" dirty="0">
                <a:solidFill>
                  <a:srgbClr val="0070C0"/>
                </a:solidFill>
                <a:latin typeface="Lucida Bright" panose="02040602050505020304" pitchFamily="18" charset="0"/>
              </a:rPr>
              <a:t> do monitor dele.</a:t>
            </a:r>
            <a:endParaRPr lang="pt-BR" sz="1000" dirty="0">
              <a:solidFill>
                <a:srgbClr val="0070C0"/>
              </a:solidFill>
              <a:latin typeface="Lucida Bright" panose="02040602050505020304" pitchFamily="18" charset="0"/>
            </a:endParaRPr>
          </a:p>
        </p:txBody>
      </p:sp>
      <p:sp>
        <p:nvSpPr>
          <p:cNvPr id="49" name="1 Rectángulo redondeado"/>
          <p:cNvSpPr/>
          <p:nvPr/>
        </p:nvSpPr>
        <p:spPr>
          <a:xfrm>
            <a:off x="971600" y="1418831"/>
            <a:ext cx="2139501"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51" name="Straight Arrow Connector 50"/>
          <p:cNvCxnSpPr/>
          <p:nvPr/>
        </p:nvCxnSpPr>
        <p:spPr>
          <a:xfrm>
            <a:off x="5796136" y="2420888"/>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98059" y="2371687"/>
            <a:ext cx="2286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CaixaDeTexto 53"/>
          <p:cNvSpPr txBox="1"/>
          <p:nvPr/>
        </p:nvSpPr>
        <p:spPr>
          <a:xfrm>
            <a:off x="7677673" y="575613"/>
            <a:ext cx="1410964" cy="492443"/>
          </a:xfrm>
          <a:prstGeom prst="rect">
            <a:avLst/>
          </a:prstGeom>
          <a:noFill/>
        </p:spPr>
        <p:txBody>
          <a:bodyPr wrap="none" rtlCol="0">
            <a:spAutoFit/>
          </a:bodyPr>
          <a:lstStyle/>
          <a:p>
            <a:r>
              <a:rPr lang="pt-BR" sz="1300" b="1" dirty="0">
                <a:solidFill>
                  <a:srgbClr val="0068AC"/>
                </a:solidFill>
              </a:rPr>
              <a:t>v</a:t>
            </a:r>
            <a:r>
              <a:rPr lang="pt-BR" sz="1300" b="1" dirty="0" smtClean="0">
                <a:solidFill>
                  <a:srgbClr val="0068AC"/>
                </a:solidFill>
              </a:rPr>
              <a:t>ersão 1.0</a:t>
            </a:r>
            <a:endParaRPr lang="pt-BR" sz="1300" b="1" dirty="0">
              <a:solidFill>
                <a:srgbClr val="0068AC"/>
              </a:solidFill>
            </a:endParaRPr>
          </a:p>
          <a:p>
            <a:r>
              <a:rPr lang="en-US" sz="1300" b="1" dirty="0" smtClean="0">
                <a:solidFill>
                  <a:srgbClr val="0068AC"/>
                </a:solidFill>
              </a:rPr>
              <a:t>novembro</a:t>
            </a:r>
            <a:r>
              <a:rPr lang="en-US" sz="1300" b="1" dirty="0" smtClean="0">
                <a:solidFill>
                  <a:srgbClr val="0068AC"/>
                </a:solidFill>
              </a:rPr>
              <a:t>/2018</a:t>
            </a:r>
            <a:endParaRPr lang="pt-BR" sz="1300" b="1" dirty="0">
              <a:solidFill>
                <a:srgbClr val="0068AC"/>
              </a:solidFill>
            </a:endParaRPr>
          </a:p>
        </p:txBody>
      </p:sp>
      <p:pic>
        <p:nvPicPr>
          <p:cNvPr id="33" name="Picture 32"/>
          <p:cNvPicPr>
            <a:picLocks noChangeAspect="1"/>
          </p:cNvPicPr>
          <p:nvPr/>
        </p:nvPicPr>
        <p:blipFill>
          <a:blip r:embed="rId2"/>
          <a:stretch>
            <a:fillRect/>
          </a:stretch>
        </p:blipFill>
        <p:spPr>
          <a:xfrm>
            <a:off x="64692" y="109487"/>
            <a:ext cx="2000424" cy="712348"/>
          </a:xfrm>
          <a:prstGeom prst="rect">
            <a:avLst/>
          </a:prstGeom>
        </p:spPr>
      </p:pic>
      <p:pic>
        <p:nvPicPr>
          <p:cNvPr id="34" name="Picture 33"/>
          <p:cNvPicPr/>
          <p:nvPr/>
        </p:nvPicPr>
        <p:blipFill>
          <a:blip r:embed="rId3">
            <a:extLst>
              <a:ext uri="{28A0092B-C50C-407E-A947-70E740481C1C}">
                <a14:useLocalDpi xmlns:a14="http://schemas.microsoft.com/office/drawing/2010/main" val="0"/>
              </a:ext>
            </a:extLst>
          </a:blip>
          <a:stretch>
            <a:fillRect/>
          </a:stretch>
        </p:blipFill>
        <p:spPr>
          <a:xfrm>
            <a:off x="1138528" y="1666743"/>
            <a:ext cx="1837646" cy="1069258"/>
          </a:xfrm>
          <a:prstGeom prst="rect">
            <a:avLst/>
          </a:prstGeom>
        </p:spPr>
      </p:pic>
      <p:pic>
        <p:nvPicPr>
          <p:cNvPr id="35" name="Picture 34"/>
          <p:cNvPicPr/>
          <p:nvPr/>
        </p:nvPicPr>
        <p:blipFill>
          <a:blip r:embed="rId4">
            <a:extLst>
              <a:ext uri="{28A0092B-C50C-407E-A947-70E740481C1C}">
                <a14:useLocalDpi xmlns:a14="http://schemas.microsoft.com/office/drawing/2010/main" val="0"/>
              </a:ext>
            </a:extLst>
          </a:blip>
          <a:stretch>
            <a:fillRect/>
          </a:stretch>
        </p:blipFill>
        <p:spPr>
          <a:xfrm>
            <a:off x="3928629" y="1657670"/>
            <a:ext cx="1502038" cy="1112711"/>
          </a:xfrm>
          <a:prstGeom prst="rect">
            <a:avLst/>
          </a:prstGeom>
        </p:spPr>
      </p:pic>
      <p:pic>
        <p:nvPicPr>
          <p:cNvPr id="41" name="Picture 40"/>
          <p:cNvPicPr/>
          <p:nvPr/>
        </p:nvPicPr>
        <p:blipFill>
          <a:blip r:embed="rId5">
            <a:extLst>
              <a:ext uri="{28A0092B-C50C-407E-A947-70E740481C1C}">
                <a14:useLocalDpi xmlns:a14="http://schemas.microsoft.com/office/drawing/2010/main" val="0"/>
              </a:ext>
            </a:extLst>
          </a:blip>
          <a:stretch>
            <a:fillRect/>
          </a:stretch>
        </p:blipFill>
        <p:spPr>
          <a:xfrm>
            <a:off x="6513390" y="1748574"/>
            <a:ext cx="1783949" cy="732848"/>
          </a:xfrm>
          <a:prstGeom prst="rect">
            <a:avLst/>
          </a:prstGeom>
        </p:spPr>
      </p:pic>
      <p:grpSp>
        <p:nvGrpSpPr>
          <p:cNvPr id="54" name="162 Grupo"/>
          <p:cNvGrpSpPr/>
          <p:nvPr/>
        </p:nvGrpSpPr>
        <p:grpSpPr>
          <a:xfrm>
            <a:off x="2339752" y="4185381"/>
            <a:ext cx="6180258" cy="2481531"/>
            <a:chOff x="2314741" y="4771943"/>
            <a:chExt cx="5922539" cy="1548000"/>
          </a:xfrm>
        </p:grpSpPr>
        <p:sp>
          <p:nvSpPr>
            <p:cNvPr id="55" name="163 Rectángulo"/>
            <p:cNvSpPr/>
            <p:nvPr/>
          </p:nvSpPr>
          <p:spPr>
            <a:xfrm>
              <a:off x="6266902" y="5073570"/>
              <a:ext cx="315450" cy="225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00" dirty="0">
                <a:solidFill>
                  <a:srgbClr val="0070C0"/>
                </a:solidFill>
                <a:latin typeface="Lucida Bright" panose="02040602050505020304" pitchFamily="18" charset="0"/>
              </a:endParaRPr>
            </a:p>
          </p:txBody>
        </p:sp>
        <p:sp>
          <p:nvSpPr>
            <p:cNvPr id="56" name="164 Rectángulo redondeado"/>
            <p:cNvSpPr/>
            <p:nvPr/>
          </p:nvSpPr>
          <p:spPr>
            <a:xfrm>
              <a:off x="2314741" y="4771943"/>
              <a:ext cx="5922539" cy="1548000"/>
            </a:xfrm>
            <a:prstGeom prst="round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grpSp>
      <p:sp>
        <p:nvSpPr>
          <p:cNvPr id="57" name="166 CuadroTexto"/>
          <p:cNvSpPr txBox="1"/>
          <p:nvPr/>
        </p:nvSpPr>
        <p:spPr>
          <a:xfrm>
            <a:off x="2390188" y="4817300"/>
            <a:ext cx="6039351" cy="1785104"/>
          </a:xfrm>
          <a:prstGeom prst="rect">
            <a:avLst/>
          </a:prstGeom>
          <a:noFill/>
        </p:spPr>
        <p:txBody>
          <a:bodyPr wrap="square" rtlCol="0">
            <a:spAutoFit/>
          </a:bodyPr>
          <a:lstStyle/>
          <a:p>
            <a:pPr algn="just"/>
            <a:r>
              <a:rPr lang="es-MX" sz="1000" dirty="0" smtClean="0">
                <a:solidFill>
                  <a:srgbClr val="0070C0"/>
                </a:solidFill>
                <a:latin typeface="Lucida Bright" panose="02040602050505020304" pitchFamily="18" charset="0"/>
              </a:rPr>
              <a:t>Informar: </a:t>
            </a:r>
            <a:r>
              <a:rPr lang="es-MX" sz="1000" b="1" dirty="0">
                <a:solidFill>
                  <a:srgbClr val="0070C0"/>
                </a:solidFill>
                <a:latin typeface="Lucida Bright" panose="02040602050505020304" pitchFamily="18" charset="0"/>
              </a:rPr>
              <a:t>“Seu total é de R$xx.xx”. </a:t>
            </a:r>
            <a:r>
              <a:rPr lang="es-MX" sz="1000" dirty="0">
                <a:solidFill>
                  <a:srgbClr val="0070C0"/>
                </a:solidFill>
                <a:latin typeface="Lucida Bright" panose="02040602050505020304" pitchFamily="18" charset="0"/>
              </a:rPr>
              <a:t>De acordo com a forma de pagamento, </a:t>
            </a:r>
            <a:r>
              <a:rPr lang="es-MX" sz="1000" dirty="0" smtClean="0">
                <a:solidFill>
                  <a:srgbClr val="0070C0"/>
                </a:solidFill>
                <a:latin typeface="Lucida Bright" panose="02040602050505020304" pitchFamily="18" charset="0"/>
              </a:rPr>
              <a:t>dizer:</a:t>
            </a:r>
            <a:endParaRPr lang="es-MX" sz="1000" dirty="0">
              <a:solidFill>
                <a:srgbClr val="0070C0"/>
              </a:solidFill>
              <a:latin typeface="Lucida Bright" panose="02040602050505020304" pitchFamily="18" charset="0"/>
            </a:endParaRPr>
          </a:p>
          <a:p>
            <a:pPr marL="174625" indent="-85725" algn="just">
              <a:buFont typeface="Arial" pitchFamily="34" charset="0"/>
              <a:buChar char="•"/>
            </a:pPr>
            <a:r>
              <a:rPr lang="es-MX" sz="1000" dirty="0">
                <a:solidFill>
                  <a:srgbClr val="0070C0"/>
                </a:solidFill>
                <a:latin typeface="Lucida Bright" panose="02040602050505020304" pitchFamily="18" charset="0"/>
              </a:rPr>
              <a:t>Espécie: </a:t>
            </a:r>
            <a:r>
              <a:rPr lang="es-MX" sz="1000" b="1" dirty="0" smtClean="0">
                <a:solidFill>
                  <a:srgbClr val="0070C0"/>
                </a:solidFill>
                <a:latin typeface="Lucida Bright" panose="02040602050505020304" pitchFamily="18" charset="0"/>
              </a:rPr>
              <a:t>“</a:t>
            </a:r>
            <a:r>
              <a:rPr lang="es-MX" sz="1000" b="1" dirty="0">
                <a:solidFill>
                  <a:srgbClr val="0070C0"/>
                </a:solidFill>
                <a:latin typeface="Lucida Bright" panose="02040602050505020304" pitchFamily="18" charset="0"/>
              </a:rPr>
              <a:t>Recebo R$xx.xx” </a:t>
            </a:r>
            <a:r>
              <a:rPr lang="es-MX" sz="1000" dirty="0">
                <a:solidFill>
                  <a:srgbClr val="0070C0"/>
                </a:solidFill>
                <a:latin typeface="Lucida Bright" panose="02040602050505020304" pitchFamily="18" charset="0"/>
              </a:rPr>
              <a:t>e deixar o dinheiro no balcão, à vista do cliente. Entregar o troco a ele (mencionar o valor sendo entregue), contando-o e guardar o dinheiro do cliente no caixa até o cliente se despedir.</a:t>
            </a:r>
          </a:p>
          <a:p>
            <a:pPr marL="174625" indent="-85725" algn="just">
              <a:buFont typeface="Arial" pitchFamily="34" charset="0"/>
              <a:buChar char="•"/>
            </a:pPr>
            <a:r>
              <a:rPr lang="pt-BR" sz="1000" dirty="0">
                <a:solidFill>
                  <a:srgbClr val="0070C0"/>
                </a:solidFill>
                <a:latin typeface="Lucida Bright" panose="02040602050505020304" pitchFamily="18" charset="0"/>
              </a:rPr>
              <a:t>Cartão de crédito ou débito:</a:t>
            </a:r>
            <a:r>
              <a:rPr lang="es-MX" sz="1000" dirty="0">
                <a:solidFill>
                  <a:srgbClr val="0070C0"/>
                </a:solidFill>
                <a:latin typeface="Lucida Bright" panose="02040602050505020304" pitchFamily="18" charset="0"/>
              </a:rPr>
              <a:t> </a:t>
            </a:r>
            <a:r>
              <a:rPr lang="es-MX" sz="1000" b="1" dirty="0" smtClean="0">
                <a:solidFill>
                  <a:srgbClr val="0070C0"/>
                </a:solidFill>
                <a:latin typeface="Lucida Bright" panose="02040602050505020304" pitchFamily="18" charset="0"/>
              </a:rPr>
              <a:t>“</a:t>
            </a:r>
            <a:r>
              <a:rPr lang="es-MX" sz="1000" b="1" dirty="0">
                <a:solidFill>
                  <a:srgbClr val="0070C0"/>
                </a:solidFill>
                <a:latin typeface="Lucida Bright" panose="02040602050505020304" pitchFamily="18" charset="0"/>
              </a:rPr>
              <a:t>Sr(a) favor inserir o cartão no pinpad</a:t>
            </a:r>
            <a:r>
              <a:rPr lang="es-MX" sz="1000" b="1" dirty="0" smtClean="0">
                <a:solidFill>
                  <a:srgbClr val="0070C0"/>
                </a:solidFill>
                <a:latin typeface="Lucida Bright" panose="02040602050505020304" pitchFamily="18" charset="0"/>
              </a:rPr>
              <a:t>.</a:t>
            </a:r>
          </a:p>
          <a:p>
            <a:pPr marL="174625" indent="-85725" algn="just">
              <a:buFont typeface="Arial" pitchFamily="34" charset="0"/>
              <a:buChar char="•"/>
            </a:pPr>
            <a:r>
              <a:rPr lang="es-MX" sz="1000" dirty="0" smtClean="0">
                <a:solidFill>
                  <a:srgbClr val="0070C0"/>
                </a:solidFill>
                <a:latin typeface="Lucida Bright" panose="02040602050505020304" pitchFamily="18" charset="0"/>
              </a:rPr>
              <a:t>Se </a:t>
            </a:r>
            <a:r>
              <a:rPr lang="es-MX" sz="1000" dirty="0">
                <a:solidFill>
                  <a:srgbClr val="0070C0"/>
                </a:solidFill>
                <a:latin typeface="Lucida Bright" panose="02040602050505020304" pitchFamily="18" charset="0"/>
              </a:rPr>
              <a:t>o cartão for sem chip, dizer: </a:t>
            </a:r>
            <a:r>
              <a:rPr lang="es-MX" sz="1000" b="1" dirty="0">
                <a:solidFill>
                  <a:srgbClr val="0070C0"/>
                </a:solidFill>
                <a:latin typeface="Lucida Bright" panose="02040602050505020304" pitchFamily="18" charset="0"/>
              </a:rPr>
              <a:t>“Você poderia me apresentar seu documento de identificação, por favor?”</a:t>
            </a:r>
            <a:r>
              <a:rPr lang="es-MX" sz="1000" dirty="0">
                <a:solidFill>
                  <a:srgbClr val="0070C0"/>
                </a:solidFill>
                <a:latin typeface="Lucida Bright" panose="02040602050505020304" pitchFamily="18" charset="0"/>
              </a:rPr>
              <a:t>,</a:t>
            </a:r>
            <a:r>
              <a:rPr lang="es-MX" sz="1000" b="1"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e posteriormente: “</a:t>
            </a:r>
            <a:r>
              <a:rPr lang="es-MX" sz="1000" b="1" dirty="0">
                <a:solidFill>
                  <a:srgbClr val="0070C0"/>
                </a:solidFill>
                <a:latin typeface="Lucida Bright" panose="02040602050505020304" pitchFamily="18" charset="0"/>
              </a:rPr>
              <a:t>Sua assinatura no cupom de pagamento, por favor”</a:t>
            </a:r>
            <a:r>
              <a:rPr lang="es-MX" sz="1000" dirty="0">
                <a:solidFill>
                  <a:srgbClr val="0070C0"/>
                </a:solidFill>
                <a:latin typeface="Lucida Bright" panose="02040602050505020304" pitchFamily="18" charset="0"/>
              </a:rPr>
              <a:t>. Revisar se as assinaturas do cartão, o </a:t>
            </a:r>
            <a:r>
              <a:rPr lang="es-MX" sz="1000" i="1" dirty="0">
                <a:solidFill>
                  <a:srgbClr val="0070C0"/>
                </a:solidFill>
                <a:latin typeface="Lucida Bright" panose="02040602050505020304" pitchFamily="18" charset="0"/>
              </a:rPr>
              <a:t>voucher</a:t>
            </a:r>
            <a:r>
              <a:rPr lang="es-MX" sz="1000" dirty="0">
                <a:solidFill>
                  <a:srgbClr val="0070C0"/>
                </a:solidFill>
                <a:latin typeface="Lucida Bright" panose="02040602050505020304" pitchFamily="18" charset="0"/>
              </a:rPr>
              <a:t> e o documento de identificação coincidem.</a:t>
            </a:r>
          </a:p>
          <a:p>
            <a:pPr marL="174625" indent="-85725" algn="just"/>
            <a:r>
              <a:rPr lang="es-MX" sz="1000" dirty="0">
                <a:solidFill>
                  <a:srgbClr val="0070C0"/>
                </a:solidFill>
                <a:latin typeface="Lucida Bright" panose="02040602050505020304" pitchFamily="18" charset="0"/>
              </a:rPr>
              <a:t>   Nota: Caso o cartão não seja autorizado, dizer: </a:t>
            </a:r>
            <a:r>
              <a:rPr lang="es-MX" sz="1000" b="1" dirty="0">
                <a:solidFill>
                  <a:srgbClr val="0070C0"/>
                </a:solidFill>
                <a:latin typeface="Lucida Bright" panose="02040602050505020304" pitchFamily="18" charset="0"/>
              </a:rPr>
              <a:t>“Sr(a), o cart</a:t>
            </a:r>
            <a:r>
              <a:rPr lang="pt-BR" sz="1000" b="1" dirty="0">
                <a:solidFill>
                  <a:srgbClr val="0070C0"/>
                </a:solidFill>
                <a:latin typeface="Lucida Bright" panose="02040602050505020304" pitchFamily="18" charset="0"/>
              </a:rPr>
              <a:t>ão não foi autorizado. </a:t>
            </a:r>
            <a:r>
              <a:rPr lang="es-MX" sz="1000" b="1" dirty="0">
                <a:solidFill>
                  <a:srgbClr val="0070C0"/>
                </a:solidFill>
                <a:latin typeface="Lucida Bright" panose="02040602050505020304" pitchFamily="18" charset="0"/>
              </a:rPr>
              <a:t>Você poderia efetuar seu pagamento com outra forma de pagamento?”</a:t>
            </a:r>
            <a:r>
              <a:rPr lang="es-MX" sz="1000" dirty="0">
                <a:solidFill>
                  <a:srgbClr val="0070C0"/>
                </a:solidFill>
                <a:latin typeface="Lucida Bright" panose="02040602050505020304" pitchFamily="18" charset="0"/>
              </a:rPr>
              <a:t>.</a:t>
            </a:r>
          </a:p>
        </p:txBody>
      </p:sp>
      <p:pic>
        <p:nvPicPr>
          <p:cNvPr id="58" name="39 Imagen"/>
          <p:cNvPicPr/>
          <p:nvPr/>
        </p:nvPicPr>
        <p:blipFill>
          <a:blip r:embed="rId6" cstate="email">
            <a:extLst>
              <a:ext uri="{28A0092B-C50C-407E-A947-70E740481C1C}">
                <a14:useLocalDpi xmlns:a14="http://schemas.microsoft.com/office/drawing/2010/main"/>
              </a:ext>
            </a:extLst>
          </a:blip>
          <a:srcRect/>
          <a:stretch>
            <a:fillRect/>
          </a:stretch>
        </p:blipFill>
        <p:spPr bwMode="auto">
          <a:xfrm>
            <a:off x="4954526" y="4252684"/>
            <a:ext cx="748634" cy="485454"/>
          </a:xfrm>
          <a:prstGeom prst="rect">
            <a:avLst/>
          </a:prstGeom>
          <a:noFill/>
          <a:ln w="9525">
            <a:noFill/>
            <a:miter lim="800000"/>
            <a:headEnd/>
            <a:tailEnd/>
          </a:ln>
        </p:spPr>
      </p:pic>
    </p:spTree>
    <p:extLst>
      <p:ext uri="{BB962C8B-B14F-4D97-AF65-F5344CB8AC3E}">
        <p14:creationId xmlns:p14="http://schemas.microsoft.com/office/powerpoint/2010/main" val="620966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2 Título"/>
          <p:cNvSpPr>
            <a:spLocks noGrp="1"/>
          </p:cNvSpPr>
          <p:nvPr>
            <p:ph type="title"/>
          </p:nvPr>
        </p:nvSpPr>
        <p:spPr>
          <a:xfrm>
            <a:off x="1475656" y="100283"/>
            <a:ext cx="6202017" cy="721552"/>
          </a:xfrm>
        </p:spPr>
        <p:txBody>
          <a:bodyPr>
            <a:normAutofit/>
          </a:bodyPr>
          <a:lstStyle/>
          <a:p>
            <a:r>
              <a:rPr lang="es-MX" dirty="0"/>
              <a:t>Guia Rápido Técnicas de Venda </a:t>
            </a:r>
            <a:br>
              <a:rPr lang="es-MX" dirty="0"/>
            </a:br>
            <a:r>
              <a:rPr lang="es-MX" dirty="0" smtClean="0"/>
              <a:t>Combos </a:t>
            </a:r>
            <a:r>
              <a:rPr lang="es-MX" dirty="0" smtClean="0"/>
              <a:t>Bilheteria</a:t>
            </a:r>
            <a:r>
              <a:rPr lang="es-MX" dirty="0" smtClean="0"/>
              <a:t> Vista</a:t>
            </a:r>
            <a:r>
              <a:rPr lang="es-MX" dirty="0"/>
              <a:t/>
            </a:r>
            <a:br>
              <a:rPr lang="es-MX" dirty="0"/>
            </a:br>
            <a:r>
              <a:rPr lang="en-US" sz="1200" dirty="0"/>
              <a:t>BRA-GR-TV-COMB-00</a:t>
            </a:r>
            <a:endParaRPr lang="es-MX" sz="1300" dirty="0">
              <a:solidFill>
                <a:srgbClr val="FF0000"/>
              </a:solidFill>
            </a:endParaRPr>
          </a:p>
        </p:txBody>
      </p:sp>
      <p:cxnSp>
        <p:nvCxnSpPr>
          <p:cNvPr id="77" name="Straight Arrow Connector 76"/>
          <p:cNvCxnSpPr/>
          <p:nvPr/>
        </p:nvCxnSpPr>
        <p:spPr>
          <a:xfrm>
            <a:off x="757300" y="2202728"/>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27680" y="4692952"/>
            <a:ext cx="347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6" name="179 Grupo"/>
          <p:cNvGrpSpPr/>
          <p:nvPr/>
        </p:nvGrpSpPr>
        <p:grpSpPr>
          <a:xfrm>
            <a:off x="323528" y="1974128"/>
            <a:ext cx="457200" cy="457200"/>
            <a:chOff x="8590324" y="5545335"/>
            <a:chExt cx="457200" cy="457200"/>
          </a:xfrm>
        </p:grpSpPr>
        <p:sp>
          <p:nvSpPr>
            <p:cNvPr id="87"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88"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B</a:t>
              </a:r>
            </a:p>
          </p:txBody>
        </p:sp>
      </p:grpSp>
      <p:grpSp>
        <p:nvGrpSpPr>
          <p:cNvPr id="23" name="179 Grupo"/>
          <p:cNvGrpSpPr/>
          <p:nvPr/>
        </p:nvGrpSpPr>
        <p:grpSpPr>
          <a:xfrm>
            <a:off x="381133" y="4457556"/>
            <a:ext cx="457200" cy="457200"/>
            <a:chOff x="8590324" y="5545335"/>
            <a:chExt cx="457200" cy="457200"/>
          </a:xfrm>
        </p:grpSpPr>
        <p:sp>
          <p:nvSpPr>
            <p:cNvPr id="24"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a:solidFill>
                    <a:srgbClr val="0070C0"/>
                  </a:solidFill>
                  <a:latin typeface="Lucida Sans" pitchFamily="34" charset="0"/>
                </a:rPr>
                <a:t>C</a:t>
              </a:r>
              <a:endParaRPr lang="es-MX" sz="1000" dirty="0" smtClean="0">
                <a:solidFill>
                  <a:srgbClr val="0070C0"/>
                </a:solidFill>
                <a:latin typeface="Lucida Sans" pitchFamily="34" charset="0"/>
              </a:endParaRPr>
            </a:p>
          </p:txBody>
        </p:sp>
      </p:grpSp>
      <p:sp>
        <p:nvSpPr>
          <p:cNvPr id="36" name="1 Rectángulo redondeado"/>
          <p:cNvSpPr/>
          <p:nvPr/>
        </p:nvSpPr>
        <p:spPr>
          <a:xfrm>
            <a:off x="4311072" y="3533032"/>
            <a:ext cx="4372408" cy="263264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37" name="4 CuadroTexto"/>
          <p:cNvSpPr txBox="1"/>
          <p:nvPr/>
        </p:nvSpPr>
        <p:spPr>
          <a:xfrm>
            <a:off x="4338065" y="4609301"/>
            <a:ext cx="4345415" cy="1323439"/>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Circular no(s) ingresso(s) com o marca texto (na ausência dele, utilizar a caneta), a sala, a fileira e a poltrona e, em seguida, dizer: </a:t>
            </a:r>
            <a:r>
              <a:rPr lang="es-ES" sz="1000" b="1" dirty="0">
                <a:solidFill>
                  <a:srgbClr val="0070C0"/>
                </a:solidFill>
                <a:latin typeface="Lucida Bright" panose="02040602050505020304" pitchFamily="18" charset="0"/>
              </a:rPr>
              <a:t>“Seus xxx (número de ingressos). para o(s) (filme(s) </a:t>
            </a:r>
            <a:r>
              <a:rPr lang="pt-BR" sz="1000" b="1" dirty="0">
                <a:solidFill>
                  <a:srgbClr val="0070C0"/>
                </a:solidFill>
                <a:latin typeface="Lucida Bright" panose="02040602050505020304" pitchFamily="18" charset="0"/>
              </a:rPr>
              <a:t>às </a:t>
            </a:r>
            <a:r>
              <a:rPr lang="es-ES" sz="1000" b="1" dirty="0">
                <a:solidFill>
                  <a:srgbClr val="0070C0"/>
                </a:solidFill>
                <a:latin typeface="Lucida Bright" panose="02040602050505020304" pitchFamily="18" charset="0"/>
              </a:rPr>
              <a:t>xx:xx horas. Seus lugares aparecem nos </a:t>
            </a:r>
            <a:r>
              <a:rPr lang="es-ES" sz="1000" b="1" dirty="0">
                <a:solidFill>
                  <a:srgbClr val="0070C0"/>
                </a:solidFill>
                <a:latin typeface="Lucida Bright" panose="02040602050505020304" pitchFamily="18" charset="0"/>
              </a:rPr>
              <a:t>ingressos</a:t>
            </a:r>
            <a:r>
              <a:rPr lang="es-ES" sz="1000" b="1" dirty="0" smtClean="0">
                <a:solidFill>
                  <a:srgbClr val="0070C0"/>
                </a:solidFill>
                <a:latin typeface="Lucida Bright" panose="02040602050505020304" pitchFamily="18" charset="0"/>
              </a:rPr>
              <a:t>.</a:t>
            </a:r>
          </a:p>
          <a:p>
            <a:pPr algn="just"/>
            <a:endParaRPr lang="es-ES" sz="1000" b="1" dirty="0">
              <a:solidFill>
                <a:srgbClr val="0070C0"/>
              </a:solidFill>
              <a:latin typeface="Lucida Bright" panose="02040602050505020304" pitchFamily="18" charset="0"/>
            </a:endParaRPr>
          </a:p>
          <a:p>
            <a:pPr algn="just"/>
            <a:r>
              <a:rPr lang="es-ES" sz="1000" dirty="0">
                <a:solidFill>
                  <a:srgbClr val="0070C0"/>
                </a:solidFill>
                <a:latin typeface="Lucida Bright" panose="02040602050505020304" pitchFamily="18" charset="0"/>
              </a:rPr>
              <a:t>Entregar à </a:t>
            </a:r>
            <a:r>
              <a:rPr lang="es-ES" sz="1000" dirty="0" smtClean="0">
                <a:solidFill>
                  <a:srgbClr val="0070C0"/>
                </a:solidFill>
                <a:latin typeface="Lucida Bright" panose="02040602050505020304" pitchFamily="18" charset="0"/>
              </a:rPr>
              <a:t>ele também, </a:t>
            </a:r>
            <a:r>
              <a:rPr lang="es-ES" sz="1000" dirty="0">
                <a:solidFill>
                  <a:srgbClr val="0070C0"/>
                </a:solidFill>
                <a:latin typeface="Lucida Bright" panose="02040602050505020304" pitchFamily="18" charset="0"/>
              </a:rPr>
              <a:t>o </a:t>
            </a:r>
            <a:r>
              <a:rPr lang="es-ES" sz="1000" i="1" dirty="0">
                <a:solidFill>
                  <a:srgbClr val="0070C0"/>
                </a:solidFill>
                <a:latin typeface="Lucida Bright" panose="02040602050505020304" pitchFamily="18" charset="0"/>
              </a:rPr>
              <a:t>voucher</a:t>
            </a:r>
            <a:r>
              <a:rPr lang="es-ES" sz="1000" dirty="0">
                <a:solidFill>
                  <a:srgbClr val="0070C0"/>
                </a:solidFill>
                <a:latin typeface="Lucida Bright" panose="02040602050505020304" pitchFamily="18" charset="0"/>
              </a:rPr>
              <a:t> para retirada dos </a:t>
            </a:r>
            <a:r>
              <a:rPr lang="es-ES" sz="1000" dirty="0" smtClean="0">
                <a:solidFill>
                  <a:srgbClr val="0070C0"/>
                </a:solidFill>
                <a:latin typeface="Lucida Bright" panose="02040602050505020304" pitchFamily="18" charset="0"/>
              </a:rPr>
              <a:t>produtos </a:t>
            </a:r>
            <a:r>
              <a:rPr lang="es-ES" sz="1000" dirty="0">
                <a:solidFill>
                  <a:srgbClr val="0070C0"/>
                </a:solidFill>
                <a:latin typeface="Lucida Bright" panose="02040602050505020304" pitchFamily="18" charset="0"/>
              </a:rPr>
              <a:t>na Bomboniere e dizer: </a:t>
            </a:r>
            <a:r>
              <a:rPr lang="es-ES" sz="1000" b="1" dirty="0">
                <a:solidFill>
                  <a:srgbClr val="0070C0"/>
                </a:solidFill>
                <a:latin typeface="Lucida Bright" panose="02040602050505020304" pitchFamily="18" charset="0"/>
              </a:rPr>
              <a:t>Apresente esse </a:t>
            </a:r>
            <a:r>
              <a:rPr lang="es-ES" sz="1000" b="1" i="1" dirty="0">
                <a:solidFill>
                  <a:srgbClr val="0070C0"/>
                </a:solidFill>
                <a:latin typeface="Lucida Bright" panose="02040602050505020304" pitchFamily="18" charset="0"/>
              </a:rPr>
              <a:t>voucher</a:t>
            </a:r>
            <a:r>
              <a:rPr lang="es-ES" sz="1000" b="1" dirty="0">
                <a:solidFill>
                  <a:srgbClr val="0070C0"/>
                </a:solidFill>
                <a:latin typeface="Lucida Bright" panose="02040602050505020304" pitchFamily="18" charset="0"/>
              </a:rPr>
              <a:t> na Bomboniere e </a:t>
            </a:r>
            <a:r>
              <a:rPr lang="es-ES" sz="1000" b="1" dirty="0" smtClean="0">
                <a:solidFill>
                  <a:srgbClr val="0070C0"/>
                </a:solidFill>
                <a:latin typeface="Lucida Bright" panose="02040602050505020304" pitchFamily="18" charset="0"/>
              </a:rPr>
              <a:t>retire </a:t>
            </a:r>
            <a:r>
              <a:rPr lang="es-ES" sz="1000" b="1" dirty="0" smtClean="0">
                <a:solidFill>
                  <a:srgbClr val="0070C0"/>
                </a:solidFill>
                <a:latin typeface="Lucida Bright" panose="02040602050505020304" pitchFamily="18" charset="0"/>
              </a:rPr>
              <a:t>seu</a:t>
            </a:r>
            <a:r>
              <a:rPr lang="es-ES" sz="1000" b="1" dirty="0" smtClean="0">
                <a:solidFill>
                  <a:srgbClr val="0070C0"/>
                </a:solidFill>
                <a:latin typeface="Lucida Bright" panose="02040602050505020304" pitchFamily="18" charset="0"/>
              </a:rPr>
              <a:t>(s) Combo(s) no Caixa Rápido.</a:t>
            </a:r>
            <a:endParaRPr lang="es-MX" sz="1000" b="1" dirty="0">
              <a:solidFill>
                <a:srgbClr val="0070C0"/>
              </a:solidFill>
              <a:latin typeface="Lucida Bright" panose="02040602050505020304" pitchFamily="18" charset="0"/>
            </a:endParaRPr>
          </a:p>
        </p:txBody>
      </p:sp>
      <p:sp>
        <p:nvSpPr>
          <p:cNvPr id="38" name="1 Rectángulo redondeado"/>
          <p:cNvSpPr/>
          <p:nvPr/>
        </p:nvSpPr>
        <p:spPr>
          <a:xfrm>
            <a:off x="1198373" y="3528106"/>
            <a:ext cx="2689151" cy="2637575"/>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pic>
        <p:nvPicPr>
          <p:cNvPr id="39" name="73 Imagen" descr="D:\SAAG\Cinépolis\Tradicional\Supervisión\Guías Operativas\TV\Fotos\Listas\TV Taquilla\marcando boletos.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5062" y="3859196"/>
            <a:ext cx="1226539" cy="578092"/>
          </a:xfrm>
          <a:prstGeom prst="rect">
            <a:avLst/>
          </a:prstGeom>
          <a:noFill/>
          <a:ln>
            <a:noFill/>
          </a:ln>
        </p:spPr>
      </p:pic>
      <p:sp>
        <p:nvSpPr>
          <p:cNvPr id="41" name="4 CuadroTexto"/>
          <p:cNvSpPr txBox="1"/>
          <p:nvPr/>
        </p:nvSpPr>
        <p:spPr>
          <a:xfrm>
            <a:off x="1198373" y="5079740"/>
            <a:ext cx="2689151" cy="553998"/>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Despedir-se do cliente, dizendo</a:t>
            </a:r>
            <a:r>
              <a:rPr lang="es-MX"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“Obrigada, </a:t>
            </a:r>
            <a:r>
              <a:rPr lang="es-MX" sz="1000" b="1" dirty="0">
                <a:solidFill>
                  <a:srgbClr val="0070C0"/>
                </a:solidFill>
                <a:latin typeface="Lucida Bright" panose="02040602050505020304" pitchFamily="18" charset="0"/>
              </a:rPr>
              <a:t>Divirta(m)-se” </a:t>
            </a:r>
            <a:r>
              <a:rPr lang="es-MX" sz="1000" dirty="0">
                <a:solidFill>
                  <a:srgbClr val="0070C0"/>
                </a:solidFill>
                <a:latin typeface="Lucida Bright" panose="02040602050505020304" pitchFamily="18" charset="0"/>
              </a:rPr>
              <a:t>fazendo contato visual com o cliente e sorrindo.</a:t>
            </a:r>
          </a:p>
        </p:txBody>
      </p:sp>
      <p:pic>
        <p:nvPicPr>
          <p:cNvPr id="42" name="63 Imagen"/>
          <p:cNvPicPr/>
          <p:nvPr/>
        </p:nvPicPr>
        <p:blipFill>
          <a:blip r:embed="rId3">
            <a:extLst>
              <a:ext uri="{28A0092B-C50C-407E-A947-70E740481C1C}">
                <a14:useLocalDpi xmlns:a14="http://schemas.microsoft.com/office/drawing/2010/main" val="0"/>
              </a:ext>
            </a:extLst>
          </a:blip>
          <a:stretch>
            <a:fillRect/>
          </a:stretch>
        </p:blipFill>
        <p:spPr>
          <a:xfrm>
            <a:off x="2051203" y="3725312"/>
            <a:ext cx="959421" cy="1021421"/>
          </a:xfrm>
          <a:prstGeom prst="rect">
            <a:avLst/>
          </a:prstGeom>
        </p:spPr>
      </p:pic>
      <p:cxnSp>
        <p:nvCxnSpPr>
          <p:cNvPr id="6" name="Straight Arrow Connector 5"/>
          <p:cNvCxnSpPr/>
          <p:nvPr/>
        </p:nvCxnSpPr>
        <p:spPr>
          <a:xfrm flipH="1">
            <a:off x="3899300" y="4657452"/>
            <a:ext cx="438765" cy="4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22804" y="3212976"/>
            <a:ext cx="0" cy="320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aixaDeTexto 53"/>
          <p:cNvSpPr txBox="1"/>
          <p:nvPr/>
        </p:nvSpPr>
        <p:spPr>
          <a:xfrm>
            <a:off x="7677673" y="575613"/>
            <a:ext cx="1410964" cy="492443"/>
          </a:xfrm>
          <a:prstGeom prst="rect">
            <a:avLst/>
          </a:prstGeom>
          <a:noFill/>
        </p:spPr>
        <p:txBody>
          <a:bodyPr wrap="none" rtlCol="0">
            <a:spAutoFit/>
          </a:bodyPr>
          <a:lstStyle/>
          <a:p>
            <a:r>
              <a:rPr lang="pt-BR" sz="1300" b="1" dirty="0">
                <a:solidFill>
                  <a:srgbClr val="0068AC"/>
                </a:solidFill>
              </a:rPr>
              <a:t>v</a:t>
            </a:r>
            <a:r>
              <a:rPr lang="pt-BR" sz="1300" b="1" dirty="0" smtClean="0">
                <a:solidFill>
                  <a:srgbClr val="0068AC"/>
                </a:solidFill>
              </a:rPr>
              <a:t>ersão 1.0</a:t>
            </a:r>
            <a:endParaRPr lang="pt-BR" sz="1300" b="1" dirty="0">
              <a:solidFill>
                <a:srgbClr val="0068AC"/>
              </a:solidFill>
            </a:endParaRPr>
          </a:p>
          <a:p>
            <a:r>
              <a:rPr lang="en-US" sz="1300" b="1" dirty="0" smtClean="0">
                <a:solidFill>
                  <a:srgbClr val="0068AC"/>
                </a:solidFill>
              </a:rPr>
              <a:t>novembro</a:t>
            </a:r>
            <a:r>
              <a:rPr lang="en-US" sz="1300" b="1" dirty="0" smtClean="0">
                <a:solidFill>
                  <a:srgbClr val="0068AC"/>
                </a:solidFill>
              </a:rPr>
              <a:t>/2018</a:t>
            </a:r>
            <a:endParaRPr lang="pt-BR" sz="1300" b="1" dirty="0">
              <a:solidFill>
                <a:srgbClr val="0068AC"/>
              </a:solidFill>
            </a:endParaRPr>
          </a:p>
        </p:txBody>
      </p:sp>
      <p:pic>
        <p:nvPicPr>
          <p:cNvPr id="27" name="Picture 26"/>
          <p:cNvPicPr>
            <a:picLocks noChangeAspect="1"/>
          </p:cNvPicPr>
          <p:nvPr/>
        </p:nvPicPr>
        <p:blipFill>
          <a:blip r:embed="rId4"/>
          <a:stretch>
            <a:fillRect/>
          </a:stretch>
        </p:blipFill>
        <p:spPr>
          <a:xfrm>
            <a:off x="64692" y="109487"/>
            <a:ext cx="2000424" cy="712348"/>
          </a:xfrm>
          <a:prstGeom prst="rect">
            <a:avLst/>
          </a:prstGeom>
        </p:spPr>
      </p:pic>
      <p:sp>
        <p:nvSpPr>
          <p:cNvPr id="33" name="4 CuadroTexto"/>
          <p:cNvSpPr txBox="1"/>
          <p:nvPr/>
        </p:nvSpPr>
        <p:spPr>
          <a:xfrm>
            <a:off x="5362915" y="2708920"/>
            <a:ext cx="2809485" cy="400110"/>
          </a:xfrm>
          <a:prstGeom prst="rect">
            <a:avLst/>
          </a:prstGeom>
          <a:noFill/>
        </p:spPr>
        <p:txBody>
          <a:bodyPr wrap="square" rtlCol="0">
            <a:spAutoFit/>
          </a:bodyPr>
          <a:lstStyle/>
          <a:p>
            <a:pPr lvl="0" algn="just"/>
            <a:r>
              <a:rPr lang="es-MX" sz="1000" dirty="0">
                <a:solidFill>
                  <a:srgbClr val="0070C0"/>
                </a:solidFill>
                <a:latin typeface="Lucida Bright" panose="02040602050505020304" pitchFamily="18" charset="0"/>
              </a:rPr>
              <a:t>Clicar no símbolo </a:t>
            </a:r>
            <a:r>
              <a:rPr lang="es-MX" sz="1000" b="1" dirty="0">
                <a:solidFill>
                  <a:srgbClr val="0070C0"/>
                </a:solidFill>
                <a:latin typeface="Lucida Bright" panose="02040602050505020304" pitchFamily="18" charset="0"/>
              </a:rPr>
              <a:t>Vista</a:t>
            </a:r>
            <a:r>
              <a:rPr lang="es-MX" sz="1000" dirty="0">
                <a:solidFill>
                  <a:srgbClr val="0070C0"/>
                </a:solidFill>
                <a:latin typeface="Lucida Bright" panose="02040602050505020304" pitchFamily="18" charset="0"/>
              </a:rPr>
              <a:t> para imprimir o </a:t>
            </a:r>
            <a:r>
              <a:rPr lang="es-MX" sz="1000" dirty="0">
                <a:solidFill>
                  <a:srgbClr val="0070C0"/>
                </a:solidFill>
                <a:latin typeface="Lucida Bright" panose="02040602050505020304" pitchFamily="18" charset="0"/>
              </a:rPr>
              <a:t>voucher</a:t>
            </a:r>
            <a:r>
              <a:rPr lang="es-MX" sz="1000" dirty="0">
                <a:solidFill>
                  <a:srgbClr val="0070C0"/>
                </a:solidFill>
                <a:latin typeface="Lucida Bright" panose="02040602050505020304" pitchFamily="18" charset="0"/>
              </a:rPr>
              <a:t> de venda do(s) Combo(s</a:t>
            </a:r>
            <a:r>
              <a:rPr lang="es-MX" sz="1000" dirty="0" smtClean="0">
                <a:solidFill>
                  <a:srgbClr val="0070C0"/>
                </a:solidFill>
                <a:latin typeface="Lucida Bright" panose="02040602050505020304" pitchFamily="18" charset="0"/>
              </a:rPr>
              <a:t>).</a:t>
            </a:r>
            <a:endParaRPr lang="pt-BR" sz="1000" dirty="0">
              <a:solidFill>
                <a:srgbClr val="0070C0"/>
              </a:solidFill>
              <a:latin typeface="Lucida Bright" panose="02040602050505020304" pitchFamily="18" charset="0"/>
            </a:endParaRPr>
          </a:p>
        </p:txBody>
      </p:sp>
      <p:pic>
        <p:nvPicPr>
          <p:cNvPr id="34" name="Picture 33"/>
          <p:cNvPicPr/>
          <p:nvPr/>
        </p:nvPicPr>
        <p:blipFill>
          <a:blip r:embed="rId5">
            <a:extLst>
              <a:ext uri="{28A0092B-C50C-407E-A947-70E740481C1C}">
                <a14:useLocalDpi xmlns:a14="http://schemas.microsoft.com/office/drawing/2010/main" val="0"/>
              </a:ext>
            </a:extLst>
          </a:blip>
          <a:stretch>
            <a:fillRect/>
          </a:stretch>
        </p:blipFill>
        <p:spPr>
          <a:xfrm rot="16200000">
            <a:off x="6696741" y="1343875"/>
            <a:ext cx="920374" cy="1279110"/>
          </a:xfrm>
          <a:prstGeom prst="rect">
            <a:avLst/>
          </a:prstGeom>
        </p:spPr>
      </p:pic>
      <p:pic>
        <p:nvPicPr>
          <p:cNvPr id="35" name="Picture 34"/>
          <p:cNvPicPr/>
          <p:nvPr/>
        </p:nvPicPr>
        <p:blipFill>
          <a:blip r:embed="rId6" cstate="print">
            <a:extLst>
              <a:ext uri="{28A0092B-C50C-407E-A947-70E740481C1C}">
                <a14:useLocalDpi xmlns:a14="http://schemas.microsoft.com/office/drawing/2010/main" val="0"/>
              </a:ext>
            </a:extLst>
          </a:blip>
          <a:stretch>
            <a:fillRect/>
          </a:stretch>
        </p:blipFill>
        <p:spPr>
          <a:xfrm>
            <a:off x="5572407" y="1717485"/>
            <a:ext cx="786270" cy="650192"/>
          </a:xfrm>
          <a:prstGeom prst="rect">
            <a:avLst/>
          </a:prstGeom>
        </p:spPr>
      </p:pic>
      <p:sp>
        <p:nvSpPr>
          <p:cNvPr id="43" name="1 Rectángulo redondeado"/>
          <p:cNvSpPr/>
          <p:nvPr/>
        </p:nvSpPr>
        <p:spPr>
          <a:xfrm>
            <a:off x="1270353" y="1196752"/>
            <a:ext cx="2899192" cy="1977563"/>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44" name="4 CuadroTexto"/>
          <p:cNvSpPr txBox="1"/>
          <p:nvPr/>
        </p:nvSpPr>
        <p:spPr>
          <a:xfrm>
            <a:off x="1368524" y="2708920"/>
            <a:ext cx="2750158" cy="400110"/>
          </a:xfrm>
          <a:prstGeom prst="rect">
            <a:avLst/>
          </a:prstGeom>
          <a:noFill/>
        </p:spPr>
        <p:txBody>
          <a:bodyPr wrap="square" rtlCol="0">
            <a:spAutoFit/>
          </a:bodyPr>
          <a:lstStyle/>
          <a:p>
            <a:pPr lvl="0" algn="just"/>
            <a:r>
              <a:rPr lang="es-MX" sz="1000" dirty="0" smtClean="0">
                <a:solidFill>
                  <a:srgbClr val="0070C0"/>
                </a:solidFill>
                <a:latin typeface="Lucida Bright" panose="02040602050505020304" pitchFamily="18" charset="0"/>
              </a:rPr>
              <a:t>Finalizar a venda clicando na forma de pagamento citado pelo cliente.</a:t>
            </a:r>
            <a:endParaRPr lang="pt-BR" sz="1000" dirty="0">
              <a:solidFill>
                <a:srgbClr val="0070C0"/>
              </a:solidFill>
              <a:latin typeface="Lucida Bright" panose="02040602050505020304" pitchFamily="18" charset="0"/>
            </a:endParaRPr>
          </a:p>
        </p:txBody>
      </p:sp>
      <p:pic>
        <p:nvPicPr>
          <p:cNvPr id="45" name="Picture 44"/>
          <p:cNvPicPr/>
          <p:nvPr/>
        </p:nvPicPr>
        <p:blipFill>
          <a:blip r:embed="rId7">
            <a:extLst>
              <a:ext uri="{28A0092B-C50C-407E-A947-70E740481C1C}">
                <a14:useLocalDpi xmlns:a14="http://schemas.microsoft.com/office/drawing/2010/main" val="0"/>
              </a:ext>
            </a:extLst>
          </a:blip>
          <a:stretch>
            <a:fillRect/>
          </a:stretch>
        </p:blipFill>
        <p:spPr>
          <a:xfrm>
            <a:off x="1730804" y="1385176"/>
            <a:ext cx="1886909" cy="1234336"/>
          </a:xfrm>
          <a:prstGeom prst="rect">
            <a:avLst/>
          </a:prstGeom>
        </p:spPr>
      </p:pic>
      <p:sp>
        <p:nvSpPr>
          <p:cNvPr id="46" name="1 Rectángulo redondeado"/>
          <p:cNvSpPr/>
          <p:nvPr/>
        </p:nvSpPr>
        <p:spPr>
          <a:xfrm>
            <a:off x="5273208" y="1227875"/>
            <a:ext cx="2899192" cy="1946440"/>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5" name="Straight Arrow Connector 4"/>
          <p:cNvCxnSpPr/>
          <p:nvPr/>
        </p:nvCxnSpPr>
        <p:spPr>
          <a:xfrm>
            <a:off x="4169545" y="2241753"/>
            <a:ext cx="1103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7" name="Imagem 18"/>
          <p:cNvPicPr>
            <a:picLocks noChangeAspect="1"/>
          </p:cNvPicPr>
          <p:nvPr/>
        </p:nvPicPr>
        <p:blipFill rotWithShape="1">
          <a:blip r:embed="rId8" cstate="print">
            <a:extLst>
              <a:ext uri="{28A0092B-C50C-407E-A947-70E740481C1C}">
                <a14:useLocalDpi xmlns:a14="http://schemas.microsoft.com/office/drawing/2010/main" val="0"/>
              </a:ext>
            </a:extLst>
          </a:blip>
          <a:srcRect l="3130" r="19956"/>
          <a:stretch/>
        </p:blipFill>
        <p:spPr>
          <a:xfrm>
            <a:off x="6961193" y="3721397"/>
            <a:ext cx="948425" cy="813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8" name="Grupo 11"/>
          <p:cNvGrpSpPr/>
          <p:nvPr/>
        </p:nvGrpSpPr>
        <p:grpSpPr>
          <a:xfrm>
            <a:off x="7588644" y="3356992"/>
            <a:ext cx="464094" cy="593029"/>
            <a:chOff x="4832085" y="2265062"/>
            <a:chExt cx="879866" cy="1037185"/>
          </a:xfrm>
        </p:grpSpPr>
        <p:sp>
          <p:nvSpPr>
            <p:cNvPr id="49" name="Retângulo 5"/>
            <p:cNvSpPr/>
            <p:nvPr/>
          </p:nvSpPr>
          <p:spPr>
            <a:xfrm>
              <a:off x="5003517" y="2355340"/>
              <a:ext cx="398005" cy="162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a:p>
          </p:txBody>
        </p:sp>
        <p:grpSp>
          <p:nvGrpSpPr>
            <p:cNvPr id="51" name="Grupo 4"/>
            <p:cNvGrpSpPr/>
            <p:nvPr/>
          </p:nvGrpSpPr>
          <p:grpSpPr>
            <a:xfrm>
              <a:off x="4832085" y="2265062"/>
              <a:ext cx="879866" cy="1037185"/>
              <a:chOff x="7466045" y="3005545"/>
              <a:chExt cx="795938" cy="921915"/>
            </a:xfrm>
          </p:grpSpPr>
          <p:sp>
            <p:nvSpPr>
              <p:cNvPr id="52" name="Elipse 3"/>
              <p:cNvSpPr/>
              <p:nvPr/>
            </p:nvSpPr>
            <p:spPr>
              <a:xfrm>
                <a:off x="7668344" y="3212976"/>
                <a:ext cx="432048" cy="1168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a:p>
            </p:txBody>
          </p:sp>
          <p:sp>
            <p:nvSpPr>
              <p:cNvPr id="53" name="Elipse 19"/>
              <p:cNvSpPr/>
              <p:nvPr/>
            </p:nvSpPr>
            <p:spPr>
              <a:xfrm>
                <a:off x="7694846" y="3329778"/>
                <a:ext cx="355532" cy="1852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a:p>
            </p:txBody>
          </p:sp>
          <p:sp>
            <p:nvSpPr>
              <p:cNvPr id="54" name="Elipse 20"/>
              <p:cNvSpPr/>
              <p:nvPr/>
            </p:nvSpPr>
            <p:spPr>
              <a:xfrm>
                <a:off x="7847965" y="3032933"/>
                <a:ext cx="279648" cy="1496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a:p>
            </p:txBody>
          </p:sp>
          <p:pic>
            <p:nvPicPr>
              <p:cNvPr id="55" name="Imagem 18"/>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6045" y="3005545"/>
                <a:ext cx="795938" cy="921915"/>
              </a:xfrm>
              <a:prstGeom prst="rect">
                <a:avLst/>
              </a:prstGeom>
            </p:spPr>
          </p:pic>
        </p:grpSp>
      </p:grpSp>
      <p:sp>
        <p:nvSpPr>
          <p:cNvPr id="56" name="4 CuadroTexto"/>
          <p:cNvSpPr txBox="1"/>
          <p:nvPr/>
        </p:nvSpPr>
        <p:spPr>
          <a:xfrm>
            <a:off x="609733" y="6392314"/>
            <a:ext cx="7978573" cy="430887"/>
          </a:xfrm>
          <a:prstGeom prst="rect">
            <a:avLst/>
          </a:prstGeom>
          <a:noFill/>
        </p:spPr>
        <p:txBody>
          <a:bodyPr wrap="square" rtlCol="0">
            <a:spAutoFit/>
          </a:bodyPr>
          <a:lstStyle/>
          <a:p>
            <a:pPr algn="just"/>
            <a:r>
              <a:rPr lang="en-US" sz="1100" dirty="0" smtClean="0">
                <a:solidFill>
                  <a:srgbClr val="0070C0"/>
                </a:solidFill>
                <a:latin typeface="Lucida Bright" panose="02040602050505020304" pitchFamily="18" charset="0"/>
              </a:rPr>
              <a:t>Nota: </a:t>
            </a:r>
            <a:r>
              <a:rPr lang="en-US" sz="1100" dirty="0" smtClean="0">
                <a:solidFill>
                  <a:srgbClr val="0070C0"/>
                </a:solidFill>
                <a:latin typeface="Lucida Bright" panose="02040602050505020304" pitchFamily="18" charset="0"/>
              </a:rPr>
              <a:t>Em</a:t>
            </a:r>
            <a:r>
              <a:rPr lang="en-US" sz="1100" dirty="0" smtClean="0">
                <a:solidFill>
                  <a:srgbClr val="0070C0"/>
                </a:solidFill>
                <a:latin typeface="Lucida Bright" panose="02040602050505020304" pitchFamily="18" charset="0"/>
              </a:rPr>
              <a:t> </a:t>
            </a:r>
            <a:r>
              <a:rPr lang="en-US" sz="1100" dirty="0" smtClean="0">
                <a:solidFill>
                  <a:srgbClr val="0070C0"/>
                </a:solidFill>
                <a:latin typeface="Lucida Bright" panose="02040602050505020304" pitchFamily="18" charset="0"/>
              </a:rPr>
              <a:t>caso</a:t>
            </a:r>
            <a:r>
              <a:rPr lang="en-US" sz="1100" dirty="0" smtClean="0">
                <a:solidFill>
                  <a:srgbClr val="0070C0"/>
                </a:solidFill>
                <a:latin typeface="Lucida Bright" panose="02040602050505020304" pitchFamily="18" charset="0"/>
              </a:rPr>
              <a:t> de </a:t>
            </a:r>
            <a:r>
              <a:rPr lang="en-US" sz="1100" dirty="0" smtClean="0">
                <a:solidFill>
                  <a:srgbClr val="0070C0"/>
                </a:solidFill>
                <a:latin typeface="Lucida Bright" panose="02040602050505020304" pitchFamily="18" charset="0"/>
              </a:rPr>
              <a:t>estorno</a:t>
            </a:r>
            <a:r>
              <a:rPr lang="en-US" sz="1100" dirty="0" smtClean="0">
                <a:solidFill>
                  <a:srgbClr val="0070C0"/>
                </a:solidFill>
                <a:latin typeface="Lucida Bright" panose="02040602050505020304" pitchFamily="18" charset="0"/>
              </a:rPr>
              <a:t> de </a:t>
            </a:r>
            <a:r>
              <a:rPr lang="en-US" sz="1100" dirty="0" smtClean="0">
                <a:solidFill>
                  <a:srgbClr val="0070C0"/>
                </a:solidFill>
                <a:latin typeface="Lucida Bright" panose="02040602050505020304" pitchFamily="18" charset="0"/>
              </a:rPr>
              <a:t>venda</a:t>
            </a:r>
            <a:r>
              <a:rPr lang="en-US" sz="1100" dirty="0" smtClean="0">
                <a:solidFill>
                  <a:srgbClr val="0070C0"/>
                </a:solidFill>
                <a:latin typeface="Lucida Bright" panose="02040602050505020304" pitchFamily="18" charset="0"/>
              </a:rPr>
              <a:t> de combos, o </a:t>
            </a:r>
            <a:r>
              <a:rPr lang="en-US" sz="1100" dirty="0" smtClean="0">
                <a:solidFill>
                  <a:srgbClr val="0070C0"/>
                </a:solidFill>
                <a:latin typeface="Lucida Bright" panose="02040602050505020304" pitchFamily="18" charset="0"/>
              </a:rPr>
              <a:t>Cinepolito</a:t>
            </a:r>
            <a:r>
              <a:rPr lang="en-US" sz="1100" dirty="0" smtClean="0">
                <a:solidFill>
                  <a:srgbClr val="0070C0"/>
                </a:solidFill>
                <a:latin typeface="Lucida Bright" panose="02040602050505020304" pitchFamily="18" charset="0"/>
              </a:rPr>
              <a:t> </a:t>
            </a:r>
            <a:r>
              <a:rPr lang="en-US" sz="1100" dirty="0" smtClean="0">
                <a:solidFill>
                  <a:srgbClr val="0070C0"/>
                </a:solidFill>
                <a:latin typeface="Lucida Bright" panose="02040602050505020304" pitchFamily="18" charset="0"/>
              </a:rPr>
              <a:t>deve</a:t>
            </a:r>
            <a:r>
              <a:rPr lang="en-US" sz="1100" dirty="0" smtClean="0">
                <a:solidFill>
                  <a:srgbClr val="0070C0"/>
                </a:solidFill>
                <a:latin typeface="Lucida Bright" panose="02040602050505020304" pitchFamily="18" charset="0"/>
              </a:rPr>
              <a:t> </a:t>
            </a:r>
            <a:r>
              <a:rPr lang="en-US" sz="1100" dirty="0" smtClean="0">
                <a:solidFill>
                  <a:srgbClr val="0070C0"/>
                </a:solidFill>
                <a:latin typeface="Lucida Bright" panose="02040602050505020304" pitchFamily="18" charset="0"/>
              </a:rPr>
              <a:t>pedir</a:t>
            </a:r>
            <a:r>
              <a:rPr lang="en-US" sz="1100" dirty="0" smtClean="0">
                <a:solidFill>
                  <a:srgbClr val="0070C0"/>
                </a:solidFill>
                <a:latin typeface="Lucida Bright" panose="02040602050505020304" pitchFamily="18" charset="0"/>
              </a:rPr>
              <a:t> </a:t>
            </a:r>
            <a:r>
              <a:rPr lang="en-US" sz="1100" dirty="0" smtClean="0">
                <a:solidFill>
                  <a:srgbClr val="0070C0"/>
                </a:solidFill>
                <a:latin typeface="Lucida Bright" panose="02040602050505020304" pitchFamily="18" charset="0"/>
              </a:rPr>
              <a:t>ao</a:t>
            </a:r>
            <a:r>
              <a:rPr lang="en-US" sz="1100" dirty="0" smtClean="0">
                <a:solidFill>
                  <a:srgbClr val="0070C0"/>
                </a:solidFill>
                <a:latin typeface="Lucida Bright" panose="02040602050505020304" pitchFamily="18" charset="0"/>
              </a:rPr>
              <a:t> </a:t>
            </a:r>
            <a:r>
              <a:rPr lang="en-US" sz="1100" dirty="0" smtClean="0">
                <a:solidFill>
                  <a:srgbClr val="0070C0"/>
                </a:solidFill>
                <a:latin typeface="Lucida Bright" panose="02040602050505020304" pitchFamily="18" charset="0"/>
              </a:rPr>
              <a:t>cliente</a:t>
            </a:r>
            <a:r>
              <a:rPr lang="en-US" sz="1100" dirty="0" smtClean="0">
                <a:solidFill>
                  <a:srgbClr val="0070C0"/>
                </a:solidFill>
                <a:latin typeface="Lucida Bright" panose="02040602050505020304" pitchFamily="18" charset="0"/>
              </a:rPr>
              <a:t> para </a:t>
            </a:r>
            <a:r>
              <a:rPr lang="en-US" sz="1100" dirty="0" smtClean="0">
                <a:solidFill>
                  <a:srgbClr val="0070C0"/>
                </a:solidFill>
                <a:latin typeface="Lucida Bright" panose="02040602050505020304" pitchFamily="18" charset="0"/>
              </a:rPr>
              <a:t>dirigir</a:t>
            </a:r>
            <a:r>
              <a:rPr lang="en-US" sz="1100" dirty="0" smtClean="0">
                <a:solidFill>
                  <a:srgbClr val="0070C0"/>
                </a:solidFill>
                <a:latin typeface="Lucida Bright" panose="02040602050505020304" pitchFamily="18" charset="0"/>
              </a:rPr>
              <a:t>-se à </a:t>
            </a:r>
            <a:r>
              <a:rPr lang="en-US" sz="1100" dirty="0" smtClean="0">
                <a:solidFill>
                  <a:srgbClr val="0070C0"/>
                </a:solidFill>
                <a:latin typeface="Lucida Bright" panose="02040602050505020304" pitchFamily="18" charset="0"/>
              </a:rPr>
              <a:t>Bomboniere</a:t>
            </a:r>
            <a:r>
              <a:rPr lang="en-US" sz="1100" dirty="0" smtClean="0">
                <a:solidFill>
                  <a:srgbClr val="0070C0"/>
                </a:solidFill>
                <a:latin typeface="Lucida Bright" panose="02040602050505020304" pitchFamily="18" charset="0"/>
              </a:rPr>
              <a:t> – </a:t>
            </a:r>
            <a:r>
              <a:rPr lang="en-US" sz="1100" dirty="0" smtClean="0">
                <a:solidFill>
                  <a:srgbClr val="0070C0"/>
                </a:solidFill>
                <a:latin typeface="Lucida Bright" panose="02040602050505020304" pitchFamily="18" charset="0"/>
              </a:rPr>
              <a:t>Caixa</a:t>
            </a:r>
            <a:r>
              <a:rPr lang="en-US" sz="1100" dirty="0" smtClean="0">
                <a:solidFill>
                  <a:srgbClr val="0070C0"/>
                </a:solidFill>
                <a:latin typeface="Lucida Bright" panose="02040602050505020304" pitchFamily="18" charset="0"/>
              </a:rPr>
              <a:t> </a:t>
            </a:r>
            <a:r>
              <a:rPr lang="en-US" sz="1100" dirty="0" smtClean="0">
                <a:solidFill>
                  <a:srgbClr val="0070C0"/>
                </a:solidFill>
                <a:latin typeface="Lucida Bright" panose="02040602050505020304" pitchFamily="18" charset="0"/>
              </a:rPr>
              <a:t>Rápido</a:t>
            </a:r>
            <a:r>
              <a:rPr lang="en-US" sz="1100" dirty="0" smtClean="0">
                <a:solidFill>
                  <a:srgbClr val="0070C0"/>
                </a:solidFill>
                <a:latin typeface="Lucida Bright" panose="02040602050505020304" pitchFamily="18" charset="0"/>
              </a:rPr>
              <a:t> e </a:t>
            </a:r>
            <a:r>
              <a:rPr lang="en-US" sz="1100" dirty="0" smtClean="0">
                <a:solidFill>
                  <a:srgbClr val="0070C0"/>
                </a:solidFill>
                <a:latin typeface="Lucida Bright" panose="02040602050505020304" pitchFamily="18" charset="0"/>
              </a:rPr>
              <a:t>solicitar</a:t>
            </a:r>
            <a:r>
              <a:rPr lang="en-US" sz="1100" dirty="0" smtClean="0">
                <a:solidFill>
                  <a:srgbClr val="0070C0"/>
                </a:solidFill>
                <a:latin typeface="Lucida Bright" panose="02040602050505020304" pitchFamily="18" charset="0"/>
              </a:rPr>
              <a:t> </a:t>
            </a:r>
            <a:r>
              <a:rPr lang="en-US" sz="1100" dirty="0" smtClean="0">
                <a:solidFill>
                  <a:srgbClr val="0070C0"/>
                </a:solidFill>
                <a:latin typeface="Lucida Bright" panose="02040602050505020304" pitchFamily="18" charset="0"/>
              </a:rPr>
              <a:t>estorno</a:t>
            </a:r>
            <a:r>
              <a:rPr lang="en-US" sz="1100" dirty="0" smtClean="0">
                <a:solidFill>
                  <a:srgbClr val="0070C0"/>
                </a:solidFill>
                <a:latin typeface="Lucida Bright" panose="02040602050505020304" pitchFamily="18" charset="0"/>
              </a:rPr>
              <a:t>.</a:t>
            </a:r>
            <a:endParaRPr lang="es-MX" sz="1100" dirty="0" smtClean="0">
              <a:solidFill>
                <a:srgbClr val="0070C0"/>
              </a:solidFill>
              <a:latin typeface="Lucida Bright" panose="02040602050505020304" pitchFamily="18" charset="0"/>
            </a:endParaRPr>
          </a:p>
        </p:txBody>
      </p:sp>
    </p:spTree>
    <p:extLst>
      <p:ext uri="{BB962C8B-B14F-4D97-AF65-F5344CB8AC3E}">
        <p14:creationId xmlns:p14="http://schemas.microsoft.com/office/powerpoint/2010/main" val="1768426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2 Título"/>
          <p:cNvSpPr>
            <a:spLocks noGrp="1"/>
          </p:cNvSpPr>
          <p:nvPr>
            <p:ph type="title"/>
          </p:nvPr>
        </p:nvSpPr>
        <p:spPr>
          <a:xfrm>
            <a:off x="1475656" y="100283"/>
            <a:ext cx="6202017" cy="721552"/>
          </a:xfrm>
        </p:spPr>
        <p:txBody>
          <a:bodyPr>
            <a:normAutofit fontScale="90000"/>
          </a:bodyPr>
          <a:lstStyle/>
          <a:p>
            <a:r>
              <a:rPr lang="es-MX" dirty="0"/>
              <a:t>Guia Rápido Técnicas de Venda </a:t>
            </a:r>
            <a:br>
              <a:rPr lang="es-MX" dirty="0"/>
            </a:br>
            <a:r>
              <a:rPr lang="es-MX" dirty="0" smtClean="0"/>
              <a:t>Resgate</a:t>
            </a:r>
            <a:r>
              <a:rPr lang="es-MX" dirty="0" smtClean="0"/>
              <a:t> de Combo(s) na </a:t>
            </a:r>
            <a:r>
              <a:rPr lang="es-MX" dirty="0" smtClean="0"/>
              <a:t>Bomboniere</a:t>
            </a:r>
            <a:r>
              <a:rPr lang="es-MX" dirty="0" smtClean="0"/>
              <a:t> </a:t>
            </a:r>
            <a:br>
              <a:rPr lang="es-MX" dirty="0" smtClean="0"/>
            </a:br>
            <a:r>
              <a:rPr lang="es-MX" dirty="0" smtClean="0"/>
              <a:t>– Caixa Rápido Vista</a:t>
            </a:r>
            <a:br>
              <a:rPr lang="es-MX" dirty="0" smtClean="0"/>
            </a:br>
            <a:r>
              <a:rPr lang="en-US" sz="1200" dirty="0" smtClean="0"/>
              <a:t>BRA-GR-TV-COMB-00</a:t>
            </a:r>
            <a:endParaRPr lang="es-MX" sz="1300" dirty="0">
              <a:solidFill>
                <a:srgbClr val="FF0000"/>
              </a:solidFill>
            </a:endParaRPr>
          </a:p>
        </p:txBody>
      </p:sp>
      <p:cxnSp>
        <p:nvCxnSpPr>
          <p:cNvPr id="77" name="Straight Arrow Connector 76"/>
          <p:cNvCxnSpPr/>
          <p:nvPr/>
        </p:nvCxnSpPr>
        <p:spPr>
          <a:xfrm>
            <a:off x="991292" y="2479048"/>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1 Rectángulo redondeado"/>
          <p:cNvSpPr/>
          <p:nvPr/>
        </p:nvSpPr>
        <p:spPr>
          <a:xfrm>
            <a:off x="1501854" y="1268760"/>
            <a:ext cx="2108509" cy="262475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grpSp>
        <p:nvGrpSpPr>
          <p:cNvPr id="23" name="179 Grupo"/>
          <p:cNvGrpSpPr/>
          <p:nvPr/>
        </p:nvGrpSpPr>
        <p:grpSpPr>
          <a:xfrm>
            <a:off x="657602" y="5300279"/>
            <a:ext cx="457200" cy="457200"/>
            <a:chOff x="8590324" y="5545335"/>
            <a:chExt cx="457200" cy="457200"/>
          </a:xfrm>
        </p:grpSpPr>
        <p:sp>
          <p:nvSpPr>
            <p:cNvPr id="24"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A</a:t>
              </a:r>
              <a:endParaRPr lang="es-MX" sz="1000" dirty="0" smtClean="0">
                <a:solidFill>
                  <a:srgbClr val="0070C0"/>
                </a:solidFill>
                <a:latin typeface="Lucida Sans" pitchFamily="34" charset="0"/>
              </a:endParaRPr>
            </a:p>
          </p:txBody>
        </p:sp>
      </p:grpSp>
      <p:sp>
        <p:nvSpPr>
          <p:cNvPr id="32" name="4 CuadroTexto"/>
          <p:cNvSpPr txBox="1"/>
          <p:nvPr/>
        </p:nvSpPr>
        <p:spPr>
          <a:xfrm>
            <a:off x="4294256" y="3388406"/>
            <a:ext cx="4027093" cy="246221"/>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Inserir</a:t>
            </a:r>
            <a:r>
              <a:rPr lang="en-US" sz="1000" dirty="0" smtClean="0">
                <a:solidFill>
                  <a:srgbClr val="0070C0"/>
                </a:solidFill>
                <a:latin typeface="Lucida Bright" panose="02040602050505020304" pitchFamily="18" charset="0"/>
              </a:rPr>
              <a:t> o </a:t>
            </a:r>
            <a:r>
              <a:rPr lang="en-US" sz="1000" dirty="0" smtClean="0">
                <a:solidFill>
                  <a:srgbClr val="0070C0"/>
                </a:solidFill>
                <a:latin typeface="Lucida Bright" panose="02040602050505020304" pitchFamily="18" charset="0"/>
              </a:rPr>
              <a:t>número</a:t>
            </a:r>
            <a:r>
              <a:rPr lang="en-US" sz="1000" dirty="0" smtClean="0">
                <a:solidFill>
                  <a:srgbClr val="0070C0"/>
                </a:solidFill>
                <a:latin typeface="Lucida Bright" panose="02040602050505020304" pitchFamily="18" charset="0"/>
              </a:rPr>
              <a:t> de </a:t>
            </a:r>
            <a:r>
              <a:rPr lang="en-US" sz="1000" dirty="0" smtClean="0">
                <a:solidFill>
                  <a:srgbClr val="0070C0"/>
                </a:solidFill>
                <a:latin typeface="Lucida Bright" panose="02040602050505020304" pitchFamily="18" charset="0"/>
              </a:rPr>
              <a:t>reserva</a:t>
            </a:r>
            <a:r>
              <a:rPr lang="en-US" sz="1000" dirty="0" smtClean="0">
                <a:solidFill>
                  <a:srgbClr val="0070C0"/>
                </a:solidFill>
                <a:latin typeface="Lucida Bright" panose="02040602050505020304" pitchFamily="18" charset="0"/>
              </a:rPr>
              <a:t> </a:t>
            </a:r>
            <a:r>
              <a:rPr lang="en-US" sz="1000" dirty="0" smtClean="0">
                <a:solidFill>
                  <a:srgbClr val="0070C0"/>
                </a:solidFill>
                <a:latin typeface="Lucida Bright" panose="02040602050505020304" pitchFamily="18" charset="0"/>
              </a:rPr>
              <a:t>localizada</a:t>
            </a:r>
            <a:r>
              <a:rPr lang="en-US" sz="1000" dirty="0" smtClean="0">
                <a:solidFill>
                  <a:srgbClr val="0070C0"/>
                </a:solidFill>
                <a:latin typeface="Lucida Bright" panose="02040602050505020304" pitchFamily="18" charset="0"/>
              </a:rPr>
              <a:t> no voucher</a:t>
            </a:r>
            <a:endParaRPr lang="es-MX" sz="1000" dirty="0" smtClean="0">
              <a:solidFill>
                <a:srgbClr val="0070C0"/>
              </a:solidFill>
              <a:latin typeface="Lucida Bright" panose="02040602050505020304" pitchFamily="18" charset="0"/>
            </a:endParaRPr>
          </a:p>
        </p:txBody>
      </p:sp>
      <p:sp>
        <p:nvSpPr>
          <p:cNvPr id="33" name="4 CuadroTexto"/>
          <p:cNvSpPr txBox="1"/>
          <p:nvPr/>
        </p:nvSpPr>
        <p:spPr>
          <a:xfrm>
            <a:off x="1543341" y="3281386"/>
            <a:ext cx="1977497" cy="553998"/>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O </a:t>
            </a:r>
            <a:r>
              <a:rPr lang="en-US" sz="1000" dirty="0" smtClean="0">
                <a:solidFill>
                  <a:srgbClr val="0070C0"/>
                </a:solidFill>
                <a:latin typeface="Lucida Bright" panose="02040602050505020304" pitchFamily="18" charset="0"/>
              </a:rPr>
              <a:t>Cinepolito</a:t>
            </a:r>
            <a:r>
              <a:rPr lang="en-US" sz="1000" dirty="0" smtClean="0">
                <a:solidFill>
                  <a:srgbClr val="0070C0"/>
                </a:solidFill>
                <a:latin typeface="Lucida Bright" panose="02040602050505020304" pitchFamily="18" charset="0"/>
              </a:rPr>
              <a:t> </a:t>
            </a:r>
            <a:r>
              <a:rPr lang="en-US" sz="1000" dirty="0" smtClean="0">
                <a:solidFill>
                  <a:srgbClr val="0070C0"/>
                </a:solidFill>
                <a:latin typeface="Lucida Bright" panose="02040602050505020304" pitchFamily="18" charset="0"/>
              </a:rPr>
              <a:t>deve</a:t>
            </a:r>
            <a:r>
              <a:rPr lang="en-US" sz="1000" dirty="0" smtClean="0">
                <a:solidFill>
                  <a:srgbClr val="0070C0"/>
                </a:solidFill>
                <a:latin typeface="Lucida Bright" panose="02040602050505020304" pitchFamily="18" charset="0"/>
              </a:rPr>
              <a:t> </a:t>
            </a:r>
            <a:r>
              <a:rPr lang="en-US" sz="1000" dirty="0" smtClean="0">
                <a:solidFill>
                  <a:srgbClr val="0070C0"/>
                </a:solidFill>
                <a:latin typeface="Lucida Bright" panose="02040602050505020304" pitchFamily="18" charset="0"/>
              </a:rPr>
              <a:t>solicitar</a:t>
            </a:r>
            <a:r>
              <a:rPr lang="en-US" sz="1000" dirty="0" smtClean="0">
                <a:solidFill>
                  <a:srgbClr val="0070C0"/>
                </a:solidFill>
                <a:latin typeface="Lucida Bright" panose="02040602050505020304" pitchFamily="18" charset="0"/>
              </a:rPr>
              <a:t> o voucher do </a:t>
            </a:r>
            <a:r>
              <a:rPr lang="en-US" sz="1000" dirty="0" smtClean="0">
                <a:solidFill>
                  <a:srgbClr val="0070C0"/>
                </a:solidFill>
                <a:latin typeface="Lucida Bright" panose="02040602050505020304" pitchFamily="18" charset="0"/>
              </a:rPr>
              <a:t>cliente</a:t>
            </a:r>
            <a:r>
              <a:rPr lang="en-US" sz="1000" dirty="0" smtClean="0">
                <a:solidFill>
                  <a:srgbClr val="0070C0"/>
                </a:solidFill>
                <a:latin typeface="Lucida Bright" panose="02040602050505020304" pitchFamily="18" charset="0"/>
              </a:rPr>
              <a:t>. </a:t>
            </a:r>
            <a:r>
              <a:rPr lang="en-US" sz="1000" dirty="0" smtClean="0">
                <a:solidFill>
                  <a:srgbClr val="0070C0"/>
                </a:solidFill>
                <a:latin typeface="Lucida Bright" panose="02040602050505020304" pitchFamily="18" charset="0"/>
              </a:rPr>
              <a:t>Clicar</a:t>
            </a:r>
            <a:r>
              <a:rPr lang="en-US" sz="1000" dirty="0" smtClean="0">
                <a:solidFill>
                  <a:srgbClr val="0070C0"/>
                </a:solidFill>
                <a:latin typeface="Lucida Bright" panose="02040602050505020304" pitchFamily="18" charset="0"/>
              </a:rPr>
              <a:t> </a:t>
            </a:r>
            <a:r>
              <a:rPr lang="en-US" sz="1000" dirty="0" smtClean="0">
                <a:solidFill>
                  <a:srgbClr val="0070C0"/>
                </a:solidFill>
                <a:latin typeface="Lucida Bright" panose="02040602050505020304" pitchFamily="18" charset="0"/>
              </a:rPr>
              <a:t>em</a:t>
            </a:r>
            <a:r>
              <a:rPr lang="en-US" sz="1000" dirty="0" smtClean="0">
                <a:solidFill>
                  <a:srgbClr val="0070C0"/>
                </a:solidFill>
                <a:latin typeface="Lucida Bright" panose="02040602050505020304" pitchFamily="18" charset="0"/>
              </a:rPr>
              <a:t> </a:t>
            </a:r>
            <a:r>
              <a:rPr lang="en-US" sz="1000" b="1" dirty="0" smtClean="0">
                <a:solidFill>
                  <a:srgbClr val="0070C0"/>
                </a:solidFill>
                <a:latin typeface="Lucida Bright" panose="02040602050505020304" pitchFamily="18" charset="0"/>
              </a:rPr>
              <a:t>Buscar</a:t>
            </a:r>
            <a:r>
              <a:rPr lang="en-US" sz="1000" b="1" dirty="0" smtClean="0">
                <a:solidFill>
                  <a:srgbClr val="0070C0"/>
                </a:solidFill>
                <a:latin typeface="Lucida Bright" panose="02040602050505020304" pitchFamily="18" charset="0"/>
              </a:rPr>
              <a:t> </a:t>
            </a:r>
            <a:r>
              <a:rPr lang="en-US" sz="1000" b="1" dirty="0" smtClean="0">
                <a:solidFill>
                  <a:srgbClr val="0070C0"/>
                </a:solidFill>
                <a:latin typeface="Lucida Bright" panose="02040602050505020304" pitchFamily="18" charset="0"/>
              </a:rPr>
              <a:t>Reserva</a:t>
            </a:r>
            <a:r>
              <a:rPr lang="en-US" sz="1000" b="1" dirty="0" smtClean="0">
                <a:solidFill>
                  <a:srgbClr val="0070C0"/>
                </a:solidFill>
                <a:latin typeface="Lucida Bright" panose="02040602050505020304" pitchFamily="18" charset="0"/>
              </a:rPr>
              <a:t>.</a:t>
            </a:r>
            <a:endParaRPr lang="es-MX" sz="1000" b="1" dirty="0" smtClean="0">
              <a:solidFill>
                <a:srgbClr val="0070C0"/>
              </a:solidFill>
              <a:latin typeface="Lucida Bright" panose="02040602050505020304" pitchFamily="18" charset="0"/>
            </a:endParaRPr>
          </a:p>
        </p:txBody>
      </p:sp>
      <p:sp>
        <p:nvSpPr>
          <p:cNvPr id="57" name="1 Rectángulo redondeado"/>
          <p:cNvSpPr/>
          <p:nvPr/>
        </p:nvSpPr>
        <p:spPr>
          <a:xfrm>
            <a:off x="3962017" y="1268760"/>
            <a:ext cx="4282392" cy="262475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71" name="Straight Arrow Connector 70"/>
          <p:cNvCxnSpPr/>
          <p:nvPr/>
        </p:nvCxnSpPr>
        <p:spPr>
          <a:xfrm flipH="1">
            <a:off x="1112677" y="5528879"/>
            <a:ext cx="3386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71089" y="2579907"/>
            <a:ext cx="390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4 CuadroTexto"/>
          <p:cNvSpPr txBox="1"/>
          <p:nvPr/>
        </p:nvSpPr>
        <p:spPr>
          <a:xfrm>
            <a:off x="1547664" y="5653697"/>
            <a:ext cx="6568478" cy="1015663"/>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O </a:t>
            </a:r>
            <a:r>
              <a:rPr lang="es-MX" sz="1000" dirty="0">
                <a:solidFill>
                  <a:srgbClr val="0070C0"/>
                </a:solidFill>
                <a:latin typeface="Lucida Bright" panose="02040602050505020304" pitchFamily="18" charset="0"/>
              </a:rPr>
              <a:t>voucher</a:t>
            </a:r>
            <a:r>
              <a:rPr lang="es-MX" sz="1000" dirty="0">
                <a:solidFill>
                  <a:srgbClr val="0070C0"/>
                </a:solidFill>
                <a:latin typeface="Lucida Bright" panose="02040602050505020304" pitchFamily="18" charset="0"/>
              </a:rPr>
              <a:t> do cliente </a:t>
            </a:r>
            <a:r>
              <a:rPr lang="es-MX" sz="1000" dirty="0">
                <a:solidFill>
                  <a:srgbClr val="0070C0"/>
                </a:solidFill>
                <a:latin typeface="Lucida Bright" panose="02040602050505020304" pitchFamily="18" charset="0"/>
              </a:rPr>
              <a:t>encontra</a:t>
            </a:r>
            <a:r>
              <a:rPr lang="es-MX" sz="1000" dirty="0">
                <a:solidFill>
                  <a:srgbClr val="0070C0"/>
                </a:solidFill>
                <a:latin typeface="Lucida Bright" panose="02040602050505020304" pitchFamily="18" charset="0"/>
              </a:rPr>
              <a:t>-se grifado </a:t>
            </a:r>
            <a:r>
              <a:rPr lang="es-MX" sz="1000" dirty="0">
                <a:solidFill>
                  <a:srgbClr val="0070C0"/>
                </a:solidFill>
                <a:latin typeface="Lucida Bright" panose="02040602050505020304" pitchFamily="18" charset="0"/>
              </a:rPr>
              <a:t>em</a:t>
            </a:r>
            <a:r>
              <a:rPr lang="es-MX" sz="1000" dirty="0">
                <a:solidFill>
                  <a:srgbClr val="0070C0"/>
                </a:solidFill>
                <a:latin typeface="Lucida Bright" panose="02040602050505020304" pitchFamily="18" charset="0"/>
              </a:rPr>
              <a:t> azul. </a:t>
            </a:r>
            <a:r>
              <a:rPr lang="es-MX" sz="1000" dirty="0">
                <a:solidFill>
                  <a:srgbClr val="0070C0"/>
                </a:solidFill>
                <a:latin typeface="Lucida Bright" panose="02040602050505020304" pitchFamily="18" charset="0"/>
              </a:rPr>
              <a:t>Ao</a:t>
            </a:r>
            <a:r>
              <a:rPr lang="es-MX" sz="1000" dirty="0">
                <a:solidFill>
                  <a:srgbClr val="0070C0"/>
                </a:solidFill>
                <a:latin typeface="Lucida Bright" panose="02040602050505020304" pitchFamily="18" charset="0"/>
              </a:rPr>
              <a:t> lado </a:t>
            </a:r>
            <a:r>
              <a:rPr lang="es-MX" sz="1000" dirty="0">
                <a:solidFill>
                  <a:srgbClr val="0070C0"/>
                </a:solidFill>
                <a:latin typeface="Lucida Bright" panose="02040602050505020304" pitchFamily="18" charset="0"/>
              </a:rPr>
              <a:t>direito</a:t>
            </a:r>
            <a:r>
              <a:rPr lang="es-MX" sz="1000" dirty="0">
                <a:solidFill>
                  <a:srgbClr val="0070C0"/>
                </a:solidFill>
                <a:latin typeface="Lucida Bright" panose="02040602050505020304" pitchFamily="18" charset="0"/>
              </a:rPr>
              <a:t>, o </a:t>
            </a:r>
            <a:r>
              <a:rPr lang="es-MX" sz="1000" dirty="0">
                <a:solidFill>
                  <a:srgbClr val="0070C0"/>
                </a:solidFill>
                <a:latin typeface="Lucida Bright" panose="02040602050505020304" pitchFamily="18" charset="0"/>
              </a:rPr>
              <a:t>Cinepolito</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terá</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condições</a:t>
            </a:r>
            <a:r>
              <a:rPr lang="es-MX" sz="1000" dirty="0">
                <a:solidFill>
                  <a:srgbClr val="0070C0"/>
                </a:solidFill>
                <a:latin typeface="Lucida Bright" panose="02040602050505020304" pitchFamily="18" charset="0"/>
              </a:rPr>
              <a:t> de analizar o status do pedido. Caso o status </a:t>
            </a:r>
            <a:r>
              <a:rPr lang="es-MX" sz="1000" dirty="0">
                <a:solidFill>
                  <a:srgbClr val="0070C0"/>
                </a:solidFill>
                <a:latin typeface="Lucida Bright" panose="02040602050505020304" pitchFamily="18" charset="0"/>
              </a:rPr>
              <a:t>esteja</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em</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branco</a:t>
            </a:r>
            <a:r>
              <a:rPr lang="es-MX" sz="1000" dirty="0">
                <a:solidFill>
                  <a:srgbClr val="0070C0"/>
                </a:solidFill>
                <a:latin typeface="Lucida Bright" panose="02040602050505020304" pitchFamily="18" charset="0"/>
              </a:rPr>
              <a:t> significa que </a:t>
            </a:r>
            <a:r>
              <a:rPr lang="es-MX" sz="1000" dirty="0" smtClean="0">
                <a:solidFill>
                  <a:srgbClr val="0070C0"/>
                </a:solidFill>
                <a:latin typeface="Lucida Bright" panose="02040602050505020304" pitchFamily="18" charset="0"/>
              </a:rPr>
              <a:t>os </a:t>
            </a:r>
            <a:r>
              <a:rPr lang="es-MX" sz="1000" dirty="0" smtClean="0">
                <a:solidFill>
                  <a:srgbClr val="0070C0"/>
                </a:solidFill>
                <a:latin typeface="Lucida Bright" panose="02040602050505020304" pitchFamily="18" charset="0"/>
              </a:rPr>
              <a:t>produtos</a:t>
            </a:r>
            <a:r>
              <a:rPr lang="es-MX" sz="1000" dirty="0" smtClean="0">
                <a:solidFill>
                  <a:srgbClr val="0070C0"/>
                </a:solidFill>
                <a:latin typeface="Lucida Bright" panose="02040602050505020304" pitchFamily="18" charset="0"/>
              </a:rPr>
              <a:t> </a:t>
            </a:r>
            <a:r>
              <a:rPr lang="es-MX" sz="1000" dirty="0" smtClean="0">
                <a:solidFill>
                  <a:srgbClr val="0070C0"/>
                </a:solidFill>
                <a:latin typeface="Lucida Bright" panose="02040602050505020304" pitchFamily="18" charset="0"/>
              </a:rPr>
              <a:t>estejam</a:t>
            </a:r>
            <a:r>
              <a:rPr lang="es-MX" sz="1000" dirty="0" smtClean="0">
                <a:solidFill>
                  <a:srgbClr val="0070C0"/>
                </a:solidFill>
                <a:latin typeface="Lucida Bright" panose="02040602050505020304" pitchFamily="18" charset="0"/>
              </a:rPr>
              <a:t> prontos </a:t>
            </a:r>
            <a:r>
              <a:rPr lang="es-MX" sz="1000" dirty="0">
                <a:solidFill>
                  <a:srgbClr val="0070C0"/>
                </a:solidFill>
                <a:latin typeface="Lucida Bright" panose="02040602050505020304" pitchFamily="18" charset="0"/>
              </a:rPr>
              <a:t>para </a:t>
            </a:r>
            <a:r>
              <a:rPr lang="es-MX" sz="1000" dirty="0" smtClean="0">
                <a:solidFill>
                  <a:srgbClr val="0070C0"/>
                </a:solidFill>
                <a:latin typeface="Lucida Bright" panose="02040602050505020304" pitchFamily="18" charset="0"/>
              </a:rPr>
              <a:t>resgate</a:t>
            </a:r>
            <a:r>
              <a:rPr lang="es-MX" sz="1000" dirty="0">
                <a:solidFill>
                  <a:srgbClr val="0070C0"/>
                </a:solidFill>
                <a:latin typeface="Lucida Bright" panose="02040602050505020304" pitchFamily="18" charset="0"/>
              </a:rPr>
              <a:t>.</a:t>
            </a:r>
            <a:endParaRPr lang="pt-BR" sz="1000" dirty="0">
              <a:solidFill>
                <a:srgbClr val="0070C0"/>
              </a:solidFill>
              <a:latin typeface="Lucida Bright" panose="02040602050505020304" pitchFamily="18" charset="0"/>
            </a:endParaRPr>
          </a:p>
          <a:p>
            <a:pPr algn="just"/>
            <a:r>
              <a:rPr lang="es-MX" sz="1000" dirty="0">
                <a:solidFill>
                  <a:srgbClr val="0070C0"/>
                </a:solidFill>
                <a:latin typeface="Lucida Bright" panose="02040602050505020304" pitchFamily="18" charset="0"/>
              </a:rPr>
              <a:t>Agora</a:t>
            </a:r>
            <a:r>
              <a:rPr lang="es-MX" sz="1000" dirty="0">
                <a:solidFill>
                  <a:srgbClr val="0070C0"/>
                </a:solidFill>
                <a:latin typeface="Lucida Bright" panose="02040602050505020304" pitchFamily="18" charset="0"/>
              </a:rPr>
              <a:t>, se o status </a:t>
            </a:r>
            <a:r>
              <a:rPr lang="es-MX" sz="1000" dirty="0">
                <a:solidFill>
                  <a:srgbClr val="0070C0"/>
                </a:solidFill>
                <a:latin typeface="Lucida Bright" panose="02040602050505020304" pitchFamily="18" charset="0"/>
              </a:rPr>
              <a:t>estiver</a:t>
            </a:r>
            <a:r>
              <a:rPr lang="es-MX" sz="1000" dirty="0">
                <a:solidFill>
                  <a:srgbClr val="0070C0"/>
                </a:solidFill>
                <a:latin typeface="Lucida Bright" panose="02040602050505020304" pitchFamily="18" charset="0"/>
              </a:rPr>
              <a:t> como retirado significa que o cliente </a:t>
            </a:r>
            <a:r>
              <a:rPr lang="es-MX" sz="1000" dirty="0">
                <a:solidFill>
                  <a:srgbClr val="0070C0"/>
                </a:solidFill>
                <a:latin typeface="Lucida Bright" panose="02040602050505020304" pitchFamily="18" charset="0"/>
              </a:rPr>
              <a:t>já</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retirou</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seu</a:t>
            </a:r>
            <a:r>
              <a:rPr lang="es-MX" sz="1000" dirty="0">
                <a:solidFill>
                  <a:srgbClr val="0070C0"/>
                </a:solidFill>
                <a:latin typeface="Lucida Bright" panose="02040602050505020304" pitchFamily="18" charset="0"/>
              </a:rPr>
              <a:t> combo.</a:t>
            </a:r>
            <a:endParaRPr lang="pt-BR" sz="1000" dirty="0">
              <a:solidFill>
                <a:srgbClr val="0070C0"/>
              </a:solidFill>
              <a:latin typeface="Lucida Bright" panose="02040602050505020304" pitchFamily="18" charset="0"/>
            </a:endParaRPr>
          </a:p>
          <a:p>
            <a:pPr algn="just"/>
            <a:r>
              <a:rPr lang="es-MX" sz="1000" dirty="0">
                <a:solidFill>
                  <a:srgbClr val="0070C0"/>
                </a:solidFill>
                <a:latin typeface="Lucida Bright" panose="02040602050505020304" pitchFamily="18" charset="0"/>
              </a:rPr>
              <a:t> </a:t>
            </a:r>
            <a:endParaRPr lang="pt-BR" sz="1000" dirty="0">
              <a:solidFill>
                <a:srgbClr val="0070C0"/>
              </a:solidFill>
              <a:latin typeface="Lucida Bright" panose="02040602050505020304" pitchFamily="18" charset="0"/>
            </a:endParaRPr>
          </a:p>
          <a:p>
            <a:pPr algn="just"/>
            <a:r>
              <a:rPr lang="es-MX" sz="1000" dirty="0">
                <a:solidFill>
                  <a:srgbClr val="0070C0"/>
                </a:solidFill>
                <a:latin typeface="Lucida Bright" panose="02040602050505020304" pitchFamily="18" charset="0"/>
              </a:rPr>
              <a:t>Resgatar</a:t>
            </a:r>
            <a:r>
              <a:rPr lang="es-MX" sz="1000" dirty="0">
                <a:solidFill>
                  <a:srgbClr val="0070C0"/>
                </a:solidFill>
                <a:latin typeface="Lucida Bright" panose="02040602050505020304" pitchFamily="18" charset="0"/>
              </a:rPr>
              <a:t> o combo do cliente clicando na </a:t>
            </a:r>
            <a:r>
              <a:rPr lang="es-MX" sz="1000" dirty="0">
                <a:solidFill>
                  <a:srgbClr val="0070C0"/>
                </a:solidFill>
                <a:latin typeface="Lucida Bright" panose="02040602050505020304" pitchFamily="18" charset="0"/>
              </a:rPr>
              <a:t>opção</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Collect</a:t>
            </a:r>
            <a:r>
              <a:rPr lang="es-MX" sz="1000" b="1"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Concessions</a:t>
            </a:r>
            <a:r>
              <a:rPr lang="es-MX" sz="1000" b="1" dirty="0">
                <a:solidFill>
                  <a:srgbClr val="0070C0"/>
                </a:solidFill>
                <a:latin typeface="Lucida Bright" panose="02040602050505020304" pitchFamily="18" charset="0"/>
              </a:rPr>
              <a:t>:</a:t>
            </a:r>
            <a:endParaRPr lang="pt-BR" sz="1000" dirty="0">
              <a:solidFill>
                <a:srgbClr val="0070C0"/>
              </a:solidFill>
              <a:latin typeface="Lucida Bright" panose="02040602050505020304" pitchFamily="18" charset="0"/>
            </a:endParaRPr>
          </a:p>
        </p:txBody>
      </p:sp>
      <p:sp>
        <p:nvSpPr>
          <p:cNvPr id="67" name="1 Rectángulo redondeado"/>
          <p:cNvSpPr/>
          <p:nvPr/>
        </p:nvSpPr>
        <p:spPr>
          <a:xfrm>
            <a:off x="1475656" y="4404642"/>
            <a:ext cx="6768753" cy="226471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17" name="Straight Arrow Connector 16"/>
          <p:cNvCxnSpPr/>
          <p:nvPr/>
        </p:nvCxnSpPr>
        <p:spPr>
          <a:xfrm flipH="1">
            <a:off x="5963595" y="3916328"/>
            <a:ext cx="5406" cy="471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CaixaDeTexto 53"/>
          <p:cNvSpPr txBox="1"/>
          <p:nvPr/>
        </p:nvSpPr>
        <p:spPr>
          <a:xfrm>
            <a:off x="7677673" y="575613"/>
            <a:ext cx="1410964" cy="492443"/>
          </a:xfrm>
          <a:prstGeom prst="rect">
            <a:avLst/>
          </a:prstGeom>
          <a:noFill/>
        </p:spPr>
        <p:txBody>
          <a:bodyPr wrap="none" rtlCol="0">
            <a:spAutoFit/>
          </a:bodyPr>
          <a:lstStyle/>
          <a:p>
            <a:r>
              <a:rPr lang="pt-BR" sz="1300" b="1" dirty="0">
                <a:solidFill>
                  <a:srgbClr val="0068AC"/>
                </a:solidFill>
              </a:rPr>
              <a:t>v</a:t>
            </a:r>
            <a:r>
              <a:rPr lang="pt-BR" sz="1300" b="1" dirty="0" smtClean="0">
                <a:solidFill>
                  <a:srgbClr val="0068AC"/>
                </a:solidFill>
              </a:rPr>
              <a:t>ersão 1.0</a:t>
            </a:r>
            <a:endParaRPr lang="pt-BR" sz="1300" b="1" dirty="0">
              <a:solidFill>
                <a:srgbClr val="0068AC"/>
              </a:solidFill>
            </a:endParaRPr>
          </a:p>
          <a:p>
            <a:r>
              <a:rPr lang="en-US" sz="1300" b="1" dirty="0" smtClean="0">
                <a:solidFill>
                  <a:srgbClr val="0068AC"/>
                </a:solidFill>
              </a:rPr>
              <a:t>novembro</a:t>
            </a:r>
            <a:r>
              <a:rPr lang="en-US" sz="1300" b="1" dirty="0" smtClean="0">
                <a:solidFill>
                  <a:srgbClr val="0068AC"/>
                </a:solidFill>
              </a:rPr>
              <a:t>/2018</a:t>
            </a:r>
            <a:endParaRPr lang="pt-BR" sz="1300" b="1" dirty="0">
              <a:solidFill>
                <a:srgbClr val="0068AC"/>
              </a:solidFill>
            </a:endParaRPr>
          </a:p>
        </p:txBody>
      </p:sp>
      <p:pic>
        <p:nvPicPr>
          <p:cNvPr id="47" name="Picture 46"/>
          <p:cNvPicPr>
            <a:picLocks noChangeAspect="1"/>
          </p:cNvPicPr>
          <p:nvPr/>
        </p:nvPicPr>
        <p:blipFill>
          <a:blip r:embed="rId2"/>
          <a:stretch>
            <a:fillRect/>
          </a:stretch>
        </p:blipFill>
        <p:spPr>
          <a:xfrm>
            <a:off x="64692" y="109487"/>
            <a:ext cx="1720394" cy="712348"/>
          </a:xfrm>
          <a:prstGeom prst="rect">
            <a:avLst/>
          </a:prstGeom>
        </p:spPr>
      </p:pic>
      <p:pic>
        <p:nvPicPr>
          <p:cNvPr id="49" name="Picture 48"/>
          <p:cNvPicPr/>
          <p:nvPr/>
        </p:nvPicPr>
        <p:blipFill>
          <a:blip r:embed="rId3">
            <a:extLst>
              <a:ext uri="{28A0092B-C50C-407E-A947-70E740481C1C}">
                <a14:useLocalDpi xmlns:a14="http://schemas.microsoft.com/office/drawing/2010/main" val="0"/>
              </a:ext>
            </a:extLst>
          </a:blip>
          <a:stretch>
            <a:fillRect/>
          </a:stretch>
        </p:blipFill>
        <p:spPr>
          <a:xfrm>
            <a:off x="1783464" y="1454870"/>
            <a:ext cx="1563521" cy="1549309"/>
          </a:xfrm>
          <a:prstGeom prst="rect">
            <a:avLst/>
          </a:prstGeom>
        </p:spPr>
      </p:pic>
      <p:cxnSp>
        <p:nvCxnSpPr>
          <p:cNvPr id="51" name="Straight Arrow Connector 50"/>
          <p:cNvCxnSpPr/>
          <p:nvPr/>
        </p:nvCxnSpPr>
        <p:spPr>
          <a:xfrm flipH="1">
            <a:off x="3213531" y="2383720"/>
            <a:ext cx="215791" cy="5079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p:cNvPicPr/>
          <p:nvPr/>
        </p:nvPicPr>
        <p:blipFill>
          <a:blip r:embed="rId4">
            <a:extLst>
              <a:ext uri="{28A0092B-C50C-407E-A947-70E740481C1C}">
                <a14:useLocalDpi xmlns:a14="http://schemas.microsoft.com/office/drawing/2010/main" val="0"/>
              </a:ext>
            </a:extLst>
          </a:blip>
          <a:stretch>
            <a:fillRect/>
          </a:stretch>
        </p:blipFill>
        <p:spPr>
          <a:xfrm>
            <a:off x="4281017" y="1687723"/>
            <a:ext cx="1759200" cy="1189559"/>
          </a:xfrm>
          <a:prstGeom prst="rect">
            <a:avLst/>
          </a:prstGeom>
        </p:spPr>
      </p:pic>
      <p:cxnSp>
        <p:nvCxnSpPr>
          <p:cNvPr id="53" name="Straight Arrow Connector 52"/>
          <p:cNvCxnSpPr/>
          <p:nvPr/>
        </p:nvCxnSpPr>
        <p:spPr>
          <a:xfrm>
            <a:off x="4687987" y="1394092"/>
            <a:ext cx="177177" cy="5872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p:cNvPicPr/>
          <p:nvPr/>
        </p:nvPicPr>
        <p:blipFill>
          <a:blip r:embed="rId5"/>
          <a:stretch>
            <a:fillRect/>
          </a:stretch>
        </p:blipFill>
        <p:spPr>
          <a:xfrm>
            <a:off x="2506833" y="4538691"/>
            <a:ext cx="4349406" cy="885559"/>
          </a:xfrm>
          <a:prstGeom prst="rect">
            <a:avLst/>
          </a:prstGeom>
        </p:spPr>
      </p:pic>
      <p:cxnSp>
        <p:nvCxnSpPr>
          <p:cNvPr id="60" name="Straight Arrow Connector 59"/>
          <p:cNvCxnSpPr/>
          <p:nvPr/>
        </p:nvCxnSpPr>
        <p:spPr>
          <a:xfrm>
            <a:off x="2821412" y="4431274"/>
            <a:ext cx="169215" cy="2472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89823" y="4552673"/>
            <a:ext cx="169215" cy="3826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9" name="Picture 68"/>
          <p:cNvPicPr/>
          <p:nvPr/>
        </p:nvPicPr>
        <p:blipFill>
          <a:blip r:embed="rId6">
            <a:extLst>
              <a:ext uri="{28A0092B-C50C-407E-A947-70E740481C1C}">
                <a14:useLocalDpi xmlns:a14="http://schemas.microsoft.com/office/drawing/2010/main" val="0"/>
              </a:ext>
            </a:extLst>
          </a:blip>
          <a:stretch>
            <a:fillRect/>
          </a:stretch>
        </p:blipFill>
        <p:spPr>
          <a:xfrm>
            <a:off x="4038833" y="5438597"/>
            <a:ext cx="2842662" cy="90282"/>
          </a:xfrm>
          <a:prstGeom prst="rect">
            <a:avLst/>
          </a:prstGeom>
        </p:spPr>
      </p:pic>
      <p:cxnSp>
        <p:nvCxnSpPr>
          <p:cNvPr id="70" name="Straight Arrow Connector 69"/>
          <p:cNvCxnSpPr/>
          <p:nvPr/>
        </p:nvCxnSpPr>
        <p:spPr>
          <a:xfrm>
            <a:off x="6018604" y="5066547"/>
            <a:ext cx="169215" cy="3826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337184" y="1666823"/>
            <a:ext cx="1471878" cy="276999"/>
          </a:xfrm>
          <a:prstGeom prst="rect">
            <a:avLst/>
          </a:prstGeom>
          <a:noFill/>
        </p:spPr>
        <p:txBody>
          <a:bodyPr wrap="none" rtlCol="0">
            <a:spAutoFit/>
          </a:bodyPr>
          <a:lstStyle/>
          <a:p>
            <a:r>
              <a:rPr lang="en-US" sz="1200" dirty="0">
                <a:solidFill>
                  <a:srgbClr val="FF0000"/>
                </a:solidFill>
              </a:rPr>
              <a:t>n</a:t>
            </a:r>
            <a:r>
              <a:rPr lang="en-US" sz="1200" dirty="0" smtClean="0">
                <a:solidFill>
                  <a:srgbClr val="FF0000"/>
                </a:solidFill>
              </a:rPr>
              <a:t>úmero</a:t>
            </a:r>
            <a:r>
              <a:rPr lang="en-US" sz="1200" dirty="0" smtClean="0">
                <a:solidFill>
                  <a:srgbClr val="FF0000"/>
                </a:solidFill>
              </a:rPr>
              <a:t> de </a:t>
            </a:r>
            <a:r>
              <a:rPr lang="en-US" sz="1200" dirty="0" smtClean="0">
                <a:solidFill>
                  <a:srgbClr val="FF0000"/>
                </a:solidFill>
              </a:rPr>
              <a:t>reserva</a:t>
            </a:r>
            <a:endParaRPr lang="pt-BR" sz="1200" dirty="0">
              <a:solidFill>
                <a:srgbClr val="FF0000"/>
              </a:solidFill>
            </a:endParaRPr>
          </a:p>
        </p:txBody>
      </p:sp>
      <p:pic>
        <p:nvPicPr>
          <p:cNvPr id="80" name="Picture 79"/>
          <p:cNvPicPr/>
          <p:nvPr/>
        </p:nvPicPr>
        <p:blipFill>
          <a:blip r:embed="rId7">
            <a:extLst>
              <a:ext uri="{28A0092B-C50C-407E-A947-70E740481C1C}">
                <a14:useLocalDpi xmlns:a14="http://schemas.microsoft.com/office/drawing/2010/main" val="0"/>
              </a:ext>
            </a:extLst>
          </a:blip>
          <a:stretch>
            <a:fillRect/>
          </a:stretch>
        </p:blipFill>
        <p:spPr>
          <a:xfrm rot="16200000">
            <a:off x="6703837" y="1747710"/>
            <a:ext cx="791211" cy="1419240"/>
          </a:xfrm>
          <a:prstGeom prst="rect">
            <a:avLst/>
          </a:prstGeom>
        </p:spPr>
      </p:pic>
      <p:sp>
        <p:nvSpPr>
          <p:cNvPr id="75" name="Oval 74"/>
          <p:cNvSpPr/>
          <p:nvPr/>
        </p:nvSpPr>
        <p:spPr>
          <a:xfrm>
            <a:off x="6389823" y="2206698"/>
            <a:ext cx="630449" cy="2403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1" name="Straight Arrow Connector 80"/>
          <p:cNvCxnSpPr/>
          <p:nvPr/>
        </p:nvCxnSpPr>
        <p:spPr>
          <a:xfrm>
            <a:off x="6187819" y="1857415"/>
            <a:ext cx="294278" cy="3685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Conector 29"/>
          <p:cNvSpPr/>
          <p:nvPr/>
        </p:nvSpPr>
        <p:spPr>
          <a:xfrm>
            <a:off x="523957" y="2250448"/>
            <a:ext cx="457200" cy="457200"/>
          </a:xfrm>
          <a:prstGeom prst="flowChartConnector">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Tree>
    <p:extLst>
      <p:ext uri="{BB962C8B-B14F-4D97-AF65-F5344CB8AC3E}">
        <p14:creationId xmlns:p14="http://schemas.microsoft.com/office/powerpoint/2010/main" val="160827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2 Título"/>
          <p:cNvSpPr>
            <a:spLocks noGrp="1"/>
          </p:cNvSpPr>
          <p:nvPr>
            <p:ph type="title"/>
          </p:nvPr>
        </p:nvSpPr>
        <p:spPr>
          <a:xfrm>
            <a:off x="1475656" y="100283"/>
            <a:ext cx="6202017" cy="721552"/>
          </a:xfrm>
        </p:spPr>
        <p:txBody>
          <a:bodyPr>
            <a:normAutofit fontScale="90000"/>
          </a:bodyPr>
          <a:lstStyle/>
          <a:p>
            <a:r>
              <a:rPr lang="es-MX" dirty="0"/>
              <a:t>Guia Rápido Técnicas de Venda </a:t>
            </a:r>
            <a:br>
              <a:rPr lang="es-MX" dirty="0"/>
            </a:br>
            <a:r>
              <a:rPr lang="es-MX" dirty="0" smtClean="0"/>
              <a:t>Resgate</a:t>
            </a:r>
            <a:r>
              <a:rPr lang="es-MX" dirty="0" smtClean="0"/>
              <a:t> de Combo(s) na </a:t>
            </a:r>
            <a:r>
              <a:rPr lang="es-MX" dirty="0" smtClean="0"/>
              <a:t>Bomboniere</a:t>
            </a:r>
            <a:r>
              <a:rPr lang="es-MX" dirty="0" smtClean="0"/>
              <a:t> </a:t>
            </a:r>
            <a:br>
              <a:rPr lang="es-MX" dirty="0" smtClean="0"/>
            </a:br>
            <a:r>
              <a:rPr lang="es-MX" dirty="0" smtClean="0"/>
              <a:t>– Caixa Rápido Vista</a:t>
            </a:r>
            <a:br>
              <a:rPr lang="es-MX" dirty="0" smtClean="0"/>
            </a:br>
            <a:r>
              <a:rPr lang="en-US" sz="1200" dirty="0" smtClean="0"/>
              <a:t>BRA-GR-TV-COMB-00</a:t>
            </a:r>
            <a:endParaRPr lang="es-MX" sz="1300" dirty="0">
              <a:solidFill>
                <a:srgbClr val="FF0000"/>
              </a:solidFill>
            </a:endParaRPr>
          </a:p>
        </p:txBody>
      </p:sp>
      <p:cxnSp>
        <p:nvCxnSpPr>
          <p:cNvPr id="77" name="Straight Arrow Connector 76"/>
          <p:cNvCxnSpPr/>
          <p:nvPr/>
        </p:nvCxnSpPr>
        <p:spPr>
          <a:xfrm>
            <a:off x="991292" y="2479048"/>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1 Rectángulo redondeado"/>
          <p:cNvSpPr/>
          <p:nvPr/>
        </p:nvSpPr>
        <p:spPr>
          <a:xfrm>
            <a:off x="1501854" y="1268760"/>
            <a:ext cx="6742555" cy="262475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grpSp>
        <p:nvGrpSpPr>
          <p:cNvPr id="86" name="179 Grupo"/>
          <p:cNvGrpSpPr/>
          <p:nvPr/>
        </p:nvGrpSpPr>
        <p:grpSpPr>
          <a:xfrm>
            <a:off x="557520" y="2250448"/>
            <a:ext cx="457200" cy="457200"/>
            <a:chOff x="8590324" y="5545335"/>
            <a:chExt cx="457200" cy="457200"/>
          </a:xfrm>
        </p:grpSpPr>
        <p:sp>
          <p:nvSpPr>
            <p:cNvPr id="87"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88"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A</a:t>
              </a:r>
              <a:endParaRPr lang="es-MX" sz="1000" dirty="0" smtClean="0">
                <a:solidFill>
                  <a:srgbClr val="0070C0"/>
                </a:solidFill>
                <a:latin typeface="Lucida Sans" pitchFamily="34" charset="0"/>
              </a:endParaRPr>
            </a:p>
          </p:txBody>
        </p:sp>
      </p:grpSp>
      <p:grpSp>
        <p:nvGrpSpPr>
          <p:cNvPr id="23" name="179 Grupo"/>
          <p:cNvGrpSpPr/>
          <p:nvPr/>
        </p:nvGrpSpPr>
        <p:grpSpPr>
          <a:xfrm>
            <a:off x="681939" y="5204048"/>
            <a:ext cx="457200" cy="457200"/>
            <a:chOff x="8590324" y="5545335"/>
            <a:chExt cx="457200" cy="457200"/>
          </a:xfrm>
        </p:grpSpPr>
        <p:sp>
          <p:nvSpPr>
            <p:cNvPr id="24"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B</a:t>
              </a:r>
              <a:endParaRPr lang="es-MX" sz="1000" dirty="0" smtClean="0">
                <a:solidFill>
                  <a:srgbClr val="0070C0"/>
                </a:solidFill>
                <a:latin typeface="Lucida Sans" pitchFamily="34" charset="0"/>
              </a:endParaRPr>
            </a:p>
          </p:txBody>
        </p:sp>
      </p:grpSp>
      <p:sp>
        <p:nvSpPr>
          <p:cNvPr id="33" name="4 CuadroTexto"/>
          <p:cNvSpPr txBox="1"/>
          <p:nvPr/>
        </p:nvSpPr>
        <p:spPr>
          <a:xfrm>
            <a:off x="1586730" y="3339520"/>
            <a:ext cx="6572801" cy="553998"/>
          </a:xfrm>
          <a:prstGeom prst="rect">
            <a:avLst/>
          </a:prstGeom>
          <a:noFill/>
        </p:spPr>
        <p:txBody>
          <a:bodyPr wrap="square" rtlCol="0">
            <a:spAutoFit/>
          </a:bodyPr>
          <a:lstStyle/>
          <a:p>
            <a:pPr algn="just"/>
            <a:r>
              <a:rPr lang="pt-BR" sz="1000" dirty="0">
                <a:solidFill>
                  <a:srgbClr val="0070C0"/>
                </a:solidFill>
                <a:latin typeface="Lucida Bright" panose="02040602050505020304" pitchFamily="18" charset="0"/>
              </a:rPr>
              <a:t>Caso o cliente queira CPF em nota fiscal paulista, o cinepolito deve c</a:t>
            </a:r>
            <a:r>
              <a:rPr lang="es-MX" sz="1000" dirty="0">
                <a:solidFill>
                  <a:srgbClr val="0070C0"/>
                </a:solidFill>
                <a:latin typeface="Lucida Bright" panose="02040602050505020304" pitchFamily="18" charset="0"/>
              </a:rPr>
              <a:t>licar</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em</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Mais</a:t>
            </a:r>
            <a:r>
              <a:rPr lang="es-MX" sz="1000" dirty="0">
                <a:solidFill>
                  <a:srgbClr val="0070C0"/>
                </a:solidFill>
                <a:latin typeface="Lucida Bright" panose="02040602050505020304" pitchFamily="18" charset="0"/>
              </a:rPr>
              <a:t> &gt; </a:t>
            </a:r>
            <a:r>
              <a:rPr lang="es-MX" sz="1000" b="1" dirty="0">
                <a:solidFill>
                  <a:srgbClr val="0070C0"/>
                </a:solidFill>
                <a:latin typeface="Lucida Bright" panose="02040602050505020304" pitchFamily="18" charset="0"/>
              </a:rPr>
              <a:t>Nota Fiscal</a:t>
            </a:r>
            <a:r>
              <a:rPr lang="es-MX" sz="1000" dirty="0">
                <a:solidFill>
                  <a:srgbClr val="0070C0"/>
                </a:solidFill>
                <a:latin typeface="Lucida Bright" panose="02040602050505020304" pitchFamily="18" charset="0"/>
              </a:rPr>
              <a:t> e incluir o </a:t>
            </a:r>
            <a:r>
              <a:rPr lang="es-MX" sz="1000" b="1" dirty="0">
                <a:solidFill>
                  <a:srgbClr val="0070C0"/>
                </a:solidFill>
                <a:latin typeface="Lucida Bright" panose="02040602050505020304" pitchFamily="18" charset="0"/>
              </a:rPr>
              <a:t>CPF</a:t>
            </a:r>
            <a:r>
              <a:rPr lang="es-MX" sz="1000" dirty="0">
                <a:solidFill>
                  <a:srgbClr val="0070C0"/>
                </a:solidFill>
                <a:latin typeface="Lucida Bright" panose="02040602050505020304" pitchFamily="18" charset="0"/>
              </a:rPr>
              <a:t> no respectivo campo. </a:t>
            </a:r>
            <a:r>
              <a:rPr lang="es-MX" sz="1000" dirty="0">
                <a:solidFill>
                  <a:srgbClr val="0070C0"/>
                </a:solidFill>
                <a:latin typeface="Lucida Bright" panose="02040602050505020304" pitchFamily="18" charset="0"/>
              </a:rPr>
              <a:t>Depois</a:t>
            </a:r>
            <a:r>
              <a:rPr lang="es-MX" sz="1000" dirty="0">
                <a:solidFill>
                  <a:srgbClr val="0070C0"/>
                </a:solidFill>
                <a:latin typeface="Lucida Bright" panose="02040602050505020304" pitchFamily="18" charset="0"/>
              </a:rPr>
              <a:t> de incluso, clicar </a:t>
            </a:r>
            <a:r>
              <a:rPr lang="es-MX" sz="1000" dirty="0">
                <a:solidFill>
                  <a:srgbClr val="0070C0"/>
                </a:solidFill>
                <a:latin typeface="Lucida Bright" panose="02040602050505020304" pitchFamily="18" charset="0"/>
              </a:rPr>
              <a:t>em</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Enter</a:t>
            </a:r>
            <a:r>
              <a:rPr lang="es-MX" sz="1000" b="1" dirty="0">
                <a:solidFill>
                  <a:srgbClr val="0070C0"/>
                </a:solidFill>
                <a:latin typeface="Lucida Bright" panose="02040602050505020304" pitchFamily="18" charset="0"/>
              </a:rPr>
              <a:t>:</a:t>
            </a:r>
            <a:endParaRPr lang="pt-BR" sz="1000" dirty="0">
              <a:solidFill>
                <a:srgbClr val="0070C0"/>
              </a:solidFill>
              <a:latin typeface="Lucida Bright" panose="02040602050505020304" pitchFamily="18" charset="0"/>
            </a:endParaRPr>
          </a:p>
          <a:p>
            <a:pPr algn="just"/>
            <a:endParaRPr lang="es-MX" sz="1000" b="1" dirty="0" smtClean="0">
              <a:solidFill>
                <a:srgbClr val="0070C0"/>
              </a:solidFill>
              <a:latin typeface="Lucida Bright" panose="02040602050505020304" pitchFamily="18" charset="0"/>
            </a:endParaRPr>
          </a:p>
        </p:txBody>
      </p:sp>
      <p:cxnSp>
        <p:nvCxnSpPr>
          <p:cNvPr id="71" name="Straight Arrow Connector 70"/>
          <p:cNvCxnSpPr/>
          <p:nvPr/>
        </p:nvCxnSpPr>
        <p:spPr>
          <a:xfrm flipH="1">
            <a:off x="1137014" y="5432648"/>
            <a:ext cx="3386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4 CuadroTexto"/>
          <p:cNvSpPr txBox="1"/>
          <p:nvPr/>
        </p:nvSpPr>
        <p:spPr>
          <a:xfrm>
            <a:off x="1675931" y="6207124"/>
            <a:ext cx="6568478" cy="246221"/>
          </a:xfrm>
          <a:prstGeom prst="rect">
            <a:avLst/>
          </a:prstGeom>
          <a:noFill/>
        </p:spPr>
        <p:txBody>
          <a:bodyPr wrap="square" rtlCol="0">
            <a:spAutoFit/>
          </a:bodyPr>
          <a:lstStyle/>
          <a:p>
            <a:pPr algn="just"/>
            <a:r>
              <a:rPr lang="pt-BR" sz="1000" dirty="0">
                <a:solidFill>
                  <a:srgbClr val="0070C0"/>
                </a:solidFill>
              </a:rPr>
              <a:t>Finalizar a compra clicando no símbolo Vista. Em seguida, entregar o cupom fiscal e o(s) combo(s) ao cliente:</a:t>
            </a:r>
          </a:p>
        </p:txBody>
      </p:sp>
      <p:sp>
        <p:nvSpPr>
          <p:cNvPr id="67" name="1 Rectángulo redondeado"/>
          <p:cNvSpPr/>
          <p:nvPr/>
        </p:nvSpPr>
        <p:spPr>
          <a:xfrm>
            <a:off x="1475656" y="4404642"/>
            <a:ext cx="6768753" cy="217984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17" name="Straight Arrow Connector 16"/>
          <p:cNvCxnSpPr/>
          <p:nvPr/>
        </p:nvCxnSpPr>
        <p:spPr>
          <a:xfrm>
            <a:off x="4604334" y="3868857"/>
            <a:ext cx="0" cy="535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CaixaDeTexto 53"/>
          <p:cNvSpPr txBox="1"/>
          <p:nvPr/>
        </p:nvSpPr>
        <p:spPr>
          <a:xfrm>
            <a:off x="7677673" y="575613"/>
            <a:ext cx="1410964" cy="492443"/>
          </a:xfrm>
          <a:prstGeom prst="rect">
            <a:avLst/>
          </a:prstGeom>
          <a:noFill/>
        </p:spPr>
        <p:txBody>
          <a:bodyPr wrap="none" rtlCol="0">
            <a:spAutoFit/>
          </a:bodyPr>
          <a:lstStyle/>
          <a:p>
            <a:r>
              <a:rPr lang="pt-BR" sz="1300" b="1" dirty="0">
                <a:solidFill>
                  <a:srgbClr val="0068AC"/>
                </a:solidFill>
              </a:rPr>
              <a:t>v</a:t>
            </a:r>
            <a:r>
              <a:rPr lang="pt-BR" sz="1300" b="1" dirty="0" smtClean="0">
                <a:solidFill>
                  <a:srgbClr val="0068AC"/>
                </a:solidFill>
              </a:rPr>
              <a:t>ersão 1.0</a:t>
            </a:r>
            <a:endParaRPr lang="pt-BR" sz="1300" b="1" dirty="0">
              <a:solidFill>
                <a:srgbClr val="0068AC"/>
              </a:solidFill>
            </a:endParaRPr>
          </a:p>
          <a:p>
            <a:r>
              <a:rPr lang="en-US" sz="1300" b="1" dirty="0" smtClean="0">
                <a:solidFill>
                  <a:srgbClr val="0068AC"/>
                </a:solidFill>
              </a:rPr>
              <a:t>novembro</a:t>
            </a:r>
            <a:r>
              <a:rPr lang="en-US" sz="1300" b="1" dirty="0" smtClean="0">
                <a:solidFill>
                  <a:srgbClr val="0068AC"/>
                </a:solidFill>
              </a:rPr>
              <a:t>/2018</a:t>
            </a:r>
            <a:endParaRPr lang="pt-BR" sz="1300" b="1" dirty="0">
              <a:solidFill>
                <a:srgbClr val="0068AC"/>
              </a:solidFill>
            </a:endParaRPr>
          </a:p>
        </p:txBody>
      </p:sp>
      <p:pic>
        <p:nvPicPr>
          <p:cNvPr id="47" name="Picture 46"/>
          <p:cNvPicPr>
            <a:picLocks noChangeAspect="1"/>
          </p:cNvPicPr>
          <p:nvPr/>
        </p:nvPicPr>
        <p:blipFill>
          <a:blip r:embed="rId2"/>
          <a:stretch>
            <a:fillRect/>
          </a:stretch>
        </p:blipFill>
        <p:spPr>
          <a:xfrm>
            <a:off x="64692" y="109487"/>
            <a:ext cx="1720394" cy="712348"/>
          </a:xfrm>
          <a:prstGeom prst="rect">
            <a:avLst/>
          </a:prstGeom>
        </p:spPr>
      </p:pic>
      <p:pic>
        <p:nvPicPr>
          <p:cNvPr id="43" name="Picture 42"/>
          <p:cNvPicPr/>
          <p:nvPr/>
        </p:nvPicPr>
        <p:blipFill>
          <a:blip r:embed="rId3"/>
          <a:stretch>
            <a:fillRect/>
          </a:stretch>
        </p:blipFill>
        <p:spPr>
          <a:xfrm>
            <a:off x="2474281" y="1509713"/>
            <a:ext cx="4797697" cy="1610366"/>
          </a:xfrm>
          <a:prstGeom prst="rect">
            <a:avLst/>
          </a:prstGeom>
        </p:spPr>
      </p:pic>
      <p:cxnSp>
        <p:nvCxnSpPr>
          <p:cNvPr id="44" name="Straight Arrow Connector 43"/>
          <p:cNvCxnSpPr/>
          <p:nvPr/>
        </p:nvCxnSpPr>
        <p:spPr>
          <a:xfrm>
            <a:off x="3131840" y="1356810"/>
            <a:ext cx="177177" cy="3260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p:cNvPicPr/>
          <p:nvPr/>
        </p:nvPicPr>
        <p:blipFill>
          <a:blip r:embed="rId4"/>
          <a:stretch>
            <a:fillRect/>
          </a:stretch>
        </p:blipFill>
        <p:spPr>
          <a:xfrm>
            <a:off x="3131840" y="4564677"/>
            <a:ext cx="3166105" cy="1617078"/>
          </a:xfrm>
          <a:prstGeom prst="rect">
            <a:avLst/>
          </a:prstGeom>
        </p:spPr>
      </p:pic>
      <p:cxnSp>
        <p:nvCxnSpPr>
          <p:cNvPr id="55" name="Straight Arrow Connector 54"/>
          <p:cNvCxnSpPr/>
          <p:nvPr/>
        </p:nvCxnSpPr>
        <p:spPr>
          <a:xfrm flipH="1">
            <a:off x="6045321" y="5373216"/>
            <a:ext cx="398887" cy="7027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860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1 Rectángulo redondeado"/>
          <p:cNvSpPr/>
          <p:nvPr/>
        </p:nvSpPr>
        <p:spPr>
          <a:xfrm>
            <a:off x="939030" y="1258333"/>
            <a:ext cx="3969465"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50" name="2 Título"/>
          <p:cNvSpPr>
            <a:spLocks noGrp="1"/>
          </p:cNvSpPr>
          <p:nvPr>
            <p:ph type="title"/>
          </p:nvPr>
        </p:nvSpPr>
        <p:spPr>
          <a:xfrm>
            <a:off x="1475656" y="100283"/>
            <a:ext cx="6202017" cy="721552"/>
          </a:xfrm>
        </p:spPr>
        <p:txBody>
          <a:bodyPr>
            <a:normAutofit fontScale="90000"/>
          </a:bodyPr>
          <a:lstStyle/>
          <a:p>
            <a:r>
              <a:rPr lang="es-MX" dirty="0"/>
              <a:t>Guia Rápido Técnicas de Venda </a:t>
            </a:r>
            <a:br>
              <a:rPr lang="es-MX" dirty="0"/>
            </a:br>
            <a:r>
              <a:rPr lang="es-MX" dirty="0"/>
              <a:t>Resgate</a:t>
            </a:r>
            <a:r>
              <a:rPr lang="es-MX" dirty="0"/>
              <a:t> de Combo(s) na </a:t>
            </a:r>
            <a:r>
              <a:rPr lang="es-MX" dirty="0"/>
              <a:t>Bomboniere</a:t>
            </a:r>
            <a:r>
              <a:rPr lang="es-MX" dirty="0"/>
              <a:t> </a:t>
            </a:r>
            <a:r>
              <a:rPr lang="es-MX" dirty="0" smtClean="0"/>
              <a:t/>
            </a:r>
            <a:br>
              <a:rPr lang="es-MX" dirty="0" smtClean="0"/>
            </a:br>
            <a:r>
              <a:rPr lang="es-MX" dirty="0" smtClean="0"/>
              <a:t>– </a:t>
            </a:r>
            <a:r>
              <a:rPr lang="es-MX" dirty="0"/>
              <a:t>Caixa Rápido Vista</a:t>
            </a:r>
            <a:br>
              <a:rPr lang="es-MX" dirty="0"/>
            </a:br>
            <a:r>
              <a:rPr lang="en-US" sz="1200" dirty="0" smtClean="0"/>
              <a:t>BRA-GR-TV-COMB-00</a:t>
            </a:r>
            <a:endParaRPr lang="es-MX" sz="1300" dirty="0">
              <a:solidFill>
                <a:srgbClr val="FF0000"/>
              </a:solidFill>
            </a:endParaRPr>
          </a:p>
        </p:txBody>
      </p:sp>
      <p:cxnSp>
        <p:nvCxnSpPr>
          <p:cNvPr id="14" name="Straight Arrow Connector 13"/>
          <p:cNvCxnSpPr/>
          <p:nvPr/>
        </p:nvCxnSpPr>
        <p:spPr>
          <a:xfrm flipH="1">
            <a:off x="4944330" y="5032548"/>
            <a:ext cx="347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6" name="179 Grupo"/>
          <p:cNvGrpSpPr/>
          <p:nvPr/>
        </p:nvGrpSpPr>
        <p:grpSpPr>
          <a:xfrm>
            <a:off x="115725" y="2053361"/>
            <a:ext cx="457200" cy="457200"/>
            <a:chOff x="8590324" y="5545335"/>
            <a:chExt cx="457200" cy="457200"/>
          </a:xfrm>
        </p:grpSpPr>
        <p:sp>
          <p:nvSpPr>
            <p:cNvPr id="87"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88"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B</a:t>
              </a:r>
              <a:endParaRPr lang="es-MX" sz="1000" dirty="0" smtClean="0">
                <a:solidFill>
                  <a:srgbClr val="0070C0"/>
                </a:solidFill>
                <a:latin typeface="Lucida Sans" pitchFamily="34" charset="0"/>
              </a:endParaRPr>
            </a:p>
          </p:txBody>
        </p:sp>
      </p:grpSp>
      <p:sp>
        <p:nvSpPr>
          <p:cNvPr id="26" name="Conector 2"/>
          <p:cNvSpPr/>
          <p:nvPr/>
        </p:nvSpPr>
        <p:spPr>
          <a:xfrm>
            <a:off x="4474840" y="4797152"/>
            <a:ext cx="457200" cy="457200"/>
          </a:xfrm>
          <a:prstGeom prst="flowChartConnector">
            <a:avLst/>
          </a:prstGeom>
          <a:noFill/>
          <a:ln w="57150">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4 CuadroTexto"/>
          <p:cNvSpPr txBox="1"/>
          <p:nvPr/>
        </p:nvSpPr>
        <p:spPr>
          <a:xfrm>
            <a:off x="1049238" y="2970531"/>
            <a:ext cx="3749048" cy="400110"/>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Entregar o </a:t>
            </a:r>
            <a:r>
              <a:rPr lang="es-MX" sz="1000" dirty="0" smtClean="0">
                <a:solidFill>
                  <a:srgbClr val="0070C0"/>
                </a:solidFill>
                <a:latin typeface="Lucida Bright" panose="02040602050505020304" pitchFamily="18" charset="0"/>
              </a:rPr>
              <a:t>Cupom Fiscal ao cliente dizendo</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“Sr(a), seu </a:t>
            </a:r>
            <a:r>
              <a:rPr lang="es-MX" sz="1000" b="1" i="1" dirty="0" smtClean="0">
                <a:solidFill>
                  <a:srgbClr val="0070C0"/>
                </a:solidFill>
                <a:latin typeface="Lucida Bright" panose="02040602050505020304" pitchFamily="18" charset="0"/>
              </a:rPr>
              <a:t>cupom</a:t>
            </a:r>
            <a:r>
              <a:rPr lang="es-MX" sz="1000" b="1" dirty="0" smtClean="0">
                <a:solidFill>
                  <a:srgbClr val="0070C0"/>
                </a:solidFill>
                <a:latin typeface="Lucida Bright" panose="02040602050505020304" pitchFamily="18" charset="0"/>
              </a:rPr>
              <a:t>”. Em seguida, entregar o pedido à ele.</a:t>
            </a:r>
            <a:endParaRPr lang="es-MX" sz="1000" b="1" dirty="0">
              <a:solidFill>
                <a:srgbClr val="0070C0"/>
              </a:solidFill>
              <a:latin typeface="Lucida Bright" panose="02040602050505020304" pitchFamily="18" charset="0"/>
            </a:endParaRPr>
          </a:p>
        </p:txBody>
      </p:sp>
      <p:sp>
        <p:nvSpPr>
          <p:cNvPr id="28" name="4 CuadroTexto"/>
          <p:cNvSpPr txBox="1"/>
          <p:nvPr/>
        </p:nvSpPr>
        <p:spPr>
          <a:xfrm>
            <a:off x="5349851" y="5673615"/>
            <a:ext cx="3614637" cy="400110"/>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Despedir-se do cliente, dizendo</a:t>
            </a:r>
            <a:r>
              <a:rPr lang="es-MX"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“Obrigada, </a:t>
            </a:r>
            <a:r>
              <a:rPr lang="es-MX" sz="1000" b="1" dirty="0">
                <a:solidFill>
                  <a:srgbClr val="0070C0"/>
                </a:solidFill>
                <a:latin typeface="Lucida Bright" panose="02040602050505020304" pitchFamily="18" charset="0"/>
              </a:rPr>
              <a:t>Divirta(m)-se” </a:t>
            </a:r>
            <a:r>
              <a:rPr lang="es-MX" sz="1000" dirty="0">
                <a:solidFill>
                  <a:srgbClr val="0070C0"/>
                </a:solidFill>
                <a:latin typeface="Lucida Bright" panose="02040602050505020304" pitchFamily="18" charset="0"/>
              </a:rPr>
              <a:t>fazendo contato visual com o cliente e sorrindo.</a:t>
            </a:r>
          </a:p>
        </p:txBody>
      </p:sp>
      <p:pic>
        <p:nvPicPr>
          <p:cNvPr id="29" name="26 Imagen"/>
          <p:cNvPicPr/>
          <p:nvPr/>
        </p:nvPicPr>
        <p:blipFill rotWithShape="1">
          <a:blip r:embed="rId2" cstate="email">
            <a:extLst>
              <a:ext uri="{28A0092B-C50C-407E-A947-70E740481C1C}">
                <a14:useLocalDpi xmlns:a14="http://schemas.microsoft.com/office/drawing/2010/main"/>
              </a:ext>
            </a:extLst>
          </a:blip>
          <a:srcRect t="32973" b="20365"/>
          <a:stretch/>
        </p:blipFill>
        <p:spPr bwMode="auto">
          <a:xfrm>
            <a:off x="1189819" y="2053361"/>
            <a:ext cx="1733943" cy="541460"/>
          </a:xfrm>
          <a:prstGeom prst="rect">
            <a:avLst/>
          </a:prstGeom>
          <a:noFill/>
        </p:spPr>
      </p:pic>
      <p:pic>
        <p:nvPicPr>
          <p:cNvPr id="31" name="63 Imagen"/>
          <p:cNvPicPr/>
          <p:nvPr/>
        </p:nvPicPr>
        <p:blipFill>
          <a:blip r:embed="rId3">
            <a:extLst>
              <a:ext uri="{28A0092B-C50C-407E-A947-70E740481C1C}">
                <a14:useLocalDpi xmlns:a14="http://schemas.microsoft.com/office/drawing/2010/main" val="0"/>
              </a:ext>
            </a:extLst>
          </a:blip>
          <a:stretch>
            <a:fillRect/>
          </a:stretch>
        </p:blipFill>
        <p:spPr>
          <a:xfrm>
            <a:off x="6605002" y="4264843"/>
            <a:ext cx="1104333" cy="1076896"/>
          </a:xfrm>
          <a:prstGeom prst="rect">
            <a:avLst/>
          </a:prstGeom>
        </p:spPr>
      </p:pic>
      <p:sp>
        <p:nvSpPr>
          <p:cNvPr id="18" name="1 Rectángulo redondeado"/>
          <p:cNvSpPr/>
          <p:nvPr/>
        </p:nvSpPr>
        <p:spPr>
          <a:xfrm>
            <a:off x="5268357" y="1268760"/>
            <a:ext cx="3751317"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20" name="4 CuadroTexto"/>
          <p:cNvSpPr txBox="1"/>
          <p:nvPr/>
        </p:nvSpPr>
        <p:spPr>
          <a:xfrm>
            <a:off x="5340056" y="3056666"/>
            <a:ext cx="3624432" cy="400110"/>
          </a:xfrm>
          <a:prstGeom prst="rect">
            <a:avLst/>
          </a:prstGeom>
          <a:noFill/>
        </p:spPr>
        <p:txBody>
          <a:bodyPr wrap="square" rtlCol="0">
            <a:spAutoFit/>
          </a:bodyPr>
          <a:lstStyle/>
          <a:p>
            <a:pPr algn="just"/>
            <a:r>
              <a:rPr lang="en-US" sz="1000" b="1" dirty="0" smtClean="0">
                <a:solidFill>
                  <a:srgbClr val="0070C0"/>
                </a:solidFill>
                <a:latin typeface="Lucida Bright" panose="02040602050505020304" pitchFamily="18" charset="0"/>
              </a:rPr>
              <a:t>Dizer: Senhor(a) aceita uma água, um doce para acompanhar o pedido?</a:t>
            </a:r>
            <a:endParaRPr lang="en-US" sz="1000" dirty="0">
              <a:solidFill>
                <a:srgbClr val="0070C0"/>
              </a:solidFill>
              <a:latin typeface="Lucida Bright" panose="02040602050505020304" pitchFamily="18" charset="0"/>
            </a:endParaRPr>
          </a:p>
        </p:txBody>
      </p:sp>
      <p:sp>
        <p:nvSpPr>
          <p:cNvPr id="21" name="TextBox 20"/>
          <p:cNvSpPr txBox="1"/>
          <p:nvPr/>
        </p:nvSpPr>
        <p:spPr>
          <a:xfrm>
            <a:off x="6733004" y="2127849"/>
            <a:ext cx="2173993" cy="323165"/>
          </a:xfrm>
          <a:prstGeom prst="rect">
            <a:avLst/>
          </a:prstGeom>
          <a:noFill/>
        </p:spPr>
        <p:txBody>
          <a:bodyPr wrap="none" rtlCol="0">
            <a:spAutoFit/>
          </a:bodyPr>
          <a:lstStyle/>
          <a:p>
            <a:r>
              <a:rPr lang="en-US" sz="1500" b="1" dirty="0" smtClean="0">
                <a:solidFill>
                  <a:srgbClr val="0070C0"/>
                </a:solidFill>
              </a:rPr>
              <a:t>Etapa 2: Maximização</a:t>
            </a:r>
            <a:endParaRPr lang="pt-BR" sz="1500" b="1" dirty="0">
              <a:solidFill>
                <a:srgbClr val="0070C0"/>
              </a:solidFill>
            </a:endParaRPr>
          </a:p>
        </p:txBody>
      </p:sp>
      <p:cxnSp>
        <p:nvCxnSpPr>
          <p:cNvPr id="3" name="Straight Arrow Connector 2"/>
          <p:cNvCxnSpPr/>
          <p:nvPr/>
        </p:nvCxnSpPr>
        <p:spPr>
          <a:xfrm>
            <a:off x="4908495" y="2348880"/>
            <a:ext cx="359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4 CuadroTexto"/>
          <p:cNvSpPr txBox="1"/>
          <p:nvPr/>
        </p:nvSpPr>
        <p:spPr>
          <a:xfrm>
            <a:off x="3607049" y="6513946"/>
            <a:ext cx="7978573" cy="261610"/>
          </a:xfrm>
          <a:prstGeom prst="rect">
            <a:avLst/>
          </a:prstGeom>
          <a:noFill/>
        </p:spPr>
        <p:txBody>
          <a:bodyPr wrap="square" rtlCol="0">
            <a:spAutoFit/>
          </a:bodyPr>
          <a:lstStyle/>
          <a:p>
            <a:pPr algn="just"/>
            <a:r>
              <a:rPr lang="en-US" sz="1100" dirty="0" smtClean="0">
                <a:solidFill>
                  <a:srgbClr val="0070C0"/>
                </a:solidFill>
                <a:latin typeface="Lucida Bright" panose="02040602050505020304" pitchFamily="18" charset="0"/>
              </a:rPr>
              <a:t>Nota: Caso o pedido tenha mais de dois produtos, colocá-los numa bandeja.</a:t>
            </a:r>
            <a:endParaRPr lang="es-MX" sz="1100" dirty="0" smtClean="0">
              <a:solidFill>
                <a:srgbClr val="0070C0"/>
              </a:solidFill>
              <a:latin typeface="Lucida Bright" panose="02040602050505020304" pitchFamily="18" charset="0"/>
            </a:endParaRPr>
          </a:p>
        </p:txBody>
      </p:sp>
      <p:sp>
        <p:nvSpPr>
          <p:cNvPr id="27" name="1 Rectángulo redondeado"/>
          <p:cNvSpPr/>
          <p:nvPr/>
        </p:nvSpPr>
        <p:spPr>
          <a:xfrm>
            <a:off x="5268356" y="3932966"/>
            <a:ext cx="3751317"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32" name="Straight Arrow Connector 31"/>
          <p:cNvCxnSpPr/>
          <p:nvPr/>
        </p:nvCxnSpPr>
        <p:spPr>
          <a:xfrm>
            <a:off x="579168" y="2300451"/>
            <a:ext cx="359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63 Imagen"/>
          <p:cNvPicPr/>
          <p:nvPr/>
        </p:nvPicPr>
        <p:blipFill>
          <a:blip r:embed="rId3">
            <a:extLst>
              <a:ext uri="{28A0092B-C50C-407E-A947-70E740481C1C}">
                <a14:useLocalDpi xmlns:a14="http://schemas.microsoft.com/office/drawing/2010/main" val="0"/>
              </a:ext>
            </a:extLst>
          </a:blip>
          <a:stretch>
            <a:fillRect/>
          </a:stretch>
        </p:blipFill>
        <p:spPr>
          <a:xfrm>
            <a:off x="3241735" y="1612823"/>
            <a:ext cx="1104333" cy="1076896"/>
          </a:xfrm>
          <a:prstGeom prst="rect">
            <a:avLst/>
          </a:prstGeom>
        </p:spPr>
      </p:pic>
      <p:pic>
        <p:nvPicPr>
          <p:cNvPr id="35" name="3084 Imagen" descr="SDC12744.png"/>
          <p:cNvPicPr/>
          <p:nvPr/>
        </p:nvPicPr>
        <p:blipFill>
          <a:blip r:embed="rId4" cstate="email">
            <a:extLst>
              <a:ext uri="{28A0092B-C50C-407E-A947-70E740481C1C}">
                <a14:useLocalDpi xmlns:a14="http://schemas.microsoft.com/office/drawing/2010/main"/>
              </a:ext>
            </a:extLst>
          </a:blip>
          <a:stretch>
            <a:fillRect/>
          </a:stretch>
        </p:blipFill>
        <p:spPr>
          <a:xfrm>
            <a:off x="5433165" y="1771109"/>
            <a:ext cx="1243194" cy="947439"/>
          </a:xfrm>
          <a:prstGeom prst="rect">
            <a:avLst/>
          </a:prstGeom>
        </p:spPr>
      </p:pic>
      <p:cxnSp>
        <p:nvCxnSpPr>
          <p:cNvPr id="4" name="Straight Arrow Connector 3"/>
          <p:cNvCxnSpPr>
            <a:stCxn id="18" idx="2"/>
            <a:endCxn id="27" idx="0"/>
          </p:cNvCxnSpPr>
          <p:nvPr/>
        </p:nvCxnSpPr>
        <p:spPr>
          <a:xfrm flipH="1">
            <a:off x="7144015" y="3588598"/>
            <a:ext cx="1" cy="344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CaixaDeTexto 53"/>
          <p:cNvSpPr txBox="1"/>
          <p:nvPr/>
        </p:nvSpPr>
        <p:spPr>
          <a:xfrm>
            <a:off x="7677673" y="575613"/>
            <a:ext cx="1410964" cy="492443"/>
          </a:xfrm>
          <a:prstGeom prst="rect">
            <a:avLst/>
          </a:prstGeom>
          <a:noFill/>
        </p:spPr>
        <p:txBody>
          <a:bodyPr wrap="none" rtlCol="0">
            <a:spAutoFit/>
          </a:bodyPr>
          <a:lstStyle/>
          <a:p>
            <a:r>
              <a:rPr lang="pt-BR" sz="1300" b="1" dirty="0">
                <a:solidFill>
                  <a:srgbClr val="0068AC"/>
                </a:solidFill>
              </a:rPr>
              <a:t>v</a:t>
            </a:r>
            <a:r>
              <a:rPr lang="pt-BR" sz="1300" b="1" dirty="0" smtClean="0">
                <a:solidFill>
                  <a:srgbClr val="0068AC"/>
                </a:solidFill>
              </a:rPr>
              <a:t>ersão 1.0</a:t>
            </a:r>
            <a:endParaRPr lang="pt-BR" sz="1300" b="1" dirty="0">
              <a:solidFill>
                <a:srgbClr val="0068AC"/>
              </a:solidFill>
            </a:endParaRPr>
          </a:p>
          <a:p>
            <a:r>
              <a:rPr lang="en-US" sz="1300" b="1" dirty="0" smtClean="0">
                <a:solidFill>
                  <a:srgbClr val="0068AC"/>
                </a:solidFill>
              </a:rPr>
              <a:t>novembro</a:t>
            </a:r>
            <a:r>
              <a:rPr lang="en-US" sz="1300" b="1" dirty="0" smtClean="0">
                <a:solidFill>
                  <a:srgbClr val="0068AC"/>
                </a:solidFill>
              </a:rPr>
              <a:t>/2018</a:t>
            </a:r>
            <a:endParaRPr lang="pt-BR" sz="1300" b="1" dirty="0">
              <a:solidFill>
                <a:srgbClr val="0068AC"/>
              </a:solidFill>
            </a:endParaRPr>
          </a:p>
        </p:txBody>
      </p:sp>
      <p:pic>
        <p:nvPicPr>
          <p:cNvPr id="36" name="Picture 35"/>
          <p:cNvPicPr>
            <a:picLocks noChangeAspect="1"/>
          </p:cNvPicPr>
          <p:nvPr/>
        </p:nvPicPr>
        <p:blipFill>
          <a:blip r:embed="rId5"/>
          <a:stretch>
            <a:fillRect/>
          </a:stretch>
        </p:blipFill>
        <p:spPr>
          <a:xfrm>
            <a:off x="64692" y="109487"/>
            <a:ext cx="1720394" cy="712348"/>
          </a:xfrm>
          <a:prstGeom prst="rect">
            <a:avLst/>
          </a:prstGeom>
        </p:spPr>
      </p:pic>
    </p:spTree>
    <p:extLst>
      <p:ext uri="{BB962C8B-B14F-4D97-AF65-F5344CB8AC3E}">
        <p14:creationId xmlns:p14="http://schemas.microsoft.com/office/powerpoint/2010/main" val="3750579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CINEPOL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ersonalizado">
  <a:themeElements>
    <a:clrScheme name="Personalizado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68AC"/>
      </a:hlink>
      <a:folHlink>
        <a:srgbClr val="0068A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9E3935653EF34ABE8D81221B884175" ma:contentTypeVersion="12" ma:contentTypeDescription="Create a new document." ma:contentTypeScope="" ma:versionID="824882f4e9a6a8538a9b25bbcdc23571">
  <xsd:schema xmlns:xsd="http://www.w3.org/2001/XMLSchema" xmlns:xs="http://www.w3.org/2001/XMLSchema" xmlns:p="http://schemas.microsoft.com/office/2006/metadata/properties" xmlns:ns2="b434cdbb-54b5-49ea-a40b-8752fccc213c" xmlns:ns3="dd2f9859-fe61-414d-91be-415ae0412e18" targetNamespace="http://schemas.microsoft.com/office/2006/metadata/properties" ma:root="true" ma:fieldsID="008dc38ced7f439384a210dc0dd40fa1" ns2:_="" ns3:_="">
    <xsd:import namespace="b434cdbb-54b5-49ea-a40b-8752fccc213c"/>
    <xsd:import namespace="dd2f9859-fe61-414d-91be-415ae0412e1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4cdbb-54b5-49ea-a40b-8752fccc21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d2f9859-fe61-414d-91be-415ae0412e1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stSharedByUser xmlns="b434cdbb-54b5-49ea-a40b-8752fccc213c" xsi:nil="true"/>
    <SharedWithUsers xmlns="b434cdbb-54b5-49ea-a40b-8752fccc213c">
      <UserInfo>
        <DisplayName/>
        <AccountId xsi:nil="true"/>
        <AccountType/>
      </UserInfo>
    </SharedWithUsers>
    <LastSharedByTime xmlns="b434cdbb-54b5-49ea-a40b-8752fccc213c" xsi:nil="true"/>
  </documentManagement>
</p:properties>
</file>

<file path=customXml/itemProps1.xml><?xml version="1.0" encoding="utf-8"?>
<ds:datastoreItem xmlns:ds="http://schemas.openxmlformats.org/officeDocument/2006/customXml" ds:itemID="{7D78614B-B61C-4C9D-83F3-9B852F9B8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4cdbb-54b5-49ea-a40b-8752fccc213c"/>
    <ds:schemaRef ds:uri="dd2f9859-fe61-414d-91be-415ae0412e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8F3EAE-C6E6-4C99-BD32-251EE56E5D55}">
  <ds:schemaRefs>
    <ds:schemaRef ds:uri="http://schemas.microsoft.com/sharepoint/v3/contenttype/forms"/>
  </ds:schemaRefs>
</ds:datastoreItem>
</file>

<file path=customXml/itemProps3.xml><?xml version="1.0" encoding="utf-8"?>
<ds:datastoreItem xmlns:ds="http://schemas.openxmlformats.org/officeDocument/2006/customXml" ds:itemID="{0AC9CEC9-7924-4E68-9325-1712CD50C554}">
  <ds:schemaRefs>
    <ds:schemaRef ds:uri="http://purl.org/dc/terms/"/>
    <ds:schemaRef ds:uri="http://schemas.openxmlformats.org/package/2006/metadata/core-properties"/>
    <ds:schemaRef ds:uri="http://purl.org/dc/elements/1.1/"/>
    <ds:schemaRef ds:uri="http://schemas.microsoft.com/office/2006/documentManagement/types"/>
    <ds:schemaRef ds:uri="b434cdbb-54b5-49ea-a40b-8752fccc213c"/>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CINEPOLIS.pot</Template>
  <TotalTime>6678</TotalTime>
  <Words>1372</Words>
  <Application>Microsoft Office PowerPoint</Application>
  <PresentationFormat>Letter Paper (8.5x11 in)</PresentationFormat>
  <Paragraphs>98</Paragraphs>
  <Slides>12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ＭＳ Ｐゴシック</vt:lpstr>
      <vt:lpstr>Arial</vt:lpstr>
      <vt:lpstr>Calibri</vt:lpstr>
      <vt:lpstr>Clarendon Bold BT</vt:lpstr>
      <vt:lpstr>Clarendon BT</vt:lpstr>
      <vt:lpstr>Lucida Bright</vt:lpstr>
      <vt:lpstr>Lucida Sans</vt:lpstr>
      <vt:lpstr>Times New Roman</vt:lpstr>
      <vt:lpstr>CINEPOLIS</vt:lpstr>
      <vt:lpstr>Diseño personalizado</vt:lpstr>
      <vt:lpstr>GUIA RÁPIDO  TÉCNICA DE VENDA COMBOS BILHETERIA - VISTA BRA-GR-TV-COMB-00 </vt:lpstr>
      <vt:lpstr>PowerPoint Presentation</vt:lpstr>
      <vt:lpstr>PowerPoint Presentation</vt:lpstr>
      <vt:lpstr>Guia Rápido Técnicas de Venda  Combos Bilheteria Vista   BRA-GR-TV-COMB-00</vt:lpstr>
      <vt:lpstr>Guia Rápido Técnicas de Venda  Combos Bilheteria Vista BRA-GR-TV-COMB-00</vt:lpstr>
      <vt:lpstr>Guia Rápido Técnicas de Venda  Combos Bilheteria Vista BRA-GR-TV-COMB-00</vt:lpstr>
      <vt:lpstr>Guia Rápido Técnicas de Venda  Resgate de Combo(s) na Bomboniere  – Caixa Rápido Vista BRA-GR-TV-COMB-00</vt:lpstr>
      <vt:lpstr>Guia Rápido Técnicas de Venda  Resgate de Combo(s) na Bomboniere  – Caixa Rápido Vista BRA-GR-TV-COMB-00</vt:lpstr>
      <vt:lpstr>Guia Rápido Técnicas de Venda  Resgate de Combo(s) na Bomboniere  – Caixa Rápido Vista BRA-GR-TV-COMB-00</vt:lpstr>
      <vt:lpstr>Guia Rápido Técnicas de Venda  Caixa Rápido Vista  BRA-GR-TV-COMB-00</vt:lpstr>
      <vt:lpstr>Estorno de combos na Bomboniere  – Caixa Rápido Vista BRA-GR-TV-COMB-00</vt:lpstr>
      <vt:lpstr>Estorno de combos na Bomboniere  – Caixa Rápido Vista BRA-GR-TV-COMB-00</vt:lpstr>
    </vt:vector>
  </TitlesOfParts>
  <Company>Cinépolis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Grupo SAAG</dc:creator>
  <cp:lastModifiedBy>Daniele Endler (ext. Scanton)</cp:lastModifiedBy>
  <cp:revision>453</cp:revision>
  <cp:lastPrinted>2016-03-02T20:08:54Z</cp:lastPrinted>
  <dcterms:created xsi:type="dcterms:W3CDTF">2009-03-17T17:39:37Z</dcterms:created>
  <dcterms:modified xsi:type="dcterms:W3CDTF">2018-11-08T11:15:23Z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0x010100289E3935653EF34ABE8D81221B884175</vt:lpwstr>
  </property>
  <property fmtid="{D5CDD505-2E9C-101B-9397-08002B2CF9AE}" pid="3" name="Order">
    <vt:r8>2222000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