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88" r:id="rId5"/>
    <p:sldId id="304" r:id="rId6"/>
    <p:sldId id="307" r:id="rId7"/>
    <p:sldId id="308" r:id="rId8"/>
    <p:sldId id="305" r:id="rId9"/>
  </p:sldIdLst>
  <p:sldSz cx="12192000" cy="6858000"/>
  <p:notesSz cx="6797675" cy="985678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AG" initials="SAAG" lastIdx="6" clrIdx="0"/>
  <p:cmAuthor id="1" name="María Esther Gómez" initials="MEG" lastIdx="3" clrIdx="1">
    <p:extLst/>
  </p:cmAuthor>
  <p:cmAuthor id="2" name="SAAGTH" initials="S" lastIdx="98" clrIdx="2"/>
  <p:cmAuthor id="3" name="SAAG-AG" initials="S" lastIdx="0" clrIdx="3"/>
  <p:cmAuthor id="4" name="Blutslpkfilth" initials="B" lastIdx="3" clrIdx="4"/>
  <p:cmAuthor id="5" name="Daniele Endler (ext. Scanton)" initials="DE(S" lastIdx="1" clrIdx="5">
    <p:extLst>
      <p:ext uri="{19B8F6BF-5375-455C-9EA6-DF929625EA0E}">
        <p15:presenceInfo xmlns:p15="http://schemas.microsoft.com/office/powerpoint/2012/main" userId="S-1-5-21-3666951236-1684651718-1201408435-2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0068AC"/>
    <a:srgbClr val="295A99"/>
    <a:srgbClr val="295999"/>
    <a:srgbClr val="ED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180" autoAdjust="0"/>
  </p:normalViewPr>
  <p:slideViewPr>
    <p:cSldViewPr>
      <p:cViewPr varScale="1">
        <p:scale>
          <a:sx n="70" d="100"/>
          <a:sy n="70" d="100"/>
        </p:scale>
        <p:origin x="9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D932-5405-4322-B5A7-864A4E96DFC6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01CB-8A9B-4142-B663-8383D796A097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9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733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989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927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01CB-8A9B-4142-B663-8383D796A097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17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AAGSC~1\AppData\Local\Temp\Rar$DI00.448\FONDOS_ok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sz="32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0598" r="6070" b="18112"/>
          <a:stretch/>
        </p:blipFill>
        <p:spPr>
          <a:xfrm>
            <a:off x="3962399" y="5876365"/>
            <a:ext cx="4195484" cy="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185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489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62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7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80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73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66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229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814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CuadroTexto 8"/>
          <p:cNvSpPr txBox="1"/>
          <p:nvPr userDrawn="1"/>
        </p:nvSpPr>
        <p:spPr>
          <a:xfrm rot="19498548">
            <a:off x="720358" y="2984647"/>
            <a:ext cx="103866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Lucida Sans" pitchFamily="34" charset="0"/>
              </a:rPr>
              <a:t>DOCUMENTO EN REVISIÓN</a:t>
            </a:r>
          </a:p>
        </p:txBody>
      </p:sp>
    </p:spTree>
    <p:extLst>
      <p:ext uri="{BB962C8B-B14F-4D97-AF65-F5344CB8AC3E}">
        <p14:creationId xmlns:p14="http://schemas.microsoft.com/office/powerpoint/2010/main" val="348982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907D-BB3D-4F20-9B59-8196D807F7AD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394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15613" y="188641"/>
            <a:ext cx="8966787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907D-BB3D-4F20-9B59-8196D807F7AD}" type="datetimeFigureOut">
              <a:rPr lang="es-MX" smtClean="0"/>
              <a:pPr/>
              <a:t>18/04/2018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B840-34EF-4AB8-9DF8-2A68208997AB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7" name="0 Imagen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" y="111604"/>
            <a:ext cx="2231821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1600" kern="1200">
          <a:solidFill>
            <a:srgbClr val="0068AC"/>
          </a:solidFill>
          <a:latin typeface="Clarendon BT" panose="02040804050505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jpeg"/><Relationship Id="rId10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BRA-GR-COMB-INT-00</a:t>
            </a:r>
            <a:endParaRPr lang="es-MX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GUIA RÁPIDO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VENDA DE COMBOS PELA INTERNET</a:t>
            </a: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2998" y="310562"/>
            <a:ext cx="11775706" cy="647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   Abril/2018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7" name="Título 1"/>
          <p:cNvSpPr txBox="1">
            <a:spLocks/>
          </p:cNvSpPr>
          <p:nvPr/>
        </p:nvSpPr>
        <p:spPr>
          <a:xfrm>
            <a:off x="3314363" y="-3638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smtClean="0"/>
              <a:t>GUIA RÁPIDO</a:t>
            </a:r>
          </a:p>
          <a:p>
            <a:r>
              <a:rPr lang="es-MX" sz="1400" dirty="0" smtClean="0"/>
              <a:t>Venda de Combos pela Internet</a:t>
            </a:r>
          </a:p>
          <a:p>
            <a:r>
              <a:rPr lang="es-MX" sz="1400" dirty="0" smtClean="0"/>
              <a:t> BRA-GR-COMB-INT-00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49" name="Retângulo 48"/>
          <p:cNvSpPr/>
          <p:nvPr/>
        </p:nvSpPr>
        <p:spPr>
          <a:xfrm>
            <a:off x="3675074" y="2168860"/>
            <a:ext cx="228591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Acessar o site ingresso.com e escolher a região e o filme desejado.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16126891" y="5050146"/>
            <a:ext cx="2415073" cy="23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11652132" y="55850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069" y="1422236"/>
            <a:ext cx="390525" cy="2485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002" y="1438449"/>
            <a:ext cx="390525" cy="95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042" y="1454372"/>
            <a:ext cx="390525" cy="952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651" y="1519787"/>
            <a:ext cx="390525" cy="95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5249" y="4893066"/>
            <a:ext cx="397655" cy="1900590"/>
          </a:xfrm>
          <a:prstGeom prst="rect">
            <a:avLst/>
          </a:prstGeom>
        </p:spPr>
      </p:pic>
      <p:cxnSp>
        <p:nvCxnSpPr>
          <p:cNvPr id="55" name="Conector reto 54"/>
          <p:cNvCxnSpPr/>
          <p:nvPr/>
        </p:nvCxnSpPr>
        <p:spPr>
          <a:xfrm flipH="1">
            <a:off x="378928" y="3879050"/>
            <a:ext cx="11477712" cy="0"/>
          </a:xfrm>
          <a:prstGeom prst="line">
            <a:avLst/>
          </a:prstGeom>
          <a:ln w="1016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378928" y="1323844"/>
            <a:ext cx="11477712" cy="5255506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5501538" y="117996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</a:p>
        </p:txBody>
      </p:sp>
      <p:sp>
        <p:nvSpPr>
          <p:cNvPr id="56" name="Retângulo de cantos arredondados 29"/>
          <p:cNvSpPr/>
          <p:nvPr/>
        </p:nvSpPr>
        <p:spPr>
          <a:xfrm>
            <a:off x="308475" y="728700"/>
            <a:ext cx="5652510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1</a:t>
            </a:r>
            <a:r>
              <a:rPr lang="pt-BR" sz="2000" b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° ETAPA: Compra do ingresso + Combo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75" name="Conector reto 68"/>
          <p:cNvCxnSpPr/>
          <p:nvPr/>
        </p:nvCxnSpPr>
        <p:spPr>
          <a:xfrm>
            <a:off x="6050995" y="4194085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75920" y="2123855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cxnSp>
        <p:nvCxnSpPr>
          <p:cNvPr id="44" name="Conector reto 68"/>
          <p:cNvCxnSpPr/>
          <p:nvPr/>
        </p:nvCxnSpPr>
        <p:spPr>
          <a:xfrm>
            <a:off x="6050995" y="1673805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93"/>
          <p:cNvSpPr/>
          <p:nvPr/>
        </p:nvSpPr>
        <p:spPr>
          <a:xfrm>
            <a:off x="11262178" y="117996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1" y="1725728"/>
            <a:ext cx="3147721" cy="1966626"/>
          </a:xfrm>
          <a:prstGeom prst="rect">
            <a:avLst/>
          </a:prstGeom>
        </p:spPr>
      </p:pic>
      <p:sp>
        <p:nvSpPr>
          <p:cNvPr id="62" name="Retângulo 48"/>
          <p:cNvSpPr/>
          <p:nvPr/>
        </p:nvSpPr>
        <p:spPr>
          <a:xfrm>
            <a:off x="9390709" y="2210670"/>
            <a:ext cx="228591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Escolher o assento. Em seguida, clicar no botão Ingressos.</a:t>
            </a:r>
            <a:endParaRPr lang="es-MX" sz="13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64" name="Elipse 93"/>
          <p:cNvSpPr/>
          <p:nvPr/>
        </p:nvSpPr>
        <p:spPr>
          <a:xfrm>
            <a:off x="11271575" y="369903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pt-BR" dirty="0"/>
          </a:p>
        </p:txBody>
      </p:sp>
      <p:sp>
        <p:nvSpPr>
          <p:cNvPr id="65" name="Elipse 92"/>
          <p:cNvSpPr/>
          <p:nvPr/>
        </p:nvSpPr>
        <p:spPr>
          <a:xfrm>
            <a:off x="5510935" y="374403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t-BR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1005" y="1538790"/>
            <a:ext cx="3105002" cy="211966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602567" y="2774836"/>
            <a:ext cx="216236" cy="7530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549051" y="2360875"/>
            <a:ext cx="216236" cy="7530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ângulo 48"/>
          <p:cNvSpPr/>
          <p:nvPr/>
        </p:nvSpPr>
        <p:spPr>
          <a:xfrm>
            <a:off x="9390708" y="4755920"/>
            <a:ext cx="2285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Selecionar o tipo de  ingresso. Em 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seguida, clicar no botão 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Pipoca. </a:t>
            </a:r>
            <a:endParaRPr lang="es-MX" sz="13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79" name="Retângulo 48"/>
          <p:cNvSpPr/>
          <p:nvPr/>
        </p:nvSpPr>
        <p:spPr>
          <a:xfrm>
            <a:off x="3562673" y="4257428"/>
            <a:ext cx="228591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Selecionar o Combo desejado informando a quantidade desejada. Em seguida, clicar em Pagar.</a:t>
            </a:r>
          </a:p>
          <a:p>
            <a:pPr algn="just">
              <a:tabLst>
                <a:tab pos="900113" algn="l"/>
              </a:tabLst>
            </a:pPr>
            <a:endParaRPr lang="es-MX" sz="13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Caso o cliente não tenha interesse, clicar no botão Não, obrigada.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4279" y="4388908"/>
            <a:ext cx="2944065" cy="1646928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>
          <a:xfrm>
            <a:off x="8514401" y="5004297"/>
            <a:ext cx="216236" cy="7530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104504" y="4194085"/>
            <a:ext cx="216236" cy="7530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715709" y="1426532"/>
            <a:ext cx="152400" cy="337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231" y="4431348"/>
            <a:ext cx="2693159" cy="1334584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334587" y="4555681"/>
            <a:ext cx="575948" cy="6285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847368" y="4774722"/>
            <a:ext cx="233350" cy="8753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5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2998" y="310562"/>
            <a:ext cx="11775706" cy="647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    Abril/2018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7" name="Título 1"/>
          <p:cNvSpPr txBox="1">
            <a:spLocks/>
          </p:cNvSpPr>
          <p:nvPr/>
        </p:nvSpPr>
        <p:spPr>
          <a:xfrm>
            <a:off x="3314363" y="-3638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smtClean="0"/>
              <a:t>GUIA RÁPIDO</a:t>
            </a:r>
          </a:p>
          <a:p>
            <a:r>
              <a:rPr lang="es-MX" sz="1400" dirty="0" smtClean="0"/>
              <a:t>Venda de </a:t>
            </a:r>
            <a:r>
              <a:rPr lang="es-MX" sz="1400" dirty="0"/>
              <a:t>Combos </a:t>
            </a:r>
            <a:r>
              <a:rPr lang="es-MX" sz="1400" dirty="0" smtClean="0"/>
              <a:t>pela Internet</a:t>
            </a:r>
          </a:p>
          <a:p>
            <a:r>
              <a:rPr lang="es-MX" sz="1400" dirty="0" smtClean="0"/>
              <a:t> BRA-GR-COMB-INT-00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49" name="Retângulo 48"/>
          <p:cNvSpPr/>
          <p:nvPr/>
        </p:nvSpPr>
        <p:spPr>
          <a:xfrm>
            <a:off x="545006" y="5156030"/>
            <a:ext cx="5280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Cliente: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Selecionar a forma de pagamento. Em seguida, clicar no botão Pagar.</a:t>
            </a:r>
            <a:endParaRPr lang="es-MX" sz="13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16126891" y="5050146"/>
            <a:ext cx="2415073" cy="23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11652132" y="55850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069" y="1422236"/>
            <a:ext cx="390525" cy="2485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002" y="1438449"/>
            <a:ext cx="390525" cy="95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042" y="1454372"/>
            <a:ext cx="390525" cy="952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651" y="1519787"/>
            <a:ext cx="390525" cy="95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5249" y="4893066"/>
            <a:ext cx="397655" cy="1900590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378928" y="1323844"/>
            <a:ext cx="11477712" cy="5255506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5501538" y="117996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pt-BR" dirty="0" smtClean="0"/>
          </a:p>
        </p:txBody>
      </p:sp>
      <p:sp>
        <p:nvSpPr>
          <p:cNvPr id="56" name="Retângulo de cantos arredondados 29"/>
          <p:cNvSpPr/>
          <p:nvPr/>
        </p:nvSpPr>
        <p:spPr>
          <a:xfrm>
            <a:off x="308475" y="728700"/>
            <a:ext cx="5742520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1</a:t>
            </a:r>
            <a:r>
              <a:rPr lang="pt-BR" sz="2000" b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° ETAPA: Compra do ingresso + Combo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5920" y="2123855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cxnSp>
        <p:nvCxnSpPr>
          <p:cNvPr id="44" name="Conector reto 68"/>
          <p:cNvCxnSpPr/>
          <p:nvPr/>
        </p:nvCxnSpPr>
        <p:spPr>
          <a:xfrm flipH="1">
            <a:off x="6040851" y="1673805"/>
            <a:ext cx="10144" cy="4545505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93"/>
          <p:cNvSpPr/>
          <p:nvPr/>
        </p:nvSpPr>
        <p:spPr>
          <a:xfrm>
            <a:off x="11262178" y="117996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084" y="2193867"/>
            <a:ext cx="4118844" cy="2737674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4655840" y="3898000"/>
            <a:ext cx="216236" cy="7530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370475" y="2203851"/>
            <a:ext cx="245852" cy="7114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8"/>
          <p:cNvSpPr/>
          <p:nvPr/>
        </p:nvSpPr>
        <p:spPr>
          <a:xfrm>
            <a:off x="6243918" y="4771539"/>
            <a:ext cx="5268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Ingresso.com: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Gerará um código de retirada onde o cliente deve mostrar esse código no cinema (seja impresso ou por meio de um print de tela).</a:t>
            </a:r>
          </a:p>
          <a:p>
            <a:pPr algn="just">
              <a:tabLst>
                <a:tab pos="900113" algn="l"/>
              </a:tabLst>
            </a:pPr>
            <a:endParaRPr lang="es-MX" sz="13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Caso o cliente queira apresentar o código de retirada por meio do celular, basta apresentá-lo na Bomboniere.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4851" y="2348880"/>
            <a:ext cx="5473328" cy="2075712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6273654" y="3600406"/>
            <a:ext cx="1481734" cy="292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Oval 29"/>
          <p:cNvSpPr/>
          <p:nvPr/>
        </p:nvSpPr>
        <p:spPr>
          <a:xfrm>
            <a:off x="9541608" y="3549567"/>
            <a:ext cx="1970676" cy="3433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9108611" y="2142498"/>
            <a:ext cx="866471" cy="14539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48"/>
          <p:cNvSpPr/>
          <p:nvPr/>
        </p:nvSpPr>
        <p:spPr>
          <a:xfrm>
            <a:off x="6260530" y="1549622"/>
            <a:ext cx="52809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FF0000"/>
                </a:solidFill>
                <a:latin typeface="Lucida Bright" panose="02040602050505020304" pitchFamily="18" charset="0"/>
              </a:rPr>
              <a:t>MENSAGEM IMPORTANTE:</a:t>
            </a: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  <a:r>
              <a:rPr lang="es-MX" sz="15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Leve a sua identidade e o mesmo cartão utilizado na compra.</a:t>
            </a:r>
            <a:endParaRPr lang="es-MX" sz="130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16294" y="0"/>
            <a:ext cx="11775706" cy="647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    Abril/2018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7" name="Título 1"/>
          <p:cNvSpPr txBox="1">
            <a:spLocks/>
          </p:cNvSpPr>
          <p:nvPr/>
        </p:nvSpPr>
        <p:spPr>
          <a:xfrm>
            <a:off x="3314363" y="-36385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smtClean="0"/>
              <a:t>GUIA RÁPIDO</a:t>
            </a:r>
          </a:p>
          <a:p>
            <a:r>
              <a:rPr lang="es-MX" sz="1400" dirty="0" smtClean="0"/>
              <a:t>Venda de </a:t>
            </a:r>
            <a:r>
              <a:rPr lang="es-MX" sz="1400" dirty="0"/>
              <a:t>Combos </a:t>
            </a:r>
            <a:r>
              <a:rPr lang="es-MX" sz="1400" dirty="0" smtClean="0"/>
              <a:t>pela Internet</a:t>
            </a:r>
          </a:p>
          <a:p>
            <a:r>
              <a:rPr lang="es-MX" sz="1400" dirty="0" smtClean="0"/>
              <a:t> BRA-GR-COMB-INT-00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60" name="Retângulo 59"/>
          <p:cNvSpPr/>
          <p:nvPr/>
        </p:nvSpPr>
        <p:spPr>
          <a:xfrm>
            <a:off x="16126891" y="5050146"/>
            <a:ext cx="2415073" cy="23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95" name="Elipse 94"/>
          <p:cNvSpPr/>
          <p:nvPr/>
        </p:nvSpPr>
        <p:spPr>
          <a:xfrm>
            <a:off x="11652132" y="55850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069" y="1422236"/>
            <a:ext cx="390525" cy="2485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002" y="1438449"/>
            <a:ext cx="390525" cy="95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042" y="1454372"/>
            <a:ext cx="390525" cy="952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651" y="1519787"/>
            <a:ext cx="390525" cy="95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5249" y="4893066"/>
            <a:ext cx="397655" cy="1900590"/>
          </a:xfrm>
          <a:prstGeom prst="rect">
            <a:avLst/>
          </a:prstGeom>
        </p:spPr>
      </p:pic>
      <p:cxnSp>
        <p:nvCxnSpPr>
          <p:cNvPr id="55" name="Conector reto 54"/>
          <p:cNvCxnSpPr/>
          <p:nvPr/>
        </p:nvCxnSpPr>
        <p:spPr>
          <a:xfrm flipH="1">
            <a:off x="378928" y="3879050"/>
            <a:ext cx="11477712" cy="0"/>
          </a:xfrm>
          <a:prstGeom prst="line">
            <a:avLst/>
          </a:prstGeom>
          <a:ln w="1016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378928" y="1323844"/>
            <a:ext cx="11477712" cy="5255506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5501538" y="117996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pt-BR" dirty="0" smtClean="0"/>
          </a:p>
        </p:txBody>
      </p:sp>
      <p:cxnSp>
        <p:nvCxnSpPr>
          <p:cNvPr id="75" name="Conector reto 68"/>
          <p:cNvCxnSpPr/>
          <p:nvPr/>
        </p:nvCxnSpPr>
        <p:spPr>
          <a:xfrm>
            <a:off x="6050995" y="4194085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75920" y="2123855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dirty="0" smtClean="0">
              <a:solidFill>
                <a:schemeClr val="bg1"/>
              </a:solidFill>
              <a:latin typeface="Lucida Sans" pitchFamily="34" charset="0"/>
            </a:endParaRPr>
          </a:p>
        </p:txBody>
      </p:sp>
      <p:cxnSp>
        <p:nvCxnSpPr>
          <p:cNvPr id="44" name="Conector reto 68"/>
          <p:cNvCxnSpPr/>
          <p:nvPr/>
        </p:nvCxnSpPr>
        <p:spPr>
          <a:xfrm>
            <a:off x="6050995" y="1673805"/>
            <a:ext cx="0" cy="216024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93"/>
          <p:cNvSpPr/>
          <p:nvPr/>
        </p:nvSpPr>
        <p:spPr>
          <a:xfrm>
            <a:off x="11262178" y="117996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pt-BR" dirty="0"/>
          </a:p>
        </p:txBody>
      </p:sp>
      <p:sp>
        <p:nvSpPr>
          <p:cNvPr id="64" name="Elipse 93"/>
          <p:cNvSpPr/>
          <p:nvPr/>
        </p:nvSpPr>
        <p:spPr>
          <a:xfrm>
            <a:off x="11271575" y="369903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pt-BR" dirty="0"/>
          </a:p>
        </p:txBody>
      </p:sp>
      <p:sp>
        <p:nvSpPr>
          <p:cNvPr id="65" name="Elipse 92"/>
          <p:cNvSpPr/>
          <p:nvPr/>
        </p:nvSpPr>
        <p:spPr>
          <a:xfrm>
            <a:off x="5510935" y="374403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t-BR" dirty="0" smtClean="0"/>
          </a:p>
        </p:txBody>
      </p:sp>
      <p:sp>
        <p:nvSpPr>
          <p:cNvPr id="31" name="Retângulo de cantos arredondados 29"/>
          <p:cNvSpPr/>
          <p:nvPr/>
        </p:nvSpPr>
        <p:spPr>
          <a:xfrm>
            <a:off x="308475" y="773705"/>
            <a:ext cx="4257355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2° ETAPA: Retirada do Combo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385" y="1819588"/>
            <a:ext cx="2757650" cy="1834437"/>
          </a:xfrm>
          <a:prstGeom prst="rect">
            <a:avLst/>
          </a:prstGeom>
        </p:spPr>
      </p:pic>
      <p:sp>
        <p:nvSpPr>
          <p:cNvPr id="33" name="Retângulo 48"/>
          <p:cNvSpPr/>
          <p:nvPr/>
        </p:nvSpPr>
        <p:spPr>
          <a:xfrm>
            <a:off x="3363040" y="1870425"/>
            <a:ext cx="2482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 Bomboniere (Caixa Rápido):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Receber do cliente, </a:t>
            </a:r>
            <a:r>
              <a:rPr lang="es-MX" sz="1300" dirty="0">
                <a:solidFill>
                  <a:srgbClr val="0068AC"/>
                </a:solidFill>
                <a:latin typeface="Lucida Bright" panose="02040602050505020304" pitchFamily="18" charset="0"/>
              </a:rPr>
              <a:t>o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código de retirada.</a:t>
            </a:r>
          </a:p>
          <a:p>
            <a:pPr algn="just">
              <a:tabLst>
                <a:tab pos="900113" algn="l"/>
              </a:tabLst>
            </a:pPr>
            <a:endParaRPr lang="es-MX" sz="13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Clicar na tecla Resgate de Venda Externa/ Antecipada Individual.</a:t>
            </a:r>
            <a:endParaRPr lang="es-MX" sz="13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819120" y="2315870"/>
            <a:ext cx="216236" cy="7530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0741" y="1853825"/>
            <a:ext cx="2769362" cy="1612216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530553" y="2270865"/>
            <a:ext cx="216236" cy="7530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48"/>
          <p:cNvSpPr/>
          <p:nvPr/>
        </p:nvSpPr>
        <p:spPr>
          <a:xfrm>
            <a:off x="9099819" y="1654639"/>
            <a:ext cx="248228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 Bomboniere (Caixa Rápido):</a:t>
            </a: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Inserir código no campo Código Busca. Em seguida, clicar no botão Pesquisar.</a:t>
            </a:r>
          </a:p>
          <a:p>
            <a:pPr algn="just">
              <a:tabLst>
                <a:tab pos="900113" algn="l"/>
              </a:tabLst>
            </a:pPr>
            <a:endParaRPr lang="es-MX" sz="13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>
              <a:tabLst>
                <a:tab pos="900113" algn="l"/>
              </a:tabLst>
            </a:pPr>
            <a:r>
              <a:rPr lang="es-MX" sz="13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Inserir no Pinpad, o cartão utilizado na internet para reconhecer a compra.</a:t>
            </a:r>
            <a:endParaRPr lang="es-MX" sz="13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8535059" y="2495890"/>
            <a:ext cx="216236" cy="7530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6744" y="4360502"/>
            <a:ext cx="2755552" cy="1800734"/>
          </a:xfrm>
          <a:prstGeom prst="rect">
            <a:avLst/>
          </a:prstGeom>
        </p:spPr>
      </p:pic>
      <p:sp>
        <p:nvSpPr>
          <p:cNvPr id="40" name="Retângulo 48"/>
          <p:cNvSpPr/>
          <p:nvPr/>
        </p:nvSpPr>
        <p:spPr>
          <a:xfrm>
            <a:off x="9156409" y="4194085"/>
            <a:ext cx="248228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0113" algn="l"/>
              </a:tabLst>
            </a:pP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Cinepolito Bomboniere (Caixa Rápido): </a:t>
            </a:r>
            <a:r>
              <a:rPr lang="es-MX" sz="15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Perguntar ao cliente: Sr(a), o produto comprado refere-se ao Combo Amigos salgada?</a:t>
            </a:r>
          </a:p>
          <a:p>
            <a:pPr algn="just">
              <a:tabLst>
                <a:tab pos="900113" algn="l"/>
              </a:tabLst>
            </a:pPr>
            <a:endParaRPr lang="es-MX" sz="150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>
              <a:tabLst>
                <a:tab pos="900113" algn="l"/>
              </a:tabLst>
            </a:pPr>
            <a:r>
              <a:rPr lang="es-MX" sz="15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Se estiver de acordo, clicar no botão Resgatar.</a:t>
            </a:r>
            <a:endParaRPr lang="es-MX" sz="13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586867" y="5285933"/>
            <a:ext cx="216236" cy="75309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217249" y="5766067"/>
            <a:ext cx="1940820" cy="273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8"/>
          <p:cNvSpPr/>
          <p:nvPr/>
        </p:nvSpPr>
        <p:spPr>
          <a:xfrm>
            <a:off x="3000496" y="4282884"/>
            <a:ext cx="285130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b="1" dirty="0">
                <a:solidFill>
                  <a:srgbClr val="0068AC"/>
                </a:solidFill>
                <a:latin typeface="Lucida Bright" panose="02040602050505020304" pitchFamily="18" charset="0"/>
              </a:rPr>
              <a:t>Cinepolito Bomboniere (Caixa Rápido</a:t>
            </a:r>
            <a:r>
              <a:rPr lang="es-MX" sz="150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): </a:t>
            </a:r>
            <a:r>
              <a:rPr lang="es-MX" sz="150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Preparar o pedido e entregar ao cliente.</a:t>
            </a:r>
          </a:p>
          <a:p>
            <a:pPr algn="just"/>
            <a:endParaRPr lang="es-MX" sz="150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600" b="1" dirty="0">
                <a:solidFill>
                  <a:srgbClr val="FF0000"/>
                </a:solidFill>
                <a:latin typeface="Lucida Bright" panose="02040602050505020304" pitchFamily="18" charset="0"/>
              </a:rPr>
              <a:t>NOTA:</a:t>
            </a:r>
            <a:r>
              <a:rPr lang="en-US" sz="1400" dirty="0">
                <a:solidFill>
                  <a:srgbClr val="0070C0"/>
                </a:solidFill>
                <a:latin typeface="Lucida Bright" panose="02040602050505020304" pitchFamily="18" charset="0"/>
              </a:rPr>
              <a:t> Se houver um(a) cliente com deficiência ou grávida, deve priorizá-lo(a), pois o colaborador trabalhará no caixa preferencial.</a:t>
            </a:r>
            <a:endParaRPr lang="es-MX" sz="1400" dirty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endParaRPr lang="es-MX" sz="130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46" name="63 Imagen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5" y="4567054"/>
            <a:ext cx="1842444" cy="1784777"/>
          </a:xfrm>
          <a:prstGeom prst="rect">
            <a:avLst/>
          </a:prstGeom>
        </p:spPr>
      </p:pic>
      <p:grpSp>
        <p:nvGrpSpPr>
          <p:cNvPr id="47" name="Grupo 11"/>
          <p:cNvGrpSpPr/>
          <p:nvPr/>
        </p:nvGrpSpPr>
        <p:grpSpPr>
          <a:xfrm>
            <a:off x="1554471" y="4034324"/>
            <a:ext cx="401069" cy="632983"/>
            <a:chOff x="4832085" y="2265062"/>
            <a:chExt cx="879866" cy="1037185"/>
          </a:xfrm>
        </p:grpSpPr>
        <p:sp>
          <p:nvSpPr>
            <p:cNvPr id="50" name="Retângulo 5"/>
            <p:cNvSpPr/>
            <p:nvPr/>
          </p:nvSpPr>
          <p:spPr>
            <a:xfrm>
              <a:off x="5003517" y="2355340"/>
              <a:ext cx="398005" cy="1620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grpSp>
          <p:nvGrpSpPr>
            <p:cNvPr id="57" name="Grupo 4"/>
            <p:cNvGrpSpPr/>
            <p:nvPr/>
          </p:nvGrpSpPr>
          <p:grpSpPr>
            <a:xfrm>
              <a:off x="4832085" y="2265062"/>
              <a:ext cx="879866" cy="1037185"/>
              <a:chOff x="7466045" y="3005545"/>
              <a:chExt cx="795938" cy="921915"/>
            </a:xfrm>
          </p:grpSpPr>
          <p:sp>
            <p:nvSpPr>
              <p:cNvPr id="59" name="Elipse 3"/>
              <p:cNvSpPr/>
              <p:nvPr/>
            </p:nvSpPr>
            <p:spPr>
              <a:xfrm>
                <a:off x="7668344" y="3212976"/>
                <a:ext cx="432048" cy="11680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1" name="Elipse 19"/>
              <p:cNvSpPr/>
              <p:nvPr/>
            </p:nvSpPr>
            <p:spPr>
              <a:xfrm>
                <a:off x="7694846" y="3329778"/>
                <a:ext cx="355532" cy="1852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sp>
            <p:nvSpPr>
              <p:cNvPr id="62" name="Elipse 20"/>
              <p:cNvSpPr/>
              <p:nvPr/>
            </p:nvSpPr>
            <p:spPr>
              <a:xfrm>
                <a:off x="7847965" y="3032933"/>
                <a:ext cx="279648" cy="1496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000"/>
              </a:p>
            </p:txBody>
          </p:sp>
          <p:pic>
            <p:nvPicPr>
              <p:cNvPr id="63" name="Imagem 18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6045" y="3005545"/>
                <a:ext cx="795938" cy="9219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974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/>
          <p:cNvSpPr/>
          <p:nvPr/>
        </p:nvSpPr>
        <p:spPr>
          <a:xfrm>
            <a:off x="51442" y="31183"/>
            <a:ext cx="11900724" cy="6662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0" y="155289"/>
            <a:ext cx="2956158" cy="1168574"/>
          </a:xfrm>
          <a:prstGeom prst="rect">
            <a:avLst/>
          </a:prstGeom>
        </p:spPr>
      </p:pic>
      <p:pic>
        <p:nvPicPr>
          <p:cNvPr id="1028" name="Picture 4" descr="Image result for cinepol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m 7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4266">
            <a:off x="10294986" y="12053730"/>
            <a:ext cx="91949" cy="91949"/>
          </a:xfrm>
          <a:prstGeom prst="rect">
            <a:avLst/>
          </a:prstGeom>
        </p:spPr>
      </p:pic>
      <p:sp>
        <p:nvSpPr>
          <p:cNvPr id="74" name="Retângulo 73"/>
          <p:cNvSpPr/>
          <p:nvPr/>
        </p:nvSpPr>
        <p:spPr>
          <a:xfrm>
            <a:off x="5354913" y="3100679"/>
            <a:ext cx="21804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00113" algn="l"/>
              </a:tabLst>
            </a:pPr>
            <a:endParaRPr lang="es-MX" sz="11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37" name="Retângulo 86"/>
          <p:cNvSpPr/>
          <p:nvPr/>
        </p:nvSpPr>
        <p:spPr>
          <a:xfrm>
            <a:off x="394091" y="1576819"/>
            <a:ext cx="51168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1) Todos os Combos Cinépolis estarão disponíveis na </a:t>
            </a:r>
            <a:br>
              <a:rPr lang="en-US" sz="11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n-US" sz="11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Internet?</a:t>
            </a:r>
          </a:p>
          <a:p>
            <a:pPr algn="just"/>
            <a:r>
              <a:rPr lang="en-US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Não. Ao lado, os Combos disponíveis na    </a:t>
            </a:r>
            <a:br>
              <a:rPr lang="en-US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n-US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internet.</a:t>
            </a:r>
          </a:p>
          <a:p>
            <a:pPr algn="just"/>
            <a:endParaRPr lang="en-US" sz="115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endParaRPr lang="en-US" sz="115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150" b="1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2) O </a:t>
            </a:r>
            <a:r>
              <a:rPr lang="en-US" sz="1150" b="1" dirty="0">
                <a:solidFill>
                  <a:srgbClr val="0070C0"/>
                </a:solidFill>
                <a:latin typeface="Lucida Bright" panose="02040602050505020304" pitchFamily="18" charset="0"/>
              </a:rPr>
              <a:t>cliente terá o direito de comprar somente o </a:t>
            </a:r>
            <a:r>
              <a:rPr lang="en-US" sz="1150" b="1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   </a:t>
            </a:r>
            <a:br>
              <a:rPr lang="en-US" sz="1150" b="1" dirty="0" smtClean="0">
                <a:solidFill>
                  <a:srgbClr val="0070C0"/>
                </a:solidFill>
                <a:latin typeface="Lucida Bright" panose="02040602050505020304" pitchFamily="18" charset="0"/>
              </a:rPr>
            </a:br>
            <a:r>
              <a:rPr lang="en-US" sz="1150" b="1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   produto pela internet</a:t>
            </a:r>
            <a:r>
              <a:rPr lang="en-US" sz="1150" b="1" dirty="0">
                <a:solidFill>
                  <a:srgbClr val="0070C0"/>
                </a:solidFill>
                <a:latin typeface="Lucida Bright" panose="02040602050505020304" pitchFamily="18" charset="0"/>
              </a:rPr>
              <a:t>?</a:t>
            </a:r>
          </a:p>
          <a:p>
            <a:pPr algn="just"/>
            <a:r>
              <a:rPr lang="en-US" sz="1150" dirty="0">
                <a:solidFill>
                  <a:srgbClr val="0070C0"/>
                </a:solidFill>
                <a:latin typeface="Lucida Bright" panose="02040602050505020304" pitchFamily="18" charset="0"/>
              </a:rPr>
              <a:t>   </a:t>
            </a:r>
            <a:r>
              <a:rPr lang="en-US" sz="1150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Não. Deverá comprar ingresso também.</a:t>
            </a:r>
            <a:endParaRPr lang="en-US" sz="1150" dirty="0">
              <a:solidFill>
                <a:srgbClr val="0070C0"/>
              </a:solidFill>
              <a:latin typeface="Lucida Bright" panose="02040602050505020304" pitchFamily="18" charset="0"/>
            </a:endParaRPr>
          </a:p>
          <a:p>
            <a:pPr algn="just"/>
            <a:endParaRPr lang="pt-BR" sz="1150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endParaRPr lang="pt-BR" sz="1150" b="1" dirty="0" smtClean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pt-BR" sz="11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3) Onde o cliente retirará o produto comprado pela  </a:t>
            </a:r>
            <a:br>
              <a:rPr lang="pt-BR" sz="11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pt-BR" sz="11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internet?</a:t>
            </a:r>
          </a:p>
          <a:p>
            <a:pPr algn="just"/>
            <a:r>
              <a:rPr lang="en-US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Na Bomboniere, por meio do Caixa Rápido devidamente    </a:t>
            </a:r>
            <a:br>
              <a:rPr lang="en-US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n-US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identificado.</a:t>
            </a:r>
            <a:endParaRPr lang="en-US" sz="1150" dirty="0" smtClean="0">
              <a:solidFill>
                <a:srgbClr val="FF000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1150" i="1" dirty="0" smtClean="0">
              <a:solidFill>
                <a:srgbClr val="FF0000"/>
              </a:solidFill>
              <a:latin typeface="Lucida Bright" panose="02040602050505020304" pitchFamily="18" charset="0"/>
            </a:endParaRPr>
          </a:p>
          <a:p>
            <a:pPr algn="just"/>
            <a:endParaRPr lang="en-US" sz="1150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1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4) Qual meio de comunicação o cliente deve   </a:t>
            </a:r>
            <a:br>
              <a:rPr lang="en-US" sz="11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n-US" sz="11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utilizar para retirada do produto no cinema?</a:t>
            </a:r>
          </a:p>
          <a:p>
            <a:pPr algn="just"/>
            <a:r>
              <a:rPr lang="en-US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Deve apresentar o código de retirada </a:t>
            </a:r>
            <a:r>
              <a:rPr lang="es-MX" sz="1150" dirty="0">
                <a:solidFill>
                  <a:srgbClr val="0068AC"/>
                </a:solidFill>
                <a:latin typeface="Lucida Bright" panose="02040602050505020304" pitchFamily="18" charset="0"/>
              </a:rPr>
              <a:t>por meio do </a:t>
            </a:r>
            <a:r>
              <a:rPr lang="es-MX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celular,   </a:t>
            </a:r>
            <a:br>
              <a:rPr lang="es-MX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</a:br>
            <a:r>
              <a:rPr lang="es-MX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  impressão ou </a:t>
            </a:r>
            <a:r>
              <a:rPr lang="es-MX" sz="1150" dirty="0">
                <a:solidFill>
                  <a:srgbClr val="0068AC"/>
                </a:solidFill>
                <a:latin typeface="Lucida Bright" panose="02040602050505020304" pitchFamily="18" charset="0"/>
              </a:rPr>
              <a:t>print de tela</a:t>
            </a:r>
            <a:r>
              <a:rPr lang="es-MX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  <a:p>
            <a:pPr algn="just"/>
            <a:endParaRPr lang="es-MX" sz="115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1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5)  Como devemos tratar os casos em que o cliente não estiver com o cartão de compra?</a:t>
            </a:r>
            <a:endParaRPr lang="en-US" sz="1150" b="1" dirty="0">
              <a:solidFill>
                <a:srgbClr val="0068AC"/>
              </a:solidFill>
              <a:latin typeface="Lucida Bright" panose="02040602050505020304" pitchFamily="18" charset="0"/>
            </a:endParaRPr>
          </a:p>
          <a:p>
            <a:pPr algn="just"/>
            <a:r>
              <a:rPr lang="en-US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Quando aparecer no sistema a mensagem de que o cliente precisa inserir o cartão de compra, o Cinepolito deve apertar algumas vezes o botão vermelho do </a:t>
            </a:r>
            <a:r>
              <a:rPr lang="en-US" sz="1150" dirty="0">
                <a:solidFill>
                  <a:srgbClr val="0068AC"/>
                </a:solidFill>
                <a:latin typeface="Lucida Bright" panose="02040602050505020304" pitchFamily="18" charset="0"/>
              </a:rPr>
              <a:t>p</a:t>
            </a:r>
            <a:r>
              <a:rPr lang="en-US" sz="1150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inpad até aparecer a mensagem no sistema pedindo o código de reserva.</a:t>
            </a:r>
            <a:r>
              <a:rPr lang="es-MX" sz="1150" b="1" dirty="0" smtClean="0">
                <a:solidFill>
                  <a:srgbClr val="0068AC"/>
                </a:solidFill>
                <a:latin typeface="Lucida Bright" panose="02040602050505020304" pitchFamily="18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549" y="2956032"/>
            <a:ext cx="342900" cy="2762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961" y="2885884"/>
            <a:ext cx="342900" cy="276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240" y="2212278"/>
            <a:ext cx="1704975" cy="1905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3984" y="2182773"/>
            <a:ext cx="1704975" cy="1905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3562" y="1155836"/>
            <a:ext cx="3061616" cy="342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8145" y="2282461"/>
            <a:ext cx="276225" cy="1524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0611" y="2282461"/>
            <a:ext cx="276225" cy="152400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>
            <a:off x="6771075" y="1178750"/>
            <a:ext cx="3908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rgbClr val="0068AC"/>
                </a:solidFill>
              </a:rPr>
              <a:t>Listagem de Combos: Tradicional e VIP:</a:t>
            </a:r>
            <a:endParaRPr lang="pt-BR" b="1" dirty="0">
              <a:solidFill>
                <a:srgbClr val="0068AC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290355" y="944433"/>
            <a:ext cx="11658603" cy="5724927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015402" y="739119"/>
            <a:ext cx="3700778" cy="36573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Informações Importantes: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34" name="Conector reto 33"/>
          <p:cNvCxnSpPr/>
          <p:nvPr/>
        </p:nvCxnSpPr>
        <p:spPr>
          <a:xfrm flipH="1">
            <a:off x="5680587" y="1323863"/>
            <a:ext cx="10368" cy="5165477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47"/>
          <p:cNvSpPr/>
          <p:nvPr/>
        </p:nvSpPr>
        <p:spPr>
          <a:xfrm>
            <a:off x="10596500" y="862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   </a:t>
            </a:r>
            <a:r>
              <a:rPr lang="pt-BR" sz="1400" b="1" dirty="0" smtClean="0">
                <a:solidFill>
                  <a:srgbClr val="0070C0"/>
                </a:solidFill>
              </a:rPr>
              <a:t>Versão 1.0</a:t>
            </a:r>
            <a:endParaRPr lang="pt-BR" sz="1400" b="1" dirty="0">
              <a:solidFill>
                <a:srgbClr val="0070C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70C0"/>
                </a:solidFill>
              </a:rPr>
              <a:t>    Abril/2018</a:t>
            </a:r>
            <a:endParaRPr lang="pt-BR" sz="1400" b="1" dirty="0">
              <a:solidFill>
                <a:srgbClr val="0070C0"/>
              </a:solidFill>
            </a:endParaRP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2945651" y="7148"/>
            <a:ext cx="6202017" cy="721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sz="1400" dirty="0" smtClean="0"/>
              <a:t>GUIA RÁPIDO</a:t>
            </a:r>
          </a:p>
          <a:p>
            <a:r>
              <a:rPr lang="es-MX" sz="1400" dirty="0"/>
              <a:t>Venda </a:t>
            </a:r>
            <a:r>
              <a:rPr lang="es-MX" sz="1400" dirty="0" smtClean="0"/>
              <a:t>de </a:t>
            </a:r>
            <a:r>
              <a:rPr lang="es-MX" sz="1400" dirty="0"/>
              <a:t>Combos pela Internet</a:t>
            </a:r>
          </a:p>
          <a:p>
            <a:r>
              <a:rPr lang="es-MX" sz="1400" dirty="0" smtClean="0"/>
              <a:t> BRA-GR-COMB-INT-00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41" name="Retângulo 38"/>
          <p:cNvSpPr/>
          <p:nvPr/>
        </p:nvSpPr>
        <p:spPr>
          <a:xfrm>
            <a:off x="1550495" y="1169458"/>
            <a:ext cx="237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68AC"/>
                </a:solidFill>
              </a:rPr>
              <a:t>Perguntas e Respostas:</a:t>
            </a:r>
            <a:endParaRPr lang="pt-BR" b="1" dirty="0">
              <a:solidFill>
                <a:srgbClr val="0068AC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1804" y="1641950"/>
            <a:ext cx="5674999" cy="46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295999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solidFill>
              <a:schemeClr val="bg1"/>
            </a:solidFill>
            <a:latin typeface="Lucida 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" ma:contentTypeDescription="Create a new document." ma:contentTypeScope="" ma:versionID="334149326a64982d3b15fe1bb3626b52">
  <xsd:schema xmlns:xsd="http://www.w3.org/2001/XMLSchema" xmlns:xs="http://www.w3.org/2001/XMLSchema" xmlns:p="http://schemas.microsoft.com/office/2006/metadata/properties" xmlns:ns2="b434cdbb-54b5-49ea-a40b-8752fccc213c" targetNamespace="http://schemas.microsoft.com/office/2006/metadata/properties" ma:root="true" ma:fieldsID="eddd2c58a5d112a168fbe3204970eb5e" ns2:_="">
    <xsd:import namespace="b434cdbb-54b5-49ea-a40b-8752fccc21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13E624-94BB-4095-9EA6-73964D11847D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b434cdbb-54b5-49ea-a40b-8752fccc213c"/>
  </ds:schemaRefs>
</ds:datastoreItem>
</file>

<file path=customXml/itemProps2.xml><?xml version="1.0" encoding="utf-8"?>
<ds:datastoreItem xmlns:ds="http://schemas.openxmlformats.org/officeDocument/2006/customXml" ds:itemID="{20F08338-3585-466D-AF1C-11AF2CE37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C5E163-E970-4ECD-845B-10C45414CF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15891</TotalTime>
  <Words>409</Words>
  <Application>Microsoft Office PowerPoint</Application>
  <PresentationFormat>Widescreen</PresentationFormat>
  <Paragraphs>85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Clarendon BT</vt:lpstr>
      <vt:lpstr>Lucida Bright</vt:lpstr>
      <vt:lpstr>Lucida Sans</vt:lpstr>
      <vt:lpstr>Tema de Office</vt:lpstr>
      <vt:lpstr>GUIA RÁPIDO VENDA DE COMBOS PELA INTERNET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Daniele Endler (ext. Scanton)</cp:lastModifiedBy>
  <cp:revision>1056</cp:revision>
  <cp:lastPrinted>2017-06-21T21:12:17Z</cp:lastPrinted>
  <dcterms:created xsi:type="dcterms:W3CDTF">2011-07-21T16:01:35Z</dcterms:created>
  <dcterms:modified xsi:type="dcterms:W3CDTF">2018-04-18T20:23:48Z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