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88" r:id="rId5"/>
    <p:sldId id="292" r:id="rId6"/>
    <p:sldId id="293" r:id="rId7"/>
    <p:sldId id="291" r:id="rId8"/>
    <p:sldId id="301" r:id="rId9"/>
    <p:sldId id="306" r:id="rId10"/>
    <p:sldId id="304" r:id="rId11"/>
    <p:sldId id="307" r:id="rId12"/>
    <p:sldId id="300" r:id="rId13"/>
  </p:sldIdLst>
  <p:sldSz cx="12192000" cy="6858000"/>
  <p:notesSz cx="6797675" cy="985678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AG" initials="SAAG" lastIdx="6" clrIdx="0"/>
  <p:cmAuthor id="1" name="María Esther Gómez" initials="MEG" lastIdx="3" clrIdx="1">
    <p:extLst/>
  </p:cmAuthor>
  <p:cmAuthor id="2" name="SAAGTH" initials="S" lastIdx="98" clrIdx="2"/>
  <p:cmAuthor id="3" name="SAAG-AG" initials="S" lastIdx="0" clrIdx="3"/>
  <p:cmAuthor id="4" name="Blutslpkfilth" initials="B"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A99"/>
    <a:srgbClr val="0068AC"/>
    <a:srgbClr val="FFC72C"/>
    <a:srgbClr val="295999"/>
    <a:srgbClr val="EDC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394" autoAdjust="0"/>
  </p:normalViewPr>
  <p:slideViewPr>
    <p:cSldViewPr>
      <p:cViewPr varScale="1">
        <p:scale>
          <a:sx n="74" d="100"/>
          <a:sy n="74" d="100"/>
        </p:scale>
        <p:origin x="948" y="138"/>
      </p:cViewPr>
      <p:guideLst>
        <p:guide orient="horz" pos="2160"/>
        <p:guide pos="384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F4E9D932-5405-4322-B5A7-864A4E96DFC6}" type="datetimeFigureOut">
              <a:rPr lang="es-MX" smtClean="0"/>
              <a:pPr/>
              <a:t>07/08/2017</a:t>
            </a:fld>
            <a:endParaRPr lang="es-MX" dirty="0"/>
          </a:p>
        </p:txBody>
      </p:sp>
      <p:sp>
        <p:nvSpPr>
          <p:cNvPr id="4" name="3 Marcador de imagen de diapositiva"/>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676B01CB-8A9B-4142-B663-8383D796A097}" type="slidenum">
              <a:rPr lang="es-MX" smtClean="0"/>
              <a:pPr/>
              <a:t>‹#›</a:t>
            </a:fld>
            <a:endParaRPr lang="es-MX" dirty="0"/>
          </a:p>
        </p:txBody>
      </p:sp>
    </p:spTree>
    <p:extLst>
      <p:ext uri="{BB962C8B-B14F-4D97-AF65-F5344CB8AC3E}">
        <p14:creationId xmlns:p14="http://schemas.microsoft.com/office/powerpoint/2010/main" val="416599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4</a:t>
            </a:fld>
            <a:endParaRPr lang="es-MX" dirty="0"/>
          </a:p>
        </p:txBody>
      </p:sp>
    </p:spTree>
    <p:extLst>
      <p:ext uri="{BB962C8B-B14F-4D97-AF65-F5344CB8AC3E}">
        <p14:creationId xmlns:p14="http://schemas.microsoft.com/office/powerpoint/2010/main" val="126552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5</a:t>
            </a:fld>
            <a:endParaRPr lang="es-MX" dirty="0"/>
          </a:p>
        </p:txBody>
      </p:sp>
    </p:spTree>
    <p:extLst>
      <p:ext uri="{BB962C8B-B14F-4D97-AF65-F5344CB8AC3E}">
        <p14:creationId xmlns:p14="http://schemas.microsoft.com/office/powerpoint/2010/main" val="183957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6</a:t>
            </a:fld>
            <a:endParaRPr lang="es-MX" dirty="0"/>
          </a:p>
        </p:txBody>
      </p:sp>
    </p:spTree>
    <p:extLst>
      <p:ext uri="{BB962C8B-B14F-4D97-AF65-F5344CB8AC3E}">
        <p14:creationId xmlns:p14="http://schemas.microsoft.com/office/powerpoint/2010/main" val="191080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7</a:t>
            </a:fld>
            <a:endParaRPr lang="es-MX" dirty="0"/>
          </a:p>
        </p:txBody>
      </p:sp>
    </p:spTree>
    <p:extLst>
      <p:ext uri="{BB962C8B-B14F-4D97-AF65-F5344CB8AC3E}">
        <p14:creationId xmlns:p14="http://schemas.microsoft.com/office/powerpoint/2010/main" val="257700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8</a:t>
            </a:fld>
            <a:endParaRPr lang="es-MX" dirty="0"/>
          </a:p>
        </p:txBody>
      </p:sp>
    </p:spTree>
    <p:extLst>
      <p:ext uri="{BB962C8B-B14F-4D97-AF65-F5344CB8AC3E}">
        <p14:creationId xmlns:p14="http://schemas.microsoft.com/office/powerpoint/2010/main" val="34882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9</a:t>
            </a:fld>
            <a:endParaRPr lang="es-MX" dirty="0"/>
          </a:p>
        </p:txBody>
      </p:sp>
    </p:spTree>
    <p:extLst>
      <p:ext uri="{BB962C8B-B14F-4D97-AF65-F5344CB8AC3E}">
        <p14:creationId xmlns:p14="http://schemas.microsoft.com/office/powerpoint/2010/main" val="488964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1031" name="Picture 7" descr="C:\Users\SAAGSC~1\AppData\Local\Temp\Rar$DI00.448\FONDOS_ok-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hasCustomPrompt="1"/>
          </p:nvPr>
        </p:nvSpPr>
        <p:spPr>
          <a:xfrm>
            <a:off x="914400" y="2130426"/>
            <a:ext cx="10363200" cy="1470025"/>
          </a:xfrm>
        </p:spPr>
        <p:txBody>
          <a:bodyPr>
            <a:noAutofit/>
          </a:bodyPr>
          <a:lstStyle>
            <a:lvl1pPr>
              <a:defRPr sz="3200">
                <a:solidFill>
                  <a:srgbClr val="FFC319"/>
                </a:solidFill>
                <a:latin typeface="Clarendon BT" panose="02040804050505030204" pitchFamily="18" charset="0"/>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828800" y="3886200"/>
            <a:ext cx="8534400" cy="1752600"/>
          </a:xfrm>
        </p:spPr>
        <p:txBody>
          <a:bodyPr>
            <a:normAutofit/>
          </a:bodyPr>
          <a:lstStyle>
            <a:lvl1pPr marL="0" indent="0" algn="ctr">
              <a:buNone/>
              <a:defRPr sz="2400">
                <a:solidFill>
                  <a:srgbClr val="FFC319"/>
                </a:solidFill>
                <a:latin typeface="Clarendon BT" panose="02040804050505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5" name="4 Marcador de pie de página"/>
          <p:cNvSpPr>
            <a:spLocks noGrp="1"/>
          </p:cNvSpPr>
          <p:nvPr>
            <p:ph type="ftr" sz="quarter" idx="11"/>
          </p:nvPr>
        </p:nvSpPr>
        <p:spPr/>
        <p:txBody>
          <a:bodyPr/>
          <a:lstStyle/>
          <a:p>
            <a:endParaRPr lang="es-ES" dirty="0"/>
          </a:p>
        </p:txBody>
      </p:sp>
      <p:pic>
        <p:nvPicPr>
          <p:cNvPr id="7" name="6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5614" t="20598" r="6070" b="18112"/>
          <a:stretch/>
        </p:blipFill>
        <p:spPr>
          <a:xfrm>
            <a:off x="3962399" y="5876365"/>
            <a:ext cx="4195484" cy="860612"/>
          </a:xfrm>
          <a:prstGeom prst="rect">
            <a:avLst/>
          </a:prstGeom>
        </p:spPr>
      </p:pic>
    </p:spTree>
    <p:extLst>
      <p:ext uri="{BB962C8B-B14F-4D97-AF65-F5344CB8AC3E}">
        <p14:creationId xmlns:p14="http://schemas.microsoft.com/office/powerpoint/2010/main" val="32876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177185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54489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323962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599825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0007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206801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60737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147661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244229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267814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
        <p:nvSpPr>
          <p:cNvPr id="5" name="CuadroTexto 8"/>
          <p:cNvSpPr txBox="1"/>
          <p:nvPr userDrawn="1"/>
        </p:nvSpPr>
        <p:spPr>
          <a:xfrm rot="19498548">
            <a:off x="720358" y="2984647"/>
            <a:ext cx="10386690"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REVISIÓN</a:t>
            </a:r>
          </a:p>
        </p:txBody>
      </p:sp>
    </p:spTree>
    <p:extLst>
      <p:ext uri="{BB962C8B-B14F-4D97-AF65-F5344CB8AC3E}">
        <p14:creationId xmlns:p14="http://schemas.microsoft.com/office/powerpoint/2010/main" val="348982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220394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615613" y="188641"/>
            <a:ext cx="8966787" cy="655491"/>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0B840-34EF-4AB8-9DF8-2A68208997AB}" type="slidenum">
              <a:rPr lang="es-MX" smtClean="0"/>
              <a:pPr/>
              <a:t>‹#›</a:t>
            </a:fld>
            <a:endParaRPr lang="es-MX" dirty="0"/>
          </a:p>
        </p:txBody>
      </p:sp>
      <p:pic>
        <p:nvPicPr>
          <p:cNvPr id="7" name="0 Imagen"/>
          <p:cNvPicPr/>
          <p:nvPr userDrawn="1"/>
        </p:nvPicPr>
        <p:blipFill>
          <a:blip r:embed="rId15" cstate="print">
            <a:extLst>
              <a:ext uri="{28A0092B-C50C-407E-A947-70E740481C1C}">
                <a14:useLocalDpi xmlns:a14="http://schemas.microsoft.com/office/drawing/2010/main" val="0"/>
              </a:ext>
            </a:extLst>
          </a:blip>
          <a:stretch>
            <a:fillRect/>
          </a:stretch>
        </p:blipFill>
        <p:spPr>
          <a:xfrm>
            <a:off x="143370" y="111604"/>
            <a:ext cx="2231821" cy="655491"/>
          </a:xfrm>
          <a:prstGeom prst="rect">
            <a:avLst/>
          </a:prstGeom>
        </p:spPr>
      </p:pic>
    </p:spTree>
    <p:extLst>
      <p:ext uri="{BB962C8B-B14F-4D97-AF65-F5344CB8AC3E}">
        <p14:creationId xmlns:p14="http://schemas.microsoft.com/office/powerpoint/2010/main" val="1435369797"/>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49" r:id="rId3"/>
    <p:sldLayoutId id="2147483650"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Lucida Bright" panose="02040602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Lucida Bright" panose="02040602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Lucida Bright" panose="02040602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Lucida Bright" panose="02040602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Lucida Bright" panose="02040602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www.aeiscap.com/wp-content/uploads/2014/01/resumos-marketing-distribui%C3%A7%C3%A3o.pdf" TargetMode="External"/><Relationship Id="rId3" Type="http://schemas.openxmlformats.org/officeDocument/2006/relationships/image" Target="../media/image5.png"/><Relationship Id="rId7" Type="http://schemas.openxmlformats.org/officeDocument/2006/relationships/hyperlink" Target="http://www.agevole.com.br/2016/05/estrategias-para-pdv-ponto-de-vend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www.pridecommerce.com/2012/07/dicas-de-marketing-exposicao-de.html" TargetMode="External"/><Relationship Id="rId4" Type="http://schemas.openxmlformats.org/officeDocument/2006/relationships/image" Target="../media/image6.png"/><Relationship Id="rId9" Type="http://schemas.openxmlformats.org/officeDocument/2006/relationships/hyperlink" Target="https://pt.slideshare.net/lililovelilica/planejamento-de-midia-apostil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p:txBody>
          <a:bodyPr/>
          <a:lstStyle/>
          <a:p>
            <a:r>
              <a:rPr lang="es-MX" dirty="0" smtClean="0"/>
              <a:t>BRA-GR-EXP-REF-00</a:t>
            </a:r>
            <a:endParaRPr lang="es-MX" dirty="0"/>
          </a:p>
        </p:txBody>
      </p:sp>
      <p:sp>
        <p:nvSpPr>
          <p:cNvPr id="6" name="1 Título"/>
          <p:cNvSpPr>
            <a:spLocks noGrp="1"/>
          </p:cNvSpPr>
          <p:nvPr>
            <p:ph type="ctrTitle"/>
          </p:nvPr>
        </p:nvSpPr>
        <p:spPr/>
        <p:txBody>
          <a:bodyPr/>
          <a:lstStyle/>
          <a:p>
            <a:r>
              <a:rPr lang="es-MX" dirty="0" smtClean="0">
                <a:solidFill>
                  <a:schemeClr val="bg1"/>
                </a:solidFill>
              </a:rPr>
              <a:t>GUIA RÁPIDO</a:t>
            </a:r>
            <a:br>
              <a:rPr lang="es-MX" dirty="0" smtClean="0">
                <a:solidFill>
                  <a:schemeClr val="bg1"/>
                </a:solidFill>
              </a:rPr>
            </a:br>
            <a:r>
              <a:rPr lang="es-MX" dirty="0" smtClean="0">
                <a:solidFill>
                  <a:schemeClr val="bg1"/>
                </a:solidFill>
              </a:rPr>
              <a:t>EXPOSIÇÃO DE BEBIDAS NOS REFRIGERADORES</a:t>
            </a:r>
            <a:endParaRPr lang="es-ES" i="1" dirty="0">
              <a:solidFill>
                <a:schemeClr val="bg1"/>
              </a:solidFill>
            </a:endParaRPr>
          </a:p>
        </p:txBody>
      </p:sp>
    </p:spTree>
    <p:extLst>
      <p:ext uri="{BB962C8B-B14F-4D97-AF65-F5344CB8AC3E}">
        <p14:creationId xmlns:p14="http://schemas.microsoft.com/office/powerpoint/2010/main" val="4071284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
            <a:ext cx="2240924" cy="923925"/>
          </a:xfrm>
          <a:prstGeom prst="rect">
            <a:avLst/>
          </a:prstGeom>
        </p:spPr>
      </p:pic>
      <p:sp>
        <p:nvSpPr>
          <p:cNvPr id="4" name="Rectangle 3"/>
          <p:cNvSpPr/>
          <p:nvPr/>
        </p:nvSpPr>
        <p:spPr>
          <a:xfrm>
            <a:off x="1762259" y="152869"/>
            <a:ext cx="8673921" cy="7032694"/>
          </a:xfrm>
          <a:prstGeom prst="rect">
            <a:avLst/>
          </a:prstGeom>
        </p:spPr>
        <p:txBody>
          <a:bodyPr wrap="square">
            <a:spAutoFit/>
          </a:bodyPr>
          <a:lstStyle/>
          <a:p>
            <a:pPr algn="just">
              <a:spcAft>
                <a:spcPts val="1000"/>
              </a:spcAft>
            </a:pPr>
            <a:r>
              <a:rPr lang="es-ES" sz="1700" b="1" dirty="0">
                <a:latin typeface="Times New Roman" panose="02020603050405020304" pitchFamily="18" charset="0"/>
                <a:ea typeface="Calibri" panose="020F0502020204030204" pitchFamily="34" charset="0"/>
                <a:cs typeface="Times New Roman" panose="02020603050405020304" pitchFamily="18" charset="0"/>
              </a:rPr>
              <a:t>Cláusula de Confidencialidad</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Este documento y sus anexos contienen información estratégica de negocio, secretos comerciales y en general el </a:t>
            </a:r>
            <a:r>
              <a:rPr lang="es-ES" sz="1700" i="1" dirty="0">
                <a:latin typeface="Times New Roman" panose="02020603050405020304" pitchFamily="18" charset="0"/>
                <a:ea typeface="Calibri" panose="020F0502020204030204" pitchFamily="34" charset="0"/>
                <a:cs typeface="Times New Roman" panose="02020603050405020304" pitchFamily="18" charset="0"/>
              </a:rPr>
              <a:t>know-how</a:t>
            </a:r>
            <a:r>
              <a:rPr lang="es-ES" sz="1700" dirty="0">
                <a:latin typeface="Times New Roman" panose="02020603050405020304" pitchFamily="18" charset="0"/>
                <a:ea typeface="Calibri" panose="020F0502020204030204" pitchFamily="34" charset="0"/>
                <a:cs typeface="Times New Roman" panose="02020603050405020304" pitchFamily="18" charset="0"/>
              </a:rPr>
              <a:t> de Carbondale, S.L. Co. (“Scanton US” o “Carbondale”), y su grupo, derivados de experiencias comerciales y programas de investigación y desarrollo, y que han sido compilados para uso exclusivo de las filiales del grupo (y, en particular, de algunos de sus empleados y directivos), con el objetivo de asegurar e incrementar la rentabilidad y beneficio del grupo a largo plazo. El contenido de este documento y sus anexos es, por consiguiente,  estrictamente confidencial y para el uso exclusivo de sus destinatarios.</a:t>
            </a: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En este documento y sus anexos tendrá la consideración de “</a:t>
            </a:r>
            <a:r>
              <a:rPr lang="es-ES" sz="1700" b="1" dirty="0">
                <a:latin typeface="Times New Roman" panose="02020603050405020304" pitchFamily="18" charset="0"/>
                <a:ea typeface="Calibri" panose="020F0502020204030204" pitchFamily="34" charset="0"/>
                <a:cs typeface="Times New Roman" panose="02020603050405020304" pitchFamily="18" charset="0"/>
              </a:rPr>
              <a:t>Información Confidencial</a:t>
            </a:r>
            <a:r>
              <a:rPr lang="es-ES" sz="1700" dirty="0">
                <a:latin typeface="Times New Roman" panose="02020603050405020304" pitchFamily="18" charset="0"/>
                <a:ea typeface="Calibri" panose="020F0502020204030204" pitchFamily="34" charset="0"/>
                <a:cs typeface="Times New Roman" panose="02020603050405020304" pitchFamily="18" charset="0"/>
              </a:rPr>
              <a:t>” toda documentación e información (de tipo económico, financiero, técnico, comercial, estratégico o de otro tipo), proporcionada de cualquier forma (oral, escrita o en cualquier soporte) y en cualquier momento, ya sea con anterioridad o posterioridad a la fecha de este documento o sus anexos, que no esté disponible públicamente, relativa a Carbondale, a cualquier sociedad de su grupo, o a cualquier persona relacionada con las mismas, incluyendo, sin limitación: información científica, técnica o arquitectónica; información relativa al negocio actual o futuro, experiencia comercial y planes de comercialización, incluyendo, pero no limitada a, información financiera, términos contractuales o información y datos de clientes; diseños, dibujos, muestras, programas de computadora y software; costos e información de precios; y identificación de personal u otros recursos para su posible uso comercial.  En particular, será Información Confidencial toda documentación e información: (i) marcada como tal; (ii) identificada por Carbondale o su personal, bien de forma escrita o bien de forma verbal, como Información Confidencial; (iii) que tenga valor comercial; (iv) que no sea conocida a nivel general en el mercado o la industria; o (v) que por su naturaleza o por las circunstancias en que se produzca la revelación, deba de buena fe estimarse como tal.</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309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
            <a:ext cx="2240924" cy="923925"/>
          </a:xfrm>
          <a:prstGeom prst="rect">
            <a:avLst/>
          </a:prstGeom>
        </p:spPr>
      </p:pic>
      <p:sp>
        <p:nvSpPr>
          <p:cNvPr id="2" name="Rectangle 1"/>
          <p:cNvSpPr/>
          <p:nvPr/>
        </p:nvSpPr>
        <p:spPr>
          <a:xfrm>
            <a:off x="1736501" y="337845"/>
            <a:ext cx="8725437" cy="2446824"/>
          </a:xfrm>
          <a:prstGeom prst="rect">
            <a:avLst/>
          </a:prstGeom>
        </p:spPr>
        <p:txBody>
          <a:bodyPr wrap="square">
            <a:spAutoFit/>
          </a:bodyPr>
          <a:lstStyle/>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Los destinatarios de este documento y sus anexos se comprometen a tratar y conservar en todo momento la Información Confidencial como secreta y confidencial y a no la comunicarla ni revelarla directa ni indirectamente (tanto en forma oral o escrita) a ninguna otra persona física o jurídica (con la única excepción de aquellos miembros del personal de Carbondale que tengan la necesidad de conocer dicha información para la prestación de sus servicios) sin que medie previa aprobación por escrito de Carbondale.  La revelación, distribución, transmisión electrónica o copia de la Información Confidencial queda estrictamente prohibida. Los destinatarios de este documento y sus anexos acuerdan no duplicar, distribuir o revelar su contenido a través de ningún medio.</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402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1100445" y="228560"/>
            <a:ext cx="9451050" cy="6546712"/>
          </a:xfrm>
          <a:prstGeom prst="rect">
            <a:avLst/>
          </a:prstGeom>
        </p:spPr>
      </p:pic>
      <p:sp>
        <p:nvSpPr>
          <p:cNvPr id="147"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sp>
        <p:nvSpPr>
          <p:cNvPr id="160" name="Título 1"/>
          <p:cNvSpPr txBox="1">
            <a:spLocks/>
          </p:cNvSpPr>
          <p:nvPr/>
        </p:nvSpPr>
        <p:spPr>
          <a:xfrm>
            <a:off x="2938196" y="-10403"/>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smtClean="0">
                <a:solidFill>
                  <a:srgbClr val="0070C0"/>
                </a:solidFill>
              </a:rPr>
              <a:t>Guia Rápido </a:t>
            </a:r>
          </a:p>
          <a:p>
            <a:r>
              <a:rPr lang="es-MX" dirty="0" smtClean="0">
                <a:solidFill>
                  <a:srgbClr val="0070C0"/>
                </a:solidFill>
              </a:rPr>
              <a:t>Exposição de bebidas nos refrigeradores</a:t>
            </a:r>
            <a:endParaRPr lang="es-MX" dirty="0">
              <a:solidFill>
                <a:srgbClr val="0070C0"/>
              </a:solidFill>
            </a:endParaRPr>
          </a:p>
          <a:p>
            <a:r>
              <a:rPr lang="es-MX" sz="1200" dirty="0" smtClean="0">
                <a:solidFill>
                  <a:srgbClr val="0070C0"/>
                </a:solidFill>
              </a:rPr>
              <a:t>BRA-GR-EXP-REF-00</a:t>
            </a:r>
            <a:endParaRPr lang="es-MX" sz="1200" dirty="0">
              <a:solidFill>
                <a:srgbClr val="0070C0"/>
              </a:solidFill>
            </a:endParaRPr>
          </a:p>
        </p:txBody>
      </p:sp>
      <p:sp>
        <p:nvSpPr>
          <p:cNvPr id="171"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pic>
        <p:nvPicPr>
          <p:cNvPr id="174" name="Picture 173"/>
          <p:cNvPicPr>
            <a:picLocks noChangeAspect="1"/>
          </p:cNvPicPr>
          <p:nvPr/>
        </p:nvPicPr>
        <p:blipFill>
          <a:blip r:embed="rId3"/>
          <a:stretch>
            <a:fillRect/>
          </a:stretch>
        </p:blipFill>
        <p:spPr>
          <a:xfrm>
            <a:off x="146232" y="155289"/>
            <a:ext cx="2956158" cy="1168574"/>
          </a:xfrm>
          <a:prstGeom prst="rect">
            <a:avLst/>
          </a:prstGeom>
        </p:spPr>
      </p:pic>
      <p:pic>
        <p:nvPicPr>
          <p:cNvPr id="175" name="Imagem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58" y="187265"/>
            <a:ext cx="1725930" cy="681355"/>
          </a:xfrm>
          <a:prstGeom prst="rect">
            <a:avLst/>
          </a:prstGeom>
          <a:noFill/>
          <a:ln>
            <a:noFill/>
          </a:ln>
          <a:extLst/>
        </p:spPr>
      </p:pic>
      <p:pic>
        <p:nvPicPr>
          <p:cNvPr id="38" name="Picture 37"/>
          <p:cNvPicPr>
            <a:picLocks noChangeAspect="1"/>
          </p:cNvPicPr>
          <p:nvPr/>
        </p:nvPicPr>
        <p:blipFill>
          <a:blip r:embed="rId5"/>
          <a:stretch>
            <a:fillRect/>
          </a:stretch>
        </p:blipFill>
        <p:spPr>
          <a:xfrm>
            <a:off x="989442" y="1246217"/>
            <a:ext cx="5413003" cy="4152927"/>
          </a:xfrm>
          <a:prstGeom prst="rect">
            <a:avLst/>
          </a:prstGeom>
        </p:spPr>
      </p:pic>
      <p:pic>
        <p:nvPicPr>
          <p:cNvPr id="15" name="Picture 14"/>
          <p:cNvPicPr>
            <a:picLocks noChangeAspect="1"/>
          </p:cNvPicPr>
          <p:nvPr/>
        </p:nvPicPr>
        <p:blipFill>
          <a:blip r:embed="rId6"/>
          <a:stretch>
            <a:fillRect/>
          </a:stretch>
        </p:blipFill>
        <p:spPr>
          <a:xfrm>
            <a:off x="6591055" y="2123855"/>
            <a:ext cx="5435993" cy="2025579"/>
          </a:xfrm>
          <a:prstGeom prst="rect">
            <a:avLst/>
          </a:prstGeom>
        </p:spPr>
      </p:pic>
      <p:sp>
        <p:nvSpPr>
          <p:cNvPr id="42" name="5 CuadroTexto"/>
          <p:cNvSpPr txBox="1"/>
          <p:nvPr/>
        </p:nvSpPr>
        <p:spPr>
          <a:xfrm>
            <a:off x="814288" y="5953702"/>
            <a:ext cx="8325925" cy="1015663"/>
          </a:xfrm>
          <a:prstGeom prst="rect">
            <a:avLst/>
          </a:prstGeom>
          <a:noFill/>
        </p:spPr>
        <p:txBody>
          <a:bodyPr wrap="square" rtlCol="0">
            <a:spAutoFit/>
          </a:bodyPr>
          <a:lstStyle/>
          <a:p>
            <a:pPr>
              <a:tabLst>
                <a:tab pos="900113" algn="l"/>
              </a:tabLst>
            </a:pPr>
            <a:r>
              <a:rPr lang="es-MX" sz="1000" dirty="0" smtClean="0">
                <a:solidFill>
                  <a:srgbClr val="0070C0"/>
                </a:solidFill>
                <a:latin typeface="Lucida Bright" panose="02040602050505020304" pitchFamily="18" charset="0"/>
              </a:rPr>
              <a:t>Nota: Dados extraídos pela internet. Sites que abordam o método de exposição de produtos e bebidas sob o ponto de vista do MKT.</a:t>
            </a:r>
          </a:p>
          <a:p>
            <a:pPr>
              <a:tabLst>
                <a:tab pos="900113" algn="l"/>
              </a:tabLst>
            </a:pPr>
            <a:r>
              <a:rPr lang="es-MX" sz="1000" dirty="0">
                <a:solidFill>
                  <a:srgbClr val="0070C0"/>
                </a:solidFill>
                <a:latin typeface="Lucida Bright" panose="02040602050505020304" pitchFamily="18" charset="0"/>
                <a:hlinkClick r:id="rId7"/>
              </a:rPr>
              <a:t>http://</a:t>
            </a:r>
            <a:r>
              <a:rPr lang="es-MX" sz="1000" dirty="0" smtClean="0">
                <a:solidFill>
                  <a:srgbClr val="0070C0"/>
                </a:solidFill>
                <a:latin typeface="Lucida Bright" panose="02040602050505020304" pitchFamily="18" charset="0"/>
                <a:hlinkClick r:id="rId7"/>
              </a:rPr>
              <a:t>www.agevole.com.br/2016/05/estrategias-para-pdv-ponto-de-venda</a:t>
            </a:r>
            <a:endParaRPr lang="es-MX" sz="1000" dirty="0" smtClean="0">
              <a:solidFill>
                <a:srgbClr val="0070C0"/>
              </a:solidFill>
              <a:latin typeface="Lucida Bright" panose="02040602050505020304" pitchFamily="18" charset="0"/>
            </a:endParaRPr>
          </a:p>
          <a:p>
            <a:pPr>
              <a:tabLst>
                <a:tab pos="900113" algn="l"/>
              </a:tabLst>
            </a:pPr>
            <a:r>
              <a:rPr lang="es-MX" sz="1000" dirty="0" smtClean="0">
                <a:solidFill>
                  <a:srgbClr val="0070C0"/>
                </a:solidFill>
                <a:latin typeface="Lucida Bright" panose="02040602050505020304" pitchFamily="18" charset="0"/>
                <a:hlinkClick r:id="rId8"/>
              </a:rPr>
              <a:t>http</a:t>
            </a:r>
            <a:r>
              <a:rPr lang="es-MX" sz="1000" dirty="0">
                <a:solidFill>
                  <a:srgbClr val="0070C0"/>
                </a:solidFill>
                <a:latin typeface="Lucida Bright" panose="02040602050505020304" pitchFamily="18" charset="0"/>
                <a:hlinkClick r:id="rId8"/>
              </a:rPr>
              <a:t>://</a:t>
            </a:r>
            <a:r>
              <a:rPr lang="es-MX" sz="1000" dirty="0" smtClean="0">
                <a:solidFill>
                  <a:srgbClr val="0070C0"/>
                </a:solidFill>
                <a:latin typeface="Lucida Bright" panose="02040602050505020304" pitchFamily="18" charset="0"/>
                <a:hlinkClick r:id="rId8"/>
              </a:rPr>
              <a:t>www.aeiscap.com/wp-content/uploads/2014/01/resumos-marketing-distribui%C3%A7%C3%A3o.pdf</a:t>
            </a:r>
            <a:endParaRPr lang="es-MX" sz="1000" dirty="0" smtClean="0">
              <a:solidFill>
                <a:srgbClr val="0070C0"/>
              </a:solidFill>
              <a:latin typeface="Lucida Bright" panose="02040602050505020304" pitchFamily="18" charset="0"/>
            </a:endParaRPr>
          </a:p>
          <a:p>
            <a:pPr>
              <a:tabLst>
                <a:tab pos="900113" algn="l"/>
              </a:tabLst>
            </a:pPr>
            <a:r>
              <a:rPr lang="es-MX" sz="1000" dirty="0">
                <a:solidFill>
                  <a:srgbClr val="0070C0"/>
                </a:solidFill>
                <a:latin typeface="Lucida Bright" panose="02040602050505020304" pitchFamily="18" charset="0"/>
                <a:hlinkClick r:id="rId9"/>
              </a:rPr>
              <a:t>https://</a:t>
            </a:r>
            <a:r>
              <a:rPr lang="es-MX" sz="1000" dirty="0" smtClean="0">
                <a:solidFill>
                  <a:srgbClr val="0070C0"/>
                </a:solidFill>
                <a:latin typeface="Lucida Bright" panose="02040602050505020304" pitchFamily="18" charset="0"/>
                <a:hlinkClick r:id="rId9"/>
              </a:rPr>
              <a:t>pt.slideshare.net/lililovelilica/planejamento-de-midia-apostila</a:t>
            </a:r>
            <a:endParaRPr lang="es-MX" sz="1000" dirty="0" smtClean="0">
              <a:solidFill>
                <a:srgbClr val="0070C0"/>
              </a:solidFill>
              <a:latin typeface="Lucida Bright" panose="02040602050505020304" pitchFamily="18" charset="0"/>
            </a:endParaRPr>
          </a:p>
          <a:p>
            <a:pPr>
              <a:tabLst>
                <a:tab pos="900113" algn="l"/>
              </a:tabLst>
            </a:pPr>
            <a:r>
              <a:rPr lang="es-MX" sz="1000" dirty="0">
                <a:solidFill>
                  <a:srgbClr val="0070C0"/>
                </a:solidFill>
                <a:latin typeface="Lucida Bright" panose="02040602050505020304" pitchFamily="18" charset="0"/>
                <a:hlinkClick r:id="rId10"/>
              </a:rPr>
              <a:t>http://</a:t>
            </a:r>
            <a:r>
              <a:rPr lang="es-MX" sz="1000" dirty="0" smtClean="0">
                <a:solidFill>
                  <a:srgbClr val="0070C0"/>
                </a:solidFill>
                <a:latin typeface="Lucida Bright" panose="02040602050505020304" pitchFamily="18" charset="0"/>
                <a:hlinkClick r:id="rId10"/>
              </a:rPr>
              <a:t>www.pridecommerce.com/2012/07/dicas-de-marketing-exposicao-de.html</a:t>
            </a:r>
            <a:endParaRPr lang="es-MX" sz="1000" b="1" dirty="0" smtClean="0">
              <a:solidFill>
                <a:srgbClr val="0070C0"/>
              </a:solidFill>
              <a:latin typeface="Lucida Bright" panose="02040602050505020304" pitchFamily="18" charset="0"/>
            </a:endParaRPr>
          </a:p>
          <a:p>
            <a:pPr>
              <a:tabLst>
                <a:tab pos="900113" algn="l"/>
              </a:tabLst>
            </a:pPr>
            <a:endParaRPr lang="es-MX" sz="1000" dirty="0" smtClean="0">
              <a:solidFill>
                <a:srgbClr val="0070C0"/>
              </a:solidFill>
              <a:latin typeface="Lucida Bright" panose="02040602050505020304" pitchFamily="18" charset="0"/>
            </a:endParaRPr>
          </a:p>
        </p:txBody>
      </p:sp>
    </p:spTree>
    <p:extLst>
      <p:ext uri="{BB962C8B-B14F-4D97-AF65-F5344CB8AC3E}">
        <p14:creationId xmlns:p14="http://schemas.microsoft.com/office/powerpoint/2010/main" val="2170200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1034028" y="77643"/>
            <a:ext cx="9451050" cy="6546712"/>
          </a:xfrm>
          <a:prstGeom prst="rect">
            <a:avLst/>
          </a:prstGeom>
        </p:spPr>
      </p:pic>
      <p:sp>
        <p:nvSpPr>
          <p:cNvPr id="42" name="Título 1"/>
          <p:cNvSpPr txBox="1">
            <a:spLocks/>
          </p:cNvSpPr>
          <p:nvPr/>
        </p:nvSpPr>
        <p:spPr>
          <a:xfrm>
            <a:off x="2945651" y="8620"/>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300" dirty="0"/>
              <a:t>Guia Rápido </a:t>
            </a:r>
          </a:p>
          <a:p>
            <a:r>
              <a:rPr lang="es-MX" sz="1300" dirty="0"/>
              <a:t>Exposição de bebidas nos </a:t>
            </a:r>
            <a:r>
              <a:rPr lang="es-MX" sz="1300" dirty="0" smtClean="0"/>
              <a:t>refrigeradores</a:t>
            </a:r>
          </a:p>
          <a:p>
            <a:r>
              <a:rPr lang="es-MX" sz="1300" dirty="0" smtClean="0"/>
              <a:t>BRA-GR-EXP-REF-00</a:t>
            </a:r>
          </a:p>
          <a:p>
            <a:r>
              <a:rPr lang="en-US" sz="1300" b="1" dirty="0">
                <a:solidFill>
                  <a:srgbClr val="0070C0"/>
                </a:solidFill>
                <a:latin typeface="Lucida Sans" pitchFamily="34" charset="0"/>
              </a:rPr>
              <a:t>Método de venda Linear</a:t>
            </a:r>
          </a:p>
          <a:p>
            <a:r>
              <a:rPr lang="en-US" sz="1300" b="1" dirty="0">
                <a:solidFill>
                  <a:srgbClr val="0070C0"/>
                </a:solidFill>
                <a:latin typeface="Lucida Sans" pitchFamily="34" charset="0"/>
              </a:rPr>
              <a:t>Cenário </a:t>
            </a:r>
            <a:r>
              <a:rPr lang="en-US" sz="1300" b="1" dirty="0" smtClean="0">
                <a:solidFill>
                  <a:srgbClr val="0070C0"/>
                </a:solidFill>
                <a:latin typeface="Lucida Sans" pitchFamily="34" charset="0"/>
              </a:rPr>
              <a:t>1 –  Cinemas Tradicional</a:t>
            </a:r>
            <a:endParaRPr lang="en-US" sz="1300" b="1" dirty="0">
              <a:solidFill>
                <a:srgbClr val="0070C0"/>
              </a:solidFill>
              <a:latin typeface="Lucida Sans" pitchFamily="34" charset="0"/>
            </a:endParaRP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14" name="TextBox 13"/>
          <p:cNvSpPr txBox="1"/>
          <p:nvPr/>
        </p:nvSpPr>
        <p:spPr>
          <a:xfrm>
            <a:off x="5743899" y="5536335"/>
            <a:ext cx="2346622" cy="769441"/>
          </a:xfrm>
          <a:prstGeom prst="rect">
            <a:avLst/>
          </a:prstGeom>
          <a:noFill/>
        </p:spPr>
        <p:txBody>
          <a:bodyPr wrap="square" rtlCol="0">
            <a:spAutoFit/>
          </a:bodyPr>
          <a:lstStyle/>
          <a:p>
            <a:pPr algn="ctr"/>
            <a:r>
              <a:rPr lang="en-US" sz="2200" b="1" u="sng" dirty="0" smtClean="0">
                <a:solidFill>
                  <a:srgbClr val="0068AC"/>
                </a:solidFill>
                <a:latin typeface="+mj-lt"/>
              </a:rPr>
              <a:t>Refrigerador </a:t>
            </a:r>
          </a:p>
          <a:p>
            <a:pPr algn="ctr"/>
            <a:r>
              <a:rPr lang="en-US" sz="2200" b="1" u="sng" dirty="0" smtClean="0">
                <a:solidFill>
                  <a:srgbClr val="0068AC"/>
                </a:solidFill>
                <a:latin typeface="+mj-lt"/>
              </a:rPr>
              <a:t>Coca - Cola</a:t>
            </a:r>
          </a:p>
        </p:txBody>
      </p:sp>
      <p:sp>
        <p:nvSpPr>
          <p:cNvPr id="32" name="TextBox 31"/>
          <p:cNvSpPr txBox="1"/>
          <p:nvPr/>
        </p:nvSpPr>
        <p:spPr>
          <a:xfrm>
            <a:off x="8574427" y="1220239"/>
            <a:ext cx="5043312"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quente:</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Considerar a bebida de maior </a:t>
            </a:r>
          </a:p>
          <a:p>
            <a:pPr algn="just"/>
            <a:r>
              <a:rPr lang="en-US" sz="1400" dirty="0" smtClean="0">
                <a:solidFill>
                  <a:srgbClr val="0070C0"/>
                </a:solidFill>
                <a:latin typeface="Lucida Bright" panose="02040602050505020304" pitchFamily="18" charset="0"/>
              </a:rPr>
              <a:t>rentabilidade: água sem gás.</a:t>
            </a:r>
            <a:endParaRPr lang="en-US" sz="1400" dirty="0" smtClean="0">
              <a:solidFill>
                <a:srgbClr val="0070C0"/>
              </a:solidFill>
              <a:latin typeface="Lucida Sans" pitchFamily="34" charset="0"/>
            </a:endParaRPr>
          </a:p>
        </p:txBody>
      </p:sp>
      <p:sp>
        <p:nvSpPr>
          <p:cNvPr id="33" name="TextBox 32"/>
          <p:cNvSpPr txBox="1"/>
          <p:nvPr/>
        </p:nvSpPr>
        <p:spPr>
          <a:xfrm>
            <a:off x="8571275" y="2780346"/>
            <a:ext cx="5046463"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fria de menor importância:</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Considerar a bebida de menor </a:t>
            </a:r>
          </a:p>
          <a:p>
            <a:pPr algn="just"/>
            <a:r>
              <a:rPr lang="en-US" sz="1400" dirty="0" smtClean="0">
                <a:solidFill>
                  <a:srgbClr val="0070C0"/>
                </a:solidFill>
                <a:latin typeface="Lucida Bright" panose="02040602050505020304" pitchFamily="18" charset="0"/>
              </a:rPr>
              <a:t>rentabilidade: chá</a:t>
            </a:r>
            <a:endParaRPr lang="en-US" sz="1400" dirty="0" smtClean="0">
              <a:solidFill>
                <a:srgbClr val="0070C0"/>
              </a:solidFill>
              <a:latin typeface="Lucida Sans" pitchFamily="34" charset="0"/>
            </a:endParaRPr>
          </a:p>
        </p:txBody>
      </p:sp>
      <p:sp>
        <p:nvSpPr>
          <p:cNvPr id="34" name="TextBox 33"/>
          <p:cNvSpPr txBox="1"/>
          <p:nvPr/>
        </p:nvSpPr>
        <p:spPr>
          <a:xfrm>
            <a:off x="8540669" y="5336050"/>
            <a:ext cx="4981156"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mediana:</a:t>
            </a:r>
          </a:p>
          <a:p>
            <a:pPr algn="just"/>
            <a:r>
              <a:rPr lang="en-US" sz="1400" dirty="0">
                <a:solidFill>
                  <a:srgbClr val="0070C0"/>
                </a:solidFill>
                <a:latin typeface="Lucida Sans" pitchFamily="34" charset="0"/>
              </a:rPr>
              <a:t>4</a:t>
            </a:r>
            <a:r>
              <a:rPr lang="en-US" sz="1400" dirty="0" smtClean="0">
                <a:solidFill>
                  <a:srgbClr val="0070C0"/>
                </a:solidFill>
                <a:latin typeface="Lucida Bright" panose="02040602050505020304" pitchFamily="18" charset="0"/>
              </a:rPr>
              <a:t>°) Considerar a  bebida água sem gás</a:t>
            </a:r>
            <a:endParaRPr lang="en-US" sz="1400" dirty="0">
              <a:solidFill>
                <a:srgbClr val="0070C0"/>
              </a:solidFill>
              <a:latin typeface="Lucida Sans" pitchFamily="34" charset="0"/>
            </a:endParaRPr>
          </a:p>
        </p:txBody>
      </p:sp>
      <p:sp>
        <p:nvSpPr>
          <p:cNvPr id="28" name="TextBox 27"/>
          <p:cNvSpPr txBox="1"/>
          <p:nvPr/>
        </p:nvSpPr>
        <p:spPr>
          <a:xfrm>
            <a:off x="8490753" y="4509564"/>
            <a:ext cx="4960579"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estocagem:</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Considerar a bebida água com gás</a:t>
            </a:r>
            <a:endParaRPr lang="en-US" sz="1400" dirty="0" smtClean="0">
              <a:solidFill>
                <a:srgbClr val="0070C0"/>
              </a:solidFill>
              <a:latin typeface="Lucida Sans" pitchFamily="34" charset="0"/>
            </a:endParaRPr>
          </a:p>
        </p:txBody>
      </p:sp>
      <p:sp>
        <p:nvSpPr>
          <p:cNvPr id="29" name="TextBox 28"/>
          <p:cNvSpPr txBox="1"/>
          <p:nvPr/>
        </p:nvSpPr>
        <p:spPr>
          <a:xfrm>
            <a:off x="496981" y="6271425"/>
            <a:ext cx="11684221" cy="553998"/>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  O público alvo não foi considerado neste estudo pelo foco ser resultado.</a:t>
            </a:r>
          </a:p>
          <a:p>
            <a:pPr algn="just"/>
            <a:r>
              <a:rPr lang="en-US" sz="1000" dirty="0" smtClean="0">
                <a:solidFill>
                  <a:srgbClr val="0070C0"/>
                </a:solidFill>
                <a:latin typeface="Lucida Sans" pitchFamily="34" charset="0"/>
              </a:rPr>
              <a:t>Método linear mais adequado ao nosso negócio devido a não diversificação de produtos e modelo de exposição.</a:t>
            </a:r>
          </a:p>
          <a:p>
            <a:pPr algn="just"/>
            <a:r>
              <a:rPr lang="en-US" sz="1000" dirty="0" smtClean="0">
                <a:solidFill>
                  <a:srgbClr val="0070C0"/>
                </a:solidFill>
                <a:latin typeface="Lucida Sans" pitchFamily="34" charset="0"/>
              </a:rPr>
              <a:t>Os cinemas que não </a:t>
            </a:r>
            <a:r>
              <a:rPr lang="en-US" sz="1000" dirty="0" smtClean="0">
                <a:solidFill>
                  <a:srgbClr val="0070C0"/>
                </a:solidFill>
                <a:latin typeface="Lucida Sans" pitchFamily="34" charset="0"/>
              </a:rPr>
              <a:t>possuirem</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os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refrigeradores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Kero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Coco, </a:t>
            </a:r>
            <a:r>
              <a:rPr lang="en-US" sz="1000" dirty="0" smtClean="0">
                <a:solidFill>
                  <a:srgbClr val="0070C0"/>
                </a:solidFill>
                <a:latin typeface="Lucida Sans" pitchFamily="34" charset="0"/>
              </a:rPr>
              <a:t>Toddynho</a:t>
            </a:r>
            <a:r>
              <a:rPr lang="en-US" sz="1000" dirty="0" smtClean="0">
                <a:solidFill>
                  <a:srgbClr val="0070C0"/>
                </a:solidFill>
                <a:latin typeface="Lucida Sans" pitchFamily="34" charset="0"/>
              </a:rPr>
              <a:t> e Heineken, </a:t>
            </a:r>
            <a:r>
              <a:rPr lang="en-US" sz="1000" dirty="0" smtClean="0">
                <a:solidFill>
                  <a:srgbClr val="0070C0"/>
                </a:solidFill>
                <a:latin typeface="Lucida Sans" pitchFamily="34" charset="0"/>
              </a:rPr>
              <a:t>contatar</a:t>
            </a:r>
            <a:r>
              <a:rPr lang="en-US" sz="1000" dirty="0" smtClean="0">
                <a:solidFill>
                  <a:srgbClr val="0070C0"/>
                </a:solidFill>
                <a:latin typeface="Lucida Sans" pitchFamily="34" charset="0"/>
              </a:rPr>
              <a:t> o </a:t>
            </a:r>
            <a:r>
              <a:rPr lang="en-US" sz="1000" dirty="0" smtClean="0">
                <a:solidFill>
                  <a:srgbClr val="0070C0"/>
                </a:solidFill>
                <a:latin typeface="Lucida Sans" pitchFamily="34" charset="0"/>
              </a:rPr>
              <a:t>departamento</a:t>
            </a:r>
            <a:r>
              <a:rPr lang="en-US" sz="1000" dirty="0" smtClean="0">
                <a:solidFill>
                  <a:srgbClr val="0070C0"/>
                </a:solidFill>
                <a:latin typeface="Lucida Sans" pitchFamily="34" charset="0"/>
              </a:rPr>
              <a:t> de </a:t>
            </a:r>
            <a:r>
              <a:rPr lang="en-US" sz="1000" dirty="0" smtClean="0">
                <a:solidFill>
                  <a:srgbClr val="0070C0"/>
                </a:solidFill>
                <a:latin typeface="Lucida Sans" pitchFamily="34" charset="0"/>
              </a:rPr>
              <a:t>Compras</a:t>
            </a:r>
            <a:r>
              <a:rPr lang="en-US" sz="1000" dirty="0" smtClean="0">
                <a:solidFill>
                  <a:srgbClr val="0070C0"/>
                </a:solidFill>
                <a:latin typeface="Lucida Sans" pitchFamily="34" charset="0"/>
              </a:rPr>
              <a:t>.</a:t>
            </a:r>
            <a:endParaRPr lang="en-US" sz="1000" dirty="0" smtClean="0">
              <a:solidFill>
                <a:srgbClr val="0070C0"/>
              </a:solidFill>
              <a:latin typeface="Lucida Sans" pitchFamily="34" charset="0"/>
            </a:endParaRPr>
          </a:p>
        </p:txBody>
      </p:sp>
      <p:pic>
        <p:nvPicPr>
          <p:cNvPr id="31" name="Picture 30"/>
          <p:cNvPicPr>
            <a:picLocks noChangeAspect="1"/>
          </p:cNvPicPr>
          <p:nvPr/>
        </p:nvPicPr>
        <p:blipFill>
          <a:blip r:embed="rId4"/>
          <a:stretch>
            <a:fillRect/>
          </a:stretch>
        </p:blipFill>
        <p:spPr>
          <a:xfrm rot="5400000">
            <a:off x="4874049" y="2237640"/>
            <a:ext cx="3960598" cy="2189589"/>
          </a:xfrm>
          <a:prstGeom prst="rect">
            <a:avLst/>
          </a:prstGeom>
        </p:spPr>
      </p:pic>
      <p:sp>
        <p:nvSpPr>
          <p:cNvPr id="4" name="Rectangle 3"/>
          <p:cNvSpPr/>
          <p:nvPr/>
        </p:nvSpPr>
        <p:spPr>
          <a:xfrm>
            <a:off x="6598994" y="1879055"/>
            <a:ext cx="450050" cy="2630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ctangle 15"/>
          <p:cNvSpPr/>
          <p:nvPr/>
        </p:nvSpPr>
        <p:spPr>
          <a:xfrm>
            <a:off x="6124195" y="1874600"/>
            <a:ext cx="429794" cy="263450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7069300" y="1874568"/>
            <a:ext cx="429794" cy="263455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6864211" y="1622190"/>
            <a:ext cx="1770051" cy="231635"/>
          </a:xfrm>
          <a:prstGeom prst="bentConnector3">
            <a:avLst>
              <a:gd name="adj1" fmla="val -6025"/>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94071" y="3158970"/>
            <a:ext cx="941538" cy="0"/>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5400000">
            <a:off x="6510963" y="4218870"/>
            <a:ext cx="626110" cy="13748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7" name="Straight Arrow Connector 46"/>
          <p:cNvCxnSpPr/>
          <p:nvPr/>
        </p:nvCxnSpPr>
        <p:spPr>
          <a:xfrm>
            <a:off x="7485482" y="4820639"/>
            <a:ext cx="950127" cy="0"/>
          </a:xfrm>
          <a:prstGeom prst="straightConnector1">
            <a:avLst/>
          </a:prstGeom>
          <a:ln w="28575">
            <a:solidFill>
              <a:srgbClr val="295999"/>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34092" y="5516750"/>
            <a:ext cx="2449767" cy="769441"/>
          </a:xfrm>
          <a:prstGeom prst="rect">
            <a:avLst/>
          </a:prstGeom>
          <a:noFill/>
        </p:spPr>
        <p:txBody>
          <a:bodyPr wrap="square" rtlCol="0">
            <a:spAutoFit/>
          </a:bodyPr>
          <a:lstStyle/>
          <a:p>
            <a:pPr algn="ctr"/>
            <a:r>
              <a:rPr lang="en-US" sz="2200" b="1" u="sng" dirty="0" smtClean="0">
                <a:solidFill>
                  <a:srgbClr val="0070C0"/>
                </a:solidFill>
                <a:latin typeface="+mj-lt"/>
              </a:rPr>
              <a:t>Refrigerador Heineken</a:t>
            </a:r>
          </a:p>
        </p:txBody>
      </p:sp>
      <p:cxnSp>
        <p:nvCxnSpPr>
          <p:cNvPr id="50" name="Elbow Connector 49"/>
          <p:cNvCxnSpPr/>
          <p:nvPr/>
        </p:nvCxnSpPr>
        <p:spPr>
          <a:xfrm rot="16200000" flipH="1">
            <a:off x="5590496" y="2635027"/>
            <a:ext cx="2873208" cy="2810745"/>
          </a:xfrm>
          <a:prstGeom prst="bentConnector3">
            <a:avLst>
              <a:gd name="adj1" fmla="val 100203"/>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650855" y="2606058"/>
            <a:ext cx="543094" cy="0"/>
          </a:xfrm>
          <a:prstGeom prst="line">
            <a:avLst/>
          </a:prstGeom>
          <a:ln w="2857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2982482" y="1315240"/>
            <a:ext cx="2344403" cy="3999398"/>
          </a:xfrm>
          <a:prstGeom prst="rect">
            <a:avLst/>
          </a:prstGeom>
        </p:spPr>
      </p:pic>
      <p:sp>
        <p:nvSpPr>
          <p:cNvPr id="25" name="TextBox 24"/>
          <p:cNvSpPr txBox="1"/>
          <p:nvPr/>
        </p:nvSpPr>
        <p:spPr>
          <a:xfrm>
            <a:off x="457643" y="5501984"/>
            <a:ext cx="2449767" cy="769441"/>
          </a:xfrm>
          <a:prstGeom prst="rect">
            <a:avLst/>
          </a:prstGeom>
          <a:noFill/>
        </p:spPr>
        <p:txBody>
          <a:bodyPr wrap="square" rtlCol="0">
            <a:spAutoFit/>
          </a:bodyPr>
          <a:lstStyle/>
          <a:p>
            <a:pPr algn="ctr"/>
            <a:r>
              <a:rPr lang="en-US" sz="2200" b="1" u="sng" dirty="0" smtClean="0">
                <a:solidFill>
                  <a:srgbClr val="0068AC"/>
                </a:solidFill>
                <a:latin typeface="+mj-lt"/>
              </a:rPr>
              <a:t>Refrigerador Kero Coco e Toddynho</a:t>
            </a:r>
          </a:p>
        </p:txBody>
      </p:sp>
      <p:pic>
        <p:nvPicPr>
          <p:cNvPr id="26" name="Picture 25"/>
          <p:cNvPicPr>
            <a:picLocks noChangeAspect="1"/>
          </p:cNvPicPr>
          <p:nvPr/>
        </p:nvPicPr>
        <p:blipFill>
          <a:blip r:embed="rId6"/>
          <a:stretch>
            <a:fillRect/>
          </a:stretch>
        </p:blipFill>
        <p:spPr>
          <a:xfrm>
            <a:off x="785410" y="1281583"/>
            <a:ext cx="1858323" cy="4028479"/>
          </a:xfrm>
          <a:prstGeom prst="rect">
            <a:avLst/>
          </a:prstGeom>
        </p:spPr>
      </p:pic>
    </p:spTree>
    <p:extLst>
      <p:ext uri="{BB962C8B-B14F-4D97-AF65-F5344CB8AC3E}">
        <p14:creationId xmlns:p14="http://schemas.microsoft.com/office/powerpoint/2010/main" val="114461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1087947" y="77643"/>
            <a:ext cx="9451050" cy="6546712"/>
          </a:xfrm>
          <a:prstGeom prst="rect">
            <a:avLst/>
          </a:prstGeom>
        </p:spPr>
      </p:pic>
      <p:sp>
        <p:nvSpPr>
          <p:cNvPr id="42" name="Título 1"/>
          <p:cNvSpPr txBox="1">
            <a:spLocks/>
          </p:cNvSpPr>
          <p:nvPr/>
        </p:nvSpPr>
        <p:spPr>
          <a:xfrm>
            <a:off x="2945651" y="8620"/>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300" dirty="0"/>
              <a:t>Guia Rápido </a:t>
            </a:r>
          </a:p>
          <a:p>
            <a:r>
              <a:rPr lang="es-MX" sz="1300" dirty="0"/>
              <a:t>Exposição de bebidas nos </a:t>
            </a:r>
            <a:r>
              <a:rPr lang="es-MX" sz="1300" dirty="0" smtClean="0"/>
              <a:t>refrigeradores</a:t>
            </a:r>
          </a:p>
          <a:p>
            <a:r>
              <a:rPr lang="es-MX" sz="1300" dirty="0" smtClean="0"/>
              <a:t>BRA-GR-EXP-REF-00</a:t>
            </a:r>
          </a:p>
          <a:p>
            <a:r>
              <a:rPr lang="en-US" sz="1300" b="1" dirty="0">
                <a:solidFill>
                  <a:srgbClr val="0070C0"/>
                </a:solidFill>
                <a:latin typeface="Lucida Sans" pitchFamily="34" charset="0"/>
              </a:rPr>
              <a:t>Método de venda Linear</a:t>
            </a:r>
          </a:p>
          <a:p>
            <a:r>
              <a:rPr lang="en-US" sz="1300" b="1" dirty="0">
                <a:solidFill>
                  <a:srgbClr val="0070C0"/>
                </a:solidFill>
                <a:latin typeface="Lucida Sans" pitchFamily="34" charset="0"/>
              </a:rPr>
              <a:t>Cenário </a:t>
            </a:r>
            <a:r>
              <a:rPr lang="en-US" sz="1300" b="1" dirty="0" smtClean="0">
                <a:solidFill>
                  <a:srgbClr val="0070C0"/>
                </a:solidFill>
                <a:latin typeface="Lucida Sans" pitchFamily="34" charset="0"/>
              </a:rPr>
              <a:t>2 – Cinemas VIP e </a:t>
            </a:r>
            <a:r>
              <a:rPr lang="en-US" sz="1300" b="1" dirty="0" smtClean="0">
                <a:solidFill>
                  <a:srgbClr val="0070C0"/>
                </a:solidFill>
                <a:latin typeface="Lucida Sans" pitchFamily="34" charset="0"/>
              </a:rPr>
              <a:t>Híbridos</a:t>
            </a:r>
            <a:endParaRPr lang="en-US" sz="1300" b="1" dirty="0">
              <a:solidFill>
                <a:srgbClr val="0070C0"/>
              </a:solidFill>
              <a:latin typeface="Lucida Sans" pitchFamily="34" charset="0"/>
            </a:endParaRP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32" name="TextBox 31"/>
          <p:cNvSpPr txBox="1"/>
          <p:nvPr/>
        </p:nvSpPr>
        <p:spPr>
          <a:xfrm>
            <a:off x="8355862" y="1220239"/>
            <a:ext cx="5043312"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quente:</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Considerar a bebida de maior </a:t>
            </a:r>
          </a:p>
          <a:p>
            <a:pPr algn="just"/>
            <a:r>
              <a:rPr lang="en-US" sz="1400" dirty="0" smtClean="0">
                <a:solidFill>
                  <a:srgbClr val="0070C0"/>
                </a:solidFill>
                <a:latin typeface="Lucida Bright" panose="02040602050505020304" pitchFamily="18" charset="0"/>
              </a:rPr>
              <a:t>rentabilidade: água sem gás.</a:t>
            </a:r>
            <a:endParaRPr lang="en-US" sz="1400" dirty="0" smtClean="0">
              <a:solidFill>
                <a:srgbClr val="0070C0"/>
              </a:solidFill>
              <a:latin typeface="Lucida Sans" pitchFamily="34" charset="0"/>
            </a:endParaRPr>
          </a:p>
        </p:txBody>
      </p:sp>
      <p:sp>
        <p:nvSpPr>
          <p:cNvPr id="33" name="TextBox 32"/>
          <p:cNvSpPr txBox="1"/>
          <p:nvPr/>
        </p:nvSpPr>
        <p:spPr>
          <a:xfrm>
            <a:off x="8352710" y="2780346"/>
            <a:ext cx="5046463"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fria de menor importância:</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Considerar a bebida de menor </a:t>
            </a:r>
          </a:p>
          <a:p>
            <a:pPr algn="just"/>
            <a:r>
              <a:rPr lang="en-US" sz="1400" dirty="0" smtClean="0">
                <a:solidFill>
                  <a:srgbClr val="0070C0"/>
                </a:solidFill>
                <a:latin typeface="Lucida Bright" panose="02040602050505020304" pitchFamily="18" charset="0"/>
              </a:rPr>
              <a:t>rentabilidade: chá</a:t>
            </a:r>
            <a:endParaRPr lang="en-US" sz="1400" dirty="0" smtClean="0">
              <a:solidFill>
                <a:srgbClr val="0070C0"/>
              </a:solidFill>
              <a:latin typeface="Lucida Sans" pitchFamily="34" charset="0"/>
            </a:endParaRPr>
          </a:p>
        </p:txBody>
      </p:sp>
      <p:sp>
        <p:nvSpPr>
          <p:cNvPr id="34" name="TextBox 33"/>
          <p:cNvSpPr txBox="1"/>
          <p:nvPr/>
        </p:nvSpPr>
        <p:spPr>
          <a:xfrm>
            <a:off x="8272119" y="5274725"/>
            <a:ext cx="4981156"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mediana:</a:t>
            </a:r>
          </a:p>
          <a:p>
            <a:pPr algn="just"/>
            <a:r>
              <a:rPr lang="en-US" sz="1400" dirty="0" smtClean="0">
                <a:solidFill>
                  <a:srgbClr val="0070C0"/>
                </a:solidFill>
                <a:latin typeface="Lucida Bright" panose="02040602050505020304" pitchFamily="18" charset="0"/>
              </a:rPr>
              <a:t>5°) Considerar a  bebida água sem gás</a:t>
            </a:r>
            <a:endParaRPr lang="en-US" sz="1400" dirty="0">
              <a:solidFill>
                <a:srgbClr val="0070C0"/>
              </a:solidFill>
              <a:latin typeface="Lucida Sans" pitchFamily="34" charset="0"/>
            </a:endParaRPr>
          </a:p>
        </p:txBody>
      </p:sp>
      <p:sp>
        <p:nvSpPr>
          <p:cNvPr id="28" name="TextBox 27"/>
          <p:cNvSpPr txBox="1"/>
          <p:nvPr/>
        </p:nvSpPr>
        <p:spPr>
          <a:xfrm>
            <a:off x="8336221" y="4660975"/>
            <a:ext cx="4960579"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estocagem:</a:t>
            </a:r>
          </a:p>
          <a:p>
            <a:pPr algn="just"/>
            <a:r>
              <a:rPr lang="en-US" sz="1400" dirty="0" smtClean="0">
                <a:solidFill>
                  <a:srgbClr val="0070C0"/>
                </a:solidFill>
                <a:latin typeface="Lucida Bright" panose="02040602050505020304" pitchFamily="18" charset="0"/>
              </a:rPr>
              <a:t>4°) </a:t>
            </a:r>
            <a:r>
              <a:rPr lang="en-US" sz="1400" dirty="0">
                <a:solidFill>
                  <a:srgbClr val="0070C0"/>
                </a:solidFill>
                <a:latin typeface="Lucida Bright" panose="02040602050505020304" pitchFamily="18" charset="0"/>
              </a:rPr>
              <a:t>Considerar a bebida </a:t>
            </a:r>
            <a:r>
              <a:rPr lang="en-US" sz="1400" dirty="0" smtClean="0">
                <a:solidFill>
                  <a:srgbClr val="0070C0"/>
                </a:solidFill>
                <a:latin typeface="Lucida Bright" panose="02040602050505020304" pitchFamily="18" charset="0"/>
              </a:rPr>
              <a:t>água com gás</a:t>
            </a:r>
            <a:endParaRPr lang="en-US" sz="1400" dirty="0" smtClean="0">
              <a:solidFill>
                <a:srgbClr val="0070C0"/>
              </a:solidFill>
              <a:latin typeface="Lucida Sans" pitchFamily="34" charset="0"/>
            </a:endParaRPr>
          </a:p>
        </p:txBody>
      </p:sp>
      <p:cxnSp>
        <p:nvCxnSpPr>
          <p:cNvPr id="50" name="Elbow Connector 49"/>
          <p:cNvCxnSpPr/>
          <p:nvPr/>
        </p:nvCxnSpPr>
        <p:spPr>
          <a:xfrm rot="16200000" flipH="1">
            <a:off x="5402537" y="2635027"/>
            <a:ext cx="2873208" cy="2810745"/>
          </a:xfrm>
          <a:prstGeom prst="bentConnector3">
            <a:avLst>
              <a:gd name="adj1" fmla="val 100203"/>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38152" y="3813084"/>
            <a:ext cx="4960579" cy="738664"/>
          </a:xfrm>
          <a:prstGeom prst="rect">
            <a:avLst/>
          </a:prstGeom>
          <a:noFill/>
        </p:spPr>
        <p:txBody>
          <a:bodyPr wrap="square" rtlCol="0">
            <a:spAutoFit/>
          </a:bodyPr>
          <a:lstStyle/>
          <a:p>
            <a:pPr algn="just"/>
            <a:r>
              <a:rPr lang="en-US" sz="1400" b="1" dirty="0">
                <a:solidFill>
                  <a:srgbClr val="0070C0"/>
                </a:solidFill>
                <a:latin typeface="Lucida Sans" pitchFamily="34" charset="0"/>
              </a:rPr>
              <a:t>Zona estocagem:</a:t>
            </a:r>
          </a:p>
          <a:p>
            <a:pPr algn="just"/>
            <a:r>
              <a:rPr lang="en-US" sz="1400" dirty="0" smtClean="0">
                <a:solidFill>
                  <a:srgbClr val="0070C0"/>
                </a:solidFill>
                <a:latin typeface="Lucida Bright" panose="02040602050505020304" pitchFamily="18" charset="0"/>
              </a:rPr>
              <a:t>3°) </a:t>
            </a:r>
            <a:r>
              <a:rPr lang="en-US" sz="1400" dirty="0">
                <a:solidFill>
                  <a:srgbClr val="0070C0"/>
                </a:solidFill>
                <a:latin typeface="Lucida Bright" panose="02040602050505020304" pitchFamily="18" charset="0"/>
              </a:rPr>
              <a:t>Considerar a </a:t>
            </a:r>
            <a:r>
              <a:rPr lang="en-US" sz="1400" dirty="0" smtClean="0">
                <a:solidFill>
                  <a:srgbClr val="0070C0"/>
                </a:solidFill>
                <a:latin typeface="Lucida Bright" panose="02040602050505020304" pitchFamily="18" charset="0"/>
              </a:rPr>
              <a:t>bebida água sem gás e </a:t>
            </a:r>
          </a:p>
          <a:p>
            <a:pPr algn="just"/>
            <a:r>
              <a:rPr lang="en-US" sz="1400" dirty="0" smtClean="0">
                <a:solidFill>
                  <a:srgbClr val="0070C0"/>
                </a:solidFill>
                <a:latin typeface="Lucida Bright" panose="02040602050505020304" pitchFamily="18" charset="0"/>
              </a:rPr>
              <a:t>schweppes</a:t>
            </a:r>
            <a:endParaRPr lang="en-US" sz="1400" dirty="0">
              <a:solidFill>
                <a:srgbClr val="0070C0"/>
              </a:solidFill>
              <a:latin typeface="Lucida Sans" pitchFamily="34" charset="0"/>
            </a:endParaRPr>
          </a:p>
        </p:txBody>
      </p:sp>
      <p:sp>
        <p:nvSpPr>
          <p:cNvPr id="38" name="TextBox 37"/>
          <p:cNvSpPr txBox="1"/>
          <p:nvPr/>
        </p:nvSpPr>
        <p:spPr>
          <a:xfrm>
            <a:off x="376530" y="6267615"/>
            <a:ext cx="11549206" cy="553998"/>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  O público alvo não foi considerado neste estudo pelo foco ser resultado.</a:t>
            </a:r>
          </a:p>
          <a:p>
            <a:pPr algn="just"/>
            <a:r>
              <a:rPr lang="en-US" sz="1000" dirty="0" smtClean="0">
                <a:solidFill>
                  <a:srgbClr val="0070C0"/>
                </a:solidFill>
                <a:latin typeface="Lucida Sans" pitchFamily="34" charset="0"/>
              </a:rPr>
              <a:t>Método linear mais adequado ao nosso negócio devido a não diversificação de produtos e modelo de exposição.</a:t>
            </a:r>
          </a:p>
          <a:p>
            <a:pPr algn="just"/>
            <a:r>
              <a:rPr lang="en-US" sz="1000" dirty="0">
                <a:solidFill>
                  <a:srgbClr val="0070C0"/>
                </a:solidFill>
                <a:latin typeface="Lucida Sans" pitchFamily="34" charset="0"/>
              </a:rPr>
              <a:t>Os</a:t>
            </a:r>
            <a:r>
              <a:rPr lang="en-US" sz="1000" dirty="0">
                <a:solidFill>
                  <a:srgbClr val="0070C0"/>
                </a:solidFill>
                <a:latin typeface="Lucida Sans" pitchFamily="34" charset="0"/>
              </a:rPr>
              <a:t> cinemas que </a:t>
            </a:r>
            <a:r>
              <a:rPr lang="en-US" sz="1000" dirty="0">
                <a:solidFill>
                  <a:srgbClr val="0070C0"/>
                </a:solidFill>
                <a:latin typeface="Lucida Sans" pitchFamily="34" charset="0"/>
              </a:rPr>
              <a:t>não</a:t>
            </a:r>
            <a:r>
              <a:rPr lang="en-US" sz="1000" dirty="0">
                <a:solidFill>
                  <a:srgbClr val="0070C0"/>
                </a:solidFill>
                <a:latin typeface="Lucida Sans" pitchFamily="34" charset="0"/>
              </a:rPr>
              <a:t> </a:t>
            </a:r>
            <a:r>
              <a:rPr lang="en-US" sz="1000" dirty="0">
                <a:solidFill>
                  <a:srgbClr val="0070C0"/>
                </a:solidFill>
                <a:latin typeface="Lucida Sans" pitchFamily="34" charset="0"/>
              </a:rPr>
              <a:t>possuirem</a:t>
            </a:r>
            <a:r>
              <a:rPr lang="en-US" sz="1000" dirty="0">
                <a:solidFill>
                  <a:srgbClr val="0070C0"/>
                </a:solidFill>
                <a:latin typeface="Lucida Sans" pitchFamily="34" charset="0"/>
              </a:rPr>
              <a:t> </a:t>
            </a:r>
            <a:r>
              <a:rPr lang="en-US" sz="1000" dirty="0">
                <a:solidFill>
                  <a:srgbClr val="0070C0"/>
                </a:solidFill>
                <a:latin typeface="Lucida Sans" pitchFamily="34" charset="0"/>
              </a:rPr>
              <a:t>os</a:t>
            </a:r>
            <a:r>
              <a:rPr lang="en-US" sz="1000" dirty="0">
                <a:solidFill>
                  <a:srgbClr val="0070C0"/>
                </a:solidFill>
                <a:latin typeface="Lucida Sans" pitchFamily="34" charset="0"/>
              </a:rPr>
              <a:t> </a:t>
            </a:r>
            <a:r>
              <a:rPr lang="en-US" sz="1000" dirty="0">
                <a:solidFill>
                  <a:srgbClr val="0070C0"/>
                </a:solidFill>
                <a:latin typeface="Lucida Sans" pitchFamily="34" charset="0"/>
              </a:rPr>
              <a:t>refrigeradores</a:t>
            </a:r>
            <a:r>
              <a:rPr lang="en-US" sz="1000" dirty="0">
                <a:solidFill>
                  <a:srgbClr val="0070C0"/>
                </a:solidFill>
                <a:latin typeface="Lucida Sans" pitchFamily="34" charset="0"/>
              </a:rPr>
              <a:t> </a:t>
            </a:r>
            <a:r>
              <a:rPr lang="en-US" sz="1000" dirty="0">
                <a:solidFill>
                  <a:srgbClr val="0070C0"/>
                </a:solidFill>
                <a:latin typeface="Lucida Sans" pitchFamily="34" charset="0"/>
              </a:rPr>
              <a:t>Kero</a:t>
            </a:r>
            <a:r>
              <a:rPr lang="en-US" sz="1000" dirty="0">
                <a:solidFill>
                  <a:srgbClr val="0070C0"/>
                </a:solidFill>
                <a:latin typeface="Lucida Sans" pitchFamily="34" charset="0"/>
              </a:rPr>
              <a:t> Coco, </a:t>
            </a:r>
            <a:r>
              <a:rPr lang="en-US" sz="1000" dirty="0">
                <a:solidFill>
                  <a:srgbClr val="0070C0"/>
                </a:solidFill>
                <a:latin typeface="Lucida Sans" pitchFamily="34" charset="0"/>
              </a:rPr>
              <a:t>Toddynho</a:t>
            </a:r>
            <a:r>
              <a:rPr lang="en-US" sz="1000" dirty="0">
                <a:solidFill>
                  <a:srgbClr val="0070C0"/>
                </a:solidFill>
                <a:latin typeface="Lucida Sans" pitchFamily="34" charset="0"/>
              </a:rPr>
              <a:t> e Heineken, </a:t>
            </a:r>
            <a:r>
              <a:rPr lang="en-US" sz="1000" dirty="0">
                <a:solidFill>
                  <a:srgbClr val="0070C0"/>
                </a:solidFill>
                <a:latin typeface="Lucida Sans" pitchFamily="34" charset="0"/>
              </a:rPr>
              <a:t>contatar</a:t>
            </a:r>
            <a:r>
              <a:rPr lang="en-US" sz="1000" dirty="0">
                <a:solidFill>
                  <a:srgbClr val="0070C0"/>
                </a:solidFill>
                <a:latin typeface="Lucida Sans" pitchFamily="34" charset="0"/>
              </a:rPr>
              <a:t> o </a:t>
            </a:r>
            <a:r>
              <a:rPr lang="en-US" sz="1000" dirty="0">
                <a:solidFill>
                  <a:srgbClr val="0070C0"/>
                </a:solidFill>
                <a:latin typeface="Lucida Sans" pitchFamily="34" charset="0"/>
              </a:rPr>
              <a:t>departamento</a:t>
            </a:r>
            <a:r>
              <a:rPr lang="en-US" sz="1000" dirty="0">
                <a:solidFill>
                  <a:srgbClr val="0070C0"/>
                </a:solidFill>
                <a:latin typeface="Lucida Sans" pitchFamily="34" charset="0"/>
              </a:rPr>
              <a:t> de </a:t>
            </a:r>
            <a:r>
              <a:rPr lang="en-US" sz="1000" dirty="0">
                <a:solidFill>
                  <a:srgbClr val="0070C0"/>
                </a:solidFill>
                <a:latin typeface="Lucida Sans" pitchFamily="34" charset="0"/>
              </a:rPr>
              <a:t>Compras</a:t>
            </a:r>
            <a:r>
              <a:rPr lang="en-US" sz="1000" dirty="0">
                <a:solidFill>
                  <a:srgbClr val="0070C0"/>
                </a:solidFill>
                <a:latin typeface="Lucida Sans" pitchFamily="34" charset="0"/>
              </a:rPr>
              <a:t>.</a:t>
            </a:r>
          </a:p>
        </p:txBody>
      </p:sp>
      <p:pic>
        <p:nvPicPr>
          <p:cNvPr id="29" name="Picture 28"/>
          <p:cNvPicPr>
            <a:picLocks noChangeAspect="1"/>
          </p:cNvPicPr>
          <p:nvPr/>
        </p:nvPicPr>
        <p:blipFill>
          <a:blip r:embed="rId4"/>
          <a:stretch>
            <a:fillRect/>
          </a:stretch>
        </p:blipFill>
        <p:spPr>
          <a:xfrm>
            <a:off x="3028232" y="1521524"/>
            <a:ext cx="2032653" cy="3905971"/>
          </a:xfrm>
          <a:prstGeom prst="rect">
            <a:avLst/>
          </a:prstGeom>
        </p:spPr>
      </p:pic>
      <p:pic>
        <p:nvPicPr>
          <p:cNvPr id="2" name="Picture 1"/>
          <p:cNvPicPr>
            <a:picLocks noChangeAspect="1"/>
          </p:cNvPicPr>
          <p:nvPr/>
        </p:nvPicPr>
        <p:blipFill>
          <a:blip r:embed="rId5"/>
          <a:stretch>
            <a:fillRect/>
          </a:stretch>
        </p:blipFill>
        <p:spPr>
          <a:xfrm>
            <a:off x="5569877" y="1520783"/>
            <a:ext cx="1966283" cy="3906712"/>
          </a:xfrm>
          <a:prstGeom prst="rect">
            <a:avLst/>
          </a:prstGeom>
        </p:spPr>
      </p:pic>
      <p:sp>
        <p:nvSpPr>
          <p:cNvPr id="31" name="TextBox 30"/>
          <p:cNvSpPr txBox="1"/>
          <p:nvPr/>
        </p:nvSpPr>
        <p:spPr>
          <a:xfrm>
            <a:off x="5330915" y="5536335"/>
            <a:ext cx="2346622" cy="769441"/>
          </a:xfrm>
          <a:prstGeom prst="rect">
            <a:avLst/>
          </a:prstGeom>
          <a:noFill/>
        </p:spPr>
        <p:txBody>
          <a:bodyPr wrap="square" rtlCol="0">
            <a:spAutoFit/>
          </a:bodyPr>
          <a:lstStyle/>
          <a:p>
            <a:pPr algn="ctr"/>
            <a:r>
              <a:rPr lang="en-US" sz="2200" b="1" u="sng" dirty="0" smtClean="0">
                <a:solidFill>
                  <a:srgbClr val="0068AC"/>
                </a:solidFill>
                <a:latin typeface="+mj-lt"/>
              </a:rPr>
              <a:t>Refrigerador </a:t>
            </a:r>
          </a:p>
          <a:p>
            <a:pPr algn="ctr"/>
            <a:r>
              <a:rPr lang="en-US" sz="2200" b="1" u="sng" dirty="0" smtClean="0">
                <a:solidFill>
                  <a:srgbClr val="0068AC"/>
                </a:solidFill>
                <a:latin typeface="+mj-lt"/>
              </a:rPr>
              <a:t>Coca - Cola</a:t>
            </a:r>
          </a:p>
        </p:txBody>
      </p:sp>
      <p:sp>
        <p:nvSpPr>
          <p:cNvPr id="39" name="TextBox 38"/>
          <p:cNvSpPr txBox="1"/>
          <p:nvPr/>
        </p:nvSpPr>
        <p:spPr>
          <a:xfrm>
            <a:off x="2881148" y="5516750"/>
            <a:ext cx="2449767" cy="769441"/>
          </a:xfrm>
          <a:prstGeom prst="rect">
            <a:avLst/>
          </a:prstGeom>
          <a:noFill/>
        </p:spPr>
        <p:txBody>
          <a:bodyPr wrap="square" rtlCol="0">
            <a:spAutoFit/>
          </a:bodyPr>
          <a:lstStyle/>
          <a:p>
            <a:pPr algn="ctr"/>
            <a:r>
              <a:rPr lang="en-US" sz="2200" b="1" u="sng" dirty="0" smtClean="0">
                <a:solidFill>
                  <a:srgbClr val="0068AC"/>
                </a:solidFill>
                <a:latin typeface="+mj-lt"/>
              </a:rPr>
              <a:t>Refrigerador Heineken</a:t>
            </a:r>
          </a:p>
        </p:txBody>
      </p:sp>
      <p:sp>
        <p:nvSpPr>
          <p:cNvPr id="4" name="Rectangle 3"/>
          <p:cNvSpPr/>
          <p:nvPr/>
        </p:nvSpPr>
        <p:spPr>
          <a:xfrm>
            <a:off x="6411035" y="1853826"/>
            <a:ext cx="450050" cy="1948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ctangle 15"/>
          <p:cNvSpPr/>
          <p:nvPr/>
        </p:nvSpPr>
        <p:spPr>
          <a:xfrm>
            <a:off x="5936236" y="1874601"/>
            <a:ext cx="429794" cy="195135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6881341" y="1874568"/>
            <a:ext cx="429794" cy="195138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6676252" y="1622190"/>
            <a:ext cx="1770051" cy="231635"/>
          </a:xfrm>
          <a:prstGeom prst="bentConnector3">
            <a:avLst>
              <a:gd name="adj1" fmla="val -6025"/>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306112" y="3158970"/>
            <a:ext cx="941538" cy="0"/>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5400000">
            <a:off x="6371135" y="4114204"/>
            <a:ext cx="495056" cy="13748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7" name="Straight Arrow Connector 46"/>
          <p:cNvCxnSpPr/>
          <p:nvPr/>
        </p:nvCxnSpPr>
        <p:spPr>
          <a:xfrm>
            <a:off x="7297523" y="4820639"/>
            <a:ext cx="950127" cy="0"/>
          </a:xfrm>
          <a:prstGeom prst="straightConnector1">
            <a:avLst/>
          </a:prstGeom>
          <a:ln w="28575">
            <a:solidFill>
              <a:srgbClr val="295999"/>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62896" y="2606058"/>
            <a:ext cx="543094" cy="0"/>
          </a:xfrm>
          <a:prstGeom prst="line">
            <a:avLst/>
          </a:prstGeom>
          <a:ln w="2857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5400000">
            <a:off x="6310630" y="3510894"/>
            <a:ext cx="626110" cy="13748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5" name="Straight Arrow Connector 34"/>
          <p:cNvCxnSpPr/>
          <p:nvPr/>
        </p:nvCxnSpPr>
        <p:spPr>
          <a:xfrm>
            <a:off x="7261108" y="4188565"/>
            <a:ext cx="950127" cy="0"/>
          </a:xfrm>
          <a:prstGeom prst="straightConnector1">
            <a:avLst/>
          </a:prstGeom>
          <a:ln w="28575">
            <a:solidFill>
              <a:srgbClr val="295999"/>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643" y="5501984"/>
            <a:ext cx="2449767" cy="769441"/>
          </a:xfrm>
          <a:prstGeom prst="rect">
            <a:avLst/>
          </a:prstGeom>
          <a:noFill/>
        </p:spPr>
        <p:txBody>
          <a:bodyPr wrap="square" rtlCol="0">
            <a:spAutoFit/>
          </a:bodyPr>
          <a:lstStyle/>
          <a:p>
            <a:pPr algn="ctr"/>
            <a:r>
              <a:rPr lang="en-US" sz="2200" b="1" u="sng" dirty="0" smtClean="0">
                <a:solidFill>
                  <a:srgbClr val="0068AC"/>
                </a:solidFill>
                <a:latin typeface="+mj-lt"/>
              </a:rPr>
              <a:t>Refrigerador Kero Coco e Toddynho</a:t>
            </a:r>
          </a:p>
        </p:txBody>
      </p:sp>
      <p:pic>
        <p:nvPicPr>
          <p:cNvPr id="9" name="Picture 8"/>
          <p:cNvPicPr>
            <a:picLocks noChangeAspect="1"/>
          </p:cNvPicPr>
          <p:nvPr/>
        </p:nvPicPr>
        <p:blipFill>
          <a:blip r:embed="rId6"/>
          <a:stretch>
            <a:fillRect/>
          </a:stretch>
        </p:blipFill>
        <p:spPr>
          <a:xfrm>
            <a:off x="800189" y="1537921"/>
            <a:ext cx="1817085" cy="3939083"/>
          </a:xfrm>
          <a:prstGeom prst="rect">
            <a:avLst/>
          </a:prstGeom>
        </p:spPr>
      </p:pic>
    </p:spTree>
    <p:extLst>
      <p:ext uri="{BB962C8B-B14F-4D97-AF65-F5344CB8AC3E}">
        <p14:creationId xmlns:p14="http://schemas.microsoft.com/office/powerpoint/2010/main" val="1828338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1008918" y="77643"/>
            <a:ext cx="9451050" cy="6546712"/>
          </a:xfrm>
          <a:prstGeom prst="rect">
            <a:avLst/>
          </a:prstGeom>
        </p:spPr>
      </p:pic>
      <p:sp>
        <p:nvSpPr>
          <p:cNvPr id="42" name="Título 1"/>
          <p:cNvSpPr txBox="1">
            <a:spLocks/>
          </p:cNvSpPr>
          <p:nvPr/>
        </p:nvSpPr>
        <p:spPr>
          <a:xfrm>
            <a:off x="2945651" y="8620"/>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300" dirty="0"/>
              <a:t>Guia Rápido </a:t>
            </a:r>
          </a:p>
          <a:p>
            <a:r>
              <a:rPr lang="es-MX" sz="1300" dirty="0"/>
              <a:t>Exposição de bebidas nos </a:t>
            </a:r>
            <a:r>
              <a:rPr lang="es-MX" sz="1300" dirty="0" smtClean="0"/>
              <a:t>refrigeradores</a:t>
            </a:r>
          </a:p>
          <a:p>
            <a:r>
              <a:rPr lang="es-MX" sz="1300" dirty="0" smtClean="0"/>
              <a:t>BRA-GR-EXP-REF-00</a:t>
            </a:r>
          </a:p>
          <a:p>
            <a:r>
              <a:rPr lang="en-US" sz="1300" b="1" dirty="0">
                <a:solidFill>
                  <a:srgbClr val="0070C0"/>
                </a:solidFill>
                <a:latin typeface="Lucida Sans" pitchFamily="34" charset="0"/>
              </a:rPr>
              <a:t>Método de venda Linear</a:t>
            </a:r>
          </a:p>
          <a:p>
            <a:r>
              <a:rPr lang="en-US" sz="1300" b="1" dirty="0">
                <a:solidFill>
                  <a:srgbClr val="0070C0"/>
                </a:solidFill>
                <a:latin typeface="Lucida Sans" pitchFamily="34" charset="0"/>
              </a:rPr>
              <a:t>Cenário </a:t>
            </a:r>
            <a:r>
              <a:rPr lang="en-US" sz="1300" b="1" dirty="0" smtClean="0">
                <a:solidFill>
                  <a:srgbClr val="0070C0"/>
                </a:solidFill>
                <a:latin typeface="Lucida Sans" pitchFamily="34" charset="0"/>
              </a:rPr>
              <a:t>3 – Sem uso do </a:t>
            </a:r>
            <a:r>
              <a:rPr lang="en-US" sz="1300" b="1" dirty="0" smtClean="0">
                <a:solidFill>
                  <a:srgbClr val="0070C0"/>
                </a:solidFill>
                <a:latin typeface="Lucida Sans" pitchFamily="34" charset="0"/>
              </a:rPr>
              <a:t>Refrigerador</a:t>
            </a:r>
            <a:r>
              <a:rPr lang="en-US" sz="1300" b="1" dirty="0" smtClean="0">
                <a:solidFill>
                  <a:srgbClr val="0070C0"/>
                </a:solidFill>
                <a:latin typeface="Lucida Sans" pitchFamily="34" charset="0"/>
              </a:rPr>
              <a:t> Heineken </a:t>
            </a:r>
            <a:r>
              <a:rPr lang="en-US" sz="1300" b="1" dirty="0" smtClean="0">
                <a:solidFill>
                  <a:srgbClr val="0070C0"/>
                </a:solidFill>
                <a:latin typeface="Lucida Sans" pitchFamily="34" charset="0"/>
              </a:rPr>
              <a:t>temporariamente</a:t>
            </a:r>
            <a:endParaRPr lang="en-US" sz="1300" b="1" dirty="0">
              <a:solidFill>
                <a:srgbClr val="0070C0"/>
              </a:solidFill>
              <a:latin typeface="Lucida Sans" pitchFamily="34" charset="0"/>
            </a:endParaRP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32" name="TextBox 31"/>
          <p:cNvSpPr txBox="1"/>
          <p:nvPr/>
        </p:nvSpPr>
        <p:spPr>
          <a:xfrm>
            <a:off x="7544222" y="1223755"/>
            <a:ext cx="5043312"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quente:</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Considerar a bebida de maior rentabilidade: </a:t>
            </a:r>
          </a:p>
          <a:p>
            <a:pPr algn="just"/>
            <a:r>
              <a:rPr lang="en-US" sz="1400" dirty="0" smtClean="0">
                <a:solidFill>
                  <a:srgbClr val="0070C0"/>
                </a:solidFill>
                <a:latin typeface="Lucida Bright" panose="02040602050505020304" pitchFamily="18" charset="0"/>
              </a:rPr>
              <a:t>água sem gás.</a:t>
            </a:r>
            <a:endParaRPr lang="en-US" sz="1400" dirty="0" smtClean="0">
              <a:solidFill>
                <a:srgbClr val="0070C0"/>
              </a:solidFill>
              <a:latin typeface="Lucida Sans" pitchFamily="34" charset="0"/>
            </a:endParaRPr>
          </a:p>
        </p:txBody>
      </p:sp>
      <p:sp>
        <p:nvSpPr>
          <p:cNvPr id="33" name="TextBox 32"/>
          <p:cNvSpPr txBox="1"/>
          <p:nvPr/>
        </p:nvSpPr>
        <p:spPr>
          <a:xfrm>
            <a:off x="7541071" y="2870356"/>
            <a:ext cx="5046463"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fria de menor importância:</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Considerar a bebida de menor rentabilidade: chá</a:t>
            </a:r>
            <a:endParaRPr lang="en-US" sz="1400" dirty="0" smtClean="0">
              <a:solidFill>
                <a:srgbClr val="0070C0"/>
              </a:solidFill>
              <a:latin typeface="Lucida Sans" pitchFamily="34" charset="0"/>
            </a:endParaRPr>
          </a:p>
        </p:txBody>
      </p:sp>
      <p:sp>
        <p:nvSpPr>
          <p:cNvPr id="34" name="TextBox 33"/>
          <p:cNvSpPr txBox="1"/>
          <p:nvPr/>
        </p:nvSpPr>
        <p:spPr>
          <a:xfrm>
            <a:off x="7541071" y="5291045"/>
            <a:ext cx="4981156"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mediana:</a:t>
            </a:r>
          </a:p>
          <a:p>
            <a:pPr algn="just"/>
            <a:r>
              <a:rPr lang="en-US" sz="1400" dirty="0">
                <a:solidFill>
                  <a:srgbClr val="0070C0"/>
                </a:solidFill>
                <a:latin typeface="Lucida Sans" pitchFamily="34" charset="0"/>
              </a:rPr>
              <a:t>4</a:t>
            </a:r>
            <a:r>
              <a:rPr lang="en-US" sz="1400" dirty="0" smtClean="0">
                <a:solidFill>
                  <a:srgbClr val="0070C0"/>
                </a:solidFill>
                <a:latin typeface="Lucida Bright" panose="02040602050505020304" pitchFamily="18" charset="0"/>
              </a:rPr>
              <a:t>°) Considerar a  </a:t>
            </a:r>
            <a:r>
              <a:rPr lang="en-US" sz="1400" dirty="0" smtClean="0">
                <a:solidFill>
                  <a:srgbClr val="0070C0"/>
                </a:solidFill>
                <a:latin typeface="Lucida Bright" panose="02040602050505020304" pitchFamily="18" charset="0"/>
              </a:rPr>
              <a:t>bebida</a:t>
            </a:r>
            <a:r>
              <a:rPr lang="en-US" sz="1400" dirty="0" smtClean="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Heineken e </a:t>
            </a:r>
            <a:r>
              <a:rPr lang="en-US" sz="1400" dirty="0" smtClean="0">
                <a:solidFill>
                  <a:srgbClr val="0070C0"/>
                </a:solidFill>
                <a:latin typeface="Lucida Bright" panose="02040602050505020304" pitchFamily="18" charset="0"/>
              </a:rPr>
              <a:t>Schweppes</a:t>
            </a:r>
            <a:r>
              <a:rPr lang="en-US" sz="1400" dirty="0">
                <a:solidFill>
                  <a:srgbClr val="0070C0"/>
                </a:solidFill>
                <a:latin typeface="Lucida Sans" pitchFamily="34" charset="0"/>
              </a:rPr>
              <a:t>.</a:t>
            </a:r>
          </a:p>
        </p:txBody>
      </p:sp>
      <p:sp>
        <p:nvSpPr>
          <p:cNvPr id="28" name="TextBox 27"/>
          <p:cNvSpPr txBox="1"/>
          <p:nvPr/>
        </p:nvSpPr>
        <p:spPr>
          <a:xfrm>
            <a:off x="7491155" y="4480955"/>
            <a:ext cx="4960579"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estocagem:</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Considerar a bebida </a:t>
            </a:r>
            <a:r>
              <a:rPr lang="en-US" sz="1400" dirty="0" smtClean="0">
                <a:solidFill>
                  <a:srgbClr val="0070C0"/>
                </a:solidFill>
                <a:latin typeface="Lucida Bright" panose="02040602050505020304" pitchFamily="18" charset="0"/>
              </a:rPr>
              <a:t>água com gás</a:t>
            </a:r>
            <a:endParaRPr lang="en-US" sz="1400" dirty="0" smtClean="0">
              <a:solidFill>
                <a:srgbClr val="0070C0"/>
              </a:solidFill>
              <a:latin typeface="Lucida Sans" pitchFamily="34" charset="0"/>
            </a:endParaRPr>
          </a:p>
        </p:txBody>
      </p:sp>
      <p:sp>
        <p:nvSpPr>
          <p:cNvPr id="14" name="TextBox 13"/>
          <p:cNvSpPr txBox="1"/>
          <p:nvPr/>
        </p:nvSpPr>
        <p:spPr>
          <a:xfrm>
            <a:off x="4441053" y="5474628"/>
            <a:ext cx="2559409" cy="769441"/>
          </a:xfrm>
          <a:prstGeom prst="rect">
            <a:avLst/>
          </a:prstGeom>
          <a:noFill/>
        </p:spPr>
        <p:txBody>
          <a:bodyPr wrap="square" rtlCol="0">
            <a:spAutoFit/>
          </a:bodyPr>
          <a:lstStyle/>
          <a:p>
            <a:pPr algn="ctr"/>
            <a:r>
              <a:rPr lang="en-US" sz="2200" b="1" u="sng" dirty="0">
                <a:solidFill>
                  <a:srgbClr val="0068AC"/>
                </a:solidFill>
              </a:rPr>
              <a:t>Refrigerador </a:t>
            </a:r>
          </a:p>
          <a:p>
            <a:pPr algn="ctr"/>
            <a:r>
              <a:rPr lang="en-US" sz="2200" b="1" u="sng" dirty="0">
                <a:solidFill>
                  <a:srgbClr val="0068AC"/>
                </a:solidFill>
              </a:rPr>
              <a:t>Coca - Cola</a:t>
            </a:r>
          </a:p>
        </p:txBody>
      </p:sp>
      <p:sp>
        <p:nvSpPr>
          <p:cNvPr id="38" name="TextBox 37"/>
          <p:cNvSpPr txBox="1"/>
          <p:nvPr/>
        </p:nvSpPr>
        <p:spPr>
          <a:xfrm>
            <a:off x="270789" y="6259067"/>
            <a:ext cx="11855087" cy="553998"/>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  O público alvo não foi considerado neste estudo pelo foco ser resultado.</a:t>
            </a:r>
          </a:p>
          <a:p>
            <a:pPr algn="just"/>
            <a:r>
              <a:rPr lang="en-US" sz="1000" dirty="0" smtClean="0">
                <a:solidFill>
                  <a:srgbClr val="0070C0"/>
                </a:solidFill>
                <a:latin typeface="Lucida Sans" pitchFamily="34" charset="0"/>
              </a:rPr>
              <a:t>Método linear mais adequado ao nosso negócio devido a não diversificação de produtos e modelo de exposição.</a:t>
            </a:r>
          </a:p>
          <a:p>
            <a:pPr algn="just"/>
            <a:r>
              <a:rPr lang="en-US" sz="1000" dirty="0">
                <a:solidFill>
                  <a:srgbClr val="0070C0"/>
                </a:solidFill>
                <a:latin typeface="Lucida Sans" pitchFamily="34" charset="0"/>
              </a:rPr>
              <a:t>Os</a:t>
            </a:r>
            <a:r>
              <a:rPr lang="en-US" sz="1000" dirty="0">
                <a:solidFill>
                  <a:srgbClr val="0070C0"/>
                </a:solidFill>
                <a:latin typeface="Lucida Sans" pitchFamily="34" charset="0"/>
              </a:rPr>
              <a:t> cinemas que </a:t>
            </a:r>
            <a:r>
              <a:rPr lang="en-US" sz="1000" dirty="0">
                <a:solidFill>
                  <a:srgbClr val="0070C0"/>
                </a:solidFill>
                <a:latin typeface="Lucida Sans" pitchFamily="34" charset="0"/>
              </a:rPr>
              <a:t>não</a:t>
            </a:r>
            <a:r>
              <a:rPr lang="en-US" sz="1000" dirty="0">
                <a:solidFill>
                  <a:srgbClr val="0070C0"/>
                </a:solidFill>
                <a:latin typeface="Lucida Sans" pitchFamily="34" charset="0"/>
              </a:rPr>
              <a:t> </a:t>
            </a:r>
            <a:r>
              <a:rPr lang="en-US" sz="1000" dirty="0">
                <a:solidFill>
                  <a:srgbClr val="0070C0"/>
                </a:solidFill>
                <a:latin typeface="Lucida Sans" pitchFamily="34" charset="0"/>
              </a:rPr>
              <a:t>possuirem</a:t>
            </a:r>
            <a:r>
              <a:rPr lang="en-US" sz="1000" dirty="0">
                <a:solidFill>
                  <a:srgbClr val="0070C0"/>
                </a:solidFill>
                <a:latin typeface="Lucida Sans" pitchFamily="34" charset="0"/>
              </a:rPr>
              <a:t> </a:t>
            </a:r>
            <a:r>
              <a:rPr lang="en-US" sz="1000" dirty="0">
                <a:solidFill>
                  <a:srgbClr val="0070C0"/>
                </a:solidFill>
                <a:latin typeface="Lucida Sans" pitchFamily="34" charset="0"/>
              </a:rPr>
              <a:t>os</a:t>
            </a:r>
            <a:r>
              <a:rPr lang="en-US" sz="1000" dirty="0">
                <a:solidFill>
                  <a:srgbClr val="0070C0"/>
                </a:solidFill>
                <a:latin typeface="Lucida Sans" pitchFamily="34" charset="0"/>
              </a:rPr>
              <a:t> </a:t>
            </a:r>
            <a:r>
              <a:rPr lang="en-US" sz="1000" dirty="0">
                <a:solidFill>
                  <a:srgbClr val="0070C0"/>
                </a:solidFill>
                <a:latin typeface="Lucida Sans" pitchFamily="34" charset="0"/>
              </a:rPr>
              <a:t>refrigeradores</a:t>
            </a:r>
            <a:r>
              <a:rPr lang="en-US" sz="1000" dirty="0">
                <a:solidFill>
                  <a:srgbClr val="0070C0"/>
                </a:solidFill>
                <a:latin typeface="Lucida Sans" pitchFamily="34" charset="0"/>
              </a:rPr>
              <a:t> </a:t>
            </a:r>
            <a:r>
              <a:rPr lang="en-US" sz="1000" dirty="0">
                <a:solidFill>
                  <a:srgbClr val="0070C0"/>
                </a:solidFill>
                <a:latin typeface="Lucida Sans" pitchFamily="34" charset="0"/>
              </a:rPr>
              <a:t>Kero</a:t>
            </a:r>
            <a:r>
              <a:rPr lang="en-US" sz="1000" dirty="0">
                <a:solidFill>
                  <a:srgbClr val="0070C0"/>
                </a:solidFill>
                <a:latin typeface="Lucida Sans" pitchFamily="34" charset="0"/>
              </a:rPr>
              <a:t> Coco, </a:t>
            </a:r>
            <a:r>
              <a:rPr lang="en-US" sz="1000" dirty="0">
                <a:solidFill>
                  <a:srgbClr val="0070C0"/>
                </a:solidFill>
                <a:latin typeface="Lucida Sans" pitchFamily="34" charset="0"/>
              </a:rPr>
              <a:t>Toddynho</a:t>
            </a:r>
            <a:r>
              <a:rPr lang="en-US" sz="1000" dirty="0">
                <a:solidFill>
                  <a:srgbClr val="0070C0"/>
                </a:solidFill>
                <a:latin typeface="Lucida Sans" pitchFamily="34" charset="0"/>
              </a:rPr>
              <a:t> e Heineken, </a:t>
            </a:r>
            <a:r>
              <a:rPr lang="en-US" sz="1000" dirty="0">
                <a:solidFill>
                  <a:srgbClr val="0070C0"/>
                </a:solidFill>
                <a:latin typeface="Lucida Sans" pitchFamily="34" charset="0"/>
              </a:rPr>
              <a:t>contatar</a:t>
            </a:r>
            <a:r>
              <a:rPr lang="en-US" sz="1000" dirty="0">
                <a:solidFill>
                  <a:srgbClr val="0070C0"/>
                </a:solidFill>
                <a:latin typeface="Lucida Sans" pitchFamily="34" charset="0"/>
              </a:rPr>
              <a:t> o </a:t>
            </a:r>
            <a:r>
              <a:rPr lang="en-US" sz="1000" dirty="0">
                <a:solidFill>
                  <a:srgbClr val="0070C0"/>
                </a:solidFill>
                <a:latin typeface="Lucida Sans" pitchFamily="34" charset="0"/>
              </a:rPr>
              <a:t>departamento</a:t>
            </a:r>
            <a:r>
              <a:rPr lang="en-US" sz="1000" dirty="0">
                <a:solidFill>
                  <a:srgbClr val="0070C0"/>
                </a:solidFill>
                <a:latin typeface="Lucida Sans" pitchFamily="34" charset="0"/>
              </a:rPr>
              <a:t> de </a:t>
            </a:r>
            <a:r>
              <a:rPr lang="en-US" sz="1000" dirty="0">
                <a:solidFill>
                  <a:srgbClr val="0070C0"/>
                </a:solidFill>
                <a:latin typeface="Lucida Sans" pitchFamily="34" charset="0"/>
              </a:rPr>
              <a:t>Compras</a:t>
            </a:r>
            <a:r>
              <a:rPr lang="en-US" sz="1000" dirty="0">
                <a:solidFill>
                  <a:srgbClr val="0070C0"/>
                </a:solidFill>
                <a:latin typeface="Lucida Sans" pitchFamily="34" charset="0"/>
              </a:rPr>
              <a:t>.</a:t>
            </a:r>
          </a:p>
        </p:txBody>
      </p:sp>
      <p:sp>
        <p:nvSpPr>
          <p:cNvPr id="35" name="TextBox 34"/>
          <p:cNvSpPr txBox="1"/>
          <p:nvPr/>
        </p:nvSpPr>
        <p:spPr>
          <a:xfrm>
            <a:off x="1550261" y="5455114"/>
            <a:ext cx="2449767" cy="769441"/>
          </a:xfrm>
          <a:prstGeom prst="rect">
            <a:avLst/>
          </a:prstGeom>
          <a:noFill/>
        </p:spPr>
        <p:txBody>
          <a:bodyPr wrap="square" rtlCol="0">
            <a:spAutoFit/>
          </a:bodyPr>
          <a:lstStyle/>
          <a:p>
            <a:pPr algn="ctr"/>
            <a:r>
              <a:rPr lang="en-US" sz="2200" b="1" u="sng" dirty="0" smtClean="0">
                <a:solidFill>
                  <a:srgbClr val="0068AC"/>
                </a:solidFill>
                <a:latin typeface="+mj-lt"/>
              </a:rPr>
              <a:t>Refrigerador Kero Coco e Toddynho</a:t>
            </a:r>
          </a:p>
        </p:txBody>
      </p:sp>
      <p:pic>
        <p:nvPicPr>
          <p:cNvPr id="2" name="Picture 1"/>
          <p:cNvPicPr>
            <a:picLocks noChangeAspect="1"/>
          </p:cNvPicPr>
          <p:nvPr/>
        </p:nvPicPr>
        <p:blipFill>
          <a:blip r:embed="rId4"/>
          <a:stretch>
            <a:fillRect/>
          </a:stretch>
        </p:blipFill>
        <p:spPr>
          <a:xfrm rot="5400000">
            <a:off x="3695037" y="2305017"/>
            <a:ext cx="3918352" cy="2025858"/>
          </a:xfrm>
          <a:prstGeom prst="rect">
            <a:avLst/>
          </a:prstGeom>
        </p:spPr>
      </p:pic>
      <p:sp>
        <p:nvSpPr>
          <p:cNvPr id="16" name="Rectangle 15"/>
          <p:cNvSpPr/>
          <p:nvPr/>
        </p:nvSpPr>
        <p:spPr>
          <a:xfrm>
            <a:off x="4913190" y="1797101"/>
            <a:ext cx="554935" cy="27076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5983436" y="1797068"/>
            <a:ext cx="429794" cy="27076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5778347" y="1565434"/>
            <a:ext cx="1770051" cy="231635"/>
          </a:xfrm>
          <a:prstGeom prst="bentConnector3">
            <a:avLst>
              <a:gd name="adj1" fmla="val -6025"/>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08207" y="3203975"/>
            <a:ext cx="941538" cy="0"/>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399618" y="4812404"/>
            <a:ext cx="950127" cy="0"/>
          </a:xfrm>
          <a:prstGeom prst="straightConnector1">
            <a:avLst/>
          </a:prstGeom>
          <a:ln w="28575">
            <a:solidFill>
              <a:srgbClr val="295999"/>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6" idx="1"/>
          </p:cNvCxnSpPr>
          <p:nvPr/>
        </p:nvCxnSpPr>
        <p:spPr>
          <a:xfrm rot="10800000" flipH="1" flipV="1">
            <a:off x="4913190" y="3150916"/>
            <a:ext cx="2433418" cy="2348314"/>
          </a:xfrm>
          <a:prstGeom prst="bentConnector3">
            <a:avLst>
              <a:gd name="adj1" fmla="val -16803"/>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5400000">
            <a:off x="5349057" y="4167222"/>
            <a:ext cx="626110" cy="14978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3"/>
          <p:cNvSpPr/>
          <p:nvPr/>
        </p:nvSpPr>
        <p:spPr>
          <a:xfrm>
            <a:off x="5513130" y="1800519"/>
            <a:ext cx="450050" cy="2703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Picture 28"/>
          <p:cNvPicPr>
            <a:picLocks noChangeAspect="1"/>
          </p:cNvPicPr>
          <p:nvPr/>
        </p:nvPicPr>
        <p:blipFill>
          <a:blip r:embed="rId5"/>
          <a:stretch>
            <a:fillRect/>
          </a:stretch>
        </p:blipFill>
        <p:spPr>
          <a:xfrm>
            <a:off x="1929906" y="1358394"/>
            <a:ext cx="1817085" cy="3939083"/>
          </a:xfrm>
          <a:prstGeom prst="rect">
            <a:avLst/>
          </a:prstGeom>
        </p:spPr>
      </p:pic>
    </p:spTree>
    <p:extLst>
      <p:ext uri="{BB962C8B-B14F-4D97-AF65-F5344CB8AC3E}">
        <p14:creationId xmlns:p14="http://schemas.microsoft.com/office/powerpoint/2010/main" val="458052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963001" y="65634"/>
            <a:ext cx="9451050" cy="6546712"/>
          </a:xfrm>
          <a:prstGeom prst="rect">
            <a:avLst/>
          </a:prstGeom>
        </p:spPr>
      </p:pic>
      <p:sp>
        <p:nvSpPr>
          <p:cNvPr id="42" name="Título 1"/>
          <p:cNvSpPr txBox="1">
            <a:spLocks/>
          </p:cNvSpPr>
          <p:nvPr/>
        </p:nvSpPr>
        <p:spPr>
          <a:xfrm>
            <a:off x="2945651" y="8620"/>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300" dirty="0"/>
              <a:t>Guia Rápido </a:t>
            </a:r>
          </a:p>
          <a:p>
            <a:r>
              <a:rPr lang="es-MX" sz="1300" dirty="0"/>
              <a:t>Exposição de bebidas nos </a:t>
            </a:r>
            <a:r>
              <a:rPr lang="es-MX" sz="1300" dirty="0" smtClean="0"/>
              <a:t>refrigeradores</a:t>
            </a:r>
          </a:p>
          <a:p>
            <a:r>
              <a:rPr lang="es-MX" sz="1300" dirty="0" smtClean="0"/>
              <a:t>BRA-GR-EXP-REF-00</a:t>
            </a:r>
          </a:p>
          <a:p>
            <a:r>
              <a:rPr lang="en-US" sz="1300" b="1" dirty="0">
                <a:solidFill>
                  <a:srgbClr val="0070C0"/>
                </a:solidFill>
                <a:latin typeface="Lucida Sans" pitchFamily="34" charset="0"/>
              </a:rPr>
              <a:t>Método de venda Linear</a:t>
            </a:r>
          </a:p>
          <a:p>
            <a:r>
              <a:rPr lang="en-US" sz="1300" b="1" dirty="0">
                <a:solidFill>
                  <a:srgbClr val="0070C0"/>
                </a:solidFill>
                <a:latin typeface="Lucida Sans" pitchFamily="34" charset="0"/>
              </a:rPr>
              <a:t>Cenário </a:t>
            </a:r>
            <a:r>
              <a:rPr lang="en-US" sz="1300" b="1" dirty="0" smtClean="0">
                <a:solidFill>
                  <a:srgbClr val="0070C0"/>
                </a:solidFill>
                <a:latin typeface="Lucida Sans" pitchFamily="34" charset="0"/>
              </a:rPr>
              <a:t>4 – Uso do Refrigerador Slim</a:t>
            </a:r>
            <a:endParaRPr lang="en-US" sz="1300" b="1" dirty="0">
              <a:solidFill>
                <a:srgbClr val="0070C0"/>
              </a:solidFill>
              <a:latin typeface="Lucida Sans" pitchFamily="34" charset="0"/>
            </a:endParaRP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35" name="TextBox 34"/>
          <p:cNvSpPr txBox="1"/>
          <p:nvPr/>
        </p:nvSpPr>
        <p:spPr>
          <a:xfrm>
            <a:off x="871050" y="6245084"/>
            <a:ext cx="10784121" cy="553998"/>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  O público alvo não foi considerado neste estudo pelo foco ser resultado.</a:t>
            </a:r>
          </a:p>
          <a:p>
            <a:pPr algn="just"/>
            <a:r>
              <a:rPr lang="en-US" sz="1000" dirty="0" smtClean="0">
                <a:solidFill>
                  <a:srgbClr val="0070C0"/>
                </a:solidFill>
                <a:latin typeface="Lucida Sans" pitchFamily="34" charset="0"/>
              </a:rPr>
              <a:t>Método linear mais adequado ao nosso negócio devido a não diversificação de produtos e modelo de </a:t>
            </a:r>
            <a:r>
              <a:rPr lang="en-US" sz="1000" dirty="0" smtClean="0">
                <a:solidFill>
                  <a:srgbClr val="0070C0"/>
                </a:solidFill>
                <a:latin typeface="Lucida Sans" pitchFamily="34" charset="0"/>
              </a:rPr>
              <a:t>exposição</a:t>
            </a:r>
            <a:r>
              <a:rPr lang="en-US" sz="1000" dirty="0">
                <a:solidFill>
                  <a:srgbClr val="0070C0"/>
                </a:solidFill>
                <a:latin typeface="Lucida Sans" pitchFamily="34" charset="0"/>
              </a:rPr>
              <a:t>. </a:t>
            </a:r>
            <a:endParaRPr lang="en-US" sz="1000" dirty="0" smtClean="0">
              <a:solidFill>
                <a:srgbClr val="0070C0"/>
              </a:solidFill>
              <a:latin typeface="Lucida Sans" pitchFamily="34" charset="0"/>
            </a:endParaRPr>
          </a:p>
          <a:p>
            <a:pPr algn="just"/>
            <a:r>
              <a:rPr lang="en-US" sz="1000" dirty="0" smtClean="0">
                <a:solidFill>
                  <a:srgbClr val="0070C0"/>
                </a:solidFill>
                <a:latin typeface="Lucida Sans" pitchFamily="34" charset="0"/>
              </a:rPr>
              <a:t>Os</a:t>
            </a:r>
            <a:r>
              <a:rPr lang="en-US" sz="1000" dirty="0" smtClean="0">
                <a:solidFill>
                  <a:srgbClr val="0070C0"/>
                </a:solidFill>
                <a:latin typeface="Lucida Sans" pitchFamily="34" charset="0"/>
              </a:rPr>
              <a:t> </a:t>
            </a:r>
            <a:r>
              <a:rPr lang="en-US" sz="1000" dirty="0">
                <a:solidFill>
                  <a:srgbClr val="0070C0"/>
                </a:solidFill>
                <a:latin typeface="Lucida Sans" pitchFamily="34" charset="0"/>
              </a:rPr>
              <a:t>cinemas que </a:t>
            </a:r>
            <a:r>
              <a:rPr lang="en-US" sz="1000" dirty="0">
                <a:solidFill>
                  <a:srgbClr val="0070C0"/>
                </a:solidFill>
                <a:latin typeface="Lucida Sans" pitchFamily="34" charset="0"/>
              </a:rPr>
              <a:t>não</a:t>
            </a:r>
            <a:r>
              <a:rPr lang="en-US" sz="1000" dirty="0">
                <a:solidFill>
                  <a:srgbClr val="0070C0"/>
                </a:solidFill>
                <a:latin typeface="Lucida Sans" pitchFamily="34" charset="0"/>
              </a:rPr>
              <a:t> </a:t>
            </a:r>
            <a:r>
              <a:rPr lang="en-US" sz="1000" dirty="0">
                <a:solidFill>
                  <a:srgbClr val="0070C0"/>
                </a:solidFill>
                <a:latin typeface="Lucida Sans" pitchFamily="34" charset="0"/>
              </a:rPr>
              <a:t>possuirem</a:t>
            </a:r>
            <a:r>
              <a:rPr lang="en-US" sz="1000" dirty="0">
                <a:solidFill>
                  <a:srgbClr val="0070C0"/>
                </a:solidFill>
                <a:latin typeface="Lucida Sans" pitchFamily="34" charset="0"/>
              </a:rPr>
              <a:t> </a:t>
            </a:r>
            <a:r>
              <a:rPr lang="en-US" sz="1000" dirty="0">
                <a:solidFill>
                  <a:srgbClr val="0070C0"/>
                </a:solidFill>
                <a:latin typeface="Lucida Sans" pitchFamily="34" charset="0"/>
              </a:rPr>
              <a:t>os</a:t>
            </a:r>
            <a:r>
              <a:rPr lang="en-US" sz="1000" dirty="0">
                <a:solidFill>
                  <a:srgbClr val="0070C0"/>
                </a:solidFill>
                <a:latin typeface="Lucida Sans" pitchFamily="34" charset="0"/>
              </a:rPr>
              <a:t> </a:t>
            </a:r>
            <a:r>
              <a:rPr lang="en-US" sz="1000" dirty="0">
                <a:solidFill>
                  <a:srgbClr val="0070C0"/>
                </a:solidFill>
                <a:latin typeface="Lucida Sans" pitchFamily="34" charset="0"/>
              </a:rPr>
              <a:t>refrigeradores</a:t>
            </a:r>
            <a:r>
              <a:rPr lang="en-US" sz="1000" dirty="0">
                <a:solidFill>
                  <a:srgbClr val="0070C0"/>
                </a:solidFill>
                <a:latin typeface="Lucida Sans" pitchFamily="34" charset="0"/>
              </a:rPr>
              <a:t> </a:t>
            </a:r>
            <a:r>
              <a:rPr lang="en-US" sz="1000" dirty="0">
                <a:solidFill>
                  <a:srgbClr val="0070C0"/>
                </a:solidFill>
                <a:latin typeface="Lucida Sans" pitchFamily="34" charset="0"/>
              </a:rPr>
              <a:t>Kero</a:t>
            </a:r>
            <a:r>
              <a:rPr lang="en-US" sz="1000" dirty="0">
                <a:solidFill>
                  <a:srgbClr val="0070C0"/>
                </a:solidFill>
                <a:latin typeface="Lucida Sans" pitchFamily="34" charset="0"/>
              </a:rPr>
              <a:t> Coco, </a:t>
            </a:r>
            <a:r>
              <a:rPr lang="en-US" sz="1000" dirty="0">
                <a:solidFill>
                  <a:srgbClr val="0070C0"/>
                </a:solidFill>
                <a:latin typeface="Lucida Sans" pitchFamily="34" charset="0"/>
              </a:rPr>
              <a:t>Toddynho</a:t>
            </a:r>
            <a:r>
              <a:rPr lang="en-US" sz="1000" dirty="0">
                <a:solidFill>
                  <a:srgbClr val="0070C0"/>
                </a:solidFill>
                <a:latin typeface="Lucida Sans" pitchFamily="34" charset="0"/>
              </a:rPr>
              <a:t> e Heineken, </a:t>
            </a:r>
            <a:r>
              <a:rPr lang="en-US" sz="1000" dirty="0">
                <a:solidFill>
                  <a:srgbClr val="0070C0"/>
                </a:solidFill>
                <a:latin typeface="Lucida Sans" pitchFamily="34" charset="0"/>
              </a:rPr>
              <a:t>contatar</a:t>
            </a:r>
            <a:r>
              <a:rPr lang="en-US" sz="1000" dirty="0">
                <a:solidFill>
                  <a:srgbClr val="0070C0"/>
                </a:solidFill>
                <a:latin typeface="Lucida Sans" pitchFamily="34" charset="0"/>
              </a:rPr>
              <a:t> o </a:t>
            </a:r>
            <a:r>
              <a:rPr lang="en-US" sz="1000" dirty="0">
                <a:solidFill>
                  <a:srgbClr val="0070C0"/>
                </a:solidFill>
                <a:latin typeface="Lucida Sans" pitchFamily="34" charset="0"/>
              </a:rPr>
              <a:t>departamento</a:t>
            </a:r>
            <a:r>
              <a:rPr lang="en-US" sz="1000" dirty="0">
                <a:solidFill>
                  <a:srgbClr val="0070C0"/>
                </a:solidFill>
                <a:latin typeface="Lucida Sans" pitchFamily="34" charset="0"/>
              </a:rPr>
              <a:t> de </a:t>
            </a:r>
            <a:r>
              <a:rPr lang="en-US" sz="1000" dirty="0">
                <a:solidFill>
                  <a:srgbClr val="0070C0"/>
                </a:solidFill>
                <a:latin typeface="Lucida Sans" pitchFamily="34" charset="0"/>
              </a:rPr>
              <a:t>Compras</a:t>
            </a:r>
            <a:r>
              <a:rPr lang="en-US" sz="1000" dirty="0" smtClean="0">
                <a:solidFill>
                  <a:srgbClr val="0070C0"/>
                </a:solidFill>
                <a:latin typeface="Lucida Sans" pitchFamily="34" charset="0"/>
              </a:rPr>
              <a:t>.</a:t>
            </a:r>
            <a:endParaRPr lang="en-US" sz="1000" dirty="0">
              <a:solidFill>
                <a:srgbClr val="0070C0"/>
              </a:solidFill>
              <a:latin typeface="Lucida Sans" pitchFamily="34" charset="0"/>
            </a:endParaRPr>
          </a:p>
        </p:txBody>
      </p:sp>
      <p:sp>
        <p:nvSpPr>
          <p:cNvPr id="36" name="TextBox 35"/>
          <p:cNvSpPr txBox="1"/>
          <p:nvPr/>
        </p:nvSpPr>
        <p:spPr>
          <a:xfrm>
            <a:off x="2807402" y="5309416"/>
            <a:ext cx="2449767" cy="769441"/>
          </a:xfrm>
          <a:prstGeom prst="rect">
            <a:avLst/>
          </a:prstGeom>
          <a:noFill/>
        </p:spPr>
        <p:txBody>
          <a:bodyPr wrap="square" rtlCol="0">
            <a:spAutoFit/>
          </a:bodyPr>
          <a:lstStyle/>
          <a:p>
            <a:pPr algn="ctr"/>
            <a:r>
              <a:rPr lang="en-US" sz="2200" b="1" u="sng" dirty="0" smtClean="0">
                <a:solidFill>
                  <a:srgbClr val="0068AC"/>
                </a:solidFill>
                <a:latin typeface="+mj-lt"/>
              </a:rPr>
              <a:t>Refrigerador Kero Coco e Toddynho</a:t>
            </a:r>
          </a:p>
        </p:txBody>
      </p:sp>
      <p:sp>
        <p:nvSpPr>
          <p:cNvPr id="37" name="TextBox 36"/>
          <p:cNvSpPr txBox="1"/>
          <p:nvPr/>
        </p:nvSpPr>
        <p:spPr>
          <a:xfrm>
            <a:off x="5743899" y="5371202"/>
            <a:ext cx="2346622" cy="769441"/>
          </a:xfrm>
          <a:prstGeom prst="rect">
            <a:avLst/>
          </a:prstGeom>
          <a:noFill/>
        </p:spPr>
        <p:txBody>
          <a:bodyPr wrap="square" rtlCol="0">
            <a:spAutoFit/>
          </a:bodyPr>
          <a:lstStyle/>
          <a:p>
            <a:pPr algn="ctr"/>
            <a:r>
              <a:rPr lang="en-US" sz="2200" b="1" u="sng" dirty="0" smtClean="0">
                <a:solidFill>
                  <a:srgbClr val="0068AC"/>
                </a:solidFill>
                <a:latin typeface="+mj-lt"/>
              </a:rPr>
              <a:t>Refrigerador </a:t>
            </a:r>
          </a:p>
          <a:p>
            <a:pPr algn="ctr"/>
            <a:r>
              <a:rPr lang="en-US" sz="2200" b="1" u="sng" dirty="0" smtClean="0">
                <a:solidFill>
                  <a:srgbClr val="0068AC"/>
                </a:solidFill>
                <a:latin typeface="+mj-lt"/>
              </a:rPr>
              <a:t>Coca - Cola</a:t>
            </a:r>
          </a:p>
        </p:txBody>
      </p:sp>
      <p:sp>
        <p:nvSpPr>
          <p:cNvPr id="38" name="TextBox 37"/>
          <p:cNvSpPr txBox="1"/>
          <p:nvPr/>
        </p:nvSpPr>
        <p:spPr>
          <a:xfrm>
            <a:off x="8512429" y="1691403"/>
            <a:ext cx="5043312"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quente:</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Considerar a bebida de maior </a:t>
            </a:r>
          </a:p>
          <a:p>
            <a:pPr algn="just"/>
            <a:r>
              <a:rPr lang="en-US" sz="1400" dirty="0" smtClean="0">
                <a:solidFill>
                  <a:srgbClr val="0070C0"/>
                </a:solidFill>
                <a:latin typeface="Lucida Bright" panose="02040602050505020304" pitchFamily="18" charset="0"/>
              </a:rPr>
              <a:t>rentabilidade: água sem gás.</a:t>
            </a:r>
            <a:endParaRPr lang="en-US" sz="1400" dirty="0" smtClean="0">
              <a:solidFill>
                <a:srgbClr val="0070C0"/>
              </a:solidFill>
              <a:latin typeface="Lucida Sans" pitchFamily="34" charset="0"/>
            </a:endParaRPr>
          </a:p>
        </p:txBody>
      </p:sp>
      <p:sp>
        <p:nvSpPr>
          <p:cNvPr id="39" name="TextBox 38"/>
          <p:cNvSpPr txBox="1"/>
          <p:nvPr/>
        </p:nvSpPr>
        <p:spPr>
          <a:xfrm>
            <a:off x="8552219" y="3104155"/>
            <a:ext cx="5046463"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Considerar a bebida de menor </a:t>
            </a:r>
          </a:p>
          <a:p>
            <a:pPr algn="just"/>
            <a:r>
              <a:rPr lang="en-US" sz="1400" dirty="0" smtClean="0">
                <a:solidFill>
                  <a:srgbClr val="0070C0"/>
                </a:solidFill>
                <a:latin typeface="Lucida Bright" panose="02040602050505020304" pitchFamily="18" charset="0"/>
              </a:rPr>
              <a:t>rentabilidade: chá</a:t>
            </a:r>
            <a:endParaRPr lang="en-US" sz="1400" dirty="0" smtClean="0">
              <a:solidFill>
                <a:srgbClr val="0070C0"/>
              </a:solidFill>
              <a:latin typeface="Lucida Sans" pitchFamily="34" charset="0"/>
            </a:endParaRPr>
          </a:p>
        </p:txBody>
      </p:sp>
      <p:sp>
        <p:nvSpPr>
          <p:cNvPr id="41" name="TextBox 40"/>
          <p:cNvSpPr txBox="1"/>
          <p:nvPr/>
        </p:nvSpPr>
        <p:spPr>
          <a:xfrm>
            <a:off x="8560193" y="4795990"/>
            <a:ext cx="4960579"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estocagem:</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Considerar a bebida água com gás</a:t>
            </a:r>
            <a:endParaRPr lang="en-US" sz="1400" dirty="0" smtClean="0">
              <a:solidFill>
                <a:srgbClr val="0070C0"/>
              </a:solidFill>
              <a:latin typeface="Lucida Sans" pitchFamily="34" charset="0"/>
            </a:endParaRPr>
          </a:p>
        </p:txBody>
      </p:sp>
      <p:pic>
        <p:nvPicPr>
          <p:cNvPr id="24" name="Picture 23"/>
          <p:cNvPicPr>
            <a:picLocks noChangeAspect="1"/>
          </p:cNvPicPr>
          <p:nvPr/>
        </p:nvPicPr>
        <p:blipFill>
          <a:blip r:embed="rId4"/>
          <a:stretch>
            <a:fillRect/>
          </a:stretch>
        </p:blipFill>
        <p:spPr>
          <a:xfrm>
            <a:off x="3153790" y="1268760"/>
            <a:ext cx="1817085" cy="3939083"/>
          </a:xfrm>
          <a:prstGeom prst="rect">
            <a:avLst/>
          </a:prstGeom>
        </p:spPr>
      </p:pic>
      <p:pic>
        <p:nvPicPr>
          <p:cNvPr id="9" name="Picture 8"/>
          <p:cNvPicPr>
            <a:picLocks noChangeAspect="1"/>
          </p:cNvPicPr>
          <p:nvPr/>
        </p:nvPicPr>
        <p:blipFill>
          <a:blip r:embed="rId5"/>
          <a:stretch>
            <a:fillRect/>
          </a:stretch>
        </p:blipFill>
        <p:spPr>
          <a:xfrm>
            <a:off x="5870975" y="1268760"/>
            <a:ext cx="1965631" cy="4010142"/>
          </a:xfrm>
          <a:prstGeom prst="rect">
            <a:avLst/>
          </a:prstGeom>
        </p:spPr>
      </p:pic>
      <p:sp>
        <p:nvSpPr>
          <p:cNvPr id="43" name="Rectangle 42"/>
          <p:cNvSpPr/>
          <p:nvPr/>
        </p:nvSpPr>
        <p:spPr>
          <a:xfrm>
            <a:off x="6056678" y="1751099"/>
            <a:ext cx="838389" cy="3026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ctangle 43"/>
          <p:cNvSpPr/>
          <p:nvPr/>
        </p:nvSpPr>
        <p:spPr>
          <a:xfrm>
            <a:off x="6956779" y="1751099"/>
            <a:ext cx="672958" cy="302609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8" name="Straight Arrow Connector 47"/>
          <p:cNvCxnSpPr/>
          <p:nvPr/>
        </p:nvCxnSpPr>
        <p:spPr>
          <a:xfrm>
            <a:off x="7653624" y="3203975"/>
            <a:ext cx="941538" cy="0"/>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rot="5400000">
            <a:off x="6597681" y="4175790"/>
            <a:ext cx="380203" cy="168390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Elbow Connector 10"/>
          <p:cNvCxnSpPr>
            <a:stCxn id="9" idx="1"/>
          </p:cNvCxnSpPr>
          <p:nvPr/>
        </p:nvCxnSpPr>
        <p:spPr>
          <a:xfrm rot="10800000" flipH="1">
            <a:off x="5870975" y="1869669"/>
            <a:ext cx="2641454" cy="1404162"/>
          </a:xfrm>
          <a:prstGeom prst="bentConnector5">
            <a:avLst>
              <a:gd name="adj1" fmla="val -8654"/>
              <a:gd name="adj2" fmla="val 127891"/>
              <a:gd name="adj3" fmla="val 87207"/>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629734" y="5004175"/>
            <a:ext cx="950127" cy="0"/>
          </a:xfrm>
          <a:prstGeom prst="straightConnector1">
            <a:avLst/>
          </a:prstGeom>
          <a:ln w="28575">
            <a:solidFill>
              <a:srgbClr val="295999"/>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119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940667" y="302668"/>
            <a:ext cx="9451050" cy="6546712"/>
          </a:xfrm>
          <a:prstGeom prst="rect">
            <a:avLst/>
          </a:prstGeom>
        </p:spPr>
      </p:pic>
      <p:sp>
        <p:nvSpPr>
          <p:cNvPr id="147"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sp>
        <p:nvSpPr>
          <p:cNvPr id="148" name="5 CuadroTexto"/>
          <p:cNvSpPr txBox="1"/>
          <p:nvPr/>
        </p:nvSpPr>
        <p:spPr>
          <a:xfrm>
            <a:off x="1820525" y="2967233"/>
            <a:ext cx="2482654" cy="553998"/>
          </a:xfrm>
          <a:prstGeom prst="rect">
            <a:avLst/>
          </a:prstGeom>
          <a:noFill/>
        </p:spPr>
        <p:txBody>
          <a:bodyPr wrap="square" rtlCol="0">
            <a:spAutoFit/>
          </a:bodyPr>
          <a:lstStyle/>
          <a:p>
            <a:pPr algn="ctr">
              <a:tabLst>
                <a:tab pos="900113" algn="l"/>
              </a:tabLst>
            </a:pPr>
            <a:r>
              <a:rPr lang="es-MX" sz="1000" dirty="0" smtClean="0">
                <a:solidFill>
                  <a:srgbClr val="0068AC"/>
                </a:solidFill>
                <a:latin typeface="Lucida Bright" panose="02040602050505020304" pitchFamily="18" charset="0"/>
              </a:rPr>
              <a:t>Refrigerador deve apresentar de maneira impecável ao cliente </a:t>
            </a:r>
            <a:r>
              <a:rPr lang="es-MX" sz="1000" dirty="0">
                <a:solidFill>
                  <a:srgbClr val="0068AC"/>
                </a:solidFill>
                <a:latin typeface="Lucida Bright" panose="02040602050505020304" pitchFamily="18" charset="0"/>
              </a:rPr>
              <a:t/>
            </a:r>
            <a:br>
              <a:rPr lang="es-MX" sz="1000" dirty="0">
                <a:solidFill>
                  <a:srgbClr val="0068AC"/>
                </a:solidFill>
                <a:latin typeface="Lucida Bright" panose="02040602050505020304" pitchFamily="18" charset="0"/>
              </a:rPr>
            </a:br>
            <a:r>
              <a:rPr lang="es-MX" sz="1000" dirty="0" smtClean="0">
                <a:solidFill>
                  <a:srgbClr val="0068AC"/>
                </a:solidFill>
                <a:latin typeface="Lucida Bright" panose="02040602050505020304" pitchFamily="18" charset="0"/>
              </a:rPr>
              <a:t>(limpo e organizado)</a:t>
            </a:r>
          </a:p>
        </p:txBody>
      </p:sp>
      <p:sp>
        <p:nvSpPr>
          <p:cNvPr id="160" name="Título 1"/>
          <p:cNvSpPr txBox="1">
            <a:spLocks/>
          </p:cNvSpPr>
          <p:nvPr/>
        </p:nvSpPr>
        <p:spPr>
          <a:xfrm>
            <a:off x="2938196" y="-10403"/>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smtClean="0"/>
              <a:t>Guia Rápido </a:t>
            </a:r>
          </a:p>
          <a:p>
            <a:r>
              <a:rPr lang="es-MX" dirty="0" smtClean="0"/>
              <a:t>Exposição de bebidas nos refrigeradores</a:t>
            </a:r>
            <a:endParaRPr lang="es-MX" dirty="0"/>
          </a:p>
          <a:p>
            <a:r>
              <a:rPr lang="es-MX" sz="1200" dirty="0" smtClean="0"/>
              <a:t>BRA-GR-EXP-REF-00</a:t>
            </a:r>
            <a:endParaRPr lang="es-MX" sz="1200" dirty="0"/>
          </a:p>
        </p:txBody>
      </p:sp>
      <p:sp>
        <p:nvSpPr>
          <p:cNvPr id="164" name="77 CuadroTexto"/>
          <p:cNvSpPr txBox="1"/>
          <p:nvPr/>
        </p:nvSpPr>
        <p:spPr>
          <a:xfrm>
            <a:off x="3842022" y="2984981"/>
            <a:ext cx="4286582" cy="553998"/>
          </a:xfrm>
          <a:prstGeom prst="rect">
            <a:avLst/>
          </a:prstGeom>
          <a:noFill/>
        </p:spPr>
        <p:txBody>
          <a:bodyPr wrap="square" rtlCol="0">
            <a:spAutoFit/>
          </a:bodyPr>
          <a:lstStyle/>
          <a:p>
            <a:pPr algn="ctr"/>
            <a:r>
              <a:rPr lang="es-MX" sz="1000" dirty="0" smtClean="0">
                <a:solidFill>
                  <a:srgbClr val="0068AC"/>
                </a:solidFill>
                <a:latin typeface="Lucida Bright" panose="02040602050505020304" pitchFamily="18" charset="0"/>
              </a:rPr>
              <a:t>Expor as bebidas seguindo </a:t>
            </a:r>
          </a:p>
          <a:p>
            <a:pPr algn="ctr"/>
            <a:r>
              <a:rPr lang="es-MX" sz="1000" dirty="0" smtClean="0">
                <a:solidFill>
                  <a:srgbClr val="0068AC"/>
                </a:solidFill>
                <a:latin typeface="Lucida Bright" panose="02040602050505020304" pitchFamily="18" charset="0"/>
              </a:rPr>
              <a:t>o método PVPS e com o rótulo virado </a:t>
            </a:r>
          </a:p>
          <a:p>
            <a:pPr algn="ctr"/>
            <a:r>
              <a:rPr lang="es-MX" sz="1000" dirty="0">
                <a:solidFill>
                  <a:srgbClr val="0068AC"/>
                </a:solidFill>
                <a:latin typeface="Lucida Bright" panose="02040602050505020304" pitchFamily="18" charset="0"/>
              </a:rPr>
              <a:t>p</a:t>
            </a:r>
            <a:r>
              <a:rPr lang="es-MX" sz="1000" dirty="0" smtClean="0">
                <a:solidFill>
                  <a:srgbClr val="0068AC"/>
                </a:solidFill>
                <a:latin typeface="Lucida Bright" panose="02040602050505020304" pitchFamily="18" charset="0"/>
              </a:rPr>
              <a:t>ara a frente.</a:t>
            </a:r>
          </a:p>
        </p:txBody>
      </p:sp>
      <p:sp>
        <p:nvSpPr>
          <p:cNvPr id="171"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1.0</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pic>
        <p:nvPicPr>
          <p:cNvPr id="174" name="Picture 173"/>
          <p:cNvPicPr>
            <a:picLocks noChangeAspect="1"/>
          </p:cNvPicPr>
          <p:nvPr/>
        </p:nvPicPr>
        <p:blipFill>
          <a:blip r:embed="rId3"/>
          <a:stretch>
            <a:fillRect/>
          </a:stretch>
        </p:blipFill>
        <p:spPr>
          <a:xfrm>
            <a:off x="146232" y="155289"/>
            <a:ext cx="2956158" cy="1168574"/>
          </a:xfrm>
          <a:prstGeom prst="rect">
            <a:avLst/>
          </a:prstGeom>
        </p:spPr>
      </p:pic>
      <p:pic>
        <p:nvPicPr>
          <p:cNvPr id="175" name="Imagem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58" y="187265"/>
            <a:ext cx="1725930" cy="681355"/>
          </a:xfrm>
          <a:prstGeom prst="rect">
            <a:avLst/>
          </a:prstGeom>
          <a:noFill/>
          <a:ln>
            <a:noFill/>
          </a:ln>
          <a:extLst/>
        </p:spPr>
      </p:pic>
      <p:sp>
        <p:nvSpPr>
          <p:cNvPr id="86" name="77 CuadroTexto"/>
          <p:cNvSpPr txBox="1"/>
          <p:nvPr/>
        </p:nvSpPr>
        <p:spPr>
          <a:xfrm>
            <a:off x="6762872" y="3014020"/>
            <a:ext cx="4286582" cy="400110"/>
          </a:xfrm>
          <a:prstGeom prst="rect">
            <a:avLst/>
          </a:prstGeom>
          <a:noFill/>
        </p:spPr>
        <p:txBody>
          <a:bodyPr wrap="square" rtlCol="0">
            <a:spAutoFit/>
          </a:bodyPr>
          <a:lstStyle/>
          <a:p>
            <a:pPr algn="ctr"/>
            <a:r>
              <a:rPr lang="es-MX" sz="1000" dirty="0" smtClean="0">
                <a:solidFill>
                  <a:srgbClr val="0068AC"/>
                </a:solidFill>
                <a:latin typeface="Lucida Bright" panose="02040602050505020304" pitchFamily="18" charset="0"/>
              </a:rPr>
              <a:t>Analisar seu estoque de bebidas</a:t>
            </a:r>
          </a:p>
          <a:p>
            <a:pPr algn="ctr"/>
            <a:r>
              <a:rPr lang="es-MX" sz="1000" dirty="0">
                <a:solidFill>
                  <a:srgbClr val="0068AC"/>
                </a:solidFill>
                <a:latin typeface="Lucida Bright" panose="02040602050505020304" pitchFamily="18" charset="0"/>
              </a:rPr>
              <a:t>p</a:t>
            </a:r>
            <a:r>
              <a:rPr lang="es-MX" sz="1000" dirty="0" smtClean="0">
                <a:solidFill>
                  <a:srgbClr val="0068AC"/>
                </a:solidFill>
                <a:latin typeface="Lucida Bright" panose="02040602050505020304" pitchFamily="18" charset="0"/>
              </a:rPr>
              <a:t>ara não faltar produto.</a:t>
            </a:r>
            <a:endParaRPr lang="es-MX" sz="1000" dirty="0">
              <a:solidFill>
                <a:srgbClr val="FF0000"/>
              </a:solidFill>
              <a:latin typeface="Lucida Bright" panose="02040602050505020304" pitchFamily="18" charset="0"/>
            </a:endParaRPr>
          </a:p>
        </p:txBody>
      </p:sp>
      <p:sp>
        <p:nvSpPr>
          <p:cNvPr id="87" name="32 Rectángulo redondeado"/>
          <p:cNvSpPr/>
          <p:nvPr/>
        </p:nvSpPr>
        <p:spPr bwMode="auto">
          <a:xfrm>
            <a:off x="8234077" y="2615885"/>
            <a:ext cx="1344173" cy="280188"/>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a:r>
              <a:rPr lang="es-MX" sz="1200" b="1" kern="0" dirty="0" smtClean="0">
                <a:solidFill>
                  <a:prstClr val="white"/>
                </a:solidFill>
                <a:latin typeface="Calibri"/>
              </a:rPr>
              <a:t>Estoque</a:t>
            </a:r>
            <a:endParaRPr lang="es-MX" sz="1200" b="1" kern="0" dirty="0">
              <a:solidFill>
                <a:prstClr val="white"/>
              </a:solidFill>
              <a:latin typeface="Calibri"/>
            </a:endParaRPr>
          </a:p>
        </p:txBody>
      </p:sp>
      <p:pic>
        <p:nvPicPr>
          <p:cNvPr id="9" name="Picture 8"/>
          <p:cNvPicPr>
            <a:picLocks noChangeAspect="1"/>
          </p:cNvPicPr>
          <p:nvPr/>
        </p:nvPicPr>
        <p:blipFill>
          <a:blip r:embed="rId5"/>
          <a:stretch>
            <a:fillRect/>
          </a:stretch>
        </p:blipFill>
        <p:spPr>
          <a:xfrm>
            <a:off x="8207039" y="1578849"/>
            <a:ext cx="1341046" cy="935838"/>
          </a:xfrm>
          <a:prstGeom prst="rect">
            <a:avLst/>
          </a:prstGeom>
        </p:spPr>
      </p:pic>
      <p:pic>
        <p:nvPicPr>
          <p:cNvPr id="89" name="Picture 3"/>
          <p:cNvPicPr>
            <a:picLocks noChangeAspect="1" noChangeArrowheads="1"/>
          </p:cNvPicPr>
          <p:nvPr/>
        </p:nvPicPr>
        <p:blipFill>
          <a:blip r:embed="rId6" cstate="print">
            <a:clrChange>
              <a:clrFrom>
                <a:srgbClr val="D7E8F7"/>
              </a:clrFrom>
              <a:clrTo>
                <a:srgbClr val="D7E8F7">
                  <a:alpha val="0"/>
                </a:srgbClr>
              </a:clrTo>
            </a:clrChange>
            <a:extLst>
              <a:ext uri="{28A0092B-C50C-407E-A947-70E740481C1C}">
                <a14:useLocalDpi xmlns:a14="http://schemas.microsoft.com/office/drawing/2010/main" val="0"/>
              </a:ext>
            </a:extLst>
          </a:blip>
          <a:srcRect/>
          <a:stretch>
            <a:fillRect/>
          </a:stretch>
        </p:blipFill>
        <p:spPr bwMode="auto">
          <a:xfrm>
            <a:off x="8946742" y="1480428"/>
            <a:ext cx="313286" cy="45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 name="Picture 3"/>
          <p:cNvPicPr>
            <a:picLocks noChangeAspect="1" noChangeArrowheads="1"/>
          </p:cNvPicPr>
          <p:nvPr/>
        </p:nvPicPr>
        <p:blipFill>
          <a:blip r:embed="rId6" cstate="print">
            <a:clrChange>
              <a:clrFrom>
                <a:srgbClr val="D7E8F7"/>
              </a:clrFrom>
              <a:clrTo>
                <a:srgbClr val="D7E8F7">
                  <a:alpha val="0"/>
                </a:srgbClr>
              </a:clrTo>
            </a:clrChange>
            <a:extLst>
              <a:ext uri="{28A0092B-C50C-407E-A947-70E740481C1C}">
                <a14:useLocalDpi xmlns:a14="http://schemas.microsoft.com/office/drawing/2010/main" val="0"/>
              </a:ext>
            </a:extLst>
          </a:blip>
          <a:srcRect/>
          <a:stretch>
            <a:fillRect/>
          </a:stretch>
        </p:blipFill>
        <p:spPr bwMode="auto">
          <a:xfrm>
            <a:off x="5828670" y="998730"/>
            <a:ext cx="313286" cy="45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181004" y="4240248"/>
            <a:ext cx="11746305" cy="2339102"/>
          </a:xfrm>
          <a:prstGeom prst="rect">
            <a:avLst/>
          </a:prstGeom>
          <a:noFill/>
        </p:spPr>
        <p:txBody>
          <a:bodyPr wrap="square" rtlCol="0">
            <a:spAutoFit/>
          </a:bodyPr>
          <a:lstStyle/>
          <a:p>
            <a:pPr algn="just"/>
            <a:r>
              <a:rPr lang="en-US" sz="2200" b="1" u="sng" dirty="0" smtClean="0">
                <a:solidFill>
                  <a:srgbClr val="0068AC"/>
                </a:solidFill>
                <a:latin typeface="+mj-lt"/>
              </a:rPr>
              <a:t>Considerações Importantes:</a:t>
            </a:r>
          </a:p>
          <a:p>
            <a:pPr algn="just"/>
            <a:endParaRPr lang="en-US" sz="2200" u="sng" dirty="0" smtClean="0">
              <a:solidFill>
                <a:srgbClr val="0068AC"/>
              </a:solidFill>
              <a:latin typeface="+mj-lt"/>
            </a:endParaRPr>
          </a:p>
          <a:p>
            <a:pPr marL="342900" indent="-342900" algn="just">
              <a:buFont typeface="Wingdings" panose="05000000000000000000" pitchFamily="2" charset="2"/>
              <a:buChar char="ü"/>
            </a:pPr>
            <a:r>
              <a:rPr lang="en-US" sz="1700" dirty="0" smtClean="0">
                <a:solidFill>
                  <a:srgbClr val="0068AC"/>
                </a:solidFill>
                <a:latin typeface="+mj-lt"/>
              </a:rPr>
              <a:t>As bebidas Heineken, Toddynho e Água de coco estão armazenados em seus respectivos refrigeradores?</a:t>
            </a:r>
          </a:p>
          <a:p>
            <a:pPr algn="just"/>
            <a:r>
              <a:rPr lang="en-US" sz="1700" dirty="0">
                <a:solidFill>
                  <a:srgbClr val="0068AC"/>
                </a:solidFill>
                <a:latin typeface="+mj-lt"/>
              </a:rPr>
              <a:t> </a:t>
            </a:r>
            <a:r>
              <a:rPr lang="en-US" sz="1700" dirty="0" smtClean="0">
                <a:solidFill>
                  <a:srgbClr val="0068AC"/>
                </a:solidFill>
                <a:latin typeface="+mj-lt"/>
              </a:rPr>
              <a:t>      </a:t>
            </a:r>
            <a:r>
              <a:rPr lang="en-US" sz="1700" dirty="0" smtClean="0">
                <a:solidFill>
                  <a:srgbClr val="0068AC"/>
                </a:solidFill>
                <a:latin typeface="+mj-lt"/>
              </a:rPr>
              <a:t>Expor</a:t>
            </a:r>
            <a:r>
              <a:rPr lang="en-US" sz="1700" dirty="0" smtClean="0">
                <a:solidFill>
                  <a:srgbClr val="0068AC"/>
                </a:solidFill>
                <a:latin typeface="+mj-lt"/>
              </a:rPr>
              <a:t> as bebidas Heineken, Toddynho e </a:t>
            </a:r>
            <a:r>
              <a:rPr lang="en-US" sz="1700" dirty="0" smtClean="0">
                <a:solidFill>
                  <a:srgbClr val="0068AC"/>
                </a:solidFill>
                <a:latin typeface="+mj-lt"/>
              </a:rPr>
              <a:t>Kero</a:t>
            </a:r>
            <a:r>
              <a:rPr lang="en-US" sz="1700" dirty="0" smtClean="0">
                <a:solidFill>
                  <a:srgbClr val="0068AC"/>
                </a:solidFill>
                <a:latin typeface="+mj-lt"/>
              </a:rPr>
              <a:t> Coco em </a:t>
            </a:r>
            <a:r>
              <a:rPr lang="en-US" sz="1700" dirty="0" smtClean="0">
                <a:solidFill>
                  <a:srgbClr val="0068AC"/>
                </a:solidFill>
                <a:latin typeface="+mj-lt"/>
              </a:rPr>
              <a:t>seus</a:t>
            </a:r>
            <a:r>
              <a:rPr lang="en-US" sz="1700" dirty="0" smtClean="0">
                <a:solidFill>
                  <a:srgbClr val="0068AC"/>
                </a:solidFill>
                <a:latin typeface="+mj-lt"/>
              </a:rPr>
              <a:t> </a:t>
            </a:r>
            <a:r>
              <a:rPr lang="en-US" sz="1700" dirty="0" smtClean="0">
                <a:solidFill>
                  <a:srgbClr val="0068AC"/>
                </a:solidFill>
                <a:latin typeface="+mj-lt"/>
              </a:rPr>
              <a:t>respectivos</a:t>
            </a:r>
            <a:r>
              <a:rPr lang="en-US" sz="1700" dirty="0" smtClean="0">
                <a:solidFill>
                  <a:srgbClr val="0068AC"/>
                </a:solidFill>
                <a:latin typeface="+mj-lt"/>
              </a:rPr>
              <a:t> </a:t>
            </a:r>
            <a:r>
              <a:rPr lang="en-US" sz="1700" dirty="0" smtClean="0">
                <a:solidFill>
                  <a:srgbClr val="0068AC"/>
                </a:solidFill>
                <a:latin typeface="+mj-lt"/>
              </a:rPr>
              <a:t>refrigeradores</a:t>
            </a:r>
            <a:r>
              <a:rPr lang="en-US" sz="1700" dirty="0" smtClean="0">
                <a:solidFill>
                  <a:srgbClr val="0068AC"/>
                </a:solidFill>
                <a:latin typeface="+mj-lt"/>
              </a:rPr>
              <a:t> </a:t>
            </a:r>
            <a:r>
              <a:rPr lang="en-US" sz="1700" dirty="0" smtClean="0">
                <a:solidFill>
                  <a:srgbClr val="0068AC"/>
                </a:solidFill>
                <a:latin typeface="+mj-lt"/>
              </a:rPr>
              <a:t>para não</a:t>
            </a:r>
            <a:r>
              <a:rPr lang="en-US" sz="1700" dirty="0">
                <a:solidFill>
                  <a:srgbClr val="0068AC"/>
                </a:solidFill>
                <a:latin typeface="+mj-lt"/>
              </a:rPr>
              <a:t> </a:t>
            </a:r>
            <a:r>
              <a:rPr lang="en-US" sz="1700" dirty="0" smtClean="0">
                <a:solidFill>
                  <a:srgbClr val="0068AC"/>
                </a:solidFill>
                <a:latin typeface="+mj-lt"/>
              </a:rPr>
              <a:t>haver invasão de território.</a:t>
            </a:r>
          </a:p>
          <a:p>
            <a:pPr marL="342900" indent="-342900" algn="just">
              <a:buFont typeface="Wingdings" panose="05000000000000000000" pitchFamily="2" charset="2"/>
              <a:buChar char="ü"/>
            </a:pPr>
            <a:r>
              <a:rPr lang="en-US" sz="1700" dirty="0" smtClean="0">
                <a:solidFill>
                  <a:srgbClr val="0068AC"/>
                </a:solidFill>
                <a:latin typeface="+mj-lt"/>
              </a:rPr>
              <a:t>Os cinemas que não </a:t>
            </a:r>
            <a:r>
              <a:rPr lang="en-US" sz="1700" dirty="0" smtClean="0">
                <a:solidFill>
                  <a:srgbClr val="0068AC"/>
                </a:solidFill>
                <a:latin typeface="+mj-lt"/>
              </a:rPr>
              <a:t>possuem</a:t>
            </a:r>
            <a:r>
              <a:rPr lang="en-US" sz="1700" dirty="0" smtClean="0">
                <a:solidFill>
                  <a:srgbClr val="0068AC"/>
                </a:solidFill>
                <a:latin typeface="+mj-lt"/>
              </a:rPr>
              <a:t> </a:t>
            </a:r>
            <a:r>
              <a:rPr lang="en-US" sz="1700" dirty="0" smtClean="0">
                <a:solidFill>
                  <a:srgbClr val="0068AC"/>
                </a:solidFill>
                <a:latin typeface="+mj-lt"/>
              </a:rPr>
              <a:t>os</a:t>
            </a:r>
            <a:r>
              <a:rPr lang="en-US" sz="1700" dirty="0" smtClean="0">
                <a:solidFill>
                  <a:srgbClr val="0068AC"/>
                </a:solidFill>
                <a:latin typeface="+mj-lt"/>
              </a:rPr>
              <a:t> </a:t>
            </a:r>
            <a:r>
              <a:rPr lang="en-US" sz="1700" dirty="0" smtClean="0">
                <a:solidFill>
                  <a:srgbClr val="0068AC"/>
                </a:solidFill>
                <a:latin typeface="+mj-lt"/>
              </a:rPr>
              <a:t>refrigeradores</a:t>
            </a:r>
            <a:r>
              <a:rPr lang="en-US" sz="1700" dirty="0" smtClean="0">
                <a:solidFill>
                  <a:srgbClr val="0068AC"/>
                </a:solidFill>
                <a:latin typeface="+mj-lt"/>
              </a:rPr>
              <a:t> Heineken/ </a:t>
            </a:r>
            <a:r>
              <a:rPr lang="en-US" sz="1700" dirty="0" smtClean="0">
                <a:solidFill>
                  <a:srgbClr val="0068AC"/>
                </a:solidFill>
                <a:latin typeface="+mj-lt"/>
              </a:rPr>
              <a:t>Toddynho</a:t>
            </a:r>
            <a:r>
              <a:rPr lang="en-US" sz="1700" dirty="0" smtClean="0">
                <a:solidFill>
                  <a:srgbClr val="0068AC"/>
                </a:solidFill>
                <a:latin typeface="+mj-lt"/>
              </a:rPr>
              <a:t> e </a:t>
            </a:r>
            <a:r>
              <a:rPr lang="en-US" sz="1700" dirty="0" smtClean="0">
                <a:solidFill>
                  <a:srgbClr val="0068AC"/>
                </a:solidFill>
                <a:latin typeface="+mj-lt"/>
              </a:rPr>
              <a:t>Kero</a:t>
            </a:r>
            <a:r>
              <a:rPr lang="en-US" sz="1700" dirty="0" smtClean="0">
                <a:solidFill>
                  <a:srgbClr val="0068AC"/>
                </a:solidFill>
                <a:latin typeface="+mj-lt"/>
              </a:rPr>
              <a:t> Coco </a:t>
            </a:r>
            <a:r>
              <a:rPr lang="en-US" sz="1700" dirty="0" smtClean="0">
                <a:solidFill>
                  <a:srgbClr val="0068AC"/>
                </a:solidFill>
                <a:latin typeface="+mj-lt"/>
              </a:rPr>
              <a:t>devem encaminhar um e-mail </a:t>
            </a:r>
            <a:r>
              <a:rPr lang="en-US" sz="1700" dirty="0" smtClean="0">
                <a:solidFill>
                  <a:srgbClr val="0068AC"/>
                </a:solidFill>
                <a:latin typeface="+mj-lt"/>
              </a:rPr>
              <a:t>ao</a:t>
            </a:r>
            <a:r>
              <a:rPr lang="en-US" sz="1700" dirty="0" smtClean="0">
                <a:solidFill>
                  <a:srgbClr val="0068AC"/>
                </a:solidFill>
                <a:latin typeface="+mj-lt"/>
              </a:rPr>
              <a:t> </a:t>
            </a:r>
            <a:r>
              <a:rPr lang="en-US" sz="1700" dirty="0" smtClean="0">
                <a:solidFill>
                  <a:srgbClr val="0068AC"/>
                </a:solidFill>
                <a:latin typeface="+mj-lt"/>
              </a:rPr>
              <a:t>departamento</a:t>
            </a:r>
            <a:r>
              <a:rPr lang="en-US" sz="1700" dirty="0">
                <a:solidFill>
                  <a:srgbClr val="0068AC"/>
                </a:solidFill>
                <a:latin typeface="+mj-lt"/>
              </a:rPr>
              <a:t> </a:t>
            </a:r>
            <a:r>
              <a:rPr lang="en-US" sz="1700" dirty="0" smtClean="0">
                <a:solidFill>
                  <a:srgbClr val="0068AC"/>
                </a:solidFill>
                <a:latin typeface="+mj-lt"/>
              </a:rPr>
              <a:t>de </a:t>
            </a:r>
            <a:r>
              <a:rPr lang="en-US" sz="1700" dirty="0" smtClean="0">
                <a:solidFill>
                  <a:srgbClr val="0068AC"/>
                </a:solidFill>
                <a:latin typeface="+mj-lt"/>
              </a:rPr>
              <a:t>Compras</a:t>
            </a:r>
            <a:r>
              <a:rPr lang="en-US" sz="1700" dirty="0" smtClean="0">
                <a:solidFill>
                  <a:srgbClr val="0068AC"/>
                </a:solidFill>
                <a:latin typeface="+mj-lt"/>
              </a:rPr>
              <a:t> </a:t>
            </a:r>
            <a:r>
              <a:rPr lang="en-US" sz="1700" dirty="0" smtClean="0">
                <a:solidFill>
                  <a:srgbClr val="0068AC"/>
                </a:solidFill>
                <a:latin typeface="+mj-lt"/>
              </a:rPr>
              <a:t>requisitando</a:t>
            </a:r>
            <a:r>
              <a:rPr lang="en-US" sz="1700" dirty="0" smtClean="0">
                <a:solidFill>
                  <a:srgbClr val="0068AC"/>
                </a:solidFill>
                <a:latin typeface="+mj-lt"/>
              </a:rPr>
              <a:t> </a:t>
            </a:r>
            <a:r>
              <a:rPr lang="en-US" sz="1700" dirty="0" smtClean="0">
                <a:solidFill>
                  <a:srgbClr val="0068AC"/>
                </a:solidFill>
                <a:latin typeface="+mj-lt"/>
              </a:rPr>
              <a:t>os</a:t>
            </a:r>
            <a:r>
              <a:rPr lang="en-US" sz="1700" dirty="0" smtClean="0">
                <a:solidFill>
                  <a:srgbClr val="0068AC"/>
                </a:solidFill>
                <a:latin typeface="+mj-lt"/>
              </a:rPr>
              <a:t> </a:t>
            </a:r>
            <a:r>
              <a:rPr lang="en-US" sz="1700" dirty="0" smtClean="0">
                <a:solidFill>
                  <a:srgbClr val="0068AC"/>
                </a:solidFill>
                <a:latin typeface="+mj-lt"/>
              </a:rPr>
              <a:t>equipamentos</a:t>
            </a:r>
            <a:r>
              <a:rPr lang="en-US" sz="1700" dirty="0" smtClean="0">
                <a:solidFill>
                  <a:srgbClr val="0068AC"/>
                </a:solidFill>
                <a:latin typeface="+mj-lt"/>
              </a:rPr>
              <a:t>.</a:t>
            </a:r>
            <a:endParaRPr lang="en-US" sz="1700" dirty="0" smtClean="0">
              <a:solidFill>
                <a:srgbClr val="0068AC"/>
              </a:solidFill>
              <a:latin typeface="+mj-lt"/>
            </a:endParaRPr>
          </a:p>
          <a:p>
            <a:pPr marL="342900" indent="-342900" algn="just">
              <a:buFont typeface="Wingdings" panose="05000000000000000000" pitchFamily="2" charset="2"/>
              <a:buChar char="ü"/>
            </a:pPr>
            <a:r>
              <a:rPr lang="en-US" sz="1700" dirty="0" smtClean="0">
                <a:solidFill>
                  <a:srgbClr val="0068AC"/>
                </a:solidFill>
              </a:rPr>
              <a:t>Atribuir</a:t>
            </a:r>
            <a:r>
              <a:rPr lang="en-US" sz="1700" dirty="0" smtClean="0">
                <a:solidFill>
                  <a:srgbClr val="0068AC"/>
                </a:solidFill>
              </a:rPr>
              <a:t> </a:t>
            </a:r>
            <a:r>
              <a:rPr lang="en-US" sz="1700" dirty="0">
                <a:solidFill>
                  <a:srgbClr val="0068AC"/>
                </a:solidFill>
              </a:rPr>
              <a:t>um Cinepolito responsável </a:t>
            </a:r>
            <a:r>
              <a:rPr lang="en-US" sz="1700" dirty="0" smtClean="0">
                <a:solidFill>
                  <a:srgbClr val="0068AC"/>
                </a:solidFill>
              </a:rPr>
              <a:t>para </a:t>
            </a:r>
            <a:r>
              <a:rPr lang="en-US" sz="1700" dirty="0">
                <a:solidFill>
                  <a:srgbClr val="0068AC"/>
                </a:solidFill>
              </a:rPr>
              <a:t>manter </a:t>
            </a:r>
            <a:r>
              <a:rPr lang="en-US" sz="1700" dirty="0" smtClean="0">
                <a:solidFill>
                  <a:srgbClr val="0068AC"/>
                </a:solidFill>
              </a:rPr>
              <a:t>os refrigeradores limpos, organizados e bebidas </a:t>
            </a:r>
            <a:r>
              <a:rPr lang="en-US" sz="1700" dirty="0">
                <a:solidFill>
                  <a:srgbClr val="0068AC"/>
                </a:solidFill>
              </a:rPr>
              <a:t>dentro da validade.</a:t>
            </a:r>
          </a:p>
          <a:p>
            <a:pPr algn="just"/>
            <a:r>
              <a:rPr lang="en-US" sz="1700" dirty="0">
                <a:solidFill>
                  <a:srgbClr val="0068AC"/>
                </a:solidFill>
              </a:rPr>
              <a:t>       Obs.: A limpeza deve </a:t>
            </a:r>
            <a:r>
              <a:rPr lang="en-US" sz="1700" dirty="0">
                <a:solidFill>
                  <a:srgbClr val="0070C0"/>
                </a:solidFill>
              </a:rPr>
              <a:t>ocorrer</a:t>
            </a:r>
            <a:r>
              <a:rPr lang="en-US" sz="1700" dirty="0">
                <a:solidFill>
                  <a:srgbClr val="0070C0"/>
                </a:solidFill>
              </a:rPr>
              <a:t> </a:t>
            </a:r>
            <a:r>
              <a:rPr lang="en-US" sz="1700" dirty="0" smtClean="0">
                <a:solidFill>
                  <a:srgbClr val="0070C0"/>
                </a:solidFill>
              </a:rPr>
              <a:t>mensalmente</a:t>
            </a:r>
            <a:r>
              <a:rPr lang="en-US" sz="1700" dirty="0">
                <a:solidFill>
                  <a:srgbClr val="0070C0"/>
                </a:solidFill>
              </a:rPr>
              <a:t>.</a:t>
            </a:r>
            <a:endParaRPr lang="en-US" sz="1700" dirty="0">
              <a:solidFill>
                <a:srgbClr val="0070C0"/>
              </a:solidFill>
              <a:latin typeface="+mj-lt"/>
            </a:endParaRPr>
          </a:p>
        </p:txBody>
      </p:sp>
      <p:sp>
        <p:nvSpPr>
          <p:cNvPr id="33" name="32 Rectángulo redondeado"/>
          <p:cNvSpPr/>
          <p:nvPr/>
        </p:nvSpPr>
        <p:spPr bwMode="auto">
          <a:xfrm>
            <a:off x="5293289" y="2633633"/>
            <a:ext cx="1344173" cy="280188"/>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a:r>
              <a:rPr lang="es-MX" sz="1200" b="1" kern="0" dirty="0" smtClean="0">
                <a:solidFill>
                  <a:prstClr val="white"/>
                </a:solidFill>
                <a:latin typeface="Calibri"/>
              </a:rPr>
              <a:t>Exposição</a:t>
            </a:r>
            <a:endParaRPr lang="es-MX" sz="1200" b="1" kern="0" dirty="0">
              <a:solidFill>
                <a:prstClr val="white"/>
              </a:solidFill>
              <a:latin typeface="Calibri"/>
            </a:endParaRPr>
          </a:p>
        </p:txBody>
      </p:sp>
      <p:sp>
        <p:nvSpPr>
          <p:cNvPr id="34" name="32 Rectángulo redondeado"/>
          <p:cNvSpPr/>
          <p:nvPr/>
        </p:nvSpPr>
        <p:spPr bwMode="auto">
          <a:xfrm>
            <a:off x="2502979" y="2635167"/>
            <a:ext cx="1344173" cy="280188"/>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a:r>
              <a:rPr lang="es-MX" sz="1200" b="1" kern="0" dirty="0" smtClean="0">
                <a:solidFill>
                  <a:prstClr val="white"/>
                </a:solidFill>
                <a:latin typeface="Calibri"/>
              </a:rPr>
              <a:t>Visual</a:t>
            </a:r>
            <a:endParaRPr lang="es-MX" sz="1200" b="1" kern="0" dirty="0">
              <a:solidFill>
                <a:prstClr val="white"/>
              </a:solidFill>
              <a:latin typeface="Calibri"/>
            </a:endParaRPr>
          </a:p>
        </p:txBody>
      </p:sp>
      <p:pic>
        <p:nvPicPr>
          <p:cNvPr id="2" name="Picture 1"/>
          <p:cNvPicPr>
            <a:picLocks noChangeAspect="1"/>
          </p:cNvPicPr>
          <p:nvPr/>
        </p:nvPicPr>
        <p:blipFill>
          <a:blip r:embed="rId7"/>
          <a:stretch>
            <a:fillRect/>
          </a:stretch>
        </p:blipFill>
        <p:spPr>
          <a:xfrm>
            <a:off x="5785312" y="1405996"/>
            <a:ext cx="426497" cy="1180635"/>
          </a:xfrm>
          <a:prstGeom prst="rect">
            <a:avLst/>
          </a:prstGeom>
        </p:spPr>
      </p:pic>
      <p:pic>
        <p:nvPicPr>
          <p:cNvPr id="25" name="Picture 24"/>
          <p:cNvPicPr>
            <a:picLocks noChangeAspect="1"/>
          </p:cNvPicPr>
          <p:nvPr/>
        </p:nvPicPr>
        <p:blipFill>
          <a:blip r:embed="rId8"/>
          <a:stretch>
            <a:fillRect/>
          </a:stretch>
        </p:blipFill>
        <p:spPr>
          <a:xfrm>
            <a:off x="2914422" y="1496006"/>
            <a:ext cx="492601" cy="1085810"/>
          </a:xfrm>
          <a:prstGeom prst="rect">
            <a:avLst/>
          </a:prstGeom>
        </p:spPr>
      </p:pic>
      <p:pic>
        <p:nvPicPr>
          <p:cNvPr id="26" name="Picture 3"/>
          <p:cNvPicPr>
            <a:picLocks noChangeAspect="1" noChangeArrowheads="1"/>
          </p:cNvPicPr>
          <p:nvPr/>
        </p:nvPicPr>
        <p:blipFill>
          <a:blip r:embed="rId6" cstate="print">
            <a:clrChange>
              <a:clrFrom>
                <a:srgbClr val="D7E8F7"/>
              </a:clrFrom>
              <a:clrTo>
                <a:srgbClr val="D7E8F7">
                  <a:alpha val="0"/>
                </a:srgbClr>
              </a:clrTo>
            </a:clrChange>
            <a:extLst>
              <a:ext uri="{28A0092B-C50C-407E-A947-70E740481C1C}">
                <a14:useLocalDpi xmlns:a14="http://schemas.microsoft.com/office/drawing/2010/main" val="0"/>
              </a:ext>
            </a:extLst>
          </a:blip>
          <a:srcRect/>
          <a:stretch>
            <a:fillRect/>
          </a:stretch>
        </p:blipFill>
        <p:spPr bwMode="auto">
          <a:xfrm>
            <a:off x="3004080" y="1088740"/>
            <a:ext cx="313286" cy="45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768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295999"/>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solidFill>
              <a:schemeClr val="bg1"/>
            </a:solidFill>
            <a:latin typeface="Lucida Sans"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 ma:contentTypeDescription="Create a new document." ma:contentTypeScope="" ma:versionID="334149326a64982d3b15fe1bb3626b52">
  <xsd:schema xmlns:xsd="http://www.w3.org/2001/XMLSchema" xmlns:xs="http://www.w3.org/2001/XMLSchema" xmlns:p="http://schemas.microsoft.com/office/2006/metadata/properties" xmlns:ns2="b434cdbb-54b5-49ea-a40b-8752fccc213c" targetNamespace="http://schemas.microsoft.com/office/2006/metadata/properties" ma:root="true" ma:fieldsID="eddd2c58a5d112a168fbe3204970eb5e" ns2:_="">
    <xsd:import namespace="b434cdbb-54b5-49ea-a40b-8752fccc213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3E624-94BB-4095-9EA6-73964D11847D}">
  <ds:schemaRefs>
    <ds:schemaRef ds:uri="http://schemas.microsoft.com/office/2006/documentManagement/types"/>
    <ds:schemaRef ds:uri="http://purl.org/dc/terms/"/>
    <ds:schemaRef ds:uri="http://purl.org/dc/elements/1.1/"/>
    <ds:schemaRef ds:uri="http://www.w3.org/XML/1998/namespace"/>
    <ds:schemaRef ds:uri="http://purl.org/dc/dcmitype/"/>
    <ds:schemaRef ds:uri="b434cdbb-54b5-49ea-a40b-8752fccc213c"/>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0F08338-3585-466D-AF1C-11AF2CE37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C5E163-E970-4ECD-845B-10C45414CF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13141</TotalTime>
  <Words>1184</Words>
  <Application>Microsoft Office PowerPoint</Application>
  <PresentationFormat>Widescreen</PresentationFormat>
  <Paragraphs>137</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Clarendon BT</vt:lpstr>
      <vt:lpstr>Lucida Bright</vt:lpstr>
      <vt:lpstr>Lucida Sans</vt:lpstr>
      <vt:lpstr>Times New Roman</vt:lpstr>
      <vt:lpstr>Wingdings</vt:lpstr>
      <vt:lpstr>Tema de Office</vt:lpstr>
      <vt:lpstr>GUIA RÁPIDO EXPOSIÇÃO DE BEBIDAS NOS REFRIGERADORES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SAAG</dc:creator>
  <cp:lastModifiedBy>Daniele Endler (ext. Scanton)</cp:lastModifiedBy>
  <cp:revision>842</cp:revision>
  <cp:lastPrinted>2017-08-07T18:01:04Z</cp:lastPrinted>
  <dcterms:created xsi:type="dcterms:W3CDTF">2011-07-21T16:01:35Z</dcterms:created>
  <dcterms:modified xsi:type="dcterms:W3CDTF">2017-08-07T18:01:09Z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