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8" r:id="rId5"/>
    <p:sldId id="292" r:id="rId6"/>
    <p:sldId id="293" r:id="rId7"/>
    <p:sldId id="291" r:id="rId8"/>
    <p:sldId id="301" r:id="rId9"/>
    <p:sldId id="314" r:id="rId10"/>
    <p:sldId id="315" r:id="rId11"/>
    <p:sldId id="316" r:id="rId12"/>
    <p:sldId id="317" r:id="rId13"/>
    <p:sldId id="318" r:id="rId14"/>
    <p:sldId id="300" r:id="rId15"/>
    <p:sldId id="312" r:id="rId16"/>
    <p:sldId id="308" r:id="rId17"/>
    <p:sldId id="309" r:id="rId18"/>
  </p:sldIdLst>
  <p:sldSz cx="12192000" cy="6858000"/>
  <p:notesSz cx="6797675" cy="985678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AG" initials="SAAG" lastIdx="6" clrIdx="0"/>
  <p:cmAuthor id="1" name="María Esther Gómez" initials="MEG" lastIdx="3" clrIdx="1">
    <p:extLst/>
  </p:cmAuthor>
  <p:cmAuthor id="2" name="SAAGTH" initials="S" lastIdx="98" clrIdx="2"/>
  <p:cmAuthor id="3" name="SAAG-AG" initials="S" lastIdx="0" clrIdx="3"/>
  <p:cmAuthor id="4" name="Blutslpkfilth" initials="B"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A99"/>
    <a:srgbClr val="0068AC"/>
    <a:srgbClr val="FFC72C"/>
    <a:srgbClr val="295999"/>
    <a:srgbClr val="EDC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394" autoAdjust="0"/>
  </p:normalViewPr>
  <p:slideViewPr>
    <p:cSldViewPr>
      <p:cViewPr varScale="1">
        <p:scale>
          <a:sx n="74" d="100"/>
          <a:sy n="74" d="100"/>
        </p:scale>
        <p:origin x="702" y="138"/>
      </p:cViewPr>
      <p:guideLst>
        <p:guide orient="horz" pos="2160"/>
        <p:guide pos="384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F4E9D932-5405-4322-B5A7-864A4E96DFC6}" type="datetimeFigureOut">
              <a:rPr lang="es-MX" smtClean="0"/>
              <a:pPr/>
              <a:t>07/08/2017</a:t>
            </a:fld>
            <a:endParaRPr lang="es-MX" dirty="0"/>
          </a:p>
        </p:txBody>
      </p:sp>
      <p:sp>
        <p:nvSpPr>
          <p:cNvPr id="4" name="3 Marcador de imagen de diapositiva"/>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676B01CB-8A9B-4142-B663-8383D796A097}" type="slidenum">
              <a:rPr lang="es-MX" smtClean="0"/>
              <a:pPr/>
              <a:t>‹#›</a:t>
            </a:fld>
            <a:endParaRPr lang="es-MX" dirty="0"/>
          </a:p>
        </p:txBody>
      </p:sp>
    </p:spTree>
    <p:extLst>
      <p:ext uri="{BB962C8B-B14F-4D97-AF65-F5344CB8AC3E}">
        <p14:creationId xmlns:p14="http://schemas.microsoft.com/office/powerpoint/2010/main" val="416599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4</a:t>
            </a:fld>
            <a:endParaRPr lang="es-MX" dirty="0"/>
          </a:p>
        </p:txBody>
      </p:sp>
    </p:spTree>
    <p:extLst>
      <p:ext uri="{BB962C8B-B14F-4D97-AF65-F5344CB8AC3E}">
        <p14:creationId xmlns:p14="http://schemas.microsoft.com/office/powerpoint/2010/main" val="126552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5</a:t>
            </a:fld>
            <a:endParaRPr lang="es-MX" dirty="0"/>
          </a:p>
        </p:txBody>
      </p:sp>
    </p:spTree>
    <p:extLst>
      <p:ext uri="{BB962C8B-B14F-4D97-AF65-F5344CB8AC3E}">
        <p14:creationId xmlns:p14="http://schemas.microsoft.com/office/powerpoint/2010/main" val="183957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6</a:t>
            </a:fld>
            <a:endParaRPr lang="es-MX" dirty="0"/>
          </a:p>
        </p:txBody>
      </p:sp>
    </p:spTree>
    <p:extLst>
      <p:ext uri="{BB962C8B-B14F-4D97-AF65-F5344CB8AC3E}">
        <p14:creationId xmlns:p14="http://schemas.microsoft.com/office/powerpoint/2010/main" val="345688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7</a:t>
            </a:fld>
            <a:endParaRPr lang="es-MX" dirty="0"/>
          </a:p>
        </p:txBody>
      </p:sp>
    </p:spTree>
    <p:extLst>
      <p:ext uri="{BB962C8B-B14F-4D97-AF65-F5344CB8AC3E}">
        <p14:creationId xmlns:p14="http://schemas.microsoft.com/office/powerpoint/2010/main" val="331792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8</a:t>
            </a:fld>
            <a:endParaRPr lang="es-MX" dirty="0"/>
          </a:p>
        </p:txBody>
      </p:sp>
    </p:spTree>
    <p:extLst>
      <p:ext uri="{BB962C8B-B14F-4D97-AF65-F5344CB8AC3E}">
        <p14:creationId xmlns:p14="http://schemas.microsoft.com/office/powerpoint/2010/main" val="133592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9</a:t>
            </a:fld>
            <a:endParaRPr lang="es-MX" dirty="0"/>
          </a:p>
        </p:txBody>
      </p:sp>
    </p:spTree>
    <p:extLst>
      <p:ext uri="{BB962C8B-B14F-4D97-AF65-F5344CB8AC3E}">
        <p14:creationId xmlns:p14="http://schemas.microsoft.com/office/powerpoint/2010/main" val="204646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10</a:t>
            </a:fld>
            <a:endParaRPr lang="es-MX" dirty="0"/>
          </a:p>
        </p:txBody>
      </p:sp>
    </p:spTree>
    <p:extLst>
      <p:ext uri="{BB962C8B-B14F-4D97-AF65-F5344CB8AC3E}">
        <p14:creationId xmlns:p14="http://schemas.microsoft.com/office/powerpoint/2010/main" val="367308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 y="739775"/>
            <a:ext cx="6569075" cy="36957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76B01CB-8A9B-4142-B663-8383D796A097}" type="slidenum">
              <a:rPr lang="es-MX" smtClean="0"/>
              <a:pPr/>
              <a:t>11</a:t>
            </a:fld>
            <a:endParaRPr lang="es-MX" dirty="0"/>
          </a:p>
        </p:txBody>
      </p:sp>
    </p:spTree>
    <p:extLst>
      <p:ext uri="{BB962C8B-B14F-4D97-AF65-F5344CB8AC3E}">
        <p14:creationId xmlns:p14="http://schemas.microsoft.com/office/powerpoint/2010/main" val="488964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1031" name="Picture 7" descr="C:\Users\SAAGSC~1\AppData\Local\Temp\Rar$DI00.448\FONDOS_ok-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hasCustomPrompt="1"/>
          </p:nvPr>
        </p:nvSpPr>
        <p:spPr>
          <a:xfrm>
            <a:off x="914400" y="2130426"/>
            <a:ext cx="10363200" cy="1470025"/>
          </a:xfrm>
        </p:spPr>
        <p:txBody>
          <a:bodyPr>
            <a:noAutofit/>
          </a:bodyPr>
          <a:lstStyle>
            <a:lvl1pPr>
              <a:defRPr sz="3200">
                <a:solidFill>
                  <a:srgbClr val="FFC319"/>
                </a:solidFill>
                <a:latin typeface="Clarendon BT" panose="02040804050505030204" pitchFamily="18" charset="0"/>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828800" y="3886200"/>
            <a:ext cx="8534400" cy="1752600"/>
          </a:xfrm>
        </p:spPr>
        <p:txBody>
          <a:bodyPr>
            <a:normAutofit/>
          </a:bodyPr>
          <a:lstStyle>
            <a:lvl1pPr marL="0" indent="0" algn="ctr">
              <a:buNone/>
              <a:defRPr sz="2400">
                <a:solidFill>
                  <a:srgbClr val="FFC319"/>
                </a:solidFill>
                <a:latin typeface="Clarendon BT" panose="02040804050505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5" name="4 Marcador de pie de página"/>
          <p:cNvSpPr>
            <a:spLocks noGrp="1"/>
          </p:cNvSpPr>
          <p:nvPr>
            <p:ph type="ftr" sz="quarter" idx="11"/>
          </p:nvPr>
        </p:nvSpPr>
        <p:spPr/>
        <p:txBody>
          <a:bodyPr/>
          <a:lstStyle/>
          <a:p>
            <a:endParaRPr lang="es-ES" dirty="0"/>
          </a:p>
        </p:txBody>
      </p:sp>
      <p:pic>
        <p:nvPicPr>
          <p:cNvPr id="7" name="6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5614" t="20598" r="6070" b="18112"/>
          <a:stretch/>
        </p:blipFill>
        <p:spPr>
          <a:xfrm>
            <a:off x="3962399" y="5876365"/>
            <a:ext cx="4195484" cy="860612"/>
          </a:xfrm>
          <a:prstGeom prst="rect">
            <a:avLst/>
          </a:prstGeom>
        </p:spPr>
      </p:pic>
    </p:spTree>
    <p:extLst>
      <p:ext uri="{BB962C8B-B14F-4D97-AF65-F5344CB8AC3E}">
        <p14:creationId xmlns:p14="http://schemas.microsoft.com/office/powerpoint/2010/main" val="32876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177185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54489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323962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5998255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8" name="CuadroTexto 8"/>
          <p:cNvSpPr txBox="1"/>
          <p:nvPr userDrawn="1"/>
        </p:nvSpPr>
        <p:spPr>
          <a:xfrm rot="19498548">
            <a:off x="1011559" y="2984647"/>
            <a:ext cx="9804287"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7"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11430222" y="203423"/>
            <a:ext cx="688989" cy="544037"/>
          </a:xfrm>
          <a:prstGeom prst="rect">
            <a:avLst/>
          </a:prstGeom>
        </p:spPr>
      </p:pic>
    </p:spTree>
    <p:extLst>
      <p:ext uri="{BB962C8B-B14F-4D97-AF65-F5344CB8AC3E}">
        <p14:creationId xmlns:p14="http://schemas.microsoft.com/office/powerpoint/2010/main" val="6852153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8" name="CuadroTexto 8"/>
          <p:cNvSpPr txBox="1"/>
          <p:nvPr userDrawn="1"/>
        </p:nvSpPr>
        <p:spPr>
          <a:xfrm rot="19498548">
            <a:off x="1011559" y="2984647"/>
            <a:ext cx="9804287"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7"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11430222" y="203423"/>
            <a:ext cx="688989" cy="544037"/>
          </a:xfrm>
          <a:prstGeom prst="rect">
            <a:avLst/>
          </a:prstGeom>
        </p:spPr>
      </p:pic>
    </p:spTree>
    <p:extLst>
      <p:ext uri="{BB962C8B-B14F-4D97-AF65-F5344CB8AC3E}">
        <p14:creationId xmlns:p14="http://schemas.microsoft.com/office/powerpoint/2010/main" val="7424284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8" name="CuadroTexto 8"/>
          <p:cNvSpPr txBox="1"/>
          <p:nvPr userDrawn="1"/>
        </p:nvSpPr>
        <p:spPr>
          <a:xfrm rot="19498548">
            <a:off x="1011559" y="2984647"/>
            <a:ext cx="9804287"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REVISÃO</a:t>
            </a:r>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7"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5937" t="24580" r="21636" b="25927"/>
          <a:stretch/>
        </p:blipFill>
        <p:spPr>
          <a:xfrm>
            <a:off x="11430222" y="203423"/>
            <a:ext cx="688989" cy="544037"/>
          </a:xfrm>
          <a:prstGeom prst="rect">
            <a:avLst/>
          </a:prstGeom>
        </p:spPr>
      </p:pic>
    </p:spTree>
    <p:extLst>
      <p:ext uri="{BB962C8B-B14F-4D97-AF65-F5344CB8AC3E}">
        <p14:creationId xmlns:p14="http://schemas.microsoft.com/office/powerpoint/2010/main" val="28634880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10007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06801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60737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14766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44229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6781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
        <p:nvSpPr>
          <p:cNvPr id="5" name="CuadroTexto 8"/>
          <p:cNvSpPr txBox="1"/>
          <p:nvPr userDrawn="1"/>
        </p:nvSpPr>
        <p:spPr>
          <a:xfrm rot="19498548">
            <a:off x="720358" y="2984647"/>
            <a:ext cx="10386690" cy="1015663"/>
          </a:xfrm>
          <a:prstGeom prst="rect">
            <a:avLst/>
          </a:prstGeom>
          <a:noFill/>
        </p:spPr>
        <p:txBody>
          <a:bodyPr wrap="none" rtlCol="0">
            <a:spAutoFit/>
          </a:bodyPr>
          <a:lstStyle/>
          <a:p>
            <a:r>
              <a:rPr lang="es-MX" sz="6000" dirty="0" smtClean="0">
                <a:solidFill>
                  <a:schemeClr val="accent1">
                    <a:lumMod val="20000"/>
                    <a:lumOff val="80000"/>
                  </a:schemeClr>
                </a:solidFill>
                <a:latin typeface="Lucida Sans" pitchFamily="34" charset="0"/>
              </a:rPr>
              <a:t>DOCUMENTO EN REVISIÓN</a:t>
            </a:r>
          </a:p>
        </p:txBody>
      </p:sp>
    </p:spTree>
    <p:extLst>
      <p:ext uri="{BB962C8B-B14F-4D97-AF65-F5344CB8AC3E}">
        <p14:creationId xmlns:p14="http://schemas.microsoft.com/office/powerpoint/2010/main" val="348982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FB907D-BB3D-4F20-9B59-8196D807F7AD}" type="datetimeFigureOut">
              <a:rPr lang="es-MX" smtClean="0"/>
              <a:pPr/>
              <a:t>07/08/2017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7B0B840-34EF-4AB8-9DF8-2A68208997AB}" type="slidenum">
              <a:rPr lang="es-MX" smtClean="0"/>
              <a:pPr/>
              <a:t>‹#›</a:t>
            </a:fld>
            <a:endParaRPr lang="es-MX" dirty="0"/>
          </a:p>
        </p:txBody>
      </p:sp>
    </p:spTree>
    <p:extLst>
      <p:ext uri="{BB962C8B-B14F-4D97-AF65-F5344CB8AC3E}">
        <p14:creationId xmlns:p14="http://schemas.microsoft.com/office/powerpoint/2010/main" val="220394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615613" y="188641"/>
            <a:ext cx="8966787" cy="655491"/>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B907D-BB3D-4F20-9B59-8196D807F7AD}" type="datetimeFigureOut">
              <a:rPr lang="es-MX" smtClean="0"/>
              <a:pPr/>
              <a:t>07/08/2017</a:t>
            </a:fld>
            <a:endParaRPr lang="es-MX"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0B840-34EF-4AB8-9DF8-2A68208997AB}" type="slidenum">
              <a:rPr lang="es-MX" smtClean="0"/>
              <a:pPr/>
              <a:t>‹#›</a:t>
            </a:fld>
            <a:endParaRPr lang="es-MX" dirty="0"/>
          </a:p>
        </p:txBody>
      </p:sp>
      <p:pic>
        <p:nvPicPr>
          <p:cNvPr id="7" name="0 Imagen"/>
          <p:cNvPicPr/>
          <p:nvPr userDrawn="1"/>
        </p:nvPicPr>
        <p:blipFill>
          <a:blip r:embed="rId18" cstate="print">
            <a:extLst>
              <a:ext uri="{28A0092B-C50C-407E-A947-70E740481C1C}">
                <a14:useLocalDpi xmlns:a14="http://schemas.microsoft.com/office/drawing/2010/main" val="0"/>
              </a:ext>
            </a:extLst>
          </a:blip>
          <a:stretch>
            <a:fillRect/>
          </a:stretch>
        </p:blipFill>
        <p:spPr>
          <a:xfrm>
            <a:off x="143370" y="111604"/>
            <a:ext cx="2231821" cy="655491"/>
          </a:xfrm>
          <a:prstGeom prst="rect">
            <a:avLst/>
          </a:prstGeom>
        </p:spPr>
      </p:pic>
    </p:spTree>
    <p:extLst>
      <p:ext uri="{BB962C8B-B14F-4D97-AF65-F5344CB8AC3E}">
        <p14:creationId xmlns:p14="http://schemas.microsoft.com/office/powerpoint/2010/main" val="1435369797"/>
      </p:ext>
    </p:extLst>
  </p:cSld>
  <p:clrMap bg1="lt1" tx1="dk1" bg2="lt2" tx2="dk2" accent1="accent1" accent2="accent2" accent3="accent3" accent4="accent4" accent5="accent5" accent6="accent6" hlink="hlink" folHlink="folHlink"/>
  <p:sldLayoutIdLst>
    <p:sldLayoutId id="2147483660" r:id="rId1"/>
    <p:sldLayoutId id="2147483654" r:id="rId2"/>
    <p:sldLayoutId id="2147483649" r:id="rId3"/>
    <p:sldLayoutId id="2147483650"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Lucida Bright" panose="02040602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Lucida Bright" panose="02040602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Lucida Bright" panose="02040602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Lucida Bright" panose="02040602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Lucida Bright" panose="02040602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www.aeiscap.com/wp-content/uploads/2014/01/resumos-marketing-distribui%C3%A7%C3%A3o.pdf" TargetMode="External"/><Relationship Id="rId3" Type="http://schemas.openxmlformats.org/officeDocument/2006/relationships/image" Target="../media/image6.png"/><Relationship Id="rId7" Type="http://schemas.openxmlformats.org/officeDocument/2006/relationships/hyperlink" Target="http://www.agevole.com.br/2016/05/estrategias-para-pdv-ponto-de-vend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www.pridecommerce.com/2012/07/dicas-de-marketing-exposicao-de.html" TargetMode="External"/><Relationship Id="rId4" Type="http://schemas.openxmlformats.org/officeDocument/2006/relationships/image" Target="../media/image7.png"/><Relationship Id="rId9" Type="http://schemas.openxmlformats.org/officeDocument/2006/relationships/hyperlink" Target="https://pt.slideshare.net/lililovelilica/planejamento-de-midia-aposti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p:txBody>
          <a:bodyPr/>
          <a:lstStyle/>
          <a:p>
            <a:r>
              <a:rPr lang="es-MX" dirty="0" smtClean="0"/>
              <a:t>BRA-GR-EXP-REF-00</a:t>
            </a:r>
            <a:endParaRPr lang="es-MX" dirty="0"/>
          </a:p>
        </p:txBody>
      </p:sp>
      <p:sp>
        <p:nvSpPr>
          <p:cNvPr id="6" name="1 Título"/>
          <p:cNvSpPr>
            <a:spLocks noGrp="1"/>
          </p:cNvSpPr>
          <p:nvPr>
            <p:ph type="ctrTitle"/>
          </p:nvPr>
        </p:nvSpPr>
        <p:spPr/>
        <p:txBody>
          <a:bodyPr/>
          <a:lstStyle/>
          <a:p>
            <a:r>
              <a:rPr lang="es-MX" dirty="0" smtClean="0">
                <a:solidFill>
                  <a:schemeClr val="bg1"/>
                </a:solidFill>
              </a:rPr>
              <a:t>GUIA RÁPIDO</a:t>
            </a:r>
            <a:br>
              <a:rPr lang="es-MX" dirty="0" smtClean="0">
                <a:solidFill>
                  <a:schemeClr val="bg1"/>
                </a:solidFill>
              </a:rPr>
            </a:br>
            <a:r>
              <a:rPr lang="es-MX" dirty="0" smtClean="0">
                <a:solidFill>
                  <a:schemeClr val="bg1"/>
                </a:solidFill>
              </a:rPr>
              <a:t>EXPOSIÇÃO DE DOCES NA VITRINE</a:t>
            </a:r>
            <a:endParaRPr lang="es-ES" i="1" dirty="0">
              <a:solidFill>
                <a:schemeClr val="bg1"/>
              </a:solidFill>
            </a:endParaRPr>
          </a:p>
        </p:txBody>
      </p:sp>
    </p:spTree>
    <p:extLst>
      <p:ext uri="{BB962C8B-B14F-4D97-AF65-F5344CB8AC3E}">
        <p14:creationId xmlns:p14="http://schemas.microsoft.com/office/powerpoint/2010/main" val="4071284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a:blip r:embed="rId3"/>
          <a:stretch>
            <a:fillRect/>
          </a:stretch>
        </p:blipFill>
        <p:spPr>
          <a:xfrm>
            <a:off x="809664" y="0"/>
            <a:ext cx="9451050" cy="6546712"/>
          </a:xfrm>
          <a:prstGeom prst="rect">
            <a:avLst/>
          </a:prstGeom>
        </p:spPr>
      </p:pic>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sp>
        <p:nvSpPr>
          <p:cNvPr id="42" name="Título 1"/>
          <p:cNvSpPr txBox="1">
            <a:spLocks/>
          </p:cNvSpPr>
          <p:nvPr/>
        </p:nvSpPr>
        <p:spPr>
          <a:xfrm>
            <a:off x="2945651" y="536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2" name="TextBox 11"/>
          <p:cNvSpPr txBox="1"/>
          <p:nvPr/>
        </p:nvSpPr>
        <p:spPr>
          <a:xfrm>
            <a:off x="245350" y="3117638"/>
            <a:ext cx="3555395" cy="430887"/>
          </a:xfrm>
          <a:prstGeom prst="rect">
            <a:avLst/>
          </a:prstGeom>
          <a:noFill/>
        </p:spPr>
        <p:txBody>
          <a:bodyPr wrap="square" rtlCol="0">
            <a:spAutoFit/>
          </a:bodyPr>
          <a:lstStyle/>
          <a:p>
            <a:pPr algn="just"/>
            <a:r>
              <a:rPr lang="en-US" sz="2200" b="1" u="sng" dirty="0" smtClean="0">
                <a:solidFill>
                  <a:srgbClr val="0068AC"/>
                </a:solidFill>
                <a:latin typeface="+mj-lt"/>
              </a:rPr>
              <a:t>MODELO 5 VITRINE</a:t>
            </a:r>
          </a:p>
        </p:txBody>
      </p:sp>
      <p:sp>
        <p:nvSpPr>
          <p:cNvPr id="32" name="TextBox 31"/>
          <p:cNvSpPr txBox="1"/>
          <p:nvPr/>
        </p:nvSpPr>
        <p:spPr>
          <a:xfrm>
            <a:off x="8190104" y="1323925"/>
            <a:ext cx="3891561"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quente</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maior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Balas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Fini</a:t>
            </a:r>
            <a:r>
              <a:rPr lang="en-US" sz="1400" dirty="0" smtClean="0">
                <a:solidFill>
                  <a:srgbClr val="0070C0"/>
                </a:solidFill>
                <a:latin typeface="Lucida Bright" panose="02040602050505020304" pitchFamily="18" charset="0"/>
              </a:rPr>
              <a:t>, M&amp;M e </a:t>
            </a:r>
            <a:r>
              <a:rPr lang="en-US" sz="1400" dirty="0" smtClean="0">
                <a:solidFill>
                  <a:srgbClr val="0070C0"/>
                </a:solidFill>
                <a:latin typeface="Lucida Bright" panose="02040602050505020304" pitchFamily="18" charset="0"/>
              </a:rPr>
              <a:t>Prestígio</a:t>
            </a:r>
            <a:endParaRPr lang="en-US" sz="1400" dirty="0" smtClean="0">
              <a:solidFill>
                <a:srgbClr val="0070C0"/>
              </a:solidFill>
              <a:latin typeface="Lucida Sans" pitchFamily="34" charset="0"/>
            </a:endParaRPr>
          </a:p>
        </p:txBody>
      </p:sp>
      <p:sp>
        <p:nvSpPr>
          <p:cNvPr id="33" name="TextBox 32"/>
          <p:cNvSpPr txBox="1"/>
          <p:nvPr/>
        </p:nvSpPr>
        <p:spPr>
          <a:xfrm>
            <a:off x="8186953" y="2753925"/>
            <a:ext cx="3894712" cy="954107"/>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menor</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menor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Suflair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Pé</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Moleque</a:t>
            </a:r>
            <a:r>
              <a:rPr lang="en-US" sz="1400" dirty="0" smtClean="0">
                <a:solidFill>
                  <a:srgbClr val="0070C0"/>
                </a:solidFill>
                <a:latin typeface="Lucida Bright" panose="02040602050505020304" pitchFamily="18" charset="0"/>
              </a:rPr>
              <a:t> e </a:t>
            </a:r>
            <a:r>
              <a:rPr lang="en-US" sz="1400" dirty="0" smtClean="0">
                <a:solidFill>
                  <a:srgbClr val="0070C0"/>
                </a:solidFill>
                <a:latin typeface="Lucida Bright" panose="02040602050505020304" pitchFamily="18" charset="0"/>
              </a:rPr>
              <a:t>Disqueti</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sp>
        <p:nvSpPr>
          <p:cNvPr id="34" name="TextBox 33"/>
          <p:cNvSpPr txBox="1"/>
          <p:nvPr/>
        </p:nvSpPr>
        <p:spPr>
          <a:xfrm>
            <a:off x="8166230" y="4599130"/>
            <a:ext cx="3905822" cy="1169551"/>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mediana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os</a:t>
            </a:r>
            <a:r>
              <a:rPr lang="en-US" sz="1400" dirty="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doces</a:t>
            </a:r>
            <a:r>
              <a:rPr lang="en-US" sz="1400" dirty="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mediana</a:t>
            </a:r>
            <a:r>
              <a:rPr lang="en-US" sz="1400" dirty="0" smtClean="0">
                <a:solidFill>
                  <a:srgbClr val="0070C0"/>
                </a:solidFill>
                <a:latin typeface="Lucida Bright" panose="02040602050505020304" pitchFamily="18" charset="0"/>
              </a:rPr>
              <a:t>: Baton, </a:t>
            </a:r>
            <a:r>
              <a:rPr lang="en-US" sz="1400" dirty="0" smtClean="0">
                <a:solidFill>
                  <a:srgbClr val="0070C0"/>
                </a:solidFill>
                <a:latin typeface="Lucida Bright" panose="02040602050505020304" pitchFamily="18" charset="0"/>
              </a:rPr>
              <a:t>Laka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Ouro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Branco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Sonho</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Valsa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Lancy</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Fruitella</a:t>
            </a:r>
            <a:r>
              <a:rPr lang="en-US" sz="1400" dirty="0" smtClean="0">
                <a:solidFill>
                  <a:srgbClr val="0070C0"/>
                </a:solidFill>
                <a:latin typeface="Lucida Bright" panose="02040602050505020304" pitchFamily="18" charset="0"/>
              </a:rPr>
              <a:t> e Mentos.</a:t>
            </a:r>
            <a:endParaRPr lang="en-US" sz="1400" dirty="0" smtClean="0">
              <a:solidFill>
                <a:srgbClr val="0070C0"/>
              </a:solidFill>
              <a:latin typeface="Lucida Sans" pitchFamily="34" charset="0"/>
            </a:endParaRPr>
          </a:p>
        </p:txBody>
      </p:sp>
      <p:sp>
        <p:nvSpPr>
          <p:cNvPr id="20" name="TextBox 19"/>
          <p:cNvSpPr txBox="1"/>
          <p:nvPr/>
        </p:nvSpPr>
        <p:spPr>
          <a:xfrm>
            <a:off x="3800745" y="769122"/>
            <a:ext cx="3727302" cy="430887"/>
          </a:xfrm>
          <a:prstGeom prst="rect">
            <a:avLst/>
          </a:prstGeom>
          <a:noFill/>
        </p:spPr>
        <p:txBody>
          <a:bodyPr wrap="none" rtlCol="0">
            <a:spAutoFit/>
          </a:bodyPr>
          <a:lstStyle/>
          <a:p>
            <a:r>
              <a:rPr lang="en-US" sz="2200" b="1" dirty="0" smtClean="0">
                <a:solidFill>
                  <a:srgbClr val="0070C0"/>
                </a:solidFill>
                <a:latin typeface="Lucida Sans" pitchFamily="34" charset="0"/>
              </a:rPr>
              <a:t>Método de venda Linear:</a:t>
            </a:r>
          </a:p>
        </p:txBody>
      </p:sp>
      <p:sp>
        <p:nvSpPr>
          <p:cNvPr id="21" name="TextBox 20"/>
          <p:cNvSpPr txBox="1"/>
          <p:nvPr/>
        </p:nvSpPr>
        <p:spPr>
          <a:xfrm>
            <a:off x="237617" y="6361001"/>
            <a:ext cx="7397825" cy="400110"/>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Método</a:t>
            </a:r>
            <a:r>
              <a:rPr lang="en-US" sz="1000" dirty="0" smtClean="0">
                <a:solidFill>
                  <a:srgbClr val="0070C0"/>
                </a:solidFill>
                <a:latin typeface="Lucida Sans" pitchFamily="34" charset="0"/>
              </a:rPr>
              <a:t> linear mais adequado ao nosso negócio </a:t>
            </a:r>
            <a:r>
              <a:rPr lang="en-US" sz="1000" dirty="0" smtClean="0">
                <a:solidFill>
                  <a:srgbClr val="0070C0"/>
                </a:solidFill>
                <a:latin typeface="Lucida Sans" pitchFamily="34" charset="0"/>
              </a:rPr>
              <a:t>devido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tamanho</a:t>
            </a:r>
            <a:r>
              <a:rPr lang="en-US" sz="1000" dirty="0" smtClean="0">
                <a:solidFill>
                  <a:srgbClr val="0070C0"/>
                </a:solidFill>
                <a:latin typeface="Lucida Sans" pitchFamily="34" charset="0"/>
              </a:rPr>
              <a:t> do expositor e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caracterizar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gôndola</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Na </a:t>
            </a:r>
            <a:r>
              <a:rPr lang="en-US" sz="1000" dirty="0" smtClean="0">
                <a:solidFill>
                  <a:srgbClr val="0070C0"/>
                </a:solidFill>
                <a:latin typeface="Lucida Sans" pitchFamily="34" charset="0"/>
              </a:rPr>
              <a:t>ausência</a:t>
            </a:r>
            <a:r>
              <a:rPr lang="en-US" sz="1000" dirty="0" smtClean="0">
                <a:solidFill>
                  <a:srgbClr val="0070C0"/>
                </a:solidFill>
                <a:latin typeface="Lucida Sans" pitchFamily="34" charset="0"/>
              </a:rPr>
              <a:t> de um </a:t>
            </a:r>
            <a:r>
              <a:rPr lang="en-US" sz="1000" dirty="0" smtClean="0">
                <a:solidFill>
                  <a:srgbClr val="0070C0"/>
                </a:solidFill>
                <a:latin typeface="Lucida Sans" pitchFamily="34" charset="0"/>
              </a:rPr>
              <a:t>tipo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doce</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substituir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por</a:t>
            </a:r>
            <a:r>
              <a:rPr lang="en-US" sz="1000" dirty="0" smtClean="0">
                <a:solidFill>
                  <a:srgbClr val="0070C0"/>
                </a:solidFill>
                <a:latin typeface="Lucida Sans" pitchFamily="34" charset="0"/>
              </a:rPr>
              <a:t> um outro da </a:t>
            </a:r>
            <a:r>
              <a:rPr lang="en-US" sz="1000" dirty="0" smtClean="0">
                <a:solidFill>
                  <a:srgbClr val="0070C0"/>
                </a:solidFill>
                <a:latin typeface="Lucida Sans" pitchFamily="34" charset="0"/>
              </a:rPr>
              <a:t>mesma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categoria</a:t>
            </a:r>
            <a:r>
              <a:rPr lang="en-US" sz="1000" dirty="0" smtClean="0">
                <a:solidFill>
                  <a:srgbClr val="0070C0"/>
                </a:solidFill>
                <a:latin typeface="Lucida Sans" pitchFamily="34" charset="0"/>
              </a:rPr>
              <a:t> (zona de </a:t>
            </a:r>
            <a:r>
              <a:rPr lang="en-US" sz="1000" dirty="0" smtClean="0">
                <a:solidFill>
                  <a:srgbClr val="0070C0"/>
                </a:solidFill>
                <a:latin typeface="Lucida Sans" pitchFamily="34" charset="0"/>
              </a:rPr>
              <a:t>exposição</a:t>
            </a:r>
            <a:r>
              <a:rPr lang="en-US" sz="1000" dirty="0" smtClean="0">
                <a:solidFill>
                  <a:srgbClr val="0070C0"/>
                </a:solidFill>
                <a:latin typeface="Lucida Sans" pitchFamily="34" charset="0"/>
              </a:rPr>
              <a:t>).</a:t>
            </a:r>
          </a:p>
        </p:txBody>
      </p:sp>
      <p:pic>
        <p:nvPicPr>
          <p:cNvPr id="2" name="Picture 1"/>
          <p:cNvPicPr>
            <a:picLocks noChangeAspect="1"/>
          </p:cNvPicPr>
          <p:nvPr/>
        </p:nvPicPr>
        <p:blipFill>
          <a:blip r:embed="rId4"/>
          <a:stretch>
            <a:fillRect/>
          </a:stretch>
        </p:blipFill>
        <p:spPr>
          <a:xfrm>
            <a:off x="2737470" y="1693257"/>
            <a:ext cx="5067997" cy="2789221"/>
          </a:xfrm>
          <a:prstGeom prst="rect">
            <a:avLst/>
          </a:prstGeom>
        </p:spPr>
      </p:pic>
      <p:sp>
        <p:nvSpPr>
          <p:cNvPr id="16" name="Rectangle 15"/>
          <p:cNvSpPr/>
          <p:nvPr/>
        </p:nvSpPr>
        <p:spPr>
          <a:xfrm>
            <a:off x="2883037" y="1716344"/>
            <a:ext cx="2402873" cy="234119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960860" y="1718810"/>
            <a:ext cx="807400" cy="233873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850224" y="1452396"/>
            <a:ext cx="2254157" cy="263948"/>
          </a:xfrm>
          <a:prstGeom prst="bentConnector3">
            <a:avLst>
              <a:gd name="adj1" fmla="val 4864"/>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58232" y="2886944"/>
            <a:ext cx="498008"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16" idx="1"/>
          </p:cNvCxnSpPr>
          <p:nvPr/>
        </p:nvCxnSpPr>
        <p:spPr>
          <a:xfrm rot="10800000" flipH="1" flipV="1">
            <a:off x="2883037" y="2886944"/>
            <a:ext cx="5168900" cy="1897938"/>
          </a:xfrm>
          <a:prstGeom prst="bentConnector3">
            <a:avLst>
              <a:gd name="adj1" fmla="val -4423"/>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340680" y="1717915"/>
            <a:ext cx="1565410" cy="2339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8241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940667" y="125041"/>
            <a:ext cx="9451050" cy="6546712"/>
          </a:xfrm>
          <a:prstGeom prst="rect">
            <a:avLst/>
          </a:prstGeom>
        </p:spPr>
      </p:pic>
      <p:sp>
        <p:nvSpPr>
          <p:cNvPr id="147"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148" name="5 CuadroTexto"/>
          <p:cNvSpPr txBox="1"/>
          <p:nvPr/>
        </p:nvSpPr>
        <p:spPr>
          <a:xfrm>
            <a:off x="2088573" y="3370057"/>
            <a:ext cx="2698042" cy="553998"/>
          </a:xfrm>
          <a:prstGeom prst="rect">
            <a:avLst/>
          </a:prstGeom>
          <a:noFill/>
        </p:spPr>
        <p:txBody>
          <a:bodyPr wrap="square" rtlCol="0">
            <a:spAutoFit/>
          </a:bodyPr>
          <a:lstStyle/>
          <a:p>
            <a:pPr algn="ctr">
              <a:tabLst>
                <a:tab pos="900113" algn="l"/>
              </a:tabLst>
            </a:pPr>
            <a:r>
              <a:rPr lang="es-MX" sz="1000" dirty="0" smtClean="0">
                <a:solidFill>
                  <a:srgbClr val="0068AC"/>
                </a:solidFill>
                <a:latin typeface="Lucida Bright" panose="02040602050505020304" pitchFamily="18" charset="0"/>
              </a:rPr>
              <a:t>Vitrine</a:t>
            </a:r>
            <a:r>
              <a:rPr lang="es-MX" sz="1000" dirty="0" smtClean="0">
                <a:solidFill>
                  <a:srgbClr val="0068AC"/>
                </a:solidFill>
                <a:latin typeface="Lucida Bright" panose="02040602050505020304" pitchFamily="18" charset="0"/>
              </a:rPr>
              <a:t> </a:t>
            </a:r>
            <a:r>
              <a:rPr lang="es-MX" sz="1000" dirty="0" smtClean="0">
                <a:solidFill>
                  <a:srgbClr val="0068AC"/>
                </a:solidFill>
                <a:latin typeface="Lucida Bright" panose="02040602050505020304" pitchFamily="18" charset="0"/>
              </a:rPr>
              <a:t>deve</a:t>
            </a:r>
            <a:r>
              <a:rPr lang="es-MX" sz="1000" dirty="0" smtClean="0">
                <a:solidFill>
                  <a:srgbClr val="0068AC"/>
                </a:solidFill>
                <a:latin typeface="Lucida Bright" panose="02040602050505020304" pitchFamily="18" charset="0"/>
              </a:rPr>
              <a:t> </a:t>
            </a:r>
            <a:r>
              <a:rPr lang="es-MX" sz="1000" dirty="0" smtClean="0">
                <a:solidFill>
                  <a:srgbClr val="0068AC"/>
                </a:solidFill>
                <a:latin typeface="Lucida Bright" panose="02040602050505020304" pitchFamily="18" charset="0"/>
              </a:rPr>
              <a:t>apresentar</a:t>
            </a:r>
            <a:r>
              <a:rPr lang="es-MX" sz="1000" dirty="0" smtClean="0">
                <a:solidFill>
                  <a:srgbClr val="0068AC"/>
                </a:solidFill>
                <a:latin typeface="Lucida Bright" panose="02040602050505020304" pitchFamily="18" charset="0"/>
              </a:rPr>
              <a:t> de </a:t>
            </a:r>
            <a:r>
              <a:rPr lang="es-MX" sz="1000" dirty="0" smtClean="0">
                <a:solidFill>
                  <a:srgbClr val="0068AC"/>
                </a:solidFill>
                <a:latin typeface="Lucida Bright" panose="02040602050505020304" pitchFamily="18" charset="0"/>
              </a:rPr>
              <a:t>maneira</a:t>
            </a:r>
            <a:endParaRPr lang="es-MX" sz="1000" dirty="0" smtClean="0">
              <a:solidFill>
                <a:srgbClr val="0068AC"/>
              </a:solidFill>
              <a:latin typeface="Lucida Bright" panose="02040602050505020304" pitchFamily="18" charset="0"/>
            </a:endParaRPr>
          </a:p>
          <a:p>
            <a:pPr algn="ctr">
              <a:tabLst>
                <a:tab pos="900113" algn="l"/>
              </a:tabLst>
            </a:pPr>
            <a:r>
              <a:rPr lang="es-MX" sz="1000" dirty="0" smtClean="0">
                <a:solidFill>
                  <a:srgbClr val="0068AC"/>
                </a:solidFill>
                <a:latin typeface="Lucida Bright" panose="02040602050505020304" pitchFamily="18" charset="0"/>
              </a:rPr>
              <a:t>Impecável</a:t>
            </a:r>
            <a:r>
              <a:rPr lang="es-MX" sz="1000" dirty="0" smtClean="0">
                <a:solidFill>
                  <a:srgbClr val="0068AC"/>
                </a:solidFill>
                <a:latin typeface="Lucida Bright" panose="02040602050505020304" pitchFamily="18" charset="0"/>
              </a:rPr>
              <a:t> </a:t>
            </a:r>
            <a:r>
              <a:rPr lang="es-MX" sz="1000" dirty="0" smtClean="0">
                <a:solidFill>
                  <a:srgbClr val="0068AC"/>
                </a:solidFill>
                <a:latin typeface="Lucida Bright" panose="02040602050505020304" pitchFamily="18" charset="0"/>
              </a:rPr>
              <a:t>ao</a:t>
            </a:r>
            <a:r>
              <a:rPr lang="es-MX" sz="1000" dirty="0" smtClean="0">
                <a:solidFill>
                  <a:srgbClr val="0068AC"/>
                </a:solidFill>
                <a:latin typeface="Lucida Bright" panose="02040602050505020304" pitchFamily="18" charset="0"/>
              </a:rPr>
              <a:t> cliente </a:t>
            </a:r>
          </a:p>
          <a:p>
            <a:pPr algn="ctr">
              <a:tabLst>
                <a:tab pos="900113" algn="l"/>
              </a:tabLst>
            </a:pPr>
            <a:r>
              <a:rPr lang="es-MX" sz="1000" dirty="0" smtClean="0">
                <a:solidFill>
                  <a:srgbClr val="0068AC"/>
                </a:solidFill>
                <a:latin typeface="Lucida Bright" panose="02040602050505020304" pitchFamily="18" charset="0"/>
              </a:rPr>
              <a:t>(</a:t>
            </a:r>
            <a:r>
              <a:rPr lang="es-MX" sz="1000" dirty="0" smtClean="0">
                <a:solidFill>
                  <a:srgbClr val="0068AC"/>
                </a:solidFill>
                <a:latin typeface="Lucida Bright" panose="02040602050505020304" pitchFamily="18" charset="0"/>
              </a:rPr>
              <a:t>limpo</a:t>
            </a:r>
            <a:r>
              <a:rPr lang="es-MX" sz="1000" dirty="0" smtClean="0">
                <a:solidFill>
                  <a:srgbClr val="0068AC"/>
                </a:solidFill>
                <a:latin typeface="Lucida Bright" panose="02040602050505020304" pitchFamily="18" charset="0"/>
              </a:rPr>
              <a:t> e organizado)</a:t>
            </a:r>
            <a:endParaRPr lang="es-MX" sz="1000" dirty="0" smtClean="0">
              <a:solidFill>
                <a:srgbClr val="FF0000"/>
              </a:solidFill>
              <a:latin typeface="Lucida Bright" panose="02040602050505020304" pitchFamily="18" charset="0"/>
            </a:endParaRPr>
          </a:p>
        </p:txBody>
      </p:sp>
      <p:sp>
        <p:nvSpPr>
          <p:cNvPr id="160" name="Título 1"/>
          <p:cNvSpPr txBox="1">
            <a:spLocks/>
          </p:cNvSpPr>
          <p:nvPr/>
        </p:nvSpPr>
        <p:spPr>
          <a:xfrm>
            <a:off x="2938196" y="-10403"/>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164" name="77 CuadroTexto"/>
          <p:cNvSpPr txBox="1"/>
          <p:nvPr/>
        </p:nvSpPr>
        <p:spPr>
          <a:xfrm>
            <a:off x="4104673" y="3373351"/>
            <a:ext cx="4286582" cy="400110"/>
          </a:xfrm>
          <a:prstGeom prst="rect">
            <a:avLst/>
          </a:prstGeom>
          <a:noFill/>
        </p:spPr>
        <p:txBody>
          <a:bodyPr wrap="square" rtlCol="0">
            <a:spAutoFit/>
          </a:bodyPr>
          <a:lstStyle/>
          <a:p>
            <a:pPr algn="ctr"/>
            <a:r>
              <a:rPr lang="es-MX" sz="1000" dirty="0" smtClean="0">
                <a:solidFill>
                  <a:srgbClr val="0068AC"/>
                </a:solidFill>
                <a:latin typeface="Lucida Bright" panose="02040602050505020304" pitchFamily="18" charset="0"/>
              </a:rPr>
              <a:t>Expor</a:t>
            </a:r>
            <a:r>
              <a:rPr lang="es-MX" sz="1000" dirty="0" smtClean="0">
                <a:solidFill>
                  <a:srgbClr val="0068AC"/>
                </a:solidFill>
                <a:latin typeface="Lucida Bright" panose="02040602050505020304" pitchFamily="18" charset="0"/>
              </a:rPr>
              <a:t> os doces </a:t>
            </a:r>
            <a:r>
              <a:rPr lang="es-MX" sz="1000" dirty="0" smtClean="0">
                <a:solidFill>
                  <a:srgbClr val="0068AC"/>
                </a:solidFill>
                <a:latin typeface="Lucida Bright" panose="02040602050505020304" pitchFamily="18" charset="0"/>
              </a:rPr>
              <a:t>seguindo</a:t>
            </a:r>
            <a:endParaRPr lang="es-MX" sz="1000" dirty="0" smtClean="0">
              <a:solidFill>
                <a:srgbClr val="0068AC"/>
              </a:solidFill>
              <a:latin typeface="Lucida Bright" panose="02040602050505020304" pitchFamily="18" charset="0"/>
            </a:endParaRPr>
          </a:p>
          <a:p>
            <a:pPr algn="ctr"/>
            <a:r>
              <a:rPr lang="es-MX" sz="1000" dirty="0">
                <a:solidFill>
                  <a:srgbClr val="0068AC"/>
                </a:solidFill>
                <a:latin typeface="Lucida Bright" panose="02040602050505020304" pitchFamily="18" charset="0"/>
              </a:rPr>
              <a:t>c</a:t>
            </a:r>
            <a:r>
              <a:rPr lang="es-MX" sz="1000" dirty="0" smtClean="0">
                <a:solidFill>
                  <a:srgbClr val="0068AC"/>
                </a:solidFill>
                <a:latin typeface="Lucida Bright" panose="02040602050505020304" pitchFamily="18" charset="0"/>
              </a:rPr>
              <a:t>om</a:t>
            </a:r>
            <a:r>
              <a:rPr lang="es-MX" sz="1000" dirty="0" smtClean="0">
                <a:solidFill>
                  <a:srgbClr val="0068AC"/>
                </a:solidFill>
                <a:latin typeface="Lucida Bright" panose="02040602050505020304" pitchFamily="18" charset="0"/>
              </a:rPr>
              <a:t> o rótulo virado para a frente </a:t>
            </a:r>
          </a:p>
        </p:txBody>
      </p:sp>
      <p:sp>
        <p:nvSpPr>
          <p:cNvPr id="171"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pic>
        <p:nvPicPr>
          <p:cNvPr id="174" name="Picture 173"/>
          <p:cNvPicPr>
            <a:picLocks noChangeAspect="1"/>
          </p:cNvPicPr>
          <p:nvPr/>
        </p:nvPicPr>
        <p:blipFill>
          <a:blip r:embed="rId3"/>
          <a:stretch>
            <a:fillRect/>
          </a:stretch>
        </p:blipFill>
        <p:spPr>
          <a:xfrm>
            <a:off x="146232" y="155289"/>
            <a:ext cx="2956158" cy="1168574"/>
          </a:xfrm>
          <a:prstGeom prst="rect">
            <a:avLst/>
          </a:prstGeom>
        </p:spPr>
      </p:pic>
      <p:pic>
        <p:nvPicPr>
          <p:cNvPr id="175" name="Imagem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58" y="187265"/>
            <a:ext cx="1725930" cy="681355"/>
          </a:xfrm>
          <a:prstGeom prst="rect">
            <a:avLst/>
          </a:prstGeom>
          <a:noFill/>
          <a:ln>
            <a:noFill/>
          </a:ln>
          <a:extLst/>
        </p:spPr>
      </p:pic>
      <p:pic>
        <p:nvPicPr>
          <p:cNvPr id="163" name="Picture 3"/>
          <p:cNvPicPr>
            <a:picLocks noChangeAspect="1" noChangeArrowheads="1"/>
          </p:cNvPicPr>
          <p:nvPr/>
        </p:nvPicPr>
        <p:blipFill>
          <a:blip r:embed="rId5" cstate="print">
            <a:clrChange>
              <a:clrFrom>
                <a:srgbClr val="D7E8F7"/>
              </a:clrFrom>
              <a:clrTo>
                <a:srgbClr val="D7E8F7">
                  <a:alpha val="0"/>
                </a:srgbClr>
              </a:clrTo>
            </a:clrChange>
            <a:extLst>
              <a:ext uri="{28A0092B-C50C-407E-A947-70E740481C1C}">
                <a14:useLocalDpi xmlns:a14="http://schemas.microsoft.com/office/drawing/2010/main" val="0"/>
              </a:ext>
            </a:extLst>
          </a:blip>
          <a:srcRect/>
          <a:stretch>
            <a:fillRect/>
          </a:stretch>
        </p:blipFill>
        <p:spPr bwMode="auto">
          <a:xfrm>
            <a:off x="3250147" y="1716782"/>
            <a:ext cx="374894" cy="54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77 CuadroTexto"/>
          <p:cNvSpPr txBox="1"/>
          <p:nvPr/>
        </p:nvSpPr>
        <p:spPr>
          <a:xfrm>
            <a:off x="7075003" y="3343925"/>
            <a:ext cx="4286582" cy="400110"/>
          </a:xfrm>
          <a:prstGeom prst="rect">
            <a:avLst/>
          </a:prstGeom>
          <a:noFill/>
        </p:spPr>
        <p:txBody>
          <a:bodyPr wrap="square" rtlCol="0">
            <a:spAutoFit/>
          </a:bodyPr>
          <a:lstStyle/>
          <a:p>
            <a:pPr algn="ctr"/>
            <a:r>
              <a:rPr lang="es-MX" sz="1000" dirty="0">
                <a:solidFill>
                  <a:srgbClr val="0068AC"/>
                </a:solidFill>
                <a:latin typeface="Lucida Bright" panose="02040602050505020304" pitchFamily="18" charset="0"/>
              </a:rPr>
              <a:t>Analisar</a:t>
            </a:r>
            <a:r>
              <a:rPr lang="es-MX" sz="1000" dirty="0">
                <a:solidFill>
                  <a:srgbClr val="0068AC"/>
                </a:solidFill>
                <a:latin typeface="Lucida Bright" panose="02040602050505020304" pitchFamily="18" charset="0"/>
              </a:rPr>
              <a:t> </a:t>
            </a:r>
            <a:r>
              <a:rPr lang="es-MX" sz="1000" dirty="0">
                <a:solidFill>
                  <a:srgbClr val="0068AC"/>
                </a:solidFill>
                <a:latin typeface="Lucida Bright" panose="02040602050505020304" pitchFamily="18" charset="0"/>
              </a:rPr>
              <a:t>seu</a:t>
            </a:r>
            <a:r>
              <a:rPr lang="es-MX" sz="1000" dirty="0">
                <a:solidFill>
                  <a:srgbClr val="0068AC"/>
                </a:solidFill>
                <a:latin typeface="Lucida Bright" panose="02040602050505020304" pitchFamily="18" charset="0"/>
              </a:rPr>
              <a:t> estoque de </a:t>
            </a:r>
            <a:r>
              <a:rPr lang="es-MX" sz="1000" dirty="0" smtClean="0">
                <a:solidFill>
                  <a:srgbClr val="0068AC"/>
                </a:solidFill>
                <a:latin typeface="Lucida Bright" panose="02040602050505020304" pitchFamily="18" charset="0"/>
              </a:rPr>
              <a:t>doces</a:t>
            </a:r>
            <a:endParaRPr lang="es-MX" sz="1000" dirty="0">
              <a:solidFill>
                <a:srgbClr val="0068AC"/>
              </a:solidFill>
              <a:latin typeface="Lucida Bright" panose="02040602050505020304" pitchFamily="18" charset="0"/>
            </a:endParaRPr>
          </a:p>
          <a:p>
            <a:pPr algn="ctr"/>
            <a:r>
              <a:rPr lang="es-MX" sz="1000" dirty="0">
                <a:solidFill>
                  <a:srgbClr val="0068AC"/>
                </a:solidFill>
                <a:latin typeface="Lucida Bright" panose="02040602050505020304" pitchFamily="18" charset="0"/>
              </a:rPr>
              <a:t>para </a:t>
            </a:r>
            <a:r>
              <a:rPr lang="es-MX" sz="1000" dirty="0">
                <a:solidFill>
                  <a:srgbClr val="0068AC"/>
                </a:solidFill>
                <a:latin typeface="Lucida Bright" panose="02040602050505020304" pitchFamily="18" charset="0"/>
              </a:rPr>
              <a:t>não</a:t>
            </a:r>
            <a:r>
              <a:rPr lang="es-MX" sz="1000" dirty="0">
                <a:solidFill>
                  <a:srgbClr val="0068AC"/>
                </a:solidFill>
                <a:latin typeface="Lucida Bright" panose="02040602050505020304" pitchFamily="18" charset="0"/>
              </a:rPr>
              <a:t> faltar </a:t>
            </a:r>
            <a:r>
              <a:rPr lang="es-MX" sz="1000" dirty="0">
                <a:solidFill>
                  <a:srgbClr val="0068AC"/>
                </a:solidFill>
                <a:latin typeface="Lucida Bright" panose="02040602050505020304" pitchFamily="18" charset="0"/>
              </a:rPr>
              <a:t>produto</a:t>
            </a:r>
            <a:r>
              <a:rPr lang="es-MX" sz="1000" dirty="0">
                <a:solidFill>
                  <a:srgbClr val="0068AC"/>
                </a:solidFill>
                <a:latin typeface="Lucida Bright" panose="02040602050505020304" pitchFamily="18" charset="0"/>
              </a:rPr>
              <a:t>.</a:t>
            </a:r>
            <a:endParaRPr lang="es-MX" sz="1000" dirty="0">
              <a:solidFill>
                <a:srgbClr val="FF0000"/>
              </a:solidFill>
              <a:latin typeface="Lucida Bright" panose="02040602050505020304" pitchFamily="18" charset="0"/>
            </a:endParaRPr>
          </a:p>
        </p:txBody>
      </p:sp>
      <p:sp>
        <p:nvSpPr>
          <p:cNvPr id="87" name="32 Rectángulo redondeado"/>
          <p:cNvSpPr/>
          <p:nvPr/>
        </p:nvSpPr>
        <p:spPr bwMode="auto">
          <a:xfrm>
            <a:off x="8496728" y="3004255"/>
            <a:ext cx="1344173" cy="280188"/>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a:r>
              <a:rPr lang="es-MX" sz="1200" b="1" kern="0" dirty="0" smtClean="0">
                <a:solidFill>
                  <a:prstClr val="white"/>
                </a:solidFill>
                <a:latin typeface="Calibri"/>
              </a:rPr>
              <a:t>Estoque</a:t>
            </a:r>
            <a:endParaRPr lang="es-MX" sz="1200" b="1" kern="0" dirty="0">
              <a:solidFill>
                <a:prstClr val="white"/>
              </a:solidFill>
              <a:latin typeface="Calibri"/>
            </a:endParaRPr>
          </a:p>
        </p:txBody>
      </p:sp>
      <p:pic>
        <p:nvPicPr>
          <p:cNvPr id="9" name="Picture 8"/>
          <p:cNvPicPr>
            <a:picLocks noChangeAspect="1"/>
          </p:cNvPicPr>
          <p:nvPr/>
        </p:nvPicPr>
        <p:blipFill>
          <a:blip r:embed="rId6"/>
          <a:stretch>
            <a:fillRect/>
          </a:stretch>
        </p:blipFill>
        <p:spPr>
          <a:xfrm>
            <a:off x="8469690" y="1967219"/>
            <a:ext cx="1341046" cy="935838"/>
          </a:xfrm>
          <a:prstGeom prst="rect">
            <a:avLst/>
          </a:prstGeom>
        </p:spPr>
      </p:pic>
      <p:pic>
        <p:nvPicPr>
          <p:cNvPr id="89" name="Picture 3"/>
          <p:cNvPicPr>
            <a:picLocks noChangeAspect="1" noChangeArrowheads="1"/>
          </p:cNvPicPr>
          <p:nvPr/>
        </p:nvPicPr>
        <p:blipFill>
          <a:blip r:embed="rId5" cstate="print">
            <a:clrChange>
              <a:clrFrom>
                <a:srgbClr val="D7E8F7"/>
              </a:clrFrom>
              <a:clrTo>
                <a:srgbClr val="D7E8F7">
                  <a:alpha val="0"/>
                </a:srgbClr>
              </a:clrTo>
            </a:clrChange>
            <a:extLst>
              <a:ext uri="{28A0092B-C50C-407E-A947-70E740481C1C}">
                <a14:useLocalDpi xmlns:a14="http://schemas.microsoft.com/office/drawing/2010/main" val="0"/>
              </a:ext>
            </a:extLst>
          </a:blip>
          <a:srcRect/>
          <a:stretch>
            <a:fillRect/>
          </a:stretch>
        </p:blipFill>
        <p:spPr bwMode="auto">
          <a:xfrm>
            <a:off x="9209393" y="1868798"/>
            <a:ext cx="313286" cy="45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3"/>
          <p:cNvPicPr>
            <a:picLocks noChangeAspect="1" noChangeArrowheads="1"/>
          </p:cNvPicPr>
          <p:nvPr/>
        </p:nvPicPr>
        <p:blipFill>
          <a:blip r:embed="rId5" cstate="print">
            <a:clrChange>
              <a:clrFrom>
                <a:srgbClr val="D7E8F7"/>
              </a:clrFrom>
              <a:clrTo>
                <a:srgbClr val="D7E8F7">
                  <a:alpha val="0"/>
                </a:srgbClr>
              </a:clrTo>
            </a:clrChange>
            <a:extLst>
              <a:ext uri="{28A0092B-C50C-407E-A947-70E740481C1C}">
                <a14:useLocalDpi xmlns:a14="http://schemas.microsoft.com/office/drawing/2010/main" val="0"/>
              </a:ext>
            </a:extLst>
          </a:blip>
          <a:srcRect/>
          <a:stretch>
            <a:fillRect/>
          </a:stretch>
        </p:blipFill>
        <p:spPr bwMode="auto">
          <a:xfrm>
            <a:off x="6091321" y="1659351"/>
            <a:ext cx="313286" cy="45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218168" y="4258323"/>
            <a:ext cx="11746305" cy="2585323"/>
          </a:xfrm>
          <a:prstGeom prst="rect">
            <a:avLst/>
          </a:prstGeom>
          <a:noFill/>
        </p:spPr>
        <p:txBody>
          <a:bodyPr wrap="square" rtlCol="0">
            <a:spAutoFit/>
          </a:bodyPr>
          <a:lstStyle/>
          <a:p>
            <a:pPr algn="just"/>
            <a:r>
              <a:rPr lang="en-US" sz="2200" b="1" u="sng" dirty="0" smtClean="0">
                <a:solidFill>
                  <a:srgbClr val="0068AC"/>
                </a:solidFill>
                <a:latin typeface="+mj-lt"/>
              </a:rPr>
              <a:t>Considerações Importantes:</a:t>
            </a:r>
          </a:p>
          <a:p>
            <a:pPr algn="just"/>
            <a:endParaRPr lang="en-US" sz="2000" dirty="0" smtClean="0">
              <a:solidFill>
                <a:srgbClr val="0068AC"/>
              </a:solidFill>
              <a:latin typeface="+mj-lt"/>
            </a:endParaRPr>
          </a:p>
          <a:p>
            <a:pPr marL="342900" indent="-342900" algn="just">
              <a:buFont typeface="Wingdings" panose="05000000000000000000" pitchFamily="2" charset="2"/>
              <a:buChar char="ü"/>
            </a:pPr>
            <a:r>
              <a:rPr lang="en-US" sz="2000" dirty="0" smtClean="0">
                <a:solidFill>
                  <a:srgbClr val="0068AC"/>
                </a:solidFill>
              </a:rPr>
              <a:t>Não</a:t>
            </a:r>
            <a:r>
              <a:rPr lang="en-US" sz="2000" dirty="0" smtClean="0">
                <a:solidFill>
                  <a:srgbClr val="0068AC"/>
                </a:solidFill>
              </a:rPr>
              <a:t> </a:t>
            </a:r>
            <a:r>
              <a:rPr lang="en-US" sz="2000" dirty="0" smtClean="0">
                <a:solidFill>
                  <a:srgbClr val="0068AC"/>
                </a:solidFill>
              </a:rPr>
              <a:t>deve</a:t>
            </a:r>
            <a:r>
              <a:rPr lang="en-US" sz="2000" dirty="0" smtClean="0">
                <a:solidFill>
                  <a:srgbClr val="0068AC"/>
                </a:solidFill>
              </a:rPr>
              <a:t> </a:t>
            </a:r>
            <a:r>
              <a:rPr lang="en-US" sz="2000" dirty="0" smtClean="0">
                <a:solidFill>
                  <a:srgbClr val="0068AC"/>
                </a:solidFill>
              </a:rPr>
              <a:t>haver</a:t>
            </a:r>
            <a:r>
              <a:rPr lang="en-US" sz="2000" dirty="0" smtClean="0">
                <a:solidFill>
                  <a:srgbClr val="0068AC"/>
                </a:solidFill>
              </a:rPr>
              <a:t> “</a:t>
            </a:r>
            <a:r>
              <a:rPr lang="en-US" sz="2000" dirty="0" smtClean="0">
                <a:solidFill>
                  <a:srgbClr val="0068AC"/>
                </a:solidFill>
              </a:rPr>
              <a:t>buracos</a:t>
            </a:r>
            <a:r>
              <a:rPr lang="en-US" sz="2000" dirty="0" smtClean="0">
                <a:solidFill>
                  <a:srgbClr val="0068AC"/>
                </a:solidFill>
              </a:rPr>
              <a:t>” </a:t>
            </a:r>
            <a:r>
              <a:rPr lang="en-US" sz="2000" dirty="0" smtClean="0">
                <a:solidFill>
                  <a:srgbClr val="0068AC"/>
                </a:solidFill>
              </a:rPr>
              <a:t>nas</a:t>
            </a:r>
            <a:r>
              <a:rPr lang="en-US" sz="2000" dirty="0" smtClean="0">
                <a:solidFill>
                  <a:srgbClr val="0068AC"/>
                </a:solidFill>
              </a:rPr>
              <a:t> vitrines. </a:t>
            </a:r>
            <a:r>
              <a:rPr lang="en-US" sz="2000" dirty="0" smtClean="0">
                <a:solidFill>
                  <a:srgbClr val="0068AC"/>
                </a:solidFill>
              </a:rPr>
              <a:t>Devem</a:t>
            </a:r>
            <a:r>
              <a:rPr lang="en-US" sz="2000" dirty="0" smtClean="0">
                <a:solidFill>
                  <a:srgbClr val="0068AC"/>
                </a:solidFill>
              </a:rPr>
              <a:t> </a:t>
            </a:r>
            <a:r>
              <a:rPr lang="en-US" sz="2000" dirty="0" smtClean="0">
                <a:solidFill>
                  <a:srgbClr val="0068AC"/>
                </a:solidFill>
              </a:rPr>
              <a:t>estar</a:t>
            </a:r>
            <a:r>
              <a:rPr lang="en-US" sz="2000" dirty="0" smtClean="0">
                <a:solidFill>
                  <a:srgbClr val="0068AC"/>
                </a:solidFill>
              </a:rPr>
              <a:t> </a:t>
            </a:r>
            <a:r>
              <a:rPr lang="en-US" sz="2000" dirty="0" smtClean="0">
                <a:solidFill>
                  <a:srgbClr val="0068AC"/>
                </a:solidFill>
              </a:rPr>
              <a:t>atrativas</a:t>
            </a:r>
            <a:r>
              <a:rPr lang="en-US" sz="2000" dirty="0" smtClean="0">
                <a:solidFill>
                  <a:srgbClr val="0068AC"/>
                </a:solidFill>
              </a:rPr>
              <a:t> para o </a:t>
            </a:r>
            <a:r>
              <a:rPr lang="en-US" sz="2000" dirty="0" smtClean="0">
                <a:solidFill>
                  <a:srgbClr val="0068AC"/>
                </a:solidFill>
              </a:rPr>
              <a:t>cliente</a:t>
            </a:r>
            <a:r>
              <a:rPr lang="en-US" sz="2000" dirty="0" smtClean="0">
                <a:solidFill>
                  <a:srgbClr val="0068AC"/>
                </a:solidFill>
              </a:rPr>
              <a:t>.</a:t>
            </a:r>
          </a:p>
          <a:p>
            <a:pPr marL="342900" indent="-342900" algn="just">
              <a:buFont typeface="Wingdings" panose="05000000000000000000" pitchFamily="2" charset="2"/>
              <a:buChar char="ü"/>
            </a:pPr>
            <a:r>
              <a:rPr lang="en-US" sz="2000" dirty="0" smtClean="0">
                <a:solidFill>
                  <a:srgbClr val="0068AC"/>
                </a:solidFill>
              </a:rPr>
              <a:t>Atribuir</a:t>
            </a:r>
            <a:r>
              <a:rPr lang="en-US" sz="2000" dirty="0" smtClean="0">
                <a:solidFill>
                  <a:srgbClr val="0068AC"/>
                </a:solidFill>
              </a:rPr>
              <a:t> um </a:t>
            </a:r>
            <a:r>
              <a:rPr lang="en-US" sz="2000" dirty="0" smtClean="0">
                <a:solidFill>
                  <a:srgbClr val="0068AC"/>
                </a:solidFill>
              </a:rPr>
              <a:t>Cinepolito</a:t>
            </a:r>
            <a:r>
              <a:rPr lang="en-US" sz="2000" dirty="0" smtClean="0">
                <a:solidFill>
                  <a:srgbClr val="0068AC"/>
                </a:solidFill>
              </a:rPr>
              <a:t> </a:t>
            </a:r>
            <a:r>
              <a:rPr lang="en-US" sz="2000" dirty="0" smtClean="0">
                <a:solidFill>
                  <a:srgbClr val="0068AC"/>
                </a:solidFill>
              </a:rPr>
              <a:t>responsável</a:t>
            </a:r>
            <a:r>
              <a:rPr lang="en-US" sz="2000" dirty="0" smtClean="0">
                <a:solidFill>
                  <a:srgbClr val="0068AC"/>
                </a:solidFill>
              </a:rPr>
              <a:t> para </a:t>
            </a:r>
            <a:r>
              <a:rPr lang="en-US" sz="2000" dirty="0" smtClean="0">
                <a:solidFill>
                  <a:srgbClr val="0068AC"/>
                </a:solidFill>
              </a:rPr>
              <a:t>manter</a:t>
            </a:r>
            <a:r>
              <a:rPr lang="en-US" sz="2000" dirty="0" smtClean="0">
                <a:solidFill>
                  <a:srgbClr val="0068AC"/>
                </a:solidFill>
              </a:rPr>
              <a:t> as vitrines </a:t>
            </a:r>
            <a:r>
              <a:rPr lang="en-US" sz="2000" dirty="0" smtClean="0">
                <a:solidFill>
                  <a:srgbClr val="0068AC"/>
                </a:solidFill>
              </a:rPr>
              <a:t>limpas</a:t>
            </a:r>
            <a:r>
              <a:rPr lang="en-US" sz="2000" dirty="0" smtClean="0">
                <a:solidFill>
                  <a:srgbClr val="0068AC"/>
                </a:solidFill>
              </a:rPr>
              <a:t>, </a:t>
            </a:r>
            <a:r>
              <a:rPr lang="en-US" sz="2000" dirty="0" smtClean="0">
                <a:solidFill>
                  <a:srgbClr val="0068AC"/>
                </a:solidFill>
              </a:rPr>
              <a:t>organizadas</a:t>
            </a:r>
            <a:r>
              <a:rPr lang="en-US" sz="2000" dirty="0" smtClean="0">
                <a:solidFill>
                  <a:srgbClr val="0068AC"/>
                </a:solidFill>
              </a:rPr>
              <a:t> e </a:t>
            </a:r>
            <a:r>
              <a:rPr lang="en-US" sz="2000" dirty="0" smtClean="0">
                <a:solidFill>
                  <a:srgbClr val="0068AC"/>
                </a:solidFill>
              </a:rPr>
              <a:t>doces</a:t>
            </a:r>
            <a:r>
              <a:rPr lang="en-US" sz="2000" dirty="0" smtClean="0">
                <a:solidFill>
                  <a:srgbClr val="0068AC"/>
                </a:solidFill>
              </a:rPr>
              <a:t> </a:t>
            </a:r>
            <a:r>
              <a:rPr lang="en-US" sz="2000" dirty="0" smtClean="0">
                <a:solidFill>
                  <a:srgbClr val="0068AC"/>
                </a:solidFill>
              </a:rPr>
              <a:t>dentro</a:t>
            </a:r>
            <a:r>
              <a:rPr lang="en-US" sz="2000" dirty="0" smtClean="0">
                <a:solidFill>
                  <a:srgbClr val="0068AC"/>
                </a:solidFill>
              </a:rPr>
              <a:t> da </a:t>
            </a:r>
            <a:r>
              <a:rPr lang="en-US" sz="2000" dirty="0" smtClean="0">
                <a:solidFill>
                  <a:srgbClr val="0068AC"/>
                </a:solidFill>
              </a:rPr>
              <a:t>validade</a:t>
            </a:r>
            <a:r>
              <a:rPr lang="en-US" sz="2000" dirty="0" smtClean="0">
                <a:solidFill>
                  <a:srgbClr val="0068AC"/>
                </a:solidFill>
              </a:rPr>
              <a:t>.</a:t>
            </a:r>
          </a:p>
          <a:p>
            <a:pPr algn="just"/>
            <a:r>
              <a:rPr lang="en-US" sz="1700" dirty="0" smtClean="0">
                <a:solidFill>
                  <a:srgbClr val="0068AC"/>
                </a:solidFill>
                <a:latin typeface="+mj-lt"/>
              </a:rPr>
              <a:t>       Obs.: A </a:t>
            </a:r>
            <a:r>
              <a:rPr lang="en-US" sz="1700" dirty="0" smtClean="0">
                <a:solidFill>
                  <a:srgbClr val="0068AC"/>
                </a:solidFill>
                <a:latin typeface="+mj-lt"/>
              </a:rPr>
              <a:t>limpeza</a:t>
            </a:r>
            <a:r>
              <a:rPr lang="en-US" sz="1700" dirty="0" smtClean="0">
                <a:solidFill>
                  <a:srgbClr val="0068AC"/>
                </a:solidFill>
                <a:latin typeface="+mj-lt"/>
              </a:rPr>
              <a:t> </a:t>
            </a:r>
            <a:r>
              <a:rPr lang="en-US" sz="1700" dirty="0" smtClean="0">
                <a:solidFill>
                  <a:srgbClr val="0068AC"/>
                </a:solidFill>
                <a:latin typeface="+mj-lt"/>
              </a:rPr>
              <a:t>deve</a:t>
            </a:r>
            <a:r>
              <a:rPr lang="en-US" sz="1700" dirty="0" smtClean="0">
                <a:solidFill>
                  <a:srgbClr val="0068AC"/>
                </a:solidFill>
                <a:latin typeface="+mj-lt"/>
              </a:rPr>
              <a:t> </a:t>
            </a:r>
            <a:r>
              <a:rPr lang="en-US" sz="1700" dirty="0" smtClean="0">
                <a:solidFill>
                  <a:srgbClr val="0068AC"/>
                </a:solidFill>
                <a:latin typeface="+mj-lt"/>
              </a:rPr>
              <a:t>ocorrer</a:t>
            </a:r>
            <a:r>
              <a:rPr lang="en-US" sz="1700" dirty="0" smtClean="0">
                <a:solidFill>
                  <a:srgbClr val="0068AC"/>
                </a:solidFill>
                <a:latin typeface="+mj-lt"/>
              </a:rPr>
              <a:t> </a:t>
            </a:r>
            <a:r>
              <a:rPr lang="en-US" sz="1700" dirty="0" smtClean="0">
                <a:solidFill>
                  <a:srgbClr val="0068AC"/>
                </a:solidFill>
                <a:latin typeface="+mj-lt"/>
              </a:rPr>
              <a:t>mensalmente</a:t>
            </a:r>
            <a:r>
              <a:rPr lang="en-US" sz="1700" dirty="0" smtClean="0">
                <a:solidFill>
                  <a:srgbClr val="0068AC"/>
                </a:solidFill>
                <a:latin typeface="+mj-lt"/>
              </a:rPr>
              <a:t>.</a:t>
            </a:r>
            <a:endParaRPr lang="en-US" sz="1700" dirty="0">
              <a:solidFill>
                <a:srgbClr val="0068AC"/>
              </a:solidFill>
              <a:latin typeface="+mj-lt"/>
            </a:endParaRPr>
          </a:p>
          <a:p>
            <a:pPr marL="342900" indent="-342900" algn="just">
              <a:buFont typeface="Wingdings" panose="05000000000000000000" pitchFamily="2" charset="2"/>
              <a:buChar char="ü"/>
            </a:pPr>
            <a:r>
              <a:rPr lang="en-US" sz="2000" dirty="0" smtClean="0">
                <a:solidFill>
                  <a:srgbClr val="0068AC"/>
                </a:solidFill>
                <a:latin typeface="+mj-lt"/>
              </a:rPr>
              <a:t>Há</a:t>
            </a:r>
            <a:r>
              <a:rPr lang="en-US" sz="2000" dirty="0" smtClean="0">
                <a:solidFill>
                  <a:srgbClr val="0068AC"/>
                </a:solidFill>
                <a:latin typeface="+mj-lt"/>
              </a:rPr>
              <a:t> </a:t>
            </a:r>
            <a:r>
              <a:rPr lang="en-US" sz="2000" dirty="0" smtClean="0">
                <a:solidFill>
                  <a:srgbClr val="0068AC"/>
                </a:solidFill>
                <a:latin typeface="+mj-lt"/>
              </a:rPr>
              <a:t>etiqueta</a:t>
            </a:r>
            <a:r>
              <a:rPr lang="en-US" sz="2000" dirty="0" smtClean="0">
                <a:solidFill>
                  <a:srgbClr val="0068AC"/>
                </a:solidFill>
                <a:latin typeface="+mj-lt"/>
              </a:rPr>
              <a:t> com </a:t>
            </a:r>
            <a:r>
              <a:rPr lang="en-US" sz="2000" dirty="0" smtClean="0">
                <a:solidFill>
                  <a:srgbClr val="0068AC"/>
                </a:solidFill>
                <a:latin typeface="+mj-lt"/>
              </a:rPr>
              <a:t>preço</a:t>
            </a:r>
            <a:r>
              <a:rPr lang="en-US" sz="2000" dirty="0" smtClean="0">
                <a:solidFill>
                  <a:srgbClr val="0068AC"/>
                </a:solidFill>
                <a:latin typeface="+mj-lt"/>
              </a:rPr>
              <a:t> </a:t>
            </a:r>
            <a:r>
              <a:rPr lang="en-US" sz="2000" dirty="0" smtClean="0">
                <a:solidFill>
                  <a:srgbClr val="0068AC"/>
                </a:solidFill>
                <a:latin typeface="+mj-lt"/>
              </a:rPr>
              <a:t>em</a:t>
            </a:r>
            <a:r>
              <a:rPr lang="en-US" sz="2000" dirty="0" smtClean="0">
                <a:solidFill>
                  <a:srgbClr val="0068AC"/>
                </a:solidFill>
                <a:latin typeface="+mj-lt"/>
              </a:rPr>
              <a:t> </a:t>
            </a:r>
            <a:r>
              <a:rPr lang="en-US" sz="2000" dirty="0" smtClean="0">
                <a:solidFill>
                  <a:srgbClr val="0068AC"/>
                </a:solidFill>
                <a:latin typeface="+mj-lt"/>
              </a:rPr>
              <a:t>cada</a:t>
            </a:r>
            <a:r>
              <a:rPr lang="en-US" sz="2000" dirty="0" smtClean="0">
                <a:solidFill>
                  <a:srgbClr val="0068AC"/>
                </a:solidFill>
                <a:latin typeface="+mj-lt"/>
              </a:rPr>
              <a:t> </a:t>
            </a:r>
            <a:r>
              <a:rPr lang="en-US" sz="2000" dirty="0" smtClean="0">
                <a:solidFill>
                  <a:srgbClr val="0068AC"/>
                </a:solidFill>
                <a:latin typeface="+mj-lt"/>
              </a:rPr>
              <a:t>doce</a:t>
            </a:r>
            <a:r>
              <a:rPr lang="en-US" sz="2000" dirty="0" smtClean="0">
                <a:solidFill>
                  <a:srgbClr val="0068AC"/>
                </a:solidFill>
                <a:latin typeface="+mj-lt"/>
              </a:rPr>
              <a:t> </a:t>
            </a:r>
            <a:r>
              <a:rPr lang="en-US" sz="2000" dirty="0" smtClean="0">
                <a:solidFill>
                  <a:srgbClr val="0068AC"/>
                </a:solidFill>
                <a:latin typeface="+mj-lt"/>
              </a:rPr>
              <a:t>exposto</a:t>
            </a:r>
            <a:r>
              <a:rPr lang="en-US" sz="2000" dirty="0" smtClean="0">
                <a:solidFill>
                  <a:srgbClr val="0068AC"/>
                </a:solidFill>
                <a:latin typeface="+mj-lt"/>
              </a:rPr>
              <a:t> </a:t>
            </a:r>
            <a:r>
              <a:rPr lang="en-US" sz="2000" dirty="0" smtClean="0">
                <a:solidFill>
                  <a:srgbClr val="0068AC"/>
                </a:solidFill>
                <a:latin typeface="+mj-lt"/>
              </a:rPr>
              <a:t>na</a:t>
            </a:r>
            <a:r>
              <a:rPr lang="en-US" sz="2000" dirty="0" smtClean="0">
                <a:solidFill>
                  <a:srgbClr val="0068AC"/>
                </a:solidFill>
                <a:latin typeface="+mj-lt"/>
              </a:rPr>
              <a:t> vitrine?</a:t>
            </a:r>
          </a:p>
          <a:p>
            <a:pPr marL="342900" indent="-342900" algn="just">
              <a:buFont typeface="Wingdings" panose="05000000000000000000" pitchFamily="2" charset="2"/>
              <a:buChar char="ü"/>
            </a:pPr>
            <a:r>
              <a:rPr lang="en-US" sz="2000" dirty="0" smtClean="0">
                <a:solidFill>
                  <a:srgbClr val="0068AC"/>
                </a:solidFill>
                <a:latin typeface="+mj-lt"/>
              </a:rPr>
              <a:t>A </a:t>
            </a:r>
            <a:r>
              <a:rPr lang="en-US" sz="2000" dirty="0" smtClean="0">
                <a:solidFill>
                  <a:srgbClr val="0068AC"/>
                </a:solidFill>
                <a:latin typeface="+mj-lt"/>
              </a:rPr>
              <a:t>sua</a:t>
            </a:r>
            <a:r>
              <a:rPr lang="en-US" sz="2000" dirty="0" smtClean="0">
                <a:solidFill>
                  <a:srgbClr val="0068AC"/>
                </a:solidFill>
                <a:latin typeface="+mj-lt"/>
              </a:rPr>
              <a:t> vitrine </a:t>
            </a:r>
            <a:r>
              <a:rPr lang="en-US" sz="2000" dirty="0" smtClean="0">
                <a:solidFill>
                  <a:srgbClr val="0068AC"/>
                </a:solidFill>
                <a:latin typeface="+mj-lt"/>
              </a:rPr>
              <a:t>possui</a:t>
            </a:r>
            <a:r>
              <a:rPr lang="en-US" sz="2000" dirty="0" smtClean="0">
                <a:solidFill>
                  <a:srgbClr val="0068AC"/>
                </a:solidFill>
                <a:latin typeface="+mj-lt"/>
              </a:rPr>
              <a:t> </a:t>
            </a:r>
            <a:r>
              <a:rPr lang="en-US" sz="2000" dirty="0" smtClean="0">
                <a:solidFill>
                  <a:srgbClr val="0068AC"/>
                </a:solidFill>
                <a:latin typeface="+mj-lt"/>
              </a:rPr>
              <a:t>os</a:t>
            </a:r>
            <a:r>
              <a:rPr lang="en-US" sz="2000" dirty="0" smtClean="0">
                <a:solidFill>
                  <a:srgbClr val="0068AC"/>
                </a:solidFill>
                <a:latin typeface="+mj-lt"/>
              </a:rPr>
              <a:t> </a:t>
            </a:r>
            <a:r>
              <a:rPr lang="en-US" sz="2000" dirty="0" smtClean="0">
                <a:solidFill>
                  <a:srgbClr val="0068AC"/>
                </a:solidFill>
                <a:latin typeface="+mj-lt"/>
              </a:rPr>
              <a:t>doces</a:t>
            </a:r>
            <a:r>
              <a:rPr lang="en-US" sz="2000" dirty="0" smtClean="0">
                <a:solidFill>
                  <a:srgbClr val="0068AC"/>
                </a:solidFill>
                <a:latin typeface="+mj-lt"/>
              </a:rPr>
              <a:t> </a:t>
            </a:r>
            <a:r>
              <a:rPr lang="en-US" sz="2000" dirty="0" smtClean="0">
                <a:solidFill>
                  <a:srgbClr val="0068AC"/>
                </a:solidFill>
                <a:latin typeface="+mj-lt"/>
              </a:rPr>
              <a:t>expostos</a:t>
            </a:r>
            <a:r>
              <a:rPr lang="en-US" sz="2000" dirty="0" smtClean="0">
                <a:solidFill>
                  <a:srgbClr val="0068AC"/>
                </a:solidFill>
                <a:latin typeface="+mj-lt"/>
              </a:rPr>
              <a:t> para </a:t>
            </a:r>
            <a:r>
              <a:rPr lang="en-US" sz="2000" dirty="0" smtClean="0">
                <a:solidFill>
                  <a:srgbClr val="0068AC"/>
                </a:solidFill>
                <a:latin typeface="+mj-lt"/>
              </a:rPr>
              <a:t>venda</a:t>
            </a:r>
            <a:r>
              <a:rPr lang="en-US" sz="2000" dirty="0" smtClean="0">
                <a:solidFill>
                  <a:srgbClr val="0068AC"/>
                </a:solidFill>
                <a:latin typeface="+mj-lt"/>
              </a:rPr>
              <a:t>?</a:t>
            </a:r>
          </a:p>
          <a:p>
            <a:pPr marL="342900" indent="-342900" algn="just">
              <a:buFont typeface="Wingdings" panose="05000000000000000000" pitchFamily="2" charset="2"/>
              <a:buChar char="ü"/>
            </a:pPr>
            <a:r>
              <a:rPr lang="en-US" sz="2000" dirty="0" smtClean="0">
                <a:solidFill>
                  <a:srgbClr val="0068AC"/>
                </a:solidFill>
                <a:latin typeface="+mj-lt"/>
              </a:rPr>
              <a:t>Você</a:t>
            </a:r>
            <a:r>
              <a:rPr lang="en-US" sz="2000" dirty="0" smtClean="0">
                <a:solidFill>
                  <a:srgbClr val="0068AC"/>
                </a:solidFill>
                <a:latin typeface="+mj-lt"/>
              </a:rPr>
              <a:t> </a:t>
            </a:r>
            <a:r>
              <a:rPr lang="en-US" sz="2000" dirty="0" smtClean="0">
                <a:solidFill>
                  <a:srgbClr val="0068AC"/>
                </a:solidFill>
                <a:latin typeface="+mj-lt"/>
              </a:rPr>
              <a:t>possui</a:t>
            </a:r>
            <a:r>
              <a:rPr lang="en-US" sz="2000" dirty="0" smtClean="0">
                <a:solidFill>
                  <a:srgbClr val="0068AC"/>
                </a:solidFill>
                <a:latin typeface="+mj-lt"/>
              </a:rPr>
              <a:t> o mix </a:t>
            </a:r>
            <a:r>
              <a:rPr lang="en-US" sz="2000" dirty="0" smtClean="0">
                <a:solidFill>
                  <a:srgbClr val="0068AC"/>
                </a:solidFill>
                <a:latin typeface="+mj-lt"/>
              </a:rPr>
              <a:t>completo</a:t>
            </a:r>
            <a:r>
              <a:rPr lang="en-US" sz="2000" dirty="0" smtClean="0">
                <a:solidFill>
                  <a:srgbClr val="0068AC"/>
                </a:solidFill>
                <a:latin typeface="+mj-lt"/>
              </a:rPr>
              <a:t> de </a:t>
            </a:r>
            <a:r>
              <a:rPr lang="en-US" sz="2000" dirty="0" smtClean="0">
                <a:solidFill>
                  <a:srgbClr val="0068AC"/>
                </a:solidFill>
                <a:latin typeface="+mj-lt"/>
              </a:rPr>
              <a:t>doces</a:t>
            </a:r>
            <a:r>
              <a:rPr lang="en-US" sz="2000" dirty="0" smtClean="0">
                <a:solidFill>
                  <a:srgbClr val="0068AC"/>
                </a:solidFill>
                <a:latin typeface="+mj-lt"/>
              </a:rPr>
              <a:t> </a:t>
            </a:r>
            <a:r>
              <a:rPr lang="en-US" sz="2000" dirty="0" smtClean="0">
                <a:solidFill>
                  <a:srgbClr val="0068AC"/>
                </a:solidFill>
                <a:latin typeface="+mj-lt"/>
              </a:rPr>
              <a:t>em</a:t>
            </a:r>
            <a:r>
              <a:rPr lang="en-US" sz="2000" dirty="0" smtClean="0">
                <a:solidFill>
                  <a:srgbClr val="0068AC"/>
                </a:solidFill>
                <a:latin typeface="+mj-lt"/>
              </a:rPr>
              <a:t> </a:t>
            </a:r>
            <a:r>
              <a:rPr lang="en-US" sz="2000" dirty="0" smtClean="0">
                <a:solidFill>
                  <a:srgbClr val="0068AC"/>
                </a:solidFill>
                <a:latin typeface="+mj-lt"/>
              </a:rPr>
              <a:t>seu</a:t>
            </a:r>
            <a:r>
              <a:rPr lang="en-US" sz="2000" dirty="0" smtClean="0">
                <a:solidFill>
                  <a:srgbClr val="0068AC"/>
                </a:solidFill>
                <a:latin typeface="+mj-lt"/>
              </a:rPr>
              <a:t> cinema?</a:t>
            </a:r>
          </a:p>
        </p:txBody>
      </p:sp>
      <p:sp>
        <p:nvSpPr>
          <p:cNvPr id="33" name="32 Rectángulo redondeado"/>
          <p:cNvSpPr/>
          <p:nvPr/>
        </p:nvSpPr>
        <p:spPr bwMode="auto">
          <a:xfrm>
            <a:off x="5555940" y="3022003"/>
            <a:ext cx="1344173" cy="280188"/>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a:r>
              <a:rPr lang="es-MX" sz="1200" b="1" kern="0" dirty="0" smtClean="0">
                <a:solidFill>
                  <a:prstClr val="white"/>
                </a:solidFill>
                <a:latin typeface="Calibri"/>
              </a:rPr>
              <a:t>Exposição</a:t>
            </a:r>
            <a:endParaRPr lang="es-MX" sz="1200" b="1" kern="0" dirty="0">
              <a:solidFill>
                <a:prstClr val="white"/>
              </a:solidFill>
              <a:latin typeface="Calibri"/>
            </a:endParaRPr>
          </a:p>
        </p:txBody>
      </p:sp>
      <p:sp>
        <p:nvSpPr>
          <p:cNvPr id="34" name="32 Rectángulo redondeado"/>
          <p:cNvSpPr/>
          <p:nvPr/>
        </p:nvSpPr>
        <p:spPr bwMode="auto">
          <a:xfrm>
            <a:off x="2765630" y="3023537"/>
            <a:ext cx="1344173" cy="280188"/>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457200"/>
            <a:r>
              <a:rPr lang="es-MX" sz="1200" b="1" kern="0" dirty="0" smtClean="0">
                <a:solidFill>
                  <a:prstClr val="white"/>
                </a:solidFill>
                <a:latin typeface="Calibri"/>
              </a:rPr>
              <a:t>Visual</a:t>
            </a:r>
            <a:endParaRPr lang="es-MX" sz="1200" b="1" kern="0" dirty="0">
              <a:solidFill>
                <a:prstClr val="white"/>
              </a:solidFill>
              <a:latin typeface="Calibri"/>
            </a:endParaRPr>
          </a:p>
        </p:txBody>
      </p:sp>
      <p:pic>
        <p:nvPicPr>
          <p:cNvPr id="2" name="Picture 1"/>
          <p:cNvPicPr>
            <a:picLocks noChangeAspect="1"/>
          </p:cNvPicPr>
          <p:nvPr/>
        </p:nvPicPr>
        <p:blipFill>
          <a:blip r:embed="rId7"/>
          <a:stretch>
            <a:fillRect/>
          </a:stretch>
        </p:blipFill>
        <p:spPr>
          <a:xfrm>
            <a:off x="5559196" y="2091950"/>
            <a:ext cx="1340917" cy="867652"/>
          </a:xfrm>
          <a:prstGeom prst="rect">
            <a:avLst/>
          </a:prstGeom>
        </p:spPr>
      </p:pic>
      <p:pic>
        <p:nvPicPr>
          <p:cNvPr id="23" name="Picture 22"/>
          <p:cNvPicPr>
            <a:picLocks noChangeAspect="1"/>
          </p:cNvPicPr>
          <p:nvPr/>
        </p:nvPicPr>
        <p:blipFill>
          <a:blip r:embed="rId8"/>
          <a:stretch>
            <a:fillRect/>
          </a:stretch>
        </p:blipFill>
        <p:spPr>
          <a:xfrm>
            <a:off x="2810635" y="2244532"/>
            <a:ext cx="1273592" cy="699865"/>
          </a:xfrm>
          <a:prstGeom prst="rect">
            <a:avLst/>
          </a:prstGeom>
        </p:spPr>
      </p:pic>
    </p:spTree>
    <p:extLst>
      <p:ext uri="{BB962C8B-B14F-4D97-AF65-F5344CB8AC3E}">
        <p14:creationId xmlns:p14="http://schemas.microsoft.com/office/powerpoint/2010/main" val="184476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rot="19785679">
            <a:off x="1403965" y="2748946"/>
            <a:ext cx="9419849" cy="1737826"/>
          </a:xfrm>
          <a:prstGeom prst="rect">
            <a:avLst/>
          </a:prstGeom>
        </p:spPr>
      </p:pic>
      <p:pic>
        <p:nvPicPr>
          <p:cNvPr id="40" name="Picture 39"/>
          <p:cNvPicPr>
            <a:picLocks noChangeAspect="1"/>
          </p:cNvPicPr>
          <p:nvPr/>
        </p:nvPicPr>
        <p:blipFill>
          <a:blip r:embed="rId3"/>
          <a:stretch>
            <a:fillRect/>
          </a:stretch>
        </p:blipFill>
        <p:spPr>
          <a:xfrm>
            <a:off x="1607234" y="106999"/>
            <a:ext cx="1792657" cy="651843"/>
          </a:xfrm>
          <a:prstGeom prst="rect">
            <a:avLst/>
          </a:prstGeom>
        </p:spPr>
      </p:pic>
      <p:pic>
        <p:nvPicPr>
          <p:cNvPr id="4" name="Picture 3"/>
          <p:cNvPicPr>
            <a:picLocks noChangeAspect="1"/>
          </p:cNvPicPr>
          <p:nvPr/>
        </p:nvPicPr>
        <p:blipFill>
          <a:blip r:embed="rId4"/>
          <a:stretch>
            <a:fillRect/>
          </a:stretch>
        </p:blipFill>
        <p:spPr>
          <a:xfrm>
            <a:off x="9822497" y="152907"/>
            <a:ext cx="838393" cy="954676"/>
          </a:xfrm>
          <a:prstGeom prst="rect">
            <a:avLst/>
          </a:prstGeom>
        </p:spPr>
      </p:pic>
      <p:sp>
        <p:nvSpPr>
          <p:cNvPr id="2" name="1 Título"/>
          <p:cNvSpPr>
            <a:spLocks noGrp="1"/>
          </p:cNvSpPr>
          <p:nvPr>
            <p:ph type="title"/>
          </p:nvPr>
        </p:nvSpPr>
        <p:spPr>
          <a:xfrm>
            <a:off x="2901025" y="2760808"/>
            <a:ext cx="6202017" cy="721552"/>
          </a:xfrm>
        </p:spPr>
        <p:txBody>
          <a:bodyPr>
            <a:noAutofit/>
          </a:bodyPr>
          <a:lstStyle/>
          <a:p>
            <a:r>
              <a:rPr lang="es-MX" sz="4500" b="1" dirty="0"/>
              <a:t>COFFEE TREE</a:t>
            </a:r>
          </a:p>
        </p:txBody>
      </p:sp>
      <p:pic>
        <p:nvPicPr>
          <p:cNvPr id="6" name="Imagem 4"/>
          <p:cNvPicPr>
            <a:picLocks noChangeAspect="1"/>
          </p:cNvPicPr>
          <p:nvPr/>
        </p:nvPicPr>
        <p:blipFill>
          <a:blip r:embed="rId2"/>
          <a:stretch>
            <a:fillRect/>
          </a:stretch>
        </p:blipFill>
        <p:spPr>
          <a:xfrm rot="19785679">
            <a:off x="1770707" y="5556507"/>
            <a:ext cx="795896" cy="864264"/>
          </a:xfrm>
          <a:prstGeom prst="rect">
            <a:avLst/>
          </a:prstGeom>
        </p:spPr>
      </p:pic>
    </p:spTree>
    <p:extLst>
      <p:ext uri="{BB962C8B-B14F-4D97-AF65-F5344CB8AC3E}">
        <p14:creationId xmlns:p14="http://schemas.microsoft.com/office/powerpoint/2010/main" val="2666733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rot="19785679">
            <a:off x="1309011" y="2613447"/>
            <a:ext cx="9592106" cy="1737826"/>
          </a:xfrm>
          <a:prstGeom prst="rect">
            <a:avLst/>
          </a:prstGeom>
        </p:spPr>
      </p:pic>
      <p:pic>
        <p:nvPicPr>
          <p:cNvPr id="6" name="Imagem 5"/>
          <p:cNvPicPr>
            <a:picLocks noChangeAspect="1"/>
          </p:cNvPicPr>
          <p:nvPr/>
        </p:nvPicPr>
        <p:blipFill>
          <a:blip r:embed="rId2"/>
          <a:stretch>
            <a:fillRect/>
          </a:stretch>
        </p:blipFill>
        <p:spPr>
          <a:xfrm>
            <a:off x="1632434" y="5808773"/>
            <a:ext cx="1213051" cy="828675"/>
          </a:xfrm>
          <a:prstGeom prst="rect">
            <a:avLst/>
          </a:prstGeom>
        </p:spPr>
      </p:pic>
      <p:sp>
        <p:nvSpPr>
          <p:cNvPr id="11" name="TextBox 10"/>
          <p:cNvSpPr txBox="1"/>
          <p:nvPr/>
        </p:nvSpPr>
        <p:spPr>
          <a:xfrm>
            <a:off x="1632433" y="909129"/>
            <a:ext cx="7001660" cy="1754326"/>
          </a:xfrm>
          <a:prstGeom prst="rect">
            <a:avLst/>
          </a:prstGeom>
          <a:noFill/>
        </p:spPr>
        <p:txBody>
          <a:bodyPr wrap="none" rtlCol="0">
            <a:spAutoFit/>
          </a:bodyPr>
          <a:lstStyle/>
          <a:p>
            <a:r>
              <a:rPr lang="en-US" dirty="0"/>
              <a:t>Expor as bebidas e as xícaras conforme procedimentos e imagem abaixo: </a:t>
            </a:r>
          </a:p>
          <a:p>
            <a:pPr marL="285750" indent="-285750">
              <a:buFont typeface="Wingdings" panose="05000000000000000000" pitchFamily="2" charset="2"/>
              <a:buChar char="ü"/>
            </a:pPr>
            <a:r>
              <a:rPr lang="en-US" b="1" dirty="0"/>
              <a:t>Xícaras, pires e cápsulas Nexpresso: </a:t>
            </a:r>
            <a:r>
              <a:rPr lang="en-US" dirty="0"/>
              <a:t>Expor na 1° gôndola;</a:t>
            </a:r>
          </a:p>
          <a:p>
            <a:pPr marL="285750" indent="-285750">
              <a:buFont typeface="Wingdings" panose="05000000000000000000" pitchFamily="2" charset="2"/>
              <a:buChar char="ü"/>
            </a:pPr>
            <a:r>
              <a:rPr lang="en-US" b="1" dirty="0"/>
              <a:t>Água natural (com e sem gás): </a:t>
            </a:r>
            <a:r>
              <a:rPr lang="en-US" dirty="0"/>
              <a:t>Expor na 2° gôndola;</a:t>
            </a:r>
          </a:p>
          <a:p>
            <a:pPr marL="285750" indent="-285750">
              <a:buFont typeface="Wingdings" panose="05000000000000000000" pitchFamily="2" charset="2"/>
              <a:buChar char="ü"/>
            </a:pPr>
            <a:r>
              <a:rPr lang="en-US" b="1" dirty="0"/>
              <a:t>Chás: </a:t>
            </a:r>
            <a:r>
              <a:rPr lang="en-US" dirty="0"/>
              <a:t>Expor na última gôndola.</a:t>
            </a:r>
          </a:p>
          <a:p>
            <a:r>
              <a:rPr lang="en-US" dirty="0"/>
              <a:t>                        </a:t>
            </a:r>
            <a:endParaRPr lang="pt-BR" dirty="0"/>
          </a:p>
          <a:p>
            <a:r>
              <a:rPr lang="en-US" dirty="0"/>
              <a:t> </a:t>
            </a:r>
            <a:endParaRPr lang="pt-BR" dirty="0"/>
          </a:p>
        </p:txBody>
      </p:sp>
      <p:sp>
        <p:nvSpPr>
          <p:cNvPr id="39" name="CaixaDeTexto 23"/>
          <p:cNvSpPr txBox="1"/>
          <p:nvPr/>
        </p:nvSpPr>
        <p:spPr>
          <a:xfrm>
            <a:off x="1747301" y="6073149"/>
            <a:ext cx="8715527" cy="738664"/>
          </a:xfrm>
          <a:prstGeom prst="rect">
            <a:avLst/>
          </a:prstGeom>
          <a:noFill/>
        </p:spPr>
        <p:txBody>
          <a:bodyPr wrap="none" rtlCol="0">
            <a:spAutoFit/>
          </a:bodyPr>
          <a:lstStyle/>
          <a:p>
            <a:r>
              <a:rPr lang="pt-BR" sz="1400" dirty="0">
                <a:solidFill>
                  <a:srgbClr val="0068AC"/>
                </a:solidFill>
              </a:rPr>
              <a:t>Notas: </a:t>
            </a:r>
            <a:r>
              <a:rPr lang="en-US" sz="1400" dirty="0">
                <a:solidFill>
                  <a:srgbClr val="0068AC"/>
                </a:solidFill>
              </a:rPr>
              <a:t>Expor as bebidas de maneira que a marca dos produtos fique visível para o cliente.</a:t>
            </a:r>
            <a:endParaRPr lang="pt-BR" sz="1400" dirty="0">
              <a:solidFill>
                <a:srgbClr val="0068AC"/>
              </a:solidFill>
            </a:endParaRPr>
          </a:p>
          <a:p>
            <a:r>
              <a:rPr lang="pt-BR" sz="1400" dirty="0">
                <a:solidFill>
                  <a:srgbClr val="0068AC"/>
                </a:solidFill>
              </a:rPr>
              <a:t>N</a:t>
            </a:r>
            <a:r>
              <a:rPr lang="en-US" sz="1400" dirty="0">
                <a:solidFill>
                  <a:srgbClr val="0068AC"/>
                </a:solidFill>
              </a:rPr>
              <a:t>ão se deve misturar alimentos com bebidas para não haver problema de contaminação cruzada (procedimento esse</a:t>
            </a:r>
          </a:p>
          <a:p>
            <a:r>
              <a:rPr lang="en-US" sz="1400" dirty="0">
                <a:solidFill>
                  <a:srgbClr val="0068AC"/>
                </a:solidFill>
              </a:rPr>
              <a:t>da empresa Controlare).</a:t>
            </a:r>
          </a:p>
        </p:txBody>
      </p:sp>
      <p:pic>
        <p:nvPicPr>
          <p:cNvPr id="40" name="Picture 39"/>
          <p:cNvPicPr>
            <a:picLocks noChangeAspect="1"/>
          </p:cNvPicPr>
          <p:nvPr/>
        </p:nvPicPr>
        <p:blipFill>
          <a:blip r:embed="rId3"/>
          <a:stretch>
            <a:fillRect/>
          </a:stretch>
        </p:blipFill>
        <p:spPr>
          <a:xfrm>
            <a:off x="1607234" y="106999"/>
            <a:ext cx="1792657" cy="651843"/>
          </a:xfrm>
          <a:prstGeom prst="rect">
            <a:avLst/>
          </a:prstGeom>
        </p:spPr>
      </p:pic>
      <p:pic>
        <p:nvPicPr>
          <p:cNvPr id="4" name="Picture 3"/>
          <p:cNvPicPr>
            <a:picLocks noChangeAspect="1"/>
          </p:cNvPicPr>
          <p:nvPr/>
        </p:nvPicPr>
        <p:blipFill>
          <a:blip r:embed="rId4"/>
          <a:stretch>
            <a:fillRect/>
          </a:stretch>
        </p:blipFill>
        <p:spPr>
          <a:xfrm>
            <a:off x="9746221" y="152907"/>
            <a:ext cx="838393" cy="954676"/>
          </a:xfrm>
          <a:prstGeom prst="rect">
            <a:avLst/>
          </a:prstGeom>
        </p:spPr>
      </p:pic>
      <p:sp>
        <p:nvSpPr>
          <p:cNvPr id="2" name="1 Título"/>
          <p:cNvSpPr>
            <a:spLocks noGrp="1"/>
          </p:cNvSpPr>
          <p:nvPr>
            <p:ph type="title"/>
          </p:nvPr>
        </p:nvSpPr>
        <p:spPr>
          <a:xfrm>
            <a:off x="2165662" y="107512"/>
            <a:ext cx="7580558" cy="721552"/>
          </a:xfrm>
        </p:spPr>
        <p:txBody>
          <a:bodyPr>
            <a:normAutofit/>
          </a:bodyPr>
          <a:lstStyle/>
          <a:p>
            <a:r>
              <a:rPr lang="es-MX" b="1" dirty="0" smtClean="0"/>
              <a:t>PROCEDIMENTO EXPOSIÇÃO DE BEBIDAS E XÍCARAS</a:t>
            </a:r>
            <a:endParaRPr lang="es-MX" b="1" dirty="0"/>
          </a:p>
        </p:txBody>
      </p:sp>
      <p:pic>
        <p:nvPicPr>
          <p:cNvPr id="9" name="Picture 8"/>
          <p:cNvPicPr>
            <a:picLocks noChangeAspect="1"/>
          </p:cNvPicPr>
          <p:nvPr/>
        </p:nvPicPr>
        <p:blipFill>
          <a:blip r:embed="rId5"/>
          <a:stretch>
            <a:fillRect/>
          </a:stretch>
        </p:blipFill>
        <p:spPr>
          <a:xfrm>
            <a:off x="3462072" y="2486654"/>
            <a:ext cx="4405101" cy="3322119"/>
          </a:xfrm>
          <a:prstGeom prst="rect">
            <a:avLst/>
          </a:prstGeom>
        </p:spPr>
      </p:pic>
      <p:sp>
        <p:nvSpPr>
          <p:cNvPr id="10" name="CaixaDeTexto 15"/>
          <p:cNvSpPr txBox="1"/>
          <p:nvPr/>
        </p:nvSpPr>
        <p:spPr>
          <a:xfrm>
            <a:off x="10595498" y="357498"/>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Tree>
    <p:extLst>
      <p:ext uri="{BB962C8B-B14F-4D97-AF65-F5344CB8AC3E}">
        <p14:creationId xmlns:p14="http://schemas.microsoft.com/office/powerpoint/2010/main" val="62530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rot="19785679">
            <a:off x="1321891" y="2654578"/>
            <a:ext cx="9592106" cy="1737826"/>
          </a:xfrm>
          <a:prstGeom prst="rect">
            <a:avLst/>
          </a:prstGeom>
        </p:spPr>
      </p:pic>
      <p:pic>
        <p:nvPicPr>
          <p:cNvPr id="6" name="Imagem 5"/>
          <p:cNvPicPr>
            <a:picLocks noChangeAspect="1"/>
          </p:cNvPicPr>
          <p:nvPr/>
        </p:nvPicPr>
        <p:blipFill>
          <a:blip r:embed="rId2"/>
          <a:stretch>
            <a:fillRect/>
          </a:stretch>
        </p:blipFill>
        <p:spPr>
          <a:xfrm>
            <a:off x="1524001" y="5716919"/>
            <a:ext cx="1438275" cy="828675"/>
          </a:xfrm>
          <a:prstGeom prst="rect">
            <a:avLst/>
          </a:prstGeom>
        </p:spPr>
      </p:pic>
      <p:sp>
        <p:nvSpPr>
          <p:cNvPr id="11" name="CaixaDeTexto 23"/>
          <p:cNvSpPr txBox="1"/>
          <p:nvPr/>
        </p:nvSpPr>
        <p:spPr>
          <a:xfrm>
            <a:off x="3410547" y="2222540"/>
            <a:ext cx="1225720" cy="369332"/>
          </a:xfrm>
          <a:prstGeom prst="rect">
            <a:avLst/>
          </a:prstGeom>
          <a:noFill/>
        </p:spPr>
        <p:txBody>
          <a:bodyPr wrap="none" rtlCol="0">
            <a:spAutoFit/>
          </a:bodyPr>
          <a:lstStyle/>
          <a:p>
            <a:r>
              <a:rPr lang="en-US" b="1" dirty="0">
                <a:solidFill>
                  <a:srgbClr val="0068AC"/>
                </a:solidFill>
              </a:rPr>
              <a:t>Tradicional</a:t>
            </a:r>
          </a:p>
        </p:txBody>
      </p:sp>
      <p:pic>
        <p:nvPicPr>
          <p:cNvPr id="14" name="Picture 13"/>
          <p:cNvPicPr>
            <a:picLocks noChangeAspect="1"/>
          </p:cNvPicPr>
          <p:nvPr/>
        </p:nvPicPr>
        <p:blipFill>
          <a:blip r:embed="rId3"/>
          <a:stretch>
            <a:fillRect/>
          </a:stretch>
        </p:blipFill>
        <p:spPr>
          <a:xfrm>
            <a:off x="1607234" y="106999"/>
            <a:ext cx="1792657" cy="651843"/>
          </a:xfrm>
          <a:prstGeom prst="rect">
            <a:avLst/>
          </a:prstGeom>
        </p:spPr>
      </p:pic>
      <p:sp>
        <p:nvSpPr>
          <p:cNvPr id="17" name="CaixaDeTexto 23"/>
          <p:cNvSpPr txBox="1"/>
          <p:nvPr/>
        </p:nvSpPr>
        <p:spPr>
          <a:xfrm>
            <a:off x="7634485" y="2208966"/>
            <a:ext cx="505267" cy="369332"/>
          </a:xfrm>
          <a:prstGeom prst="rect">
            <a:avLst/>
          </a:prstGeom>
          <a:noFill/>
        </p:spPr>
        <p:txBody>
          <a:bodyPr wrap="none" rtlCol="0">
            <a:spAutoFit/>
          </a:bodyPr>
          <a:lstStyle/>
          <a:p>
            <a:r>
              <a:rPr lang="en-US" b="1" dirty="0"/>
              <a:t>VIP</a:t>
            </a:r>
          </a:p>
        </p:txBody>
      </p:sp>
      <p:sp>
        <p:nvSpPr>
          <p:cNvPr id="18" name="CaixaDeTexto 23"/>
          <p:cNvSpPr txBox="1"/>
          <p:nvPr/>
        </p:nvSpPr>
        <p:spPr>
          <a:xfrm>
            <a:off x="1671232" y="6098415"/>
            <a:ext cx="8998041" cy="630942"/>
          </a:xfrm>
          <a:prstGeom prst="rect">
            <a:avLst/>
          </a:prstGeom>
          <a:noFill/>
        </p:spPr>
        <p:txBody>
          <a:bodyPr wrap="none" rtlCol="0">
            <a:spAutoFit/>
          </a:bodyPr>
          <a:lstStyle/>
          <a:p>
            <a:r>
              <a:rPr lang="en-US" sz="1750" dirty="0">
                <a:solidFill>
                  <a:srgbClr val="0068AC"/>
                </a:solidFill>
              </a:rPr>
              <a:t>Nota: Todos os cinemas devem adotar a etiqueta de preço demonstrada acima. Inserir em todos </a:t>
            </a:r>
          </a:p>
          <a:p>
            <a:r>
              <a:rPr lang="en-US" sz="1750" dirty="0">
                <a:solidFill>
                  <a:srgbClr val="0068AC"/>
                </a:solidFill>
              </a:rPr>
              <a:t>os produtos expostos </a:t>
            </a:r>
            <a:r>
              <a:rPr lang="en-US" sz="1750" dirty="0">
                <a:solidFill>
                  <a:srgbClr val="0068AC"/>
                </a:solidFill>
              </a:rPr>
              <a:t>nas</a:t>
            </a:r>
            <a:r>
              <a:rPr lang="en-US" sz="1750" dirty="0">
                <a:solidFill>
                  <a:srgbClr val="0068AC"/>
                </a:solidFill>
              </a:rPr>
              <a:t> </a:t>
            </a:r>
            <a:r>
              <a:rPr lang="en-US" sz="1750" dirty="0" smtClean="0">
                <a:solidFill>
                  <a:srgbClr val="0068AC"/>
                </a:solidFill>
              </a:rPr>
              <a:t>vitrines (</a:t>
            </a:r>
            <a:r>
              <a:rPr lang="en-US" sz="1750" dirty="0" smtClean="0">
                <a:solidFill>
                  <a:srgbClr val="0068AC"/>
                </a:solidFill>
              </a:rPr>
              <a:t>doces</a:t>
            </a:r>
            <a:r>
              <a:rPr lang="en-US" sz="1750" dirty="0" smtClean="0">
                <a:solidFill>
                  <a:srgbClr val="0068AC"/>
                </a:solidFill>
              </a:rPr>
              <a:t> e </a:t>
            </a:r>
            <a:r>
              <a:rPr lang="en-US" sz="1750" dirty="0" smtClean="0">
                <a:solidFill>
                  <a:srgbClr val="0068AC"/>
                </a:solidFill>
              </a:rPr>
              <a:t>bebidas</a:t>
            </a:r>
            <a:r>
              <a:rPr lang="en-US" sz="1750" dirty="0" smtClean="0">
                <a:solidFill>
                  <a:srgbClr val="0068AC"/>
                </a:solidFill>
              </a:rPr>
              <a:t>).</a:t>
            </a:r>
            <a:endParaRPr lang="en-US" sz="1750" dirty="0">
              <a:solidFill>
                <a:srgbClr val="0068AC"/>
              </a:solidFill>
            </a:endParaRPr>
          </a:p>
        </p:txBody>
      </p:sp>
      <p:cxnSp>
        <p:nvCxnSpPr>
          <p:cNvPr id="19" name="Conector reto 88"/>
          <p:cNvCxnSpPr/>
          <p:nvPr/>
        </p:nvCxnSpPr>
        <p:spPr>
          <a:xfrm>
            <a:off x="3158919" y="3530302"/>
            <a:ext cx="1675779" cy="384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CaixaDeTexto 27"/>
          <p:cNvSpPr txBox="1"/>
          <p:nvPr/>
        </p:nvSpPr>
        <p:spPr>
          <a:xfrm>
            <a:off x="3142448" y="3212674"/>
            <a:ext cx="1744662" cy="800219"/>
          </a:xfrm>
          <a:prstGeom prst="rect">
            <a:avLst/>
          </a:prstGeom>
          <a:noFill/>
        </p:spPr>
        <p:txBody>
          <a:bodyPr wrap="square">
            <a:spAutoFit/>
          </a:bodyPr>
          <a:lstStyle/>
          <a:p>
            <a:pPr algn="ctr" eaLnBrk="1" hangingPunct="1">
              <a:defRPr/>
            </a:pPr>
            <a:endParaRPr lang="pt-BR" sz="400" b="1" dirty="0">
              <a:latin typeface="+mj-lt"/>
              <a:cs typeface="Arial" charset="0"/>
            </a:endParaRPr>
          </a:p>
          <a:p>
            <a:pPr algn="ctr" eaLnBrk="1" hangingPunct="1">
              <a:defRPr/>
            </a:pPr>
            <a:endParaRPr lang="pt-BR" sz="1400" b="1" dirty="0">
              <a:latin typeface="+mj-lt"/>
              <a:cs typeface="Arial" charset="0"/>
            </a:endParaRPr>
          </a:p>
          <a:p>
            <a:pPr algn="ctr" eaLnBrk="1" hangingPunct="1">
              <a:defRPr/>
            </a:pPr>
            <a:r>
              <a:rPr lang="pt-BR" sz="1400" b="1" dirty="0">
                <a:latin typeface="+mj-lt"/>
                <a:cs typeface="Arial" charset="0"/>
              </a:rPr>
              <a:t>R$ X,XX</a:t>
            </a:r>
          </a:p>
          <a:p>
            <a:pPr algn="ctr" eaLnBrk="1" hangingPunct="1">
              <a:defRPr/>
            </a:pPr>
            <a:r>
              <a:rPr lang="pt-BR" sz="1400" b="1" dirty="0">
                <a:latin typeface="+mj-lt"/>
                <a:cs typeface="Arial" charset="0"/>
              </a:rPr>
              <a:t>CONFETI </a:t>
            </a:r>
          </a:p>
        </p:txBody>
      </p:sp>
      <p:sp>
        <p:nvSpPr>
          <p:cNvPr id="21" name="Retângulo 38"/>
          <p:cNvSpPr/>
          <p:nvPr/>
        </p:nvSpPr>
        <p:spPr>
          <a:xfrm>
            <a:off x="3148418" y="2898332"/>
            <a:ext cx="1749978" cy="1069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22"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8418" y="2904262"/>
            <a:ext cx="1738866" cy="5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ector reto 88"/>
          <p:cNvCxnSpPr/>
          <p:nvPr/>
        </p:nvCxnSpPr>
        <p:spPr>
          <a:xfrm>
            <a:off x="7049230" y="3508466"/>
            <a:ext cx="1675779" cy="384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7032759" y="3190838"/>
            <a:ext cx="1744662" cy="800219"/>
          </a:xfrm>
          <a:prstGeom prst="rect">
            <a:avLst/>
          </a:prstGeom>
          <a:noFill/>
        </p:spPr>
        <p:txBody>
          <a:bodyPr wrap="square">
            <a:spAutoFit/>
          </a:bodyPr>
          <a:lstStyle/>
          <a:p>
            <a:pPr algn="ctr" eaLnBrk="1" hangingPunct="1">
              <a:defRPr/>
            </a:pPr>
            <a:endParaRPr lang="pt-BR" sz="400" b="1" dirty="0">
              <a:latin typeface="+mj-lt"/>
              <a:cs typeface="Arial" charset="0"/>
            </a:endParaRPr>
          </a:p>
          <a:p>
            <a:pPr algn="ctr" eaLnBrk="1" hangingPunct="1">
              <a:defRPr/>
            </a:pPr>
            <a:endParaRPr lang="pt-BR" sz="1400" b="1" dirty="0">
              <a:latin typeface="+mj-lt"/>
              <a:cs typeface="Arial" charset="0"/>
            </a:endParaRPr>
          </a:p>
          <a:p>
            <a:pPr algn="ctr" eaLnBrk="1" hangingPunct="1">
              <a:defRPr/>
            </a:pPr>
            <a:r>
              <a:rPr lang="pt-BR" sz="1400" b="1" dirty="0">
                <a:latin typeface="+mj-lt"/>
                <a:cs typeface="Arial" charset="0"/>
              </a:rPr>
              <a:t>R$ X,XX</a:t>
            </a:r>
          </a:p>
          <a:p>
            <a:pPr algn="ctr" eaLnBrk="1" hangingPunct="1">
              <a:defRPr/>
            </a:pPr>
            <a:r>
              <a:rPr lang="pt-BR" sz="1400" b="1" dirty="0">
                <a:latin typeface="+mj-lt"/>
                <a:cs typeface="Arial" charset="0"/>
              </a:rPr>
              <a:t>CONFETI </a:t>
            </a:r>
          </a:p>
        </p:txBody>
      </p:sp>
      <p:sp>
        <p:nvSpPr>
          <p:cNvPr id="29" name="Retângulo 38"/>
          <p:cNvSpPr/>
          <p:nvPr/>
        </p:nvSpPr>
        <p:spPr>
          <a:xfrm>
            <a:off x="7025850" y="2876496"/>
            <a:ext cx="1749978" cy="1069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pic>
        <p:nvPicPr>
          <p:cNvPr id="30" name="Imagem 3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760" y="2888214"/>
            <a:ext cx="1742145" cy="5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6"/>
          <a:stretch>
            <a:fillRect/>
          </a:stretch>
        </p:blipFill>
        <p:spPr>
          <a:xfrm>
            <a:off x="9746221" y="152907"/>
            <a:ext cx="838393" cy="954676"/>
          </a:xfrm>
          <a:prstGeom prst="rect">
            <a:avLst/>
          </a:prstGeom>
        </p:spPr>
      </p:pic>
      <p:sp>
        <p:nvSpPr>
          <p:cNvPr id="24" name="1 Título"/>
          <p:cNvSpPr>
            <a:spLocks noGrp="1"/>
          </p:cNvSpPr>
          <p:nvPr>
            <p:ph type="title"/>
          </p:nvPr>
        </p:nvSpPr>
        <p:spPr>
          <a:xfrm>
            <a:off x="3004056" y="152907"/>
            <a:ext cx="6202017" cy="721552"/>
          </a:xfrm>
        </p:spPr>
        <p:txBody>
          <a:bodyPr>
            <a:normAutofit/>
          </a:bodyPr>
          <a:lstStyle/>
          <a:p>
            <a:r>
              <a:rPr lang="es-MX" b="1" dirty="0" smtClean="0"/>
              <a:t>MODELO DE ETIQUETA DE PREÇO</a:t>
            </a:r>
            <a:endParaRPr lang="es-MX" b="1" dirty="0"/>
          </a:p>
        </p:txBody>
      </p:sp>
      <p:sp>
        <p:nvSpPr>
          <p:cNvPr id="25" name="CaixaDeTexto 15"/>
          <p:cNvSpPr txBox="1"/>
          <p:nvPr/>
        </p:nvSpPr>
        <p:spPr>
          <a:xfrm>
            <a:off x="10595498" y="357498"/>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Tree>
    <p:extLst>
      <p:ext uri="{BB962C8B-B14F-4D97-AF65-F5344CB8AC3E}">
        <p14:creationId xmlns:p14="http://schemas.microsoft.com/office/powerpoint/2010/main" val="100629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
            <a:ext cx="2240924" cy="923925"/>
          </a:xfrm>
          <a:prstGeom prst="rect">
            <a:avLst/>
          </a:prstGeom>
        </p:spPr>
      </p:pic>
      <p:sp>
        <p:nvSpPr>
          <p:cNvPr id="4" name="Rectangle 3"/>
          <p:cNvSpPr/>
          <p:nvPr/>
        </p:nvSpPr>
        <p:spPr>
          <a:xfrm>
            <a:off x="1762259" y="152869"/>
            <a:ext cx="8673921" cy="7032694"/>
          </a:xfrm>
          <a:prstGeom prst="rect">
            <a:avLst/>
          </a:prstGeom>
        </p:spPr>
        <p:txBody>
          <a:bodyPr wrap="square">
            <a:spAutoFit/>
          </a:bodyPr>
          <a:lstStyle/>
          <a:p>
            <a:pPr algn="just">
              <a:spcAft>
                <a:spcPts val="1000"/>
              </a:spcAft>
            </a:pPr>
            <a:r>
              <a:rPr lang="es-ES" sz="1700" b="1" dirty="0">
                <a:latin typeface="Times New Roman" panose="02020603050405020304" pitchFamily="18" charset="0"/>
                <a:ea typeface="Calibri" panose="020F0502020204030204" pitchFamily="34" charset="0"/>
                <a:cs typeface="Times New Roman" panose="02020603050405020304" pitchFamily="18" charset="0"/>
              </a:rPr>
              <a:t>Cláusula de Confidencialidad</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Este documento y sus anexos contienen información estratégica de negocio, secretos comerciales y en general el </a:t>
            </a:r>
            <a:r>
              <a:rPr lang="es-ES" sz="1700" i="1" dirty="0">
                <a:latin typeface="Times New Roman" panose="02020603050405020304" pitchFamily="18" charset="0"/>
                <a:ea typeface="Calibri" panose="020F0502020204030204" pitchFamily="34" charset="0"/>
                <a:cs typeface="Times New Roman" panose="02020603050405020304" pitchFamily="18" charset="0"/>
              </a:rPr>
              <a:t>know-how</a:t>
            </a:r>
            <a:r>
              <a:rPr lang="es-ES" sz="1700" dirty="0">
                <a:latin typeface="Times New Roman" panose="02020603050405020304" pitchFamily="18" charset="0"/>
                <a:ea typeface="Calibri" panose="020F0502020204030204" pitchFamily="34" charset="0"/>
                <a:cs typeface="Times New Roman" panose="02020603050405020304" pitchFamily="18" charset="0"/>
              </a:rPr>
              <a:t> de Carbondale, S.L. Co. (“Scanton US” o “Carbondale”), y su grupo, derivados de experiencias comerciales y programas de investigación y desarrollo, y que han sido compilados para uso exclusivo de las filiales del grupo (y, en particular, de algunos de sus empleados y directivos), con el objetivo de asegurar e incrementar la rentabilidad y beneficio del grupo a largo plazo. El contenido de este documento y sus anexos es, por consiguiente,  estrictamente confidencial y para el uso exclusivo de sus destinatarios.</a:t>
            </a: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En este documento y sus anexos tendrá la consideración de “</a:t>
            </a:r>
            <a:r>
              <a:rPr lang="es-ES" sz="1700" b="1" dirty="0">
                <a:latin typeface="Times New Roman" panose="02020603050405020304" pitchFamily="18" charset="0"/>
                <a:ea typeface="Calibri" panose="020F0502020204030204" pitchFamily="34" charset="0"/>
                <a:cs typeface="Times New Roman" panose="02020603050405020304" pitchFamily="18" charset="0"/>
              </a:rPr>
              <a:t>Información Confidencial</a:t>
            </a:r>
            <a:r>
              <a:rPr lang="es-ES" sz="1700" dirty="0">
                <a:latin typeface="Times New Roman" panose="02020603050405020304" pitchFamily="18" charset="0"/>
                <a:ea typeface="Calibri" panose="020F0502020204030204" pitchFamily="34" charset="0"/>
                <a:cs typeface="Times New Roman" panose="02020603050405020304" pitchFamily="18" charset="0"/>
              </a:rPr>
              <a:t>” toda documentación e información (de tipo económico, financiero, técnico, comercial, estratégico o de otro tipo), proporcionada de cualquier forma (oral, escrita o en cualquier soporte) y en cualquier momento, ya sea con anterioridad o posterioridad a la fecha de este documento o sus anexos, que no esté disponible públicamente, relativa a Carbondale, a cualquier sociedad de su grupo, o a cualquier persona relacionada con las mismas, incluyendo, sin limitación: información científica, técnica o arquitectónica; información relativa al negocio actual o futuro, experiencia comercial y planes de comercialización, incluyendo, pero no limitada a, información financiera, términos contractuales o información y datos de clientes; diseños, dibujos, muestras, programas de computadora y software; costos e información de precios; y identificación de personal u otros recursos para su posible uso comercial.  En particular, será Información Confidencial toda documentación e información: (i) marcada como tal; (ii) identificada por Carbondale o su personal, bien de forma escrita o bien de forma verbal, como Información Confidencial; (iii) que tenga valor comercial; (iv) que no sea conocida a nivel general en el mercado o la industria; o (v) que por su naturaleza o por las circunstancias en que se produzca la revelación, deba de buena fe estimarse como tal.</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30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
            <a:ext cx="2240924" cy="923925"/>
          </a:xfrm>
          <a:prstGeom prst="rect">
            <a:avLst/>
          </a:prstGeom>
        </p:spPr>
      </p:pic>
      <p:sp>
        <p:nvSpPr>
          <p:cNvPr id="2" name="Rectangle 1"/>
          <p:cNvSpPr/>
          <p:nvPr/>
        </p:nvSpPr>
        <p:spPr>
          <a:xfrm>
            <a:off x="1736501" y="337845"/>
            <a:ext cx="8725437" cy="2446824"/>
          </a:xfrm>
          <a:prstGeom prst="rect">
            <a:avLst/>
          </a:prstGeom>
        </p:spPr>
        <p:txBody>
          <a:bodyPr wrap="square">
            <a:spAutoFit/>
          </a:bodyPr>
          <a:lstStyle/>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Los destinatarios de este documento y sus anexos se comprometen a tratar y conservar en todo momento la Información Confidencial como secreta y confidencial y a no la comunicarla ni revelarla directa ni indirectamente (tanto en forma oral o escrita) a ninguna otra persona física o jurídica (con la única excepción de aquellos miembros del personal de Carbondale que tengan la necesidad de conocer dicha información para la prestación de sus servicios) sin que medie previa aprobación por escrito de Carbondale.  La revelación, distribución, transmisión electrónica o copia de la Información Confidencial queda estrictamente prohibida. Los destinatarios de este documento y sus anexos acuerdan no duplicar, distribuir o revelar su contenido a través de ningún medio.</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402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1145450" y="184666"/>
            <a:ext cx="9451050" cy="6546712"/>
          </a:xfrm>
          <a:prstGeom prst="rect">
            <a:avLst/>
          </a:prstGeom>
        </p:spPr>
      </p:pic>
      <p:sp>
        <p:nvSpPr>
          <p:cNvPr id="147"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sp>
        <p:nvSpPr>
          <p:cNvPr id="160" name="Título 1"/>
          <p:cNvSpPr txBox="1">
            <a:spLocks/>
          </p:cNvSpPr>
          <p:nvPr/>
        </p:nvSpPr>
        <p:spPr>
          <a:xfrm>
            <a:off x="2938196" y="-10403"/>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smtClean="0">
                <a:solidFill>
                  <a:srgbClr val="0070C0"/>
                </a:solidFill>
              </a:rPr>
              <a:t>Guia Rápido </a:t>
            </a:r>
          </a:p>
          <a:p>
            <a:r>
              <a:rPr lang="es-MX" dirty="0" smtClean="0">
                <a:solidFill>
                  <a:srgbClr val="0070C0"/>
                </a:solidFill>
              </a:rPr>
              <a:t>Exposição de doces na </a:t>
            </a:r>
            <a:r>
              <a:rPr lang="es-MX" dirty="0" smtClean="0">
                <a:solidFill>
                  <a:srgbClr val="0070C0"/>
                </a:solidFill>
              </a:rPr>
              <a:t>vitrine</a:t>
            </a:r>
            <a:endParaRPr lang="es-MX" dirty="0">
              <a:solidFill>
                <a:srgbClr val="0070C0"/>
              </a:solidFill>
            </a:endParaRPr>
          </a:p>
          <a:p>
            <a:r>
              <a:rPr lang="es-MX" sz="1200" dirty="0" smtClean="0">
                <a:solidFill>
                  <a:srgbClr val="0070C0"/>
                </a:solidFill>
              </a:rPr>
              <a:t>BRA-GR-EXP-DOC-00</a:t>
            </a:r>
            <a:endParaRPr lang="es-MX" sz="1200" dirty="0">
              <a:solidFill>
                <a:srgbClr val="0070C0"/>
              </a:solidFill>
            </a:endParaRPr>
          </a:p>
        </p:txBody>
      </p:sp>
      <p:sp>
        <p:nvSpPr>
          <p:cNvPr id="171"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pic>
        <p:nvPicPr>
          <p:cNvPr id="174" name="Picture 173"/>
          <p:cNvPicPr>
            <a:picLocks noChangeAspect="1"/>
          </p:cNvPicPr>
          <p:nvPr/>
        </p:nvPicPr>
        <p:blipFill>
          <a:blip r:embed="rId3"/>
          <a:stretch>
            <a:fillRect/>
          </a:stretch>
        </p:blipFill>
        <p:spPr>
          <a:xfrm>
            <a:off x="146232" y="155289"/>
            <a:ext cx="2956158" cy="1168574"/>
          </a:xfrm>
          <a:prstGeom prst="rect">
            <a:avLst/>
          </a:prstGeom>
        </p:spPr>
      </p:pic>
      <p:pic>
        <p:nvPicPr>
          <p:cNvPr id="175" name="Imagem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58" y="187265"/>
            <a:ext cx="1725930" cy="681355"/>
          </a:xfrm>
          <a:prstGeom prst="rect">
            <a:avLst/>
          </a:prstGeom>
          <a:noFill/>
          <a:ln>
            <a:noFill/>
          </a:ln>
          <a:extLst/>
        </p:spPr>
      </p:pic>
      <p:pic>
        <p:nvPicPr>
          <p:cNvPr id="38" name="Picture 37"/>
          <p:cNvPicPr>
            <a:picLocks noChangeAspect="1"/>
          </p:cNvPicPr>
          <p:nvPr/>
        </p:nvPicPr>
        <p:blipFill>
          <a:blip r:embed="rId5"/>
          <a:stretch>
            <a:fillRect/>
          </a:stretch>
        </p:blipFill>
        <p:spPr>
          <a:xfrm>
            <a:off x="989442" y="1246217"/>
            <a:ext cx="5413003" cy="4152927"/>
          </a:xfrm>
          <a:prstGeom prst="rect">
            <a:avLst/>
          </a:prstGeom>
        </p:spPr>
      </p:pic>
      <p:pic>
        <p:nvPicPr>
          <p:cNvPr id="15" name="Picture 14"/>
          <p:cNvPicPr>
            <a:picLocks noChangeAspect="1"/>
          </p:cNvPicPr>
          <p:nvPr/>
        </p:nvPicPr>
        <p:blipFill>
          <a:blip r:embed="rId6"/>
          <a:stretch>
            <a:fillRect/>
          </a:stretch>
        </p:blipFill>
        <p:spPr>
          <a:xfrm>
            <a:off x="6591055" y="2123855"/>
            <a:ext cx="5435993" cy="2025579"/>
          </a:xfrm>
          <a:prstGeom prst="rect">
            <a:avLst/>
          </a:prstGeom>
        </p:spPr>
      </p:pic>
      <p:sp>
        <p:nvSpPr>
          <p:cNvPr id="42" name="5 CuadroTexto"/>
          <p:cNvSpPr txBox="1"/>
          <p:nvPr/>
        </p:nvSpPr>
        <p:spPr>
          <a:xfrm>
            <a:off x="814288" y="5953702"/>
            <a:ext cx="8325925" cy="1015663"/>
          </a:xfrm>
          <a:prstGeom prst="rect">
            <a:avLst/>
          </a:prstGeom>
          <a:noFill/>
        </p:spPr>
        <p:txBody>
          <a:bodyPr wrap="square" rtlCol="0">
            <a:spAutoFit/>
          </a:bodyPr>
          <a:lstStyle/>
          <a:p>
            <a:pPr>
              <a:tabLst>
                <a:tab pos="900113" algn="l"/>
              </a:tabLst>
            </a:pPr>
            <a:r>
              <a:rPr lang="es-MX" sz="1000" dirty="0" smtClean="0">
                <a:solidFill>
                  <a:srgbClr val="0070C0"/>
                </a:solidFill>
                <a:latin typeface="Lucida Bright" panose="02040602050505020304" pitchFamily="18" charset="0"/>
              </a:rPr>
              <a:t>Nota: Dados extraídos pela internet. Sites que abordam o método de exposição de produtos e bebidas sob o ponto de vista do MKT.</a:t>
            </a:r>
          </a:p>
          <a:p>
            <a:pPr>
              <a:tabLst>
                <a:tab pos="900113" algn="l"/>
              </a:tabLst>
            </a:pPr>
            <a:r>
              <a:rPr lang="es-MX" sz="1000" dirty="0">
                <a:solidFill>
                  <a:srgbClr val="0070C0"/>
                </a:solidFill>
                <a:latin typeface="Lucida Bright" panose="02040602050505020304" pitchFamily="18" charset="0"/>
                <a:hlinkClick r:id="rId7"/>
              </a:rPr>
              <a:t>http://</a:t>
            </a:r>
            <a:r>
              <a:rPr lang="es-MX" sz="1000" dirty="0" smtClean="0">
                <a:solidFill>
                  <a:srgbClr val="0070C0"/>
                </a:solidFill>
                <a:latin typeface="Lucida Bright" panose="02040602050505020304" pitchFamily="18" charset="0"/>
                <a:hlinkClick r:id="rId7"/>
              </a:rPr>
              <a:t>www.agevole.com.br/2016/05/estrategias-para-pdv-ponto-de-venda</a:t>
            </a:r>
            <a:endParaRPr lang="es-MX" sz="1000" dirty="0" smtClean="0">
              <a:solidFill>
                <a:srgbClr val="0070C0"/>
              </a:solidFill>
              <a:latin typeface="Lucida Bright" panose="02040602050505020304" pitchFamily="18" charset="0"/>
            </a:endParaRPr>
          </a:p>
          <a:p>
            <a:pPr>
              <a:tabLst>
                <a:tab pos="900113" algn="l"/>
              </a:tabLst>
            </a:pPr>
            <a:r>
              <a:rPr lang="es-MX" sz="1000" dirty="0" smtClean="0">
                <a:solidFill>
                  <a:srgbClr val="0070C0"/>
                </a:solidFill>
                <a:latin typeface="Lucida Bright" panose="02040602050505020304" pitchFamily="18" charset="0"/>
                <a:hlinkClick r:id="rId8"/>
              </a:rPr>
              <a:t>http</a:t>
            </a:r>
            <a:r>
              <a:rPr lang="es-MX" sz="1000" dirty="0">
                <a:solidFill>
                  <a:srgbClr val="0070C0"/>
                </a:solidFill>
                <a:latin typeface="Lucida Bright" panose="02040602050505020304" pitchFamily="18" charset="0"/>
                <a:hlinkClick r:id="rId8"/>
              </a:rPr>
              <a:t>://</a:t>
            </a:r>
            <a:r>
              <a:rPr lang="es-MX" sz="1000" dirty="0" smtClean="0">
                <a:solidFill>
                  <a:srgbClr val="0070C0"/>
                </a:solidFill>
                <a:latin typeface="Lucida Bright" panose="02040602050505020304" pitchFamily="18" charset="0"/>
                <a:hlinkClick r:id="rId8"/>
              </a:rPr>
              <a:t>www.aeiscap.com/wp-content/uploads/2014/01/resumos-marketing-distribui%C3%A7%C3%A3o.pdf</a:t>
            </a:r>
            <a:endParaRPr lang="es-MX" sz="1000" dirty="0" smtClean="0">
              <a:solidFill>
                <a:srgbClr val="0070C0"/>
              </a:solidFill>
              <a:latin typeface="Lucida Bright" panose="02040602050505020304" pitchFamily="18" charset="0"/>
            </a:endParaRPr>
          </a:p>
          <a:p>
            <a:pPr>
              <a:tabLst>
                <a:tab pos="900113" algn="l"/>
              </a:tabLst>
            </a:pPr>
            <a:r>
              <a:rPr lang="es-MX" sz="1000" dirty="0">
                <a:solidFill>
                  <a:srgbClr val="0070C0"/>
                </a:solidFill>
                <a:latin typeface="Lucida Bright" panose="02040602050505020304" pitchFamily="18" charset="0"/>
                <a:hlinkClick r:id="rId9"/>
              </a:rPr>
              <a:t>https://</a:t>
            </a:r>
            <a:r>
              <a:rPr lang="es-MX" sz="1000" dirty="0" smtClean="0">
                <a:solidFill>
                  <a:srgbClr val="0070C0"/>
                </a:solidFill>
                <a:latin typeface="Lucida Bright" panose="02040602050505020304" pitchFamily="18" charset="0"/>
                <a:hlinkClick r:id="rId9"/>
              </a:rPr>
              <a:t>pt.slideshare.net/lililovelilica/planejamento-de-midia-apostila</a:t>
            </a:r>
            <a:endParaRPr lang="es-MX" sz="1000" dirty="0" smtClean="0">
              <a:solidFill>
                <a:srgbClr val="0070C0"/>
              </a:solidFill>
              <a:latin typeface="Lucida Bright" panose="02040602050505020304" pitchFamily="18" charset="0"/>
            </a:endParaRPr>
          </a:p>
          <a:p>
            <a:pPr>
              <a:tabLst>
                <a:tab pos="900113" algn="l"/>
              </a:tabLst>
            </a:pPr>
            <a:r>
              <a:rPr lang="es-MX" sz="1000" dirty="0">
                <a:solidFill>
                  <a:srgbClr val="0070C0"/>
                </a:solidFill>
                <a:latin typeface="Lucida Bright" panose="02040602050505020304" pitchFamily="18" charset="0"/>
                <a:hlinkClick r:id="rId10"/>
              </a:rPr>
              <a:t>http://</a:t>
            </a:r>
            <a:r>
              <a:rPr lang="es-MX" sz="1000" dirty="0" smtClean="0">
                <a:solidFill>
                  <a:srgbClr val="0070C0"/>
                </a:solidFill>
                <a:latin typeface="Lucida Bright" panose="02040602050505020304" pitchFamily="18" charset="0"/>
                <a:hlinkClick r:id="rId10"/>
              </a:rPr>
              <a:t>www.pridecommerce.com/2012/07/dicas-de-marketing-exposicao-de.html</a:t>
            </a:r>
            <a:endParaRPr lang="es-MX" sz="1000" b="1" dirty="0" smtClean="0">
              <a:solidFill>
                <a:srgbClr val="0070C0"/>
              </a:solidFill>
              <a:latin typeface="Lucida Bright" panose="02040602050505020304" pitchFamily="18" charset="0"/>
            </a:endParaRPr>
          </a:p>
          <a:p>
            <a:pPr>
              <a:tabLst>
                <a:tab pos="900113" algn="l"/>
              </a:tabLst>
            </a:pPr>
            <a:endParaRPr lang="es-MX" sz="1000" dirty="0" smtClean="0">
              <a:solidFill>
                <a:srgbClr val="0070C0"/>
              </a:solidFill>
              <a:latin typeface="Lucida Bright" panose="02040602050505020304" pitchFamily="18" charset="0"/>
            </a:endParaRPr>
          </a:p>
        </p:txBody>
      </p:sp>
    </p:spTree>
    <p:extLst>
      <p:ext uri="{BB962C8B-B14F-4D97-AF65-F5344CB8AC3E}">
        <p14:creationId xmlns:p14="http://schemas.microsoft.com/office/powerpoint/2010/main" val="2170200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809664" y="0"/>
            <a:ext cx="9451050" cy="6546712"/>
          </a:xfrm>
          <a:prstGeom prst="rect">
            <a:avLst/>
          </a:prstGeom>
        </p:spPr>
      </p:pic>
      <p:sp>
        <p:nvSpPr>
          <p:cNvPr id="42" name="Título 1"/>
          <p:cNvSpPr txBox="1">
            <a:spLocks/>
          </p:cNvSpPr>
          <p:nvPr/>
        </p:nvSpPr>
        <p:spPr>
          <a:xfrm>
            <a:off x="2945651" y="536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2" name="TextBox 11"/>
          <p:cNvSpPr txBox="1"/>
          <p:nvPr/>
        </p:nvSpPr>
        <p:spPr>
          <a:xfrm>
            <a:off x="65330" y="3117638"/>
            <a:ext cx="3555395" cy="430887"/>
          </a:xfrm>
          <a:prstGeom prst="rect">
            <a:avLst/>
          </a:prstGeom>
          <a:noFill/>
        </p:spPr>
        <p:txBody>
          <a:bodyPr wrap="square" rtlCol="0">
            <a:spAutoFit/>
          </a:bodyPr>
          <a:lstStyle/>
          <a:p>
            <a:pPr algn="just"/>
            <a:r>
              <a:rPr lang="en-US" sz="2200" b="1" u="sng" dirty="0" smtClean="0">
                <a:solidFill>
                  <a:srgbClr val="0068AC"/>
                </a:solidFill>
                <a:latin typeface="+mj-lt"/>
              </a:rPr>
              <a:t>MODELO 1 VITRINE</a:t>
            </a:r>
          </a:p>
        </p:txBody>
      </p:sp>
      <p:sp>
        <p:nvSpPr>
          <p:cNvPr id="32" name="TextBox 31"/>
          <p:cNvSpPr txBox="1"/>
          <p:nvPr/>
        </p:nvSpPr>
        <p:spPr>
          <a:xfrm>
            <a:off x="8055088" y="1323925"/>
            <a:ext cx="3891561"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quente</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maior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Balas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Fini</a:t>
            </a:r>
            <a:r>
              <a:rPr lang="en-US" sz="1400" dirty="0" smtClean="0">
                <a:solidFill>
                  <a:srgbClr val="0070C0"/>
                </a:solidFill>
                <a:latin typeface="Lucida Bright" panose="02040602050505020304" pitchFamily="18" charset="0"/>
              </a:rPr>
              <a:t>, M&amp;M e </a:t>
            </a:r>
            <a:r>
              <a:rPr lang="en-US" sz="1400" dirty="0" smtClean="0">
                <a:solidFill>
                  <a:srgbClr val="0070C0"/>
                </a:solidFill>
                <a:latin typeface="Lucida Bright" panose="02040602050505020304" pitchFamily="18" charset="0"/>
              </a:rPr>
              <a:t>Prestígio</a:t>
            </a:r>
            <a:endParaRPr lang="en-US" sz="1400" dirty="0" smtClean="0">
              <a:solidFill>
                <a:srgbClr val="0070C0"/>
              </a:solidFill>
              <a:latin typeface="Lucida Sans" pitchFamily="34" charset="0"/>
            </a:endParaRPr>
          </a:p>
        </p:txBody>
      </p:sp>
      <p:sp>
        <p:nvSpPr>
          <p:cNvPr id="33" name="TextBox 32"/>
          <p:cNvSpPr txBox="1"/>
          <p:nvPr/>
        </p:nvSpPr>
        <p:spPr>
          <a:xfrm>
            <a:off x="8051937" y="2789928"/>
            <a:ext cx="3894712" cy="954107"/>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menor</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menor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Suflair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Pé</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Moleque</a:t>
            </a:r>
            <a:r>
              <a:rPr lang="en-US" sz="1400" dirty="0" smtClean="0">
                <a:solidFill>
                  <a:srgbClr val="0070C0"/>
                </a:solidFill>
                <a:latin typeface="Lucida Bright" panose="02040602050505020304" pitchFamily="18" charset="0"/>
              </a:rPr>
              <a:t> e </a:t>
            </a:r>
            <a:r>
              <a:rPr lang="en-US" sz="1400" dirty="0" smtClean="0">
                <a:solidFill>
                  <a:srgbClr val="0070C0"/>
                </a:solidFill>
                <a:latin typeface="Lucida Bright" panose="02040602050505020304" pitchFamily="18" charset="0"/>
              </a:rPr>
              <a:t>Disqueti</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sp>
        <p:nvSpPr>
          <p:cNvPr id="34" name="TextBox 33"/>
          <p:cNvSpPr txBox="1"/>
          <p:nvPr/>
        </p:nvSpPr>
        <p:spPr>
          <a:xfrm>
            <a:off x="8040827" y="5239360"/>
            <a:ext cx="3905822" cy="1169551"/>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mediana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os</a:t>
            </a:r>
            <a:r>
              <a:rPr lang="en-US" sz="1400" dirty="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doces</a:t>
            </a:r>
            <a:r>
              <a:rPr lang="en-US" sz="1400" dirty="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mediana</a:t>
            </a:r>
            <a:r>
              <a:rPr lang="en-US" sz="1400" dirty="0" smtClean="0">
                <a:solidFill>
                  <a:srgbClr val="0070C0"/>
                </a:solidFill>
                <a:latin typeface="Lucida Bright" panose="02040602050505020304" pitchFamily="18" charset="0"/>
              </a:rPr>
              <a:t>: Baton, </a:t>
            </a:r>
            <a:r>
              <a:rPr lang="en-US" sz="1400" dirty="0" smtClean="0">
                <a:solidFill>
                  <a:srgbClr val="0070C0"/>
                </a:solidFill>
                <a:latin typeface="Lucida Bright" panose="02040602050505020304" pitchFamily="18" charset="0"/>
              </a:rPr>
              <a:t>Laka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Ouro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Branco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Sonho</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Valsa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Lancy</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Fruitella</a:t>
            </a:r>
            <a:r>
              <a:rPr lang="en-US" sz="1400" dirty="0" smtClean="0">
                <a:solidFill>
                  <a:srgbClr val="0070C0"/>
                </a:solidFill>
                <a:latin typeface="Lucida Bright" panose="02040602050505020304" pitchFamily="18" charset="0"/>
              </a:rPr>
              <a:t> e Mentos.</a:t>
            </a:r>
            <a:endParaRPr lang="en-US" sz="1400" dirty="0" smtClean="0">
              <a:solidFill>
                <a:srgbClr val="0070C0"/>
              </a:solidFill>
              <a:latin typeface="Lucida Sans" pitchFamily="34" charset="0"/>
            </a:endParaRPr>
          </a:p>
        </p:txBody>
      </p:sp>
      <p:sp>
        <p:nvSpPr>
          <p:cNvPr id="20" name="TextBox 19"/>
          <p:cNvSpPr txBox="1"/>
          <p:nvPr/>
        </p:nvSpPr>
        <p:spPr>
          <a:xfrm>
            <a:off x="3800745" y="769122"/>
            <a:ext cx="4948791" cy="769441"/>
          </a:xfrm>
          <a:prstGeom prst="rect">
            <a:avLst/>
          </a:prstGeom>
          <a:noFill/>
        </p:spPr>
        <p:txBody>
          <a:bodyPr wrap="none" rtlCol="0">
            <a:spAutoFit/>
          </a:bodyPr>
          <a:lstStyle/>
          <a:p>
            <a:r>
              <a:rPr lang="en-US" sz="2200" b="1" dirty="0" smtClean="0">
                <a:solidFill>
                  <a:srgbClr val="0070C0"/>
                </a:solidFill>
                <a:latin typeface="Lucida Sans" pitchFamily="34" charset="0"/>
              </a:rPr>
              <a:t>Método de venda Linear: </a:t>
            </a:r>
            <a:r>
              <a:rPr lang="en-US" sz="2200" b="1" dirty="0" smtClean="0">
                <a:solidFill>
                  <a:srgbClr val="0070C0"/>
                </a:solidFill>
                <a:latin typeface="Lucida Sans" pitchFamily="34" charset="0"/>
              </a:rPr>
              <a:t>opção</a:t>
            </a:r>
            <a:r>
              <a:rPr lang="en-US" sz="2200" b="1" dirty="0" smtClean="0">
                <a:solidFill>
                  <a:srgbClr val="0070C0"/>
                </a:solidFill>
                <a:latin typeface="Lucida Sans" pitchFamily="34" charset="0"/>
              </a:rPr>
              <a:t> 1</a:t>
            </a:r>
          </a:p>
          <a:p>
            <a:r>
              <a:rPr lang="en-US" sz="2200" b="1" dirty="0" smtClean="0">
                <a:solidFill>
                  <a:srgbClr val="0070C0"/>
                </a:solidFill>
                <a:latin typeface="Lucida Sans" pitchFamily="34" charset="0"/>
              </a:rPr>
              <a:t>      COMBOS TEMÁTICO</a:t>
            </a:r>
          </a:p>
        </p:txBody>
      </p:sp>
      <p:sp>
        <p:nvSpPr>
          <p:cNvPr id="21" name="TextBox 20"/>
          <p:cNvSpPr txBox="1"/>
          <p:nvPr/>
        </p:nvSpPr>
        <p:spPr>
          <a:xfrm>
            <a:off x="245350" y="6202171"/>
            <a:ext cx="7397825"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Método</a:t>
            </a:r>
            <a:r>
              <a:rPr lang="en-US" sz="1000" dirty="0" smtClean="0">
                <a:solidFill>
                  <a:srgbClr val="0070C0"/>
                </a:solidFill>
                <a:latin typeface="Lucida Sans" pitchFamily="34" charset="0"/>
              </a:rPr>
              <a:t> linear mais adequado ao nosso negócio </a:t>
            </a:r>
            <a:r>
              <a:rPr lang="en-US" sz="1000" dirty="0" smtClean="0">
                <a:solidFill>
                  <a:srgbClr val="0070C0"/>
                </a:solidFill>
                <a:latin typeface="Lucida Sans" pitchFamily="34" charset="0"/>
              </a:rPr>
              <a:t>devido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tamanho</a:t>
            </a:r>
            <a:r>
              <a:rPr lang="en-US" sz="1000" dirty="0" smtClean="0">
                <a:solidFill>
                  <a:srgbClr val="0070C0"/>
                </a:solidFill>
                <a:latin typeface="Lucida Sans" pitchFamily="34" charset="0"/>
              </a:rPr>
              <a:t> do expositor e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caracterizar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gôndola</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Na </a:t>
            </a:r>
            <a:r>
              <a:rPr lang="en-US" sz="1000" dirty="0" smtClean="0">
                <a:solidFill>
                  <a:srgbClr val="0070C0"/>
                </a:solidFill>
                <a:latin typeface="Lucida Sans" pitchFamily="34" charset="0"/>
              </a:rPr>
              <a:t>ausência</a:t>
            </a:r>
            <a:r>
              <a:rPr lang="en-US" sz="1000" dirty="0" smtClean="0">
                <a:solidFill>
                  <a:srgbClr val="0070C0"/>
                </a:solidFill>
                <a:latin typeface="Lucida Sans" pitchFamily="34" charset="0"/>
              </a:rPr>
              <a:t> de um </a:t>
            </a:r>
            <a:r>
              <a:rPr lang="en-US" sz="1000" dirty="0" smtClean="0">
                <a:solidFill>
                  <a:srgbClr val="0070C0"/>
                </a:solidFill>
                <a:latin typeface="Lucida Sans" pitchFamily="34" charset="0"/>
              </a:rPr>
              <a:t>tipo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doce</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substituir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por</a:t>
            </a:r>
            <a:r>
              <a:rPr lang="en-US" sz="1000" dirty="0" smtClean="0">
                <a:solidFill>
                  <a:srgbClr val="0070C0"/>
                </a:solidFill>
                <a:latin typeface="Lucida Sans" pitchFamily="34" charset="0"/>
              </a:rPr>
              <a:t> um outro da </a:t>
            </a:r>
            <a:r>
              <a:rPr lang="en-US" sz="1000" dirty="0" smtClean="0">
                <a:solidFill>
                  <a:srgbClr val="0070C0"/>
                </a:solidFill>
                <a:latin typeface="Lucida Sans" pitchFamily="34" charset="0"/>
              </a:rPr>
              <a:t>mesma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categoria</a:t>
            </a:r>
            <a:r>
              <a:rPr lang="en-US" sz="1000" dirty="0" smtClean="0">
                <a:solidFill>
                  <a:srgbClr val="0070C0"/>
                </a:solidFill>
                <a:latin typeface="Lucida Sans" pitchFamily="34" charset="0"/>
              </a:rPr>
              <a:t> (zona de </a:t>
            </a:r>
            <a:r>
              <a:rPr lang="en-US" sz="1000" dirty="0" smtClean="0">
                <a:solidFill>
                  <a:srgbClr val="0070C0"/>
                </a:solidFill>
                <a:latin typeface="Lucida Sans" pitchFamily="34" charset="0"/>
              </a:rPr>
              <a:t>exposição</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Retirar</a:t>
            </a:r>
            <a:r>
              <a:rPr lang="en-US" sz="1000" dirty="0" smtClean="0">
                <a:solidFill>
                  <a:srgbClr val="0070C0"/>
                </a:solidFill>
                <a:latin typeface="Lucida Sans" pitchFamily="34" charset="0"/>
              </a:rPr>
              <a:t> a </a:t>
            </a:r>
            <a:r>
              <a:rPr lang="en-US" sz="1000" dirty="0" smtClean="0">
                <a:solidFill>
                  <a:srgbClr val="0070C0"/>
                </a:solidFill>
                <a:latin typeface="Lucida Sans" pitchFamily="34" charset="0"/>
              </a:rPr>
              <a:t>última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prateleira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em</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acrílico</a:t>
            </a:r>
            <a:r>
              <a:rPr lang="en-US" sz="1000" dirty="0" smtClean="0">
                <a:solidFill>
                  <a:srgbClr val="0070C0"/>
                </a:solidFill>
                <a:latin typeface="Lucida Sans" pitchFamily="34" charset="0"/>
              </a:rPr>
              <a:t> para </a:t>
            </a:r>
            <a:r>
              <a:rPr lang="en-US" sz="1000" dirty="0" smtClean="0">
                <a:solidFill>
                  <a:srgbClr val="0070C0"/>
                </a:solidFill>
                <a:latin typeface="Lucida Sans" pitchFamily="34" charset="0"/>
              </a:rPr>
              <a:t>acomodar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os</a:t>
            </a:r>
            <a:r>
              <a:rPr lang="en-US" sz="1000" dirty="0" smtClean="0">
                <a:solidFill>
                  <a:srgbClr val="0070C0"/>
                </a:solidFill>
                <a:latin typeface="Lucida Sans" pitchFamily="34" charset="0"/>
              </a:rPr>
              <a:t> Combos com </a:t>
            </a:r>
            <a:r>
              <a:rPr lang="en-US" sz="1000" dirty="0" smtClean="0">
                <a:solidFill>
                  <a:srgbClr val="0070C0"/>
                </a:solidFill>
                <a:latin typeface="Lucida Sans" pitchFamily="34" charset="0"/>
              </a:rPr>
              <a:t>produtos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perecíveis</a:t>
            </a:r>
            <a:r>
              <a:rPr lang="en-US" sz="1000" dirty="0" smtClean="0">
                <a:solidFill>
                  <a:srgbClr val="0070C0"/>
                </a:solidFill>
                <a:latin typeface="Lucida Sans" pitchFamily="34" charset="0"/>
              </a:rPr>
              <a:t>.</a:t>
            </a:r>
          </a:p>
        </p:txBody>
      </p:sp>
      <p:sp>
        <p:nvSpPr>
          <p:cNvPr id="30" name="TextBox 29"/>
          <p:cNvSpPr txBox="1"/>
          <p:nvPr/>
        </p:nvSpPr>
        <p:spPr>
          <a:xfrm>
            <a:off x="8088996" y="4118453"/>
            <a:ext cx="3894712" cy="523220"/>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exposição</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Combos </a:t>
            </a:r>
            <a:r>
              <a:rPr lang="en-US" sz="1400" dirty="0" smtClean="0">
                <a:solidFill>
                  <a:srgbClr val="0070C0"/>
                </a:solidFill>
                <a:latin typeface="Lucida Bright" panose="02040602050505020304" pitchFamily="18" charset="0"/>
              </a:rPr>
              <a:t>Temático</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pic>
        <p:nvPicPr>
          <p:cNvPr id="35" name="Picture 34"/>
          <p:cNvPicPr>
            <a:picLocks noChangeAspect="1"/>
          </p:cNvPicPr>
          <p:nvPr/>
        </p:nvPicPr>
        <p:blipFill>
          <a:blip r:embed="rId4"/>
          <a:stretch>
            <a:fillRect/>
          </a:stretch>
        </p:blipFill>
        <p:spPr>
          <a:xfrm>
            <a:off x="2614104" y="1842468"/>
            <a:ext cx="4896350" cy="3544302"/>
          </a:xfrm>
          <a:prstGeom prst="rect">
            <a:avLst/>
          </a:prstGeom>
        </p:spPr>
      </p:pic>
      <p:sp>
        <p:nvSpPr>
          <p:cNvPr id="4" name="Rectangle 3"/>
          <p:cNvSpPr/>
          <p:nvPr/>
        </p:nvSpPr>
        <p:spPr>
          <a:xfrm>
            <a:off x="4565830" y="2542503"/>
            <a:ext cx="1475505" cy="1291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p:nvSpPr>
        <p:spPr>
          <a:xfrm>
            <a:off x="3080665" y="2539086"/>
            <a:ext cx="1475506" cy="129468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071745" y="2539052"/>
            <a:ext cx="956504" cy="129471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272951" y="1797473"/>
            <a:ext cx="2818471" cy="696582"/>
          </a:xfrm>
          <a:prstGeom prst="bentConnector3">
            <a:avLst>
              <a:gd name="adj1" fmla="val 1107"/>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26615" y="3248980"/>
            <a:ext cx="1064807"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16" idx="1"/>
          </p:cNvCxnSpPr>
          <p:nvPr/>
        </p:nvCxnSpPr>
        <p:spPr>
          <a:xfrm rot="10800000" flipH="1" flipV="1">
            <a:off x="3080665" y="3186428"/>
            <a:ext cx="5010756" cy="2582824"/>
          </a:xfrm>
          <a:prstGeom prst="bentConnector3">
            <a:avLst>
              <a:gd name="adj1" fmla="val -4562"/>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026615" y="4329100"/>
            <a:ext cx="1064807"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80665" y="3879050"/>
            <a:ext cx="3947584" cy="12298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4461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a:blip r:embed="rId3"/>
          <a:stretch>
            <a:fillRect/>
          </a:stretch>
        </p:blipFill>
        <p:spPr>
          <a:xfrm>
            <a:off x="889193" y="98630"/>
            <a:ext cx="9451050" cy="6546712"/>
          </a:xfrm>
          <a:prstGeom prst="rect">
            <a:avLst/>
          </a:prstGeom>
        </p:spPr>
      </p:pic>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sp>
        <p:nvSpPr>
          <p:cNvPr id="42" name="Título 1"/>
          <p:cNvSpPr txBox="1">
            <a:spLocks/>
          </p:cNvSpPr>
          <p:nvPr/>
        </p:nvSpPr>
        <p:spPr>
          <a:xfrm>
            <a:off x="2945651" y="536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2" name="TextBox 11"/>
          <p:cNvSpPr txBox="1"/>
          <p:nvPr/>
        </p:nvSpPr>
        <p:spPr>
          <a:xfrm>
            <a:off x="155340" y="3117638"/>
            <a:ext cx="3555395" cy="430887"/>
          </a:xfrm>
          <a:prstGeom prst="rect">
            <a:avLst/>
          </a:prstGeom>
          <a:noFill/>
        </p:spPr>
        <p:txBody>
          <a:bodyPr wrap="square" rtlCol="0">
            <a:spAutoFit/>
          </a:bodyPr>
          <a:lstStyle/>
          <a:p>
            <a:pPr algn="just"/>
            <a:r>
              <a:rPr lang="en-US" sz="2200" b="1" u="sng" dirty="0" smtClean="0">
                <a:solidFill>
                  <a:srgbClr val="0068AC"/>
                </a:solidFill>
                <a:latin typeface="+mj-lt"/>
              </a:rPr>
              <a:t>MODELO 1 VITRINE</a:t>
            </a:r>
          </a:p>
        </p:txBody>
      </p:sp>
      <p:sp>
        <p:nvSpPr>
          <p:cNvPr id="32" name="TextBox 31"/>
          <p:cNvSpPr txBox="1"/>
          <p:nvPr/>
        </p:nvSpPr>
        <p:spPr>
          <a:xfrm>
            <a:off x="8055088" y="1323925"/>
            <a:ext cx="3891561"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quente</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maior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Balas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Fini</a:t>
            </a:r>
            <a:r>
              <a:rPr lang="en-US" sz="1400" dirty="0" smtClean="0">
                <a:solidFill>
                  <a:srgbClr val="0070C0"/>
                </a:solidFill>
                <a:latin typeface="Lucida Bright" panose="02040602050505020304" pitchFamily="18" charset="0"/>
              </a:rPr>
              <a:t>, M&amp;M e </a:t>
            </a:r>
            <a:r>
              <a:rPr lang="en-US" sz="1400" dirty="0" smtClean="0">
                <a:solidFill>
                  <a:srgbClr val="0070C0"/>
                </a:solidFill>
                <a:latin typeface="Lucida Bright" panose="02040602050505020304" pitchFamily="18" charset="0"/>
              </a:rPr>
              <a:t>Prestígio</a:t>
            </a:r>
            <a:endParaRPr lang="en-US" sz="1400" dirty="0" smtClean="0">
              <a:solidFill>
                <a:srgbClr val="0070C0"/>
              </a:solidFill>
              <a:latin typeface="Lucida Sans" pitchFamily="34" charset="0"/>
            </a:endParaRPr>
          </a:p>
        </p:txBody>
      </p:sp>
      <p:sp>
        <p:nvSpPr>
          <p:cNvPr id="33" name="TextBox 32"/>
          <p:cNvSpPr txBox="1"/>
          <p:nvPr/>
        </p:nvSpPr>
        <p:spPr>
          <a:xfrm>
            <a:off x="8051937" y="2789928"/>
            <a:ext cx="3894712" cy="954107"/>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menor</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menor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Suflair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Pé</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Moleque</a:t>
            </a:r>
            <a:r>
              <a:rPr lang="en-US" sz="1400" dirty="0" smtClean="0">
                <a:solidFill>
                  <a:srgbClr val="0070C0"/>
                </a:solidFill>
                <a:latin typeface="Lucida Bright" panose="02040602050505020304" pitchFamily="18" charset="0"/>
              </a:rPr>
              <a:t> e </a:t>
            </a:r>
            <a:r>
              <a:rPr lang="en-US" sz="1400" dirty="0" smtClean="0">
                <a:solidFill>
                  <a:srgbClr val="0070C0"/>
                </a:solidFill>
                <a:latin typeface="Lucida Bright" panose="02040602050505020304" pitchFamily="18" charset="0"/>
              </a:rPr>
              <a:t>Disqueti</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sp>
        <p:nvSpPr>
          <p:cNvPr id="34" name="TextBox 33"/>
          <p:cNvSpPr txBox="1"/>
          <p:nvPr/>
        </p:nvSpPr>
        <p:spPr>
          <a:xfrm>
            <a:off x="8040827" y="5239360"/>
            <a:ext cx="3905822" cy="1169551"/>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mediana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os</a:t>
            </a:r>
            <a:r>
              <a:rPr lang="en-US" sz="1400" dirty="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doces</a:t>
            </a:r>
            <a:r>
              <a:rPr lang="en-US" sz="1400" dirty="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mediana</a:t>
            </a:r>
            <a:r>
              <a:rPr lang="en-US" sz="1400" dirty="0" smtClean="0">
                <a:solidFill>
                  <a:srgbClr val="0070C0"/>
                </a:solidFill>
                <a:latin typeface="Lucida Bright" panose="02040602050505020304" pitchFamily="18" charset="0"/>
              </a:rPr>
              <a:t>: Baton, </a:t>
            </a:r>
            <a:r>
              <a:rPr lang="en-US" sz="1400" dirty="0" smtClean="0">
                <a:solidFill>
                  <a:srgbClr val="0070C0"/>
                </a:solidFill>
                <a:latin typeface="Lucida Bright" panose="02040602050505020304" pitchFamily="18" charset="0"/>
              </a:rPr>
              <a:t>Laka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Ouro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Branco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Sonho</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Valsa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Lancy</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Fruitella</a:t>
            </a:r>
            <a:r>
              <a:rPr lang="en-US" sz="1400" dirty="0" smtClean="0">
                <a:solidFill>
                  <a:srgbClr val="0070C0"/>
                </a:solidFill>
                <a:latin typeface="Lucida Bright" panose="02040602050505020304" pitchFamily="18" charset="0"/>
              </a:rPr>
              <a:t> e Mentos.</a:t>
            </a:r>
            <a:endParaRPr lang="en-US" sz="1400" dirty="0" smtClean="0">
              <a:solidFill>
                <a:srgbClr val="0070C0"/>
              </a:solidFill>
              <a:latin typeface="Lucida Sans" pitchFamily="34" charset="0"/>
            </a:endParaRPr>
          </a:p>
        </p:txBody>
      </p:sp>
      <p:sp>
        <p:nvSpPr>
          <p:cNvPr id="20" name="TextBox 19"/>
          <p:cNvSpPr txBox="1"/>
          <p:nvPr/>
        </p:nvSpPr>
        <p:spPr>
          <a:xfrm>
            <a:off x="3800745" y="728700"/>
            <a:ext cx="4948791" cy="769441"/>
          </a:xfrm>
          <a:prstGeom prst="rect">
            <a:avLst/>
          </a:prstGeom>
          <a:noFill/>
        </p:spPr>
        <p:txBody>
          <a:bodyPr wrap="none" rtlCol="0">
            <a:spAutoFit/>
          </a:bodyPr>
          <a:lstStyle/>
          <a:p>
            <a:r>
              <a:rPr lang="en-US" sz="2200" b="1" dirty="0" smtClean="0">
                <a:solidFill>
                  <a:srgbClr val="0070C0"/>
                </a:solidFill>
                <a:latin typeface="Lucida Sans" pitchFamily="34" charset="0"/>
              </a:rPr>
              <a:t>Método de venda Linear: </a:t>
            </a:r>
            <a:r>
              <a:rPr lang="en-US" sz="2200" b="1" dirty="0" smtClean="0">
                <a:solidFill>
                  <a:srgbClr val="0070C0"/>
                </a:solidFill>
                <a:latin typeface="Lucida Sans" pitchFamily="34" charset="0"/>
              </a:rPr>
              <a:t>opção</a:t>
            </a:r>
            <a:r>
              <a:rPr lang="en-US" sz="2200" b="1" dirty="0" smtClean="0">
                <a:solidFill>
                  <a:srgbClr val="0070C0"/>
                </a:solidFill>
                <a:latin typeface="Lucida Sans" pitchFamily="34" charset="0"/>
              </a:rPr>
              <a:t> 2</a:t>
            </a:r>
          </a:p>
          <a:p>
            <a:r>
              <a:rPr lang="en-US" sz="2200" b="1" dirty="0" smtClean="0">
                <a:solidFill>
                  <a:srgbClr val="0070C0"/>
                </a:solidFill>
                <a:latin typeface="Lucida Sans" pitchFamily="34" charset="0"/>
              </a:rPr>
              <a:t>          COMBO CINÉPOLIS</a:t>
            </a:r>
          </a:p>
        </p:txBody>
      </p:sp>
      <p:sp>
        <p:nvSpPr>
          <p:cNvPr id="21" name="TextBox 20"/>
          <p:cNvSpPr txBox="1"/>
          <p:nvPr/>
        </p:nvSpPr>
        <p:spPr>
          <a:xfrm>
            <a:off x="161193" y="6208169"/>
            <a:ext cx="7397825"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Método</a:t>
            </a:r>
            <a:r>
              <a:rPr lang="en-US" sz="1000" dirty="0" smtClean="0">
                <a:solidFill>
                  <a:srgbClr val="0070C0"/>
                </a:solidFill>
                <a:latin typeface="Lucida Sans" pitchFamily="34" charset="0"/>
              </a:rPr>
              <a:t> linear mais adequado ao nosso negócio </a:t>
            </a:r>
            <a:r>
              <a:rPr lang="en-US" sz="1000" dirty="0" smtClean="0">
                <a:solidFill>
                  <a:srgbClr val="0070C0"/>
                </a:solidFill>
                <a:latin typeface="Lucida Sans" pitchFamily="34" charset="0"/>
              </a:rPr>
              <a:t>devido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tamanho</a:t>
            </a:r>
            <a:r>
              <a:rPr lang="en-US" sz="1000" dirty="0" smtClean="0">
                <a:solidFill>
                  <a:srgbClr val="0070C0"/>
                </a:solidFill>
                <a:latin typeface="Lucida Sans" pitchFamily="34" charset="0"/>
              </a:rPr>
              <a:t> do expositor e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caracterizar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gôndola</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Na </a:t>
            </a:r>
            <a:r>
              <a:rPr lang="en-US" sz="1000" dirty="0" smtClean="0">
                <a:solidFill>
                  <a:srgbClr val="0070C0"/>
                </a:solidFill>
                <a:latin typeface="Lucida Sans" pitchFamily="34" charset="0"/>
              </a:rPr>
              <a:t>ausência</a:t>
            </a:r>
            <a:r>
              <a:rPr lang="en-US" sz="1000" dirty="0" smtClean="0">
                <a:solidFill>
                  <a:srgbClr val="0070C0"/>
                </a:solidFill>
                <a:latin typeface="Lucida Sans" pitchFamily="34" charset="0"/>
              </a:rPr>
              <a:t> de um </a:t>
            </a:r>
            <a:r>
              <a:rPr lang="en-US" sz="1000" dirty="0" smtClean="0">
                <a:solidFill>
                  <a:srgbClr val="0070C0"/>
                </a:solidFill>
                <a:latin typeface="Lucida Sans" pitchFamily="34" charset="0"/>
              </a:rPr>
              <a:t>tipo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doce</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substituir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por</a:t>
            </a:r>
            <a:r>
              <a:rPr lang="en-US" sz="1000" dirty="0" smtClean="0">
                <a:solidFill>
                  <a:srgbClr val="0070C0"/>
                </a:solidFill>
                <a:latin typeface="Lucida Sans" pitchFamily="34" charset="0"/>
              </a:rPr>
              <a:t> um outro da </a:t>
            </a:r>
            <a:r>
              <a:rPr lang="en-US" sz="1000" dirty="0" smtClean="0">
                <a:solidFill>
                  <a:srgbClr val="0070C0"/>
                </a:solidFill>
                <a:latin typeface="Lucida Sans" pitchFamily="34" charset="0"/>
              </a:rPr>
              <a:t>mesma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categoria</a:t>
            </a:r>
            <a:r>
              <a:rPr lang="en-US" sz="1000" dirty="0" smtClean="0">
                <a:solidFill>
                  <a:srgbClr val="0070C0"/>
                </a:solidFill>
                <a:latin typeface="Lucida Sans" pitchFamily="34" charset="0"/>
              </a:rPr>
              <a:t> (zona de </a:t>
            </a:r>
            <a:r>
              <a:rPr lang="en-US" sz="1000" dirty="0" smtClean="0">
                <a:solidFill>
                  <a:srgbClr val="0070C0"/>
                </a:solidFill>
                <a:latin typeface="Lucida Sans" pitchFamily="34" charset="0"/>
              </a:rPr>
              <a:t>exposição</a:t>
            </a:r>
            <a:r>
              <a:rPr lang="en-US" sz="1000" dirty="0" smtClean="0">
                <a:solidFill>
                  <a:srgbClr val="0070C0"/>
                </a:solidFill>
                <a:latin typeface="Lucida Sans" pitchFamily="34" charset="0"/>
              </a:rPr>
              <a:t>).</a:t>
            </a:r>
          </a:p>
          <a:p>
            <a:pPr algn="just"/>
            <a:r>
              <a:rPr lang="en-US" sz="1000" dirty="0">
                <a:solidFill>
                  <a:srgbClr val="0070C0"/>
                </a:solidFill>
                <a:latin typeface="Lucida Sans" pitchFamily="34" charset="0"/>
              </a:rPr>
              <a:t>Retirar</a:t>
            </a:r>
            <a:r>
              <a:rPr lang="en-US" sz="1000" dirty="0">
                <a:solidFill>
                  <a:srgbClr val="0070C0"/>
                </a:solidFill>
                <a:latin typeface="Lucida Sans" pitchFamily="34" charset="0"/>
              </a:rPr>
              <a:t> a </a:t>
            </a:r>
            <a:r>
              <a:rPr lang="en-US" sz="1000" dirty="0">
                <a:solidFill>
                  <a:srgbClr val="0070C0"/>
                </a:solidFill>
                <a:latin typeface="Lucida Sans" pitchFamily="34" charset="0"/>
              </a:rPr>
              <a:t>última</a:t>
            </a:r>
            <a:r>
              <a:rPr lang="en-US" sz="1000" dirty="0">
                <a:solidFill>
                  <a:srgbClr val="0070C0"/>
                </a:solidFill>
                <a:latin typeface="Lucida Sans" pitchFamily="34" charset="0"/>
              </a:rPr>
              <a:t> </a:t>
            </a:r>
            <a:r>
              <a:rPr lang="en-US" sz="1000" dirty="0">
                <a:solidFill>
                  <a:srgbClr val="0070C0"/>
                </a:solidFill>
                <a:latin typeface="Lucida Sans" pitchFamily="34" charset="0"/>
              </a:rPr>
              <a:t>prateleira</a:t>
            </a:r>
            <a:r>
              <a:rPr lang="en-US" sz="1000" dirty="0">
                <a:solidFill>
                  <a:srgbClr val="0070C0"/>
                </a:solidFill>
                <a:latin typeface="Lucida Sans" pitchFamily="34" charset="0"/>
              </a:rPr>
              <a:t> </a:t>
            </a:r>
            <a:r>
              <a:rPr lang="en-US" sz="1000" dirty="0">
                <a:solidFill>
                  <a:srgbClr val="0070C0"/>
                </a:solidFill>
                <a:latin typeface="Lucida Sans" pitchFamily="34" charset="0"/>
              </a:rPr>
              <a:t>em</a:t>
            </a:r>
            <a:r>
              <a:rPr lang="en-US" sz="1000" dirty="0">
                <a:solidFill>
                  <a:srgbClr val="0070C0"/>
                </a:solidFill>
                <a:latin typeface="Lucida Sans" pitchFamily="34" charset="0"/>
              </a:rPr>
              <a:t> </a:t>
            </a:r>
            <a:r>
              <a:rPr lang="en-US" sz="1000" dirty="0">
                <a:solidFill>
                  <a:srgbClr val="0070C0"/>
                </a:solidFill>
                <a:latin typeface="Lucida Sans" pitchFamily="34" charset="0"/>
              </a:rPr>
              <a:t>acrílico</a:t>
            </a:r>
            <a:r>
              <a:rPr lang="en-US" sz="1000" dirty="0">
                <a:solidFill>
                  <a:srgbClr val="0070C0"/>
                </a:solidFill>
                <a:latin typeface="Lucida Sans" pitchFamily="34" charset="0"/>
              </a:rPr>
              <a:t> para </a:t>
            </a:r>
            <a:r>
              <a:rPr lang="en-US" sz="1000" dirty="0">
                <a:solidFill>
                  <a:srgbClr val="0070C0"/>
                </a:solidFill>
                <a:latin typeface="Lucida Sans" pitchFamily="34" charset="0"/>
              </a:rPr>
              <a:t>acomodar</a:t>
            </a:r>
            <a:r>
              <a:rPr lang="en-US" sz="1000" dirty="0">
                <a:solidFill>
                  <a:srgbClr val="0070C0"/>
                </a:solidFill>
                <a:latin typeface="Lucida Sans" pitchFamily="34" charset="0"/>
              </a:rPr>
              <a:t> </a:t>
            </a:r>
            <a:r>
              <a:rPr lang="en-US" sz="1000" dirty="0">
                <a:solidFill>
                  <a:srgbClr val="0070C0"/>
                </a:solidFill>
                <a:latin typeface="Lucida Sans" pitchFamily="34" charset="0"/>
              </a:rPr>
              <a:t>os</a:t>
            </a:r>
            <a:r>
              <a:rPr lang="en-US" sz="1000" dirty="0">
                <a:solidFill>
                  <a:srgbClr val="0070C0"/>
                </a:solidFill>
                <a:latin typeface="Lucida Sans" pitchFamily="34" charset="0"/>
              </a:rPr>
              <a:t> Combos com </a:t>
            </a:r>
            <a:r>
              <a:rPr lang="en-US" sz="1000" dirty="0">
                <a:solidFill>
                  <a:srgbClr val="0070C0"/>
                </a:solidFill>
                <a:latin typeface="Lucida Sans" pitchFamily="34" charset="0"/>
              </a:rPr>
              <a:t>produtos</a:t>
            </a:r>
            <a:r>
              <a:rPr lang="en-US" sz="1000" dirty="0">
                <a:solidFill>
                  <a:srgbClr val="0070C0"/>
                </a:solidFill>
                <a:latin typeface="Lucida Sans" pitchFamily="34" charset="0"/>
              </a:rPr>
              <a:t> </a:t>
            </a:r>
            <a:r>
              <a:rPr lang="en-US" sz="1000" dirty="0">
                <a:solidFill>
                  <a:srgbClr val="0070C0"/>
                </a:solidFill>
                <a:latin typeface="Lucida Sans" pitchFamily="34" charset="0"/>
              </a:rPr>
              <a:t>não</a:t>
            </a:r>
            <a:r>
              <a:rPr lang="en-US" sz="1000" dirty="0">
                <a:solidFill>
                  <a:srgbClr val="0070C0"/>
                </a:solidFill>
                <a:latin typeface="Lucida Sans" pitchFamily="34" charset="0"/>
              </a:rPr>
              <a:t> </a:t>
            </a:r>
            <a:r>
              <a:rPr lang="en-US" sz="1000" dirty="0">
                <a:solidFill>
                  <a:srgbClr val="0070C0"/>
                </a:solidFill>
                <a:latin typeface="Lucida Sans" pitchFamily="34" charset="0"/>
              </a:rPr>
              <a:t>perecíveis</a:t>
            </a:r>
            <a:r>
              <a:rPr lang="en-US" sz="1000" dirty="0" smtClean="0">
                <a:solidFill>
                  <a:srgbClr val="0070C0"/>
                </a:solidFill>
                <a:latin typeface="Lucida Sans" pitchFamily="34" charset="0"/>
              </a:rPr>
              <a:t>. </a:t>
            </a:r>
            <a:endParaRPr lang="en-US" sz="1000" dirty="0">
              <a:solidFill>
                <a:srgbClr val="0070C0"/>
              </a:solidFill>
              <a:latin typeface="Lucida Sans" pitchFamily="34" charset="0"/>
            </a:endParaRPr>
          </a:p>
        </p:txBody>
      </p:sp>
      <p:sp>
        <p:nvSpPr>
          <p:cNvPr id="30" name="TextBox 29"/>
          <p:cNvSpPr txBox="1"/>
          <p:nvPr/>
        </p:nvSpPr>
        <p:spPr>
          <a:xfrm>
            <a:off x="8088996" y="4118453"/>
            <a:ext cx="3894712"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exposição</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Combos </a:t>
            </a:r>
            <a:r>
              <a:rPr lang="en-US" sz="1400" dirty="0" smtClean="0">
                <a:solidFill>
                  <a:srgbClr val="0070C0"/>
                </a:solidFill>
                <a:latin typeface="Lucida Bright" panose="02040602050505020304" pitchFamily="18" charset="0"/>
              </a:rPr>
              <a:t>Cinépolis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exceto</a:t>
            </a:r>
            <a:r>
              <a:rPr lang="en-US" sz="1400" dirty="0" smtClean="0">
                <a:solidFill>
                  <a:srgbClr val="0070C0"/>
                </a:solidFill>
                <a:latin typeface="Lucida Bright" panose="02040602050505020304" pitchFamily="18" charset="0"/>
              </a:rPr>
              <a:t> Combo Santander.</a:t>
            </a:r>
            <a:endParaRPr lang="en-US" sz="1400" dirty="0" smtClean="0">
              <a:solidFill>
                <a:srgbClr val="0070C0"/>
              </a:solidFill>
              <a:latin typeface="Lucida Sans" pitchFamily="34" charset="0"/>
            </a:endParaRPr>
          </a:p>
        </p:txBody>
      </p:sp>
      <p:pic>
        <p:nvPicPr>
          <p:cNvPr id="23" name="Picture 22"/>
          <p:cNvPicPr>
            <a:picLocks noChangeAspect="1"/>
          </p:cNvPicPr>
          <p:nvPr/>
        </p:nvPicPr>
        <p:blipFill>
          <a:blip r:embed="rId4"/>
          <a:stretch>
            <a:fillRect/>
          </a:stretch>
        </p:blipFill>
        <p:spPr>
          <a:xfrm>
            <a:off x="2797129" y="2033845"/>
            <a:ext cx="5043317" cy="2999326"/>
          </a:xfrm>
          <a:prstGeom prst="rect">
            <a:avLst/>
          </a:prstGeom>
        </p:spPr>
      </p:pic>
      <p:sp>
        <p:nvSpPr>
          <p:cNvPr id="4" name="Rectangle 3"/>
          <p:cNvSpPr/>
          <p:nvPr/>
        </p:nvSpPr>
        <p:spPr>
          <a:xfrm>
            <a:off x="4744854" y="2227468"/>
            <a:ext cx="1488742" cy="1291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291457" y="2224017"/>
            <a:ext cx="794653" cy="129471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272951" y="1482438"/>
            <a:ext cx="2818471" cy="696582"/>
          </a:xfrm>
          <a:prstGeom prst="bentConnector3">
            <a:avLst>
              <a:gd name="adj1" fmla="val 1107"/>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56418" y="2933945"/>
            <a:ext cx="1064807"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84475" y="3553395"/>
            <a:ext cx="3643774" cy="13607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Elbow Connector 6"/>
          <p:cNvCxnSpPr>
            <a:stCxn id="16" idx="1"/>
          </p:cNvCxnSpPr>
          <p:nvPr/>
        </p:nvCxnSpPr>
        <p:spPr>
          <a:xfrm rot="10800000" flipH="1" flipV="1">
            <a:off x="3260685" y="2871393"/>
            <a:ext cx="4830734" cy="2582824"/>
          </a:xfrm>
          <a:prstGeom prst="bentConnector3">
            <a:avLst>
              <a:gd name="adj1" fmla="val -4732"/>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026615" y="4329100"/>
            <a:ext cx="1064807"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60685" y="2224051"/>
            <a:ext cx="1426307" cy="129468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2844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809664" y="0"/>
            <a:ext cx="9451050" cy="6546712"/>
          </a:xfrm>
          <a:prstGeom prst="rect">
            <a:avLst/>
          </a:prstGeom>
        </p:spPr>
      </p:pic>
      <p:sp>
        <p:nvSpPr>
          <p:cNvPr id="42" name="Título 1"/>
          <p:cNvSpPr txBox="1">
            <a:spLocks/>
          </p:cNvSpPr>
          <p:nvPr/>
        </p:nvSpPr>
        <p:spPr>
          <a:xfrm>
            <a:off x="2945651" y="536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2" name="TextBox 11"/>
          <p:cNvSpPr txBox="1"/>
          <p:nvPr/>
        </p:nvSpPr>
        <p:spPr>
          <a:xfrm>
            <a:off x="343568" y="2922247"/>
            <a:ext cx="3555395" cy="430887"/>
          </a:xfrm>
          <a:prstGeom prst="rect">
            <a:avLst/>
          </a:prstGeom>
          <a:noFill/>
        </p:spPr>
        <p:txBody>
          <a:bodyPr wrap="square" rtlCol="0">
            <a:spAutoFit/>
          </a:bodyPr>
          <a:lstStyle/>
          <a:p>
            <a:pPr algn="just"/>
            <a:r>
              <a:rPr lang="en-US" sz="2200" b="1" u="sng" dirty="0" smtClean="0">
                <a:solidFill>
                  <a:srgbClr val="0068AC"/>
                </a:solidFill>
                <a:latin typeface="+mj-lt"/>
              </a:rPr>
              <a:t>MODELO 2 VITRINE</a:t>
            </a:r>
          </a:p>
        </p:txBody>
      </p:sp>
      <p:sp>
        <p:nvSpPr>
          <p:cNvPr id="32" name="TextBox 31"/>
          <p:cNvSpPr txBox="1"/>
          <p:nvPr/>
        </p:nvSpPr>
        <p:spPr>
          <a:xfrm>
            <a:off x="8055088" y="1323925"/>
            <a:ext cx="3891561"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quente</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maior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Balas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Fini</a:t>
            </a:r>
            <a:r>
              <a:rPr lang="en-US" sz="1400" dirty="0" smtClean="0">
                <a:solidFill>
                  <a:srgbClr val="0070C0"/>
                </a:solidFill>
                <a:latin typeface="Lucida Bright" panose="02040602050505020304" pitchFamily="18" charset="0"/>
              </a:rPr>
              <a:t>, M&amp;M e </a:t>
            </a:r>
            <a:r>
              <a:rPr lang="en-US" sz="1400" dirty="0" smtClean="0">
                <a:solidFill>
                  <a:srgbClr val="0070C0"/>
                </a:solidFill>
                <a:latin typeface="Lucida Bright" panose="02040602050505020304" pitchFamily="18" charset="0"/>
              </a:rPr>
              <a:t>Prestígio</a:t>
            </a:r>
            <a:endParaRPr lang="en-US" sz="1400" dirty="0" smtClean="0">
              <a:solidFill>
                <a:srgbClr val="0070C0"/>
              </a:solidFill>
              <a:latin typeface="Lucida Sans" pitchFamily="34" charset="0"/>
            </a:endParaRPr>
          </a:p>
        </p:txBody>
      </p:sp>
      <p:sp>
        <p:nvSpPr>
          <p:cNvPr id="33" name="TextBox 32"/>
          <p:cNvSpPr txBox="1"/>
          <p:nvPr/>
        </p:nvSpPr>
        <p:spPr>
          <a:xfrm>
            <a:off x="8051937" y="2789928"/>
            <a:ext cx="3894712" cy="954107"/>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menor</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menor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Suflair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Pé</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Moleque</a:t>
            </a:r>
            <a:r>
              <a:rPr lang="en-US" sz="1400" dirty="0" smtClean="0">
                <a:solidFill>
                  <a:srgbClr val="0070C0"/>
                </a:solidFill>
                <a:latin typeface="Lucida Bright" panose="02040602050505020304" pitchFamily="18" charset="0"/>
              </a:rPr>
              <a:t> e </a:t>
            </a:r>
            <a:r>
              <a:rPr lang="en-US" sz="1400" dirty="0" smtClean="0">
                <a:solidFill>
                  <a:srgbClr val="0070C0"/>
                </a:solidFill>
                <a:latin typeface="Lucida Bright" panose="02040602050505020304" pitchFamily="18" charset="0"/>
              </a:rPr>
              <a:t>Disqueti</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sp>
        <p:nvSpPr>
          <p:cNvPr id="34" name="TextBox 33"/>
          <p:cNvSpPr txBox="1"/>
          <p:nvPr/>
        </p:nvSpPr>
        <p:spPr>
          <a:xfrm>
            <a:off x="8040827" y="5239360"/>
            <a:ext cx="3905822" cy="1169551"/>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mediana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os</a:t>
            </a:r>
            <a:r>
              <a:rPr lang="en-US" sz="1400" dirty="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doces</a:t>
            </a:r>
            <a:r>
              <a:rPr lang="en-US" sz="1400" dirty="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mediana</a:t>
            </a:r>
            <a:r>
              <a:rPr lang="en-US" sz="1400" dirty="0" smtClean="0">
                <a:solidFill>
                  <a:srgbClr val="0070C0"/>
                </a:solidFill>
                <a:latin typeface="Lucida Bright" panose="02040602050505020304" pitchFamily="18" charset="0"/>
              </a:rPr>
              <a:t>: Baton, </a:t>
            </a:r>
            <a:r>
              <a:rPr lang="en-US" sz="1400" dirty="0" smtClean="0">
                <a:solidFill>
                  <a:srgbClr val="0070C0"/>
                </a:solidFill>
                <a:latin typeface="Lucida Bright" panose="02040602050505020304" pitchFamily="18" charset="0"/>
              </a:rPr>
              <a:t>Laka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Ouro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Branco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Sonho</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Valsa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Lancy</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Fruitella</a:t>
            </a:r>
            <a:r>
              <a:rPr lang="en-US" sz="1400" dirty="0" smtClean="0">
                <a:solidFill>
                  <a:srgbClr val="0070C0"/>
                </a:solidFill>
                <a:latin typeface="Lucida Bright" panose="02040602050505020304" pitchFamily="18" charset="0"/>
              </a:rPr>
              <a:t> e Mentos.</a:t>
            </a:r>
            <a:endParaRPr lang="en-US" sz="1400" dirty="0" smtClean="0">
              <a:solidFill>
                <a:srgbClr val="0070C0"/>
              </a:solidFill>
              <a:latin typeface="Lucida Sans" pitchFamily="34" charset="0"/>
            </a:endParaRPr>
          </a:p>
        </p:txBody>
      </p:sp>
      <p:sp>
        <p:nvSpPr>
          <p:cNvPr id="20" name="TextBox 19"/>
          <p:cNvSpPr txBox="1"/>
          <p:nvPr/>
        </p:nvSpPr>
        <p:spPr>
          <a:xfrm>
            <a:off x="3800745" y="769122"/>
            <a:ext cx="3727302" cy="430887"/>
          </a:xfrm>
          <a:prstGeom prst="rect">
            <a:avLst/>
          </a:prstGeom>
          <a:noFill/>
        </p:spPr>
        <p:txBody>
          <a:bodyPr wrap="none" rtlCol="0">
            <a:spAutoFit/>
          </a:bodyPr>
          <a:lstStyle/>
          <a:p>
            <a:r>
              <a:rPr lang="en-US" sz="2200" b="1" dirty="0" smtClean="0">
                <a:solidFill>
                  <a:srgbClr val="0070C0"/>
                </a:solidFill>
                <a:latin typeface="Lucida Sans" pitchFamily="34" charset="0"/>
              </a:rPr>
              <a:t>Método de venda Linear:</a:t>
            </a:r>
          </a:p>
        </p:txBody>
      </p:sp>
      <p:sp>
        <p:nvSpPr>
          <p:cNvPr id="21" name="TextBox 20"/>
          <p:cNvSpPr txBox="1"/>
          <p:nvPr/>
        </p:nvSpPr>
        <p:spPr>
          <a:xfrm>
            <a:off x="246414" y="6141850"/>
            <a:ext cx="7397825" cy="553998"/>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Método</a:t>
            </a:r>
            <a:r>
              <a:rPr lang="en-US" sz="1000" dirty="0" smtClean="0">
                <a:solidFill>
                  <a:srgbClr val="0070C0"/>
                </a:solidFill>
                <a:latin typeface="Lucida Sans" pitchFamily="34" charset="0"/>
              </a:rPr>
              <a:t> linear mais adequado ao nosso negócio </a:t>
            </a:r>
            <a:r>
              <a:rPr lang="en-US" sz="1000" dirty="0" smtClean="0">
                <a:solidFill>
                  <a:srgbClr val="0070C0"/>
                </a:solidFill>
                <a:latin typeface="Lucida Sans" pitchFamily="34" charset="0"/>
              </a:rPr>
              <a:t>devido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tamanho</a:t>
            </a:r>
            <a:r>
              <a:rPr lang="en-US" sz="1000" dirty="0" smtClean="0">
                <a:solidFill>
                  <a:srgbClr val="0070C0"/>
                </a:solidFill>
                <a:latin typeface="Lucida Sans" pitchFamily="34" charset="0"/>
              </a:rPr>
              <a:t> do expositor e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caracterizar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gôndola</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Na </a:t>
            </a:r>
            <a:r>
              <a:rPr lang="en-US" sz="1000" dirty="0" smtClean="0">
                <a:solidFill>
                  <a:srgbClr val="0070C0"/>
                </a:solidFill>
                <a:latin typeface="Lucida Sans" pitchFamily="34" charset="0"/>
              </a:rPr>
              <a:t>ausência</a:t>
            </a:r>
            <a:r>
              <a:rPr lang="en-US" sz="1000" dirty="0" smtClean="0">
                <a:solidFill>
                  <a:srgbClr val="0070C0"/>
                </a:solidFill>
                <a:latin typeface="Lucida Sans" pitchFamily="34" charset="0"/>
              </a:rPr>
              <a:t> de um </a:t>
            </a:r>
            <a:r>
              <a:rPr lang="en-US" sz="1000" dirty="0" smtClean="0">
                <a:solidFill>
                  <a:srgbClr val="0070C0"/>
                </a:solidFill>
                <a:latin typeface="Lucida Sans" pitchFamily="34" charset="0"/>
              </a:rPr>
              <a:t>tipo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doce</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substituir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por</a:t>
            </a:r>
            <a:r>
              <a:rPr lang="en-US" sz="1000" dirty="0" smtClean="0">
                <a:solidFill>
                  <a:srgbClr val="0070C0"/>
                </a:solidFill>
                <a:latin typeface="Lucida Sans" pitchFamily="34" charset="0"/>
              </a:rPr>
              <a:t> um outro da </a:t>
            </a:r>
            <a:r>
              <a:rPr lang="en-US" sz="1000" dirty="0" smtClean="0">
                <a:solidFill>
                  <a:srgbClr val="0070C0"/>
                </a:solidFill>
                <a:latin typeface="Lucida Sans" pitchFamily="34" charset="0"/>
              </a:rPr>
              <a:t>mesma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categoria</a:t>
            </a:r>
            <a:r>
              <a:rPr lang="en-US" sz="1000" dirty="0" smtClean="0">
                <a:solidFill>
                  <a:srgbClr val="0070C0"/>
                </a:solidFill>
                <a:latin typeface="Lucida Sans" pitchFamily="34" charset="0"/>
              </a:rPr>
              <a:t> (zona de </a:t>
            </a:r>
            <a:r>
              <a:rPr lang="en-US" sz="1000" dirty="0" smtClean="0">
                <a:solidFill>
                  <a:srgbClr val="0070C0"/>
                </a:solidFill>
                <a:latin typeface="Lucida Sans" pitchFamily="34" charset="0"/>
              </a:rPr>
              <a:t>exposição</a:t>
            </a:r>
            <a:r>
              <a:rPr lang="en-US" sz="1000" dirty="0" smtClean="0">
                <a:solidFill>
                  <a:srgbClr val="0070C0"/>
                </a:solidFill>
                <a:latin typeface="Lucida Sans" pitchFamily="34" charset="0"/>
              </a:rPr>
              <a:t>).</a:t>
            </a:r>
          </a:p>
          <a:p>
            <a:pPr algn="just"/>
            <a:r>
              <a:rPr lang="en-US" sz="1000" dirty="0">
                <a:solidFill>
                  <a:srgbClr val="0070C0"/>
                </a:solidFill>
                <a:latin typeface="Lucida Sans" pitchFamily="34" charset="0"/>
              </a:rPr>
              <a:t>Retirar</a:t>
            </a:r>
            <a:r>
              <a:rPr lang="en-US" sz="1000" dirty="0">
                <a:solidFill>
                  <a:srgbClr val="0070C0"/>
                </a:solidFill>
                <a:latin typeface="Lucida Sans" pitchFamily="34" charset="0"/>
              </a:rPr>
              <a:t> a </a:t>
            </a:r>
            <a:r>
              <a:rPr lang="en-US" sz="1000" dirty="0">
                <a:solidFill>
                  <a:srgbClr val="0070C0"/>
                </a:solidFill>
                <a:latin typeface="Lucida Sans" pitchFamily="34" charset="0"/>
              </a:rPr>
              <a:t>última</a:t>
            </a:r>
            <a:r>
              <a:rPr lang="en-US" sz="1000" dirty="0">
                <a:solidFill>
                  <a:srgbClr val="0070C0"/>
                </a:solidFill>
                <a:latin typeface="Lucida Sans" pitchFamily="34" charset="0"/>
              </a:rPr>
              <a:t> </a:t>
            </a:r>
            <a:r>
              <a:rPr lang="en-US" sz="1000" dirty="0">
                <a:solidFill>
                  <a:srgbClr val="0070C0"/>
                </a:solidFill>
                <a:latin typeface="Lucida Sans" pitchFamily="34" charset="0"/>
              </a:rPr>
              <a:t>prateleira</a:t>
            </a:r>
            <a:r>
              <a:rPr lang="en-US" sz="1000" dirty="0">
                <a:solidFill>
                  <a:srgbClr val="0070C0"/>
                </a:solidFill>
                <a:latin typeface="Lucida Sans" pitchFamily="34" charset="0"/>
              </a:rPr>
              <a:t> </a:t>
            </a:r>
            <a:r>
              <a:rPr lang="en-US" sz="1000" dirty="0">
                <a:solidFill>
                  <a:srgbClr val="0070C0"/>
                </a:solidFill>
                <a:latin typeface="Lucida Sans" pitchFamily="34" charset="0"/>
              </a:rPr>
              <a:t>em</a:t>
            </a:r>
            <a:r>
              <a:rPr lang="en-US" sz="1000" dirty="0">
                <a:solidFill>
                  <a:srgbClr val="0070C0"/>
                </a:solidFill>
                <a:latin typeface="Lucida Sans" pitchFamily="34" charset="0"/>
              </a:rPr>
              <a:t> </a:t>
            </a:r>
            <a:r>
              <a:rPr lang="en-US" sz="1000" dirty="0">
                <a:solidFill>
                  <a:srgbClr val="0070C0"/>
                </a:solidFill>
                <a:latin typeface="Lucida Sans" pitchFamily="34" charset="0"/>
              </a:rPr>
              <a:t>acrílico</a:t>
            </a:r>
            <a:r>
              <a:rPr lang="en-US" sz="1000" dirty="0">
                <a:solidFill>
                  <a:srgbClr val="0070C0"/>
                </a:solidFill>
                <a:latin typeface="Lucida Sans" pitchFamily="34" charset="0"/>
              </a:rPr>
              <a:t> para </a:t>
            </a:r>
            <a:r>
              <a:rPr lang="en-US" sz="1000" dirty="0">
                <a:solidFill>
                  <a:srgbClr val="0070C0"/>
                </a:solidFill>
                <a:latin typeface="Lucida Sans" pitchFamily="34" charset="0"/>
              </a:rPr>
              <a:t>acomodar</a:t>
            </a:r>
            <a:r>
              <a:rPr lang="en-US" sz="1000" dirty="0">
                <a:solidFill>
                  <a:srgbClr val="0070C0"/>
                </a:solidFill>
                <a:latin typeface="Lucida Sans" pitchFamily="34" charset="0"/>
              </a:rPr>
              <a:t> </a:t>
            </a:r>
            <a:r>
              <a:rPr lang="en-US" sz="1000" dirty="0">
                <a:solidFill>
                  <a:srgbClr val="0070C0"/>
                </a:solidFill>
                <a:latin typeface="Lucida Sans" pitchFamily="34" charset="0"/>
              </a:rPr>
              <a:t>os</a:t>
            </a:r>
            <a:r>
              <a:rPr lang="en-US" sz="1000" dirty="0">
                <a:solidFill>
                  <a:srgbClr val="0070C0"/>
                </a:solidFill>
                <a:latin typeface="Lucida Sans" pitchFamily="34" charset="0"/>
              </a:rPr>
              <a:t> Combos</a:t>
            </a:r>
            <a:r>
              <a:rPr lang="en-US" sz="1000" dirty="0" smtClean="0">
                <a:solidFill>
                  <a:srgbClr val="0070C0"/>
                </a:solidFill>
                <a:latin typeface="Lucida Sans" pitchFamily="34" charset="0"/>
              </a:rPr>
              <a:t>.</a:t>
            </a:r>
            <a:endParaRPr lang="en-US" sz="1000" dirty="0">
              <a:solidFill>
                <a:srgbClr val="0070C0"/>
              </a:solidFill>
              <a:latin typeface="Lucida Sans" pitchFamily="34" charset="0"/>
            </a:endParaRPr>
          </a:p>
        </p:txBody>
      </p:sp>
      <p:sp>
        <p:nvSpPr>
          <p:cNvPr id="30" name="TextBox 29"/>
          <p:cNvSpPr txBox="1"/>
          <p:nvPr/>
        </p:nvSpPr>
        <p:spPr>
          <a:xfrm>
            <a:off x="8088996" y="4118453"/>
            <a:ext cx="3894712"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exposição</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Combos </a:t>
            </a:r>
            <a:r>
              <a:rPr lang="en-US" sz="1400" dirty="0" smtClean="0">
                <a:solidFill>
                  <a:srgbClr val="0070C0"/>
                </a:solidFill>
                <a:latin typeface="Lucida Bright" panose="02040602050505020304" pitchFamily="18" charset="0"/>
              </a:rPr>
              <a:t>Temático</a:t>
            </a:r>
            <a:r>
              <a:rPr lang="en-US" sz="1400" dirty="0" smtClean="0">
                <a:solidFill>
                  <a:srgbClr val="0070C0"/>
                </a:solidFill>
                <a:latin typeface="Lucida Bright" panose="02040602050505020304" pitchFamily="18" charset="0"/>
              </a:rPr>
              <a:t> e Combos </a:t>
            </a:r>
            <a:r>
              <a:rPr lang="en-US" sz="1400" dirty="0" smtClean="0">
                <a:solidFill>
                  <a:srgbClr val="0070C0"/>
                </a:solidFill>
                <a:latin typeface="Lucida Bright" panose="02040602050505020304" pitchFamily="18" charset="0"/>
              </a:rPr>
              <a:t>Cinépolis</a:t>
            </a:r>
            <a:r>
              <a:rPr lang="en-US" sz="1400" dirty="0" smtClean="0">
                <a:solidFill>
                  <a:srgbClr val="FF0000"/>
                </a:solidFill>
                <a:latin typeface="Lucida Bright" panose="02040602050505020304" pitchFamily="18" charset="0"/>
              </a:rPr>
              <a:t>.</a:t>
            </a:r>
            <a:endParaRPr lang="en-US" sz="1400" dirty="0" smtClean="0">
              <a:solidFill>
                <a:srgbClr val="FF0000"/>
              </a:solidFill>
              <a:latin typeface="Lucida Sans" pitchFamily="34" charset="0"/>
            </a:endParaRPr>
          </a:p>
        </p:txBody>
      </p:sp>
      <p:pic>
        <p:nvPicPr>
          <p:cNvPr id="2" name="Picture 1"/>
          <p:cNvPicPr>
            <a:picLocks noChangeAspect="1"/>
          </p:cNvPicPr>
          <p:nvPr/>
        </p:nvPicPr>
        <p:blipFill>
          <a:blip r:embed="rId4"/>
          <a:stretch>
            <a:fillRect/>
          </a:stretch>
        </p:blipFill>
        <p:spPr>
          <a:xfrm>
            <a:off x="3105842" y="1576090"/>
            <a:ext cx="4000500" cy="3533775"/>
          </a:xfrm>
          <a:prstGeom prst="rect">
            <a:avLst/>
          </a:prstGeom>
        </p:spPr>
      </p:pic>
      <p:sp>
        <p:nvSpPr>
          <p:cNvPr id="4" name="Rectangle 3"/>
          <p:cNvSpPr/>
          <p:nvPr/>
        </p:nvSpPr>
        <p:spPr>
          <a:xfrm>
            <a:off x="4857322" y="2182471"/>
            <a:ext cx="1160585" cy="1561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p:nvSpPr>
        <p:spPr>
          <a:xfrm>
            <a:off x="3800745" y="2179054"/>
            <a:ext cx="1032948" cy="156498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041536" y="2179020"/>
            <a:ext cx="445840" cy="156501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272951" y="1482438"/>
            <a:ext cx="2818471" cy="696582"/>
          </a:xfrm>
          <a:prstGeom prst="bentConnector3">
            <a:avLst>
              <a:gd name="adj1" fmla="val 1107"/>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511005" y="2933946"/>
            <a:ext cx="1580417" cy="27598"/>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00743" y="3771632"/>
            <a:ext cx="2686633" cy="92418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Straight Arrow Connector 27"/>
          <p:cNvCxnSpPr/>
          <p:nvPr/>
        </p:nvCxnSpPr>
        <p:spPr>
          <a:xfrm>
            <a:off x="6487376" y="4329100"/>
            <a:ext cx="1604046" cy="0"/>
          </a:xfrm>
          <a:prstGeom prst="straightConnector1">
            <a:avLst/>
          </a:prstGeom>
          <a:ln w="28575">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16" idx="1"/>
          </p:cNvCxnSpPr>
          <p:nvPr/>
        </p:nvCxnSpPr>
        <p:spPr>
          <a:xfrm rot="10800000" flipH="1" flipV="1">
            <a:off x="3800745" y="2961545"/>
            <a:ext cx="4290676" cy="2447674"/>
          </a:xfrm>
          <a:prstGeom prst="bentConnector3">
            <a:avLst>
              <a:gd name="adj1" fmla="val -5328"/>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169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809664" y="0"/>
            <a:ext cx="9451050" cy="6546712"/>
          </a:xfrm>
          <a:prstGeom prst="rect">
            <a:avLst/>
          </a:prstGeom>
        </p:spPr>
      </p:pic>
      <p:sp>
        <p:nvSpPr>
          <p:cNvPr id="42" name="Título 1"/>
          <p:cNvSpPr txBox="1">
            <a:spLocks/>
          </p:cNvSpPr>
          <p:nvPr/>
        </p:nvSpPr>
        <p:spPr>
          <a:xfrm>
            <a:off x="2945651" y="536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2" name="TextBox 11"/>
          <p:cNvSpPr txBox="1"/>
          <p:nvPr/>
        </p:nvSpPr>
        <p:spPr>
          <a:xfrm>
            <a:off x="245350" y="2528900"/>
            <a:ext cx="3555395" cy="430887"/>
          </a:xfrm>
          <a:prstGeom prst="rect">
            <a:avLst/>
          </a:prstGeom>
          <a:noFill/>
        </p:spPr>
        <p:txBody>
          <a:bodyPr wrap="square" rtlCol="0">
            <a:spAutoFit/>
          </a:bodyPr>
          <a:lstStyle/>
          <a:p>
            <a:pPr algn="just"/>
            <a:r>
              <a:rPr lang="en-US" sz="2200" b="1" u="sng" dirty="0" smtClean="0">
                <a:solidFill>
                  <a:srgbClr val="0068AC"/>
                </a:solidFill>
                <a:latin typeface="+mj-lt"/>
              </a:rPr>
              <a:t>MODELO 3 VITRINE</a:t>
            </a:r>
          </a:p>
        </p:txBody>
      </p:sp>
      <p:sp>
        <p:nvSpPr>
          <p:cNvPr id="32" name="TextBox 31"/>
          <p:cNvSpPr txBox="1"/>
          <p:nvPr/>
        </p:nvSpPr>
        <p:spPr>
          <a:xfrm>
            <a:off x="8055088" y="1323925"/>
            <a:ext cx="3891561"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quente</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maior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Balas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Fini</a:t>
            </a:r>
            <a:r>
              <a:rPr lang="en-US" sz="1400" dirty="0" smtClean="0">
                <a:solidFill>
                  <a:srgbClr val="0070C0"/>
                </a:solidFill>
                <a:latin typeface="Lucida Bright" panose="02040602050505020304" pitchFamily="18" charset="0"/>
              </a:rPr>
              <a:t>, M&amp;M e </a:t>
            </a:r>
            <a:r>
              <a:rPr lang="en-US" sz="1400" dirty="0" smtClean="0">
                <a:solidFill>
                  <a:srgbClr val="0070C0"/>
                </a:solidFill>
                <a:latin typeface="Lucida Bright" panose="02040602050505020304" pitchFamily="18" charset="0"/>
              </a:rPr>
              <a:t>Prestígio</a:t>
            </a:r>
            <a:endParaRPr lang="en-US" sz="1400" dirty="0" smtClean="0">
              <a:solidFill>
                <a:srgbClr val="0070C0"/>
              </a:solidFill>
              <a:latin typeface="Lucida Sans" pitchFamily="34" charset="0"/>
            </a:endParaRPr>
          </a:p>
        </p:txBody>
      </p:sp>
      <p:sp>
        <p:nvSpPr>
          <p:cNvPr id="33" name="TextBox 32"/>
          <p:cNvSpPr txBox="1"/>
          <p:nvPr/>
        </p:nvSpPr>
        <p:spPr>
          <a:xfrm>
            <a:off x="8051937" y="2789928"/>
            <a:ext cx="3894712" cy="954107"/>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menor</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menor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Suflair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Pé</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Moleque</a:t>
            </a:r>
            <a:r>
              <a:rPr lang="en-US" sz="1400" dirty="0" smtClean="0">
                <a:solidFill>
                  <a:srgbClr val="0070C0"/>
                </a:solidFill>
                <a:latin typeface="Lucida Bright" panose="02040602050505020304" pitchFamily="18" charset="0"/>
              </a:rPr>
              <a:t> e </a:t>
            </a:r>
            <a:r>
              <a:rPr lang="en-US" sz="1400" dirty="0" smtClean="0">
                <a:solidFill>
                  <a:srgbClr val="0070C0"/>
                </a:solidFill>
                <a:latin typeface="Lucida Bright" panose="02040602050505020304" pitchFamily="18" charset="0"/>
              </a:rPr>
              <a:t>Disqueti</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sp>
        <p:nvSpPr>
          <p:cNvPr id="34" name="TextBox 33"/>
          <p:cNvSpPr txBox="1"/>
          <p:nvPr/>
        </p:nvSpPr>
        <p:spPr>
          <a:xfrm>
            <a:off x="8040827" y="4059070"/>
            <a:ext cx="3905822" cy="1169551"/>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mediana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os</a:t>
            </a:r>
            <a:r>
              <a:rPr lang="en-US" sz="1400" dirty="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doces</a:t>
            </a:r>
            <a:r>
              <a:rPr lang="en-US" sz="1400" dirty="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mediana</a:t>
            </a:r>
            <a:r>
              <a:rPr lang="en-US" sz="1400" dirty="0" smtClean="0">
                <a:solidFill>
                  <a:srgbClr val="0070C0"/>
                </a:solidFill>
                <a:latin typeface="Lucida Bright" panose="02040602050505020304" pitchFamily="18" charset="0"/>
              </a:rPr>
              <a:t>: Baton, </a:t>
            </a:r>
            <a:r>
              <a:rPr lang="en-US" sz="1400" dirty="0" smtClean="0">
                <a:solidFill>
                  <a:srgbClr val="0070C0"/>
                </a:solidFill>
                <a:latin typeface="Lucida Bright" panose="02040602050505020304" pitchFamily="18" charset="0"/>
              </a:rPr>
              <a:t>Laka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Ouro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Branco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Sonho</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Valsa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Lancy</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Fruitella</a:t>
            </a:r>
            <a:r>
              <a:rPr lang="en-US" sz="1400" dirty="0" smtClean="0">
                <a:solidFill>
                  <a:srgbClr val="0070C0"/>
                </a:solidFill>
                <a:latin typeface="Lucida Bright" panose="02040602050505020304" pitchFamily="18" charset="0"/>
              </a:rPr>
              <a:t> e Mentos.</a:t>
            </a:r>
            <a:endParaRPr lang="en-US" sz="1400" dirty="0" smtClean="0">
              <a:solidFill>
                <a:srgbClr val="0070C0"/>
              </a:solidFill>
              <a:latin typeface="Lucida Sans" pitchFamily="34" charset="0"/>
            </a:endParaRPr>
          </a:p>
        </p:txBody>
      </p:sp>
      <p:sp>
        <p:nvSpPr>
          <p:cNvPr id="20" name="TextBox 19"/>
          <p:cNvSpPr txBox="1"/>
          <p:nvPr/>
        </p:nvSpPr>
        <p:spPr>
          <a:xfrm>
            <a:off x="3800745" y="769122"/>
            <a:ext cx="3727302" cy="430887"/>
          </a:xfrm>
          <a:prstGeom prst="rect">
            <a:avLst/>
          </a:prstGeom>
          <a:noFill/>
        </p:spPr>
        <p:txBody>
          <a:bodyPr wrap="none" rtlCol="0">
            <a:spAutoFit/>
          </a:bodyPr>
          <a:lstStyle/>
          <a:p>
            <a:r>
              <a:rPr lang="en-US" sz="2200" b="1" dirty="0" smtClean="0">
                <a:solidFill>
                  <a:srgbClr val="0070C0"/>
                </a:solidFill>
                <a:latin typeface="Lucida Sans" pitchFamily="34" charset="0"/>
              </a:rPr>
              <a:t>Método de venda Linear:</a:t>
            </a:r>
          </a:p>
        </p:txBody>
      </p:sp>
      <p:sp>
        <p:nvSpPr>
          <p:cNvPr id="21" name="TextBox 20"/>
          <p:cNvSpPr txBox="1"/>
          <p:nvPr/>
        </p:nvSpPr>
        <p:spPr>
          <a:xfrm>
            <a:off x="237617" y="6361001"/>
            <a:ext cx="7397825" cy="400110"/>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Método</a:t>
            </a:r>
            <a:r>
              <a:rPr lang="en-US" sz="1000" dirty="0" smtClean="0">
                <a:solidFill>
                  <a:srgbClr val="0070C0"/>
                </a:solidFill>
                <a:latin typeface="Lucida Sans" pitchFamily="34" charset="0"/>
              </a:rPr>
              <a:t> linear mais adequado ao nosso negócio </a:t>
            </a:r>
            <a:r>
              <a:rPr lang="en-US" sz="1000" dirty="0" smtClean="0">
                <a:solidFill>
                  <a:srgbClr val="0070C0"/>
                </a:solidFill>
                <a:latin typeface="Lucida Sans" pitchFamily="34" charset="0"/>
              </a:rPr>
              <a:t>devido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tamanho</a:t>
            </a:r>
            <a:r>
              <a:rPr lang="en-US" sz="1000" dirty="0" smtClean="0">
                <a:solidFill>
                  <a:srgbClr val="0070C0"/>
                </a:solidFill>
                <a:latin typeface="Lucida Sans" pitchFamily="34" charset="0"/>
              </a:rPr>
              <a:t> do expositor e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caracterizar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gôndola</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Na </a:t>
            </a:r>
            <a:r>
              <a:rPr lang="en-US" sz="1000" dirty="0" smtClean="0">
                <a:solidFill>
                  <a:srgbClr val="0070C0"/>
                </a:solidFill>
                <a:latin typeface="Lucida Sans" pitchFamily="34" charset="0"/>
              </a:rPr>
              <a:t>ausência</a:t>
            </a:r>
            <a:r>
              <a:rPr lang="en-US" sz="1000" dirty="0" smtClean="0">
                <a:solidFill>
                  <a:srgbClr val="0070C0"/>
                </a:solidFill>
                <a:latin typeface="Lucida Sans" pitchFamily="34" charset="0"/>
              </a:rPr>
              <a:t> de um </a:t>
            </a:r>
            <a:r>
              <a:rPr lang="en-US" sz="1000" dirty="0" smtClean="0">
                <a:solidFill>
                  <a:srgbClr val="0070C0"/>
                </a:solidFill>
                <a:latin typeface="Lucida Sans" pitchFamily="34" charset="0"/>
              </a:rPr>
              <a:t>tipo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doce</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substituir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por</a:t>
            </a:r>
            <a:r>
              <a:rPr lang="en-US" sz="1000" dirty="0" smtClean="0">
                <a:solidFill>
                  <a:srgbClr val="0070C0"/>
                </a:solidFill>
                <a:latin typeface="Lucida Sans" pitchFamily="34" charset="0"/>
              </a:rPr>
              <a:t> um outro da </a:t>
            </a:r>
            <a:r>
              <a:rPr lang="en-US" sz="1000" dirty="0" smtClean="0">
                <a:solidFill>
                  <a:srgbClr val="0070C0"/>
                </a:solidFill>
                <a:latin typeface="Lucida Sans" pitchFamily="34" charset="0"/>
              </a:rPr>
              <a:t>mesma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categoria</a:t>
            </a:r>
            <a:r>
              <a:rPr lang="en-US" sz="1000" dirty="0" smtClean="0">
                <a:solidFill>
                  <a:srgbClr val="0070C0"/>
                </a:solidFill>
                <a:latin typeface="Lucida Sans" pitchFamily="34" charset="0"/>
              </a:rPr>
              <a:t> (zona de </a:t>
            </a:r>
            <a:r>
              <a:rPr lang="en-US" sz="1000" dirty="0" smtClean="0">
                <a:solidFill>
                  <a:srgbClr val="0070C0"/>
                </a:solidFill>
                <a:latin typeface="Lucida Sans" pitchFamily="34" charset="0"/>
              </a:rPr>
              <a:t>exposição</a:t>
            </a:r>
            <a:r>
              <a:rPr lang="en-US" sz="1000" dirty="0" smtClean="0">
                <a:solidFill>
                  <a:srgbClr val="0070C0"/>
                </a:solidFill>
                <a:latin typeface="Lucida Sans" pitchFamily="34" charset="0"/>
              </a:rPr>
              <a:t>).</a:t>
            </a:r>
          </a:p>
        </p:txBody>
      </p:sp>
      <p:cxnSp>
        <p:nvCxnSpPr>
          <p:cNvPr id="7" name="Elbow Connector 6"/>
          <p:cNvCxnSpPr>
            <a:stCxn id="16" idx="1"/>
          </p:cNvCxnSpPr>
          <p:nvPr/>
        </p:nvCxnSpPr>
        <p:spPr>
          <a:xfrm rot="10800000" flipH="1" flipV="1">
            <a:off x="3080665" y="2826396"/>
            <a:ext cx="4960162" cy="1412694"/>
          </a:xfrm>
          <a:prstGeom prst="bentConnector3">
            <a:avLst>
              <a:gd name="adj1" fmla="val -4609"/>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967154" y="1988840"/>
            <a:ext cx="4230422" cy="1933575"/>
          </a:xfrm>
          <a:prstGeom prst="rect">
            <a:avLst/>
          </a:prstGeom>
        </p:spPr>
      </p:pic>
      <p:sp>
        <p:nvSpPr>
          <p:cNvPr id="4" name="Rectangle 3"/>
          <p:cNvSpPr/>
          <p:nvPr/>
        </p:nvSpPr>
        <p:spPr>
          <a:xfrm>
            <a:off x="4565830" y="2182471"/>
            <a:ext cx="1505916" cy="1291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p:nvSpPr>
        <p:spPr>
          <a:xfrm>
            <a:off x="3080665" y="2179054"/>
            <a:ext cx="1475506" cy="129468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096000" y="2179020"/>
            <a:ext cx="932249" cy="129471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272951" y="1482438"/>
            <a:ext cx="2818471" cy="696582"/>
          </a:xfrm>
          <a:prstGeom prst="bentConnector3">
            <a:avLst>
              <a:gd name="adj1" fmla="val 1107"/>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26615" y="2933945"/>
            <a:ext cx="1064807" cy="0"/>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8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dirty="0"/>
          </a:p>
        </p:txBody>
      </p:sp>
      <p:pic>
        <p:nvPicPr>
          <p:cNvPr id="55" name="Picture 54"/>
          <p:cNvPicPr>
            <a:picLocks noChangeAspect="1"/>
          </p:cNvPicPr>
          <p:nvPr/>
        </p:nvPicPr>
        <p:blipFill>
          <a:blip r:embed="rId3"/>
          <a:stretch>
            <a:fillRect/>
          </a:stretch>
        </p:blipFill>
        <p:spPr>
          <a:xfrm>
            <a:off x="16489" y="77643"/>
            <a:ext cx="2956158" cy="1168574"/>
          </a:xfrm>
          <a:prstGeom prst="rect">
            <a:avLst/>
          </a:prstGeom>
        </p:spPr>
      </p:pic>
      <p:pic>
        <p:nvPicPr>
          <p:cNvPr id="85" name="Picture 84"/>
          <p:cNvPicPr>
            <a:picLocks noChangeAspect="1"/>
          </p:cNvPicPr>
          <p:nvPr/>
        </p:nvPicPr>
        <p:blipFill>
          <a:blip r:embed="rId3"/>
          <a:stretch>
            <a:fillRect/>
          </a:stretch>
        </p:blipFill>
        <p:spPr>
          <a:xfrm>
            <a:off x="809664" y="0"/>
            <a:ext cx="9451050" cy="6546712"/>
          </a:xfrm>
          <a:prstGeom prst="rect">
            <a:avLst/>
          </a:prstGeom>
        </p:spPr>
      </p:pic>
      <p:sp>
        <p:nvSpPr>
          <p:cNvPr id="42" name="Título 1"/>
          <p:cNvSpPr txBox="1">
            <a:spLocks/>
          </p:cNvSpPr>
          <p:nvPr/>
        </p:nvSpPr>
        <p:spPr>
          <a:xfrm>
            <a:off x="2945651" y="53625"/>
            <a:ext cx="6202017" cy="721552"/>
          </a:xfrm>
          <a:prstGeom prst="rect">
            <a:avLst/>
          </a:prstGeom>
        </p:spPr>
        <p:txBody>
          <a:bodyPr/>
          <a:lstStyle>
            <a:lvl1pPr algn="ctr" defTabSz="914400" rtl="0" eaLnBrk="1" latinLnBrk="0" hangingPunct="1">
              <a:spcBef>
                <a:spcPct val="0"/>
              </a:spcBef>
              <a:buNone/>
              <a:defRPr sz="1600" kern="1200">
                <a:solidFill>
                  <a:srgbClr val="0068AC"/>
                </a:solidFill>
                <a:latin typeface="Clarendon BT" panose="02040804050505030204" pitchFamily="18" charset="0"/>
                <a:ea typeface="+mj-ea"/>
                <a:cs typeface="+mj-cs"/>
              </a:defRPr>
            </a:lvl1pPr>
          </a:lstStyle>
          <a:p>
            <a:r>
              <a:rPr lang="es-MX" dirty="0">
                <a:solidFill>
                  <a:srgbClr val="0070C0"/>
                </a:solidFill>
              </a:rPr>
              <a:t>Guia</a:t>
            </a:r>
            <a:r>
              <a:rPr lang="es-MX" dirty="0">
                <a:solidFill>
                  <a:srgbClr val="0070C0"/>
                </a:solidFill>
              </a:rPr>
              <a:t> Rápido </a:t>
            </a:r>
          </a:p>
          <a:p>
            <a:r>
              <a:rPr lang="es-MX" dirty="0">
                <a:solidFill>
                  <a:srgbClr val="0070C0"/>
                </a:solidFill>
              </a:rPr>
              <a:t>Exposição</a:t>
            </a:r>
            <a:r>
              <a:rPr lang="es-MX" dirty="0">
                <a:solidFill>
                  <a:srgbClr val="0070C0"/>
                </a:solidFill>
              </a:rPr>
              <a:t> de doces na </a:t>
            </a:r>
            <a:r>
              <a:rPr lang="es-MX" dirty="0">
                <a:solidFill>
                  <a:srgbClr val="0070C0"/>
                </a:solidFill>
              </a:rPr>
              <a:t>vitrine</a:t>
            </a:r>
            <a:endParaRPr lang="es-MX" dirty="0">
              <a:solidFill>
                <a:srgbClr val="0070C0"/>
              </a:solidFill>
            </a:endParaRPr>
          </a:p>
          <a:p>
            <a:r>
              <a:rPr lang="es-MX" sz="1100" dirty="0">
                <a:solidFill>
                  <a:srgbClr val="0070C0"/>
                </a:solidFill>
              </a:rPr>
              <a:t>BRA-GR-EXP-DOC-00</a:t>
            </a:r>
          </a:p>
        </p:txBody>
      </p:sp>
      <p:sp>
        <p:nvSpPr>
          <p:cNvPr id="73" name="CaixaDeTexto 15"/>
          <p:cNvSpPr txBox="1"/>
          <p:nvPr/>
        </p:nvSpPr>
        <p:spPr>
          <a:xfrm>
            <a:off x="11174110" y="67246"/>
            <a:ext cx="1074077"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1.1</a:t>
            </a:r>
            <a:endParaRPr lang="pt-BR" sz="1300" b="1" dirty="0">
              <a:solidFill>
                <a:srgbClr val="0070C0"/>
              </a:solidFill>
            </a:endParaRPr>
          </a:p>
          <a:p>
            <a:r>
              <a:rPr lang="pt-BR" sz="1300" b="1" dirty="0" smtClean="0">
                <a:solidFill>
                  <a:srgbClr val="0070C0"/>
                </a:solidFill>
              </a:rPr>
              <a:t>Agosto/2017</a:t>
            </a:r>
            <a:endParaRPr lang="pt-BR" sz="1300" b="1" dirty="0">
              <a:solidFill>
                <a:srgbClr val="0070C0"/>
              </a:solidFill>
            </a:endParaRPr>
          </a:p>
        </p:txBody>
      </p:sp>
      <p:sp>
        <p:nvSpPr>
          <p:cNvPr id="12" name="TextBox 11"/>
          <p:cNvSpPr txBox="1"/>
          <p:nvPr/>
        </p:nvSpPr>
        <p:spPr>
          <a:xfrm>
            <a:off x="245350" y="2663915"/>
            <a:ext cx="3555395" cy="430887"/>
          </a:xfrm>
          <a:prstGeom prst="rect">
            <a:avLst/>
          </a:prstGeom>
          <a:noFill/>
        </p:spPr>
        <p:txBody>
          <a:bodyPr wrap="square" rtlCol="0">
            <a:spAutoFit/>
          </a:bodyPr>
          <a:lstStyle/>
          <a:p>
            <a:pPr algn="just"/>
            <a:r>
              <a:rPr lang="en-US" sz="2200" b="1" u="sng" dirty="0" smtClean="0">
                <a:solidFill>
                  <a:srgbClr val="0068AC"/>
                </a:solidFill>
                <a:latin typeface="+mj-lt"/>
              </a:rPr>
              <a:t>MODELO 4 VITRINE</a:t>
            </a:r>
          </a:p>
        </p:txBody>
      </p:sp>
      <p:sp>
        <p:nvSpPr>
          <p:cNvPr id="32" name="TextBox 31"/>
          <p:cNvSpPr txBox="1"/>
          <p:nvPr/>
        </p:nvSpPr>
        <p:spPr>
          <a:xfrm>
            <a:off x="7941205" y="1250176"/>
            <a:ext cx="3891561" cy="738664"/>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quente</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1</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maior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Balas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Fini</a:t>
            </a:r>
            <a:r>
              <a:rPr lang="en-US" sz="1400" dirty="0" smtClean="0">
                <a:solidFill>
                  <a:srgbClr val="0070C0"/>
                </a:solidFill>
                <a:latin typeface="Lucida Bright" panose="02040602050505020304" pitchFamily="18" charset="0"/>
              </a:rPr>
              <a:t>, M&amp;M e </a:t>
            </a:r>
            <a:r>
              <a:rPr lang="en-US" sz="1400" dirty="0" smtClean="0">
                <a:solidFill>
                  <a:srgbClr val="0070C0"/>
                </a:solidFill>
                <a:latin typeface="Lucida Bright" panose="02040602050505020304" pitchFamily="18" charset="0"/>
              </a:rPr>
              <a:t>Prestígio</a:t>
            </a:r>
            <a:endParaRPr lang="en-US" sz="1400" dirty="0" smtClean="0">
              <a:solidFill>
                <a:srgbClr val="0070C0"/>
              </a:solidFill>
              <a:latin typeface="Lucida Sans" pitchFamily="34" charset="0"/>
            </a:endParaRPr>
          </a:p>
        </p:txBody>
      </p:sp>
      <p:sp>
        <p:nvSpPr>
          <p:cNvPr id="33" name="TextBox 32"/>
          <p:cNvSpPr txBox="1"/>
          <p:nvPr/>
        </p:nvSpPr>
        <p:spPr>
          <a:xfrm>
            <a:off x="8076220" y="2708920"/>
            <a:ext cx="3894712" cy="954107"/>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menor</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2</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os</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doces</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menor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Suflair</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Pé</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Moleque</a:t>
            </a:r>
            <a:r>
              <a:rPr lang="en-US" sz="1400" dirty="0" smtClean="0">
                <a:solidFill>
                  <a:srgbClr val="0070C0"/>
                </a:solidFill>
                <a:latin typeface="Lucida Bright" panose="02040602050505020304" pitchFamily="18" charset="0"/>
              </a:rPr>
              <a:t> e </a:t>
            </a:r>
            <a:r>
              <a:rPr lang="en-US" sz="1400" dirty="0" smtClean="0">
                <a:solidFill>
                  <a:srgbClr val="0070C0"/>
                </a:solidFill>
                <a:latin typeface="Lucida Bright" panose="02040602050505020304" pitchFamily="18" charset="0"/>
              </a:rPr>
              <a:t>Disqueti</a:t>
            </a:r>
            <a:r>
              <a:rPr lang="en-US" sz="1400" dirty="0" smtClean="0">
                <a:solidFill>
                  <a:srgbClr val="0070C0"/>
                </a:solidFill>
                <a:latin typeface="Lucida Bright" panose="02040602050505020304" pitchFamily="18" charset="0"/>
              </a:rPr>
              <a:t>.</a:t>
            </a:r>
            <a:endParaRPr lang="en-US" sz="1400" dirty="0" smtClean="0">
              <a:solidFill>
                <a:srgbClr val="0070C0"/>
              </a:solidFill>
              <a:latin typeface="Lucida Sans" pitchFamily="34" charset="0"/>
            </a:endParaRPr>
          </a:p>
        </p:txBody>
      </p:sp>
      <p:sp>
        <p:nvSpPr>
          <p:cNvPr id="34" name="TextBox 33"/>
          <p:cNvSpPr txBox="1"/>
          <p:nvPr/>
        </p:nvSpPr>
        <p:spPr>
          <a:xfrm>
            <a:off x="8040827" y="4824155"/>
            <a:ext cx="3905822" cy="1169551"/>
          </a:xfrm>
          <a:prstGeom prst="rect">
            <a:avLst/>
          </a:prstGeom>
          <a:noFill/>
        </p:spPr>
        <p:txBody>
          <a:bodyPr wrap="square" rtlCol="0">
            <a:spAutoFit/>
          </a:bodyPr>
          <a:lstStyle/>
          <a:p>
            <a:pPr algn="just"/>
            <a:r>
              <a:rPr lang="en-US" sz="1400" b="1" dirty="0" smtClean="0">
                <a:solidFill>
                  <a:srgbClr val="0070C0"/>
                </a:solidFill>
                <a:latin typeface="Lucida Sans" pitchFamily="34" charset="0"/>
              </a:rPr>
              <a:t>Zona </a:t>
            </a:r>
            <a:r>
              <a:rPr lang="en-US" sz="1400" b="1" dirty="0" smtClean="0">
                <a:solidFill>
                  <a:srgbClr val="0070C0"/>
                </a:solidFill>
                <a:latin typeface="Lucida Sans" pitchFamily="34" charset="0"/>
              </a:rPr>
              <a:t>fria</a:t>
            </a:r>
            <a:r>
              <a:rPr lang="en-US" sz="1400" b="1" dirty="0" smtClean="0">
                <a:solidFill>
                  <a:srgbClr val="0070C0"/>
                </a:solidFill>
                <a:latin typeface="Lucida Sans" pitchFamily="34" charset="0"/>
              </a:rPr>
              <a:t> de </a:t>
            </a:r>
            <a:r>
              <a:rPr lang="en-US" sz="1400" b="1" dirty="0" smtClean="0">
                <a:solidFill>
                  <a:srgbClr val="0070C0"/>
                </a:solidFill>
                <a:latin typeface="Lucida Sans" pitchFamily="34" charset="0"/>
              </a:rPr>
              <a:t>importância</a:t>
            </a:r>
            <a:r>
              <a:rPr lang="en-US" sz="1400" b="1" dirty="0" smtClean="0">
                <a:solidFill>
                  <a:srgbClr val="0070C0"/>
                </a:solidFill>
                <a:latin typeface="Lucida Sans" pitchFamily="34" charset="0"/>
              </a:rPr>
              <a:t> </a:t>
            </a:r>
            <a:r>
              <a:rPr lang="en-US" sz="1400" b="1" dirty="0" smtClean="0">
                <a:solidFill>
                  <a:srgbClr val="0070C0"/>
                </a:solidFill>
                <a:latin typeface="Lucida Sans" pitchFamily="34" charset="0"/>
              </a:rPr>
              <a:t>mediana</a:t>
            </a:r>
            <a:r>
              <a:rPr lang="en-US" sz="1400" b="1" dirty="0" smtClean="0">
                <a:solidFill>
                  <a:srgbClr val="0070C0"/>
                </a:solidFill>
                <a:latin typeface="Lucida Sans" pitchFamily="34" charset="0"/>
              </a:rPr>
              <a:t>:</a:t>
            </a:r>
          </a:p>
          <a:p>
            <a:pPr algn="just"/>
            <a:r>
              <a:rPr lang="en-US" sz="1400" dirty="0" smtClean="0">
                <a:solidFill>
                  <a:srgbClr val="0070C0"/>
                </a:solidFill>
                <a:latin typeface="Lucida Sans" pitchFamily="34" charset="0"/>
              </a:rPr>
              <a:t>3</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Considerar</a:t>
            </a:r>
            <a:r>
              <a:rPr lang="en-US" sz="1400" dirty="0" smtClean="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os</a:t>
            </a:r>
            <a:r>
              <a:rPr lang="en-US" sz="1400" dirty="0">
                <a:solidFill>
                  <a:srgbClr val="0070C0"/>
                </a:solidFill>
                <a:latin typeface="Lucida Bright" panose="02040602050505020304" pitchFamily="18" charset="0"/>
              </a:rPr>
              <a:t> </a:t>
            </a:r>
            <a:r>
              <a:rPr lang="en-US" sz="1400" dirty="0">
                <a:solidFill>
                  <a:srgbClr val="0070C0"/>
                </a:solidFill>
                <a:latin typeface="Lucida Bright" panose="02040602050505020304" pitchFamily="18" charset="0"/>
              </a:rPr>
              <a:t>doces</a:t>
            </a:r>
            <a:r>
              <a:rPr lang="en-US" sz="1400" dirty="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rentabilidade</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mediana</a:t>
            </a:r>
            <a:r>
              <a:rPr lang="en-US" sz="1400" dirty="0" smtClean="0">
                <a:solidFill>
                  <a:srgbClr val="0070C0"/>
                </a:solidFill>
                <a:latin typeface="Lucida Bright" panose="02040602050505020304" pitchFamily="18" charset="0"/>
              </a:rPr>
              <a:t>: Baton, </a:t>
            </a:r>
            <a:r>
              <a:rPr lang="en-US" sz="1400" dirty="0" smtClean="0">
                <a:solidFill>
                  <a:srgbClr val="0070C0"/>
                </a:solidFill>
                <a:latin typeface="Lucida Bright" panose="02040602050505020304" pitchFamily="18" charset="0"/>
              </a:rPr>
              <a:t>Laka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Ouro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Branco</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Bombom</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Sonho</a:t>
            </a:r>
            <a:r>
              <a:rPr lang="en-US" sz="1400" dirty="0" smtClean="0">
                <a:solidFill>
                  <a:srgbClr val="0070C0"/>
                </a:solidFill>
                <a:latin typeface="Lucida Bright" panose="02040602050505020304" pitchFamily="18" charset="0"/>
              </a:rPr>
              <a:t> de </a:t>
            </a:r>
            <a:r>
              <a:rPr lang="en-US" sz="1400" dirty="0" smtClean="0">
                <a:solidFill>
                  <a:srgbClr val="0070C0"/>
                </a:solidFill>
                <a:latin typeface="Lucida Bright" panose="02040602050505020304" pitchFamily="18" charset="0"/>
              </a:rPr>
              <a:t>Valsa</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Lancy</a:t>
            </a:r>
            <a:r>
              <a:rPr lang="en-US" sz="1400" dirty="0" smtClean="0">
                <a:solidFill>
                  <a:srgbClr val="0070C0"/>
                </a:solidFill>
                <a:latin typeface="Lucida Bright" panose="02040602050505020304" pitchFamily="18" charset="0"/>
              </a:rPr>
              <a:t>, </a:t>
            </a:r>
            <a:r>
              <a:rPr lang="en-US" sz="1400" dirty="0" smtClean="0">
                <a:solidFill>
                  <a:srgbClr val="0070C0"/>
                </a:solidFill>
                <a:latin typeface="Lucida Bright" panose="02040602050505020304" pitchFamily="18" charset="0"/>
              </a:rPr>
              <a:t>Fruitella</a:t>
            </a:r>
            <a:r>
              <a:rPr lang="en-US" sz="1400" dirty="0" smtClean="0">
                <a:solidFill>
                  <a:srgbClr val="0070C0"/>
                </a:solidFill>
                <a:latin typeface="Lucida Bright" panose="02040602050505020304" pitchFamily="18" charset="0"/>
              </a:rPr>
              <a:t> e Mentos.</a:t>
            </a:r>
            <a:endParaRPr lang="en-US" sz="1400" dirty="0" smtClean="0">
              <a:solidFill>
                <a:srgbClr val="0070C0"/>
              </a:solidFill>
              <a:latin typeface="Lucida Sans" pitchFamily="34" charset="0"/>
            </a:endParaRPr>
          </a:p>
        </p:txBody>
      </p:sp>
      <p:sp>
        <p:nvSpPr>
          <p:cNvPr id="20" name="TextBox 19"/>
          <p:cNvSpPr txBox="1"/>
          <p:nvPr/>
        </p:nvSpPr>
        <p:spPr>
          <a:xfrm>
            <a:off x="3800745" y="769122"/>
            <a:ext cx="3727302" cy="430887"/>
          </a:xfrm>
          <a:prstGeom prst="rect">
            <a:avLst/>
          </a:prstGeom>
          <a:noFill/>
        </p:spPr>
        <p:txBody>
          <a:bodyPr wrap="none" rtlCol="0">
            <a:spAutoFit/>
          </a:bodyPr>
          <a:lstStyle/>
          <a:p>
            <a:r>
              <a:rPr lang="en-US" sz="2200" b="1" dirty="0" smtClean="0">
                <a:solidFill>
                  <a:srgbClr val="0070C0"/>
                </a:solidFill>
                <a:latin typeface="Lucida Sans" pitchFamily="34" charset="0"/>
              </a:rPr>
              <a:t>Método de venda Linear:</a:t>
            </a:r>
          </a:p>
        </p:txBody>
      </p:sp>
      <p:sp>
        <p:nvSpPr>
          <p:cNvPr id="21" name="TextBox 20"/>
          <p:cNvSpPr txBox="1"/>
          <p:nvPr/>
        </p:nvSpPr>
        <p:spPr>
          <a:xfrm>
            <a:off x="237617" y="6361001"/>
            <a:ext cx="7397825" cy="400110"/>
          </a:xfrm>
          <a:prstGeom prst="rect">
            <a:avLst/>
          </a:prstGeom>
          <a:noFill/>
        </p:spPr>
        <p:txBody>
          <a:bodyPr wrap="square" rtlCol="0">
            <a:spAutoFit/>
          </a:bodyPr>
          <a:lstStyle/>
          <a:p>
            <a:pPr algn="just"/>
            <a:r>
              <a:rPr lang="en-US" sz="1000" dirty="0" smtClean="0">
                <a:solidFill>
                  <a:srgbClr val="0070C0"/>
                </a:solidFill>
                <a:latin typeface="Lucida Sans" pitchFamily="34" charset="0"/>
              </a:rPr>
              <a:t>Notas</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Método</a:t>
            </a:r>
            <a:r>
              <a:rPr lang="en-US" sz="1000" dirty="0" smtClean="0">
                <a:solidFill>
                  <a:srgbClr val="0070C0"/>
                </a:solidFill>
                <a:latin typeface="Lucida Sans" pitchFamily="34" charset="0"/>
              </a:rPr>
              <a:t> linear mais adequado ao nosso negócio </a:t>
            </a:r>
            <a:r>
              <a:rPr lang="en-US" sz="1000" dirty="0" smtClean="0">
                <a:solidFill>
                  <a:srgbClr val="0070C0"/>
                </a:solidFill>
                <a:latin typeface="Lucida Sans" pitchFamily="34" charset="0"/>
              </a:rPr>
              <a:t>devido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ao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tamanho</a:t>
            </a:r>
            <a:r>
              <a:rPr lang="en-US" sz="1000" dirty="0" smtClean="0">
                <a:solidFill>
                  <a:srgbClr val="0070C0"/>
                </a:solidFill>
                <a:latin typeface="Lucida Sans" pitchFamily="34" charset="0"/>
              </a:rPr>
              <a:t> do expositor e </a:t>
            </a:r>
            <a:r>
              <a:rPr lang="en-US" sz="1000" dirty="0" smtClean="0">
                <a:solidFill>
                  <a:srgbClr val="0070C0"/>
                </a:solidFill>
                <a:latin typeface="Lucida Sans" pitchFamily="34" charset="0"/>
              </a:rPr>
              <a:t>não</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caracterizar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gôndola</a:t>
            </a:r>
            <a:r>
              <a:rPr lang="en-US" sz="1000" dirty="0" smtClean="0">
                <a:solidFill>
                  <a:srgbClr val="0070C0"/>
                </a:solidFill>
                <a:latin typeface="Lucida Sans" pitchFamily="34" charset="0"/>
              </a:rPr>
              <a:t>.</a:t>
            </a:r>
          </a:p>
          <a:p>
            <a:pPr algn="just"/>
            <a:r>
              <a:rPr lang="en-US" sz="1000" dirty="0" smtClean="0">
                <a:solidFill>
                  <a:srgbClr val="0070C0"/>
                </a:solidFill>
                <a:latin typeface="Lucida Sans" pitchFamily="34" charset="0"/>
              </a:rPr>
              <a:t>Na </a:t>
            </a:r>
            <a:r>
              <a:rPr lang="en-US" sz="1000" dirty="0" smtClean="0">
                <a:solidFill>
                  <a:srgbClr val="0070C0"/>
                </a:solidFill>
                <a:latin typeface="Lucida Sans" pitchFamily="34" charset="0"/>
              </a:rPr>
              <a:t>ausência</a:t>
            </a:r>
            <a:r>
              <a:rPr lang="en-US" sz="1000" dirty="0" smtClean="0">
                <a:solidFill>
                  <a:srgbClr val="0070C0"/>
                </a:solidFill>
                <a:latin typeface="Lucida Sans" pitchFamily="34" charset="0"/>
              </a:rPr>
              <a:t> de um </a:t>
            </a:r>
            <a:r>
              <a:rPr lang="en-US" sz="1000" dirty="0" smtClean="0">
                <a:solidFill>
                  <a:srgbClr val="0070C0"/>
                </a:solidFill>
                <a:latin typeface="Lucida Sans" pitchFamily="34" charset="0"/>
              </a:rPr>
              <a:t>tipo</a:t>
            </a:r>
            <a:r>
              <a:rPr lang="en-US" sz="1000" dirty="0" smtClean="0">
                <a:solidFill>
                  <a:srgbClr val="0070C0"/>
                </a:solidFill>
                <a:latin typeface="Lucida Sans" pitchFamily="34" charset="0"/>
              </a:rPr>
              <a:t> de </a:t>
            </a:r>
            <a:r>
              <a:rPr lang="en-US" sz="1000" dirty="0" smtClean="0">
                <a:solidFill>
                  <a:srgbClr val="0070C0"/>
                </a:solidFill>
                <a:latin typeface="Lucida Sans" pitchFamily="34" charset="0"/>
              </a:rPr>
              <a:t>doce</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substituir</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por</a:t>
            </a:r>
            <a:r>
              <a:rPr lang="en-US" sz="1000" dirty="0" smtClean="0">
                <a:solidFill>
                  <a:srgbClr val="0070C0"/>
                </a:solidFill>
                <a:latin typeface="Lucida Sans" pitchFamily="34" charset="0"/>
              </a:rPr>
              <a:t> um outro da </a:t>
            </a:r>
            <a:r>
              <a:rPr lang="en-US" sz="1000" dirty="0" smtClean="0">
                <a:solidFill>
                  <a:srgbClr val="0070C0"/>
                </a:solidFill>
                <a:latin typeface="Lucida Sans" pitchFamily="34" charset="0"/>
              </a:rPr>
              <a:t>mesma</a:t>
            </a:r>
            <a:r>
              <a:rPr lang="en-US" sz="1000" dirty="0" smtClean="0">
                <a:solidFill>
                  <a:srgbClr val="0070C0"/>
                </a:solidFill>
                <a:latin typeface="Lucida Sans" pitchFamily="34" charset="0"/>
              </a:rPr>
              <a:t> </a:t>
            </a:r>
            <a:r>
              <a:rPr lang="en-US" sz="1000" dirty="0" smtClean="0">
                <a:solidFill>
                  <a:srgbClr val="0070C0"/>
                </a:solidFill>
                <a:latin typeface="Lucida Sans" pitchFamily="34" charset="0"/>
              </a:rPr>
              <a:t>categoria</a:t>
            </a:r>
            <a:r>
              <a:rPr lang="en-US" sz="1000" dirty="0" smtClean="0">
                <a:solidFill>
                  <a:srgbClr val="0070C0"/>
                </a:solidFill>
                <a:latin typeface="Lucida Sans" pitchFamily="34" charset="0"/>
              </a:rPr>
              <a:t> (zona de </a:t>
            </a:r>
            <a:r>
              <a:rPr lang="en-US" sz="1000" dirty="0" smtClean="0">
                <a:solidFill>
                  <a:srgbClr val="0070C0"/>
                </a:solidFill>
                <a:latin typeface="Lucida Sans" pitchFamily="34" charset="0"/>
              </a:rPr>
              <a:t>exposição</a:t>
            </a:r>
            <a:r>
              <a:rPr lang="en-US" sz="1000" dirty="0" smtClean="0">
                <a:solidFill>
                  <a:srgbClr val="0070C0"/>
                </a:solidFill>
                <a:latin typeface="Lucida Sans" pitchFamily="34" charset="0"/>
              </a:rPr>
              <a:t>).</a:t>
            </a:r>
          </a:p>
        </p:txBody>
      </p:sp>
      <p:cxnSp>
        <p:nvCxnSpPr>
          <p:cNvPr id="7" name="Elbow Connector 6"/>
          <p:cNvCxnSpPr>
            <a:stCxn id="16" idx="1"/>
          </p:cNvCxnSpPr>
          <p:nvPr/>
        </p:nvCxnSpPr>
        <p:spPr>
          <a:xfrm rot="10800000" flipH="1" flipV="1">
            <a:off x="2904148" y="2991748"/>
            <a:ext cx="5172072" cy="1981792"/>
          </a:xfrm>
          <a:prstGeom prst="bentConnector3">
            <a:avLst>
              <a:gd name="adj1" fmla="val -4420"/>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810635" y="1508456"/>
            <a:ext cx="4717412" cy="3000664"/>
          </a:xfrm>
          <a:prstGeom prst="rect">
            <a:avLst/>
          </a:prstGeom>
        </p:spPr>
      </p:pic>
      <p:sp>
        <p:nvSpPr>
          <p:cNvPr id="4" name="Rectangle 3"/>
          <p:cNvSpPr/>
          <p:nvPr/>
        </p:nvSpPr>
        <p:spPr>
          <a:xfrm>
            <a:off x="4590083" y="1718811"/>
            <a:ext cx="1523135" cy="2534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ctangle 15"/>
          <p:cNvSpPr/>
          <p:nvPr/>
        </p:nvSpPr>
        <p:spPr>
          <a:xfrm>
            <a:off x="2904148" y="1730033"/>
            <a:ext cx="1634350" cy="252343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ctangle 17"/>
          <p:cNvSpPr/>
          <p:nvPr/>
        </p:nvSpPr>
        <p:spPr>
          <a:xfrm>
            <a:off x="6153861" y="1718811"/>
            <a:ext cx="1249816" cy="253465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Elbow Connector 18"/>
          <p:cNvCxnSpPr/>
          <p:nvPr/>
        </p:nvCxnSpPr>
        <p:spPr>
          <a:xfrm flipV="1">
            <a:off x="5195900" y="1405051"/>
            <a:ext cx="2772091" cy="269957"/>
          </a:xfrm>
          <a:prstGeom prst="bentConnector3">
            <a:avLst>
              <a:gd name="adj1" fmla="val -64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403677" y="2888940"/>
            <a:ext cx="728388" cy="3371"/>
          </a:xfrm>
          <a:prstGeom prst="straightConnector1">
            <a:avLst/>
          </a:prstGeom>
          <a:ln w="28575">
            <a:solidFill>
              <a:srgbClr val="FFFF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68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295999"/>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solidFill>
              <a:schemeClr val="bg1"/>
            </a:solidFill>
            <a:latin typeface="Lucida Sans"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 ma:contentTypeDescription="Create a new document." ma:contentTypeScope="" ma:versionID="334149326a64982d3b15fe1bb3626b52">
  <xsd:schema xmlns:xsd="http://www.w3.org/2001/XMLSchema" xmlns:xs="http://www.w3.org/2001/XMLSchema" xmlns:p="http://schemas.microsoft.com/office/2006/metadata/properties" xmlns:ns2="b434cdbb-54b5-49ea-a40b-8752fccc213c" targetNamespace="http://schemas.microsoft.com/office/2006/metadata/properties" ma:root="true" ma:fieldsID="eddd2c58a5d112a168fbe3204970eb5e" ns2:_="">
    <xsd:import namespace="b434cdbb-54b5-49ea-a40b-8752fccc213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C5E163-E970-4ECD-845B-10C45414CF2C}">
  <ds:schemaRefs>
    <ds:schemaRef ds:uri="http://schemas.microsoft.com/sharepoint/v3/contenttype/forms"/>
  </ds:schemaRefs>
</ds:datastoreItem>
</file>

<file path=customXml/itemProps2.xml><?xml version="1.0" encoding="utf-8"?>
<ds:datastoreItem xmlns:ds="http://schemas.openxmlformats.org/officeDocument/2006/customXml" ds:itemID="{9E13E624-94BB-4095-9EA6-73964D11847D}">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b434cdbb-54b5-49ea-a40b-8752fccc213c"/>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0F08338-3585-466D-AF1C-11AF2CE37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12786</TotalTime>
  <Words>1643</Words>
  <Application>Microsoft Office PowerPoint</Application>
  <PresentationFormat>Widescreen</PresentationFormat>
  <Paragraphs>176</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Clarendon BT</vt:lpstr>
      <vt:lpstr>Lucida Bright</vt:lpstr>
      <vt:lpstr>Lucida Sans</vt:lpstr>
      <vt:lpstr>Times New Roman</vt:lpstr>
      <vt:lpstr>Wingdings</vt:lpstr>
      <vt:lpstr>Tema de Office</vt:lpstr>
      <vt:lpstr>GUIA RÁPIDO EXPOSIÇÃO DE DOCES NA VITRINE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COFFEE TREE</vt:lpstr>
      <vt:lpstr>PROCEDIMENTO EXPOSIÇÃO DE BEBIDAS E XÍCARAS</vt:lpstr>
      <vt:lpstr>MODELO DE ETIQUETA DE PREÇO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SAAG</dc:creator>
  <cp:lastModifiedBy>Daniele Endler (ext. Scanton)</cp:lastModifiedBy>
  <cp:revision>852</cp:revision>
  <cp:lastPrinted>2017-08-07T18:03:46Z</cp:lastPrinted>
  <dcterms:created xsi:type="dcterms:W3CDTF">2011-07-21T16:01:35Z</dcterms:created>
  <dcterms:modified xsi:type="dcterms:W3CDTF">2017-08-07T18:06:39Z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