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4" r:id="rId5"/>
  </p:sldMasterIdLst>
  <p:notesMasterIdLst>
    <p:notesMasterId r:id="rId20"/>
  </p:notesMasterIdLst>
  <p:handoutMasterIdLst>
    <p:handoutMasterId r:id="rId21"/>
  </p:handoutMasterIdLst>
  <p:sldIdLst>
    <p:sldId id="267" r:id="rId6"/>
    <p:sldId id="269" r:id="rId7"/>
    <p:sldId id="301" r:id="rId8"/>
    <p:sldId id="316" r:id="rId9"/>
    <p:sldId id="302" r:id="rId10"/>
    <p:sldId id="308" r:id="rId11"/>
    <p:sldId id="303" r:id="rId12"/>
    <p:sldId id="310" r:id="rId13"/>
    <p:sldId id="294" r:id="rId14"/>
    <p:sldId id="314" r:id="rId15"/>
    <p:sldId id="312" r:id="rId16"/>
    <p:sldId id="313" r:id="rId17"/>
    <p:sldId id="311" r:id="rId18"/>
    <p:sldId id="315" r:id="rId19"/>
  </p:sldIdLst>
  <p:sldSz cx="9144000" cy="6858000" type="letter"/>
  <p:notesSz cx="6797675" cy="9856788"/>
  <p:defaultTextStyle>
    <a:defPPr>
      <a:defRPr lang="es-ES_tradnl"/>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AC"/>
    <a:srgbClr val="0358EF"/>
    <a:srgbClr val="008AE7"/>
    <a:srgbClr val="FFCD1E"/>
    <a:srgbClr val="FF0066"/>
    <a:srgbClr val="063B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1139" autoAdjust="0"/>
  </p:normalViewPr>
  <p:slideViewPr>
    <p:cSldViewPr snapToObjects="1">
      <p:cViewPr varScale="1">
        <p:scale>
          <a:sx n="74" d="100"/>
          <a:sy n="74" d="100"/>
        </p:scale>
        <p:origin x="1290"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136"/>
    </p:cViewPr>
  </p:sorter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2945659" cy="492839"/>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s-ES" dirty="0"/>
          </a:p>
        </p:txBody>
      </p:sp>
      <p:sp>
        <p:nvSpPr>
          <p:cNvPr id="3" name="Marcador de fecha 2"/>
          <p:cNvSpPr>
            <a:spLocks noGrp="1"/>
          </p:cNvSpPr>
          <p:nvPr>
            <p:ph type="dt" sz="quarter" idx="1"/>
          </p:nvPr>
        </p:nvSpPr>
        <p:spPr>
          <a:xfrm>
            <a:off x="3850444" y="0"/>
            <a:ext cx="2945659" cy="492839"/>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E9A9163-D8BD-0840-95ED-E57732E78BDF}" type="datetime1">
              <a:rPr lang="es-ES_tradnl"/>
              <a:pPr/>
              <a:t>12/07/2017</a:t>
            </a:fld>
            <a:endParaRPr lang="es-ES_tradnl" dirty="0"/>
          </a:p>
        </p:txBody>
      </p:sp>
      <p:sp>
        <p:nvSpPr>
          <p:cNvPr id="4" name="Marcador de pie de página 3"/>
          <p:cNvSpPr>
            <a:spLocks noGrp="1"/>
          </p:cNvSpPr>
          <p:nvPr>
            <p:ph type="ftr" sz="quarter" idx="2"/>
          </p:nvPr>
        </p:nvSpPr>
        <p:spPr>
          <a:xfrm>
            <a:off x="1" y="9362238"/>
            <a:ext cx="2945659" cy="492839"/>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s-ES" dirty="0"/>
          </a:p>
        </p:txBody>
      </p:sp>
      <p:sp>
        <p:nvSpPr>
          <p:cNvPr id="5" name="Marcador de número de diapositiva 4"/>
          <p:cNvSpPr>
            <a:spLocks noGrp="1"/>
          </p:cNvSpPr>
          <p:nvPr>
            <p:ph type="sldNum" sz="quarter" idx="3"/>
          </p:nvPr>
        </p:nvSpPr>
        <p:spPr>
          <a:xfrm>
            <a:off x="3850444" y="9362238"/>
            <a:ext cx="2945659" cy="492839"/>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73243D5-B037-F94B-BD85-45C4FC7A97E4}" type="slidenum">
              <a:rPr lang="es-ES_tradnl"/>
              <a:pPr/>
              <a:t>‹#›</a:t>
            </a:fld>
            <a:endParaRPr lang="es-ES_tradnl" dirty="0"/>
          </a:p>
        </p:txBody>
      </p:sp>
    </p:spTree>
    <p:extLst>
      <p:ext uri="{BB962C8B-B14F-4D97-AF65-F5344CB8AC3E}">
        <p14:creationId xmlns:p14="http://schemas.microsoft.com/office/powerpoint/2010/main" val="1791396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2945659" cy="492839"/>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s-ES" dirty="0"/>
          </a:p>
        </p:txBody>
      </p:sp>
      <p:sp>
        <p:nvSpPr>
          <p:cNvPr id="3" name="Marcador de fecha 2"/>
          <p:cNvSpPr>
            <a:spLocks noGrp="1"/>
          </p:cNvSpPr>
          <p:nvPr>
            <p:ph type="dt" idx="1"/>
          </p:nvPr>
        </p:nvSpPr>
        <p:spPr>
          <a:xfrm>
            <a:off x="3850444" y="0"/>
            <a:ext cx="2945659" cy="492839"/>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4FC7070-86EE-DA4C-BC28-2F892ABB6762}" type="datetime1">
              <a:rPr lang="es-ES_tradnl"/>
              <a:pPr/>
              <a:t>12/07/2017</a:t>
            </a:fld>
            <a:endParaRPr lang="es-ES_tradnl" dirty="0"/>
          </a:p>
        </p:txBody>
      </p:sp>
      <p:sp>
        <p:nvSpPr>
          <p:cNvPr id="4" name="Marcador de imagen de diapositiva 3"/>
          <p:cNvSpPr>
            <a:spLocks noGrp="1" noRot="1" noChangeAspect="1"/>
          </p:cNvSpPr>
          <p:nvPr>
            <p:ph type="sldImg" idx="2"/>
          </p:nvPr>
        </p:nvSpPr>
        <p:spPr>
          <a:xfrm>
            <a:off x="935038" y="739775"/>
            <a:ext cx="4927600" cy="36957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s-ES" dirty="0"/>
          </a:p>
        </p:txBody>
      </p:sp>
      <p:sp>
        <p:nvSpPr>
          <p:cNvPr id="5" name="Marcador de notas 4"/>
          <p:cNvSpPr>
            <a:spLocks noGrp="1"/>
          </p:cNvSpPr>
          <p:nvPr>
            <p:ph type="body" sz="quarter" idx="3"/>
          </p:nvPr>
        </p:nvSpPr>
        <p:spPr>
          <a:xfrm>
            <a:off x="679768" y="4681975"/>
            <a:ext cx="5438140" cy="4435555"/>
          </a:xfrm>
          <a:prstGeom prst="rect">
            <a:avLst/>
          </a:prstGeom>
        </p:spPr>
        <p:txBody>
          <a:bodyPr vert="horz" wrap="square" lIns="91440" tIns="45720" rIns="91440" bIns="45720" numCol="1" anchor="t" anchorCtr="0" compatLnSpc="1">
            <a:prstTxWarp prst="textNoShape">
              <a:avLst/>
            </a:prstTxWarp>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1" y="9362238"/>
            <a:ext cx="2945659" cy="492839"/>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s-ES" dirty="0"/>
          </a:p>
        </p:txBody>
      </p:sp>
      <p:sp>
        <p:nvSpPr>
          <p:cNvPr id="7" name="Marcador de número de diapositiva 6"/>
          <p:cNvSpPr>
            <a:spLocks noGrp="1"/>
          </p:cNvSpPr>
          <p:nvPr>
            <p:ph type="sldNum" sz="quarter" idx="5"/>
          </p:nvPr>
        </p:nvSpPr>
        <p:spPr>
          <a:xfrm>
            <a:off x="3850444" y="9362238"/>
            <a:ext cx="2945659" cy="492839"/>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1665B4E-1473-6F48-BAB3-EC3316CBDDCC}" type="slidenum">
              <a:rPr lang="es-ES_tradnl"/>
              <a:pPr/>
              <a:t>‹#›</a:t>
            </a:fld>
            <a:endParaRPr lang="es-ES_tradnl" dirty="0"/>
          </a:p>
        </p:txBody>
      </p:sp>
    </p:spTree>
    <p:extLst>
      <p:ext uri="{BB962C8B-B14F-4D97-AF65-F5344CB8AC3E}">
        <p14:creationId xmlns:p14="http://schemas.microsoft.com/office/powerpoint/2010/main" val="33769163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D1665B4E-1473-6F48-BAB3-EC3316CBDDCC}" type="slidenum">
              <a:rPr lang="es-ES_tradnl" smtClean="0"/>
              <a:pPr/>
              <a:t>10</a:t>
            </a:fld>
            <a:endParaRPr lang="es-ES_tradnl" dirty="0"/>
          </a:p>
        </p:txBody>
      </p:sp>
    </p:spTree>
    <p:extLst>
      <p:ext uri="{BB962C8B-B14F-4D97-AF65-F5344CB8AC3E}">
        <p14:creationId xmlns:p14="http://schemas.microsoft.com/office/powerpoint/2010/main" val="4029395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D1665B4E-1473-6F48-BAB3-EC3316CBDDCC}" type="slidenum">
              <a:rPr lang="es-ES_tradnl" smtClean="0"/>
              <a:pPr/>
              <a:t>13</a:t>
            </a:fld>
            <a:endParaRPr lang="es-ES_tradnl" dirty="0"/>
          </a:p>
        </p:txBody>
      </p:sp>
    </p:spTree>
    <p:extLst>
      <p:ext uri="{BB962C8B-B14F-4D97-AF65-F5344CB8AC3E}">
        <p14:creationId xmlns:p14="http://schemas.microsoft.com/office/powerpoint/2010/main" val="3891986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D1665B4E-1473-6F48-BAB3-EC3316CBDDCC}" type="slidenum">
              <a:rPr lang="es-ES_tradnl" smtClean="0"/>
              <a:pPr/>
              <a:t>14</a:t>
            </a:fld>
            <a:endParaRPr lang="es-ES_tradnl" dirty="0"/>
          </a:p>
        </p:txBody>
      </p:sp>
    </p:spTree>
    <p:extLst>
      <p:ext uri="{BB962C8B-B14F-4D97-AF65-F5344CB8AC3E}">
        <p14:creationId xmlns:p14="http://schemas.microsoft.com/office/powerpoint/2010/main" val="830575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6"/>
            <a:ext cx="7772400" cy="1470025"/>
          </a:xfrm>
        </p:spPr>
        <p:txBody>
          <a:bodyPr/>
          <a:lstStyle/>
          <a:p>
            <a:r>
              <a:rPr lang="es-ES_tradnl" smtClean="0"/>
              <a:t>Clic para editar título</a:t>
            </a:r>
            <a:endParaRPr lang="es-ES_tradnl"/>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_tradnl" dirty="0"/>
          </a:p>
        </p:txBody>
      </p:sp>
      <p:sp>
        <p:nvSpPr>
          <p:cNvPr id="4" name="Marcador de fecha 3"/>
          <p:cNvSpPr>
            <a:spLocks noGrp="1"/>
          </p:cNvSpPr>
          <p:nvPr>
            <p:ph type="dt" sz="half" idx="10"/>
          </p:nvPr>
        </p:nvSpPr>
        <p:spPr>
          <a:xfrm>
            <a:off x="0" y="6248400"/>
            <a:ext cx="2133600" cy="365125"/>
          </a:xfrm>
        </p:spPr>
        <p:txBody>
          <a:bodyPr/>
          <a:lstStyle>
            <a:lvl1pPr>
              <a:defRPr/>
            </a:lvl1pPr>
          </a:lstStyle>
          <a:p>
            <a:fld id="{4149D36B-2380-F348-A370-993D89B4A1F9}" type="datetime1">
              <a:rPr lang="es-ES_tradnl"/>
              <a:pPr/>
              <a:t>12/07/2017</a:t>
            </a:fld>
            <a:endParaRPr lang="es-ES_tradnl" dirty="0"/>
          </a:p>
        </p:txBody>
      </p:sp>
      <p:sp>
        <p:nvSpPr>
          <p:cNvPr id="5" name="Marcador de número de diapositiva 5"/>
          <p:cNvSpPr>
            <a:spLocks noGrp="1"/>
          </p:cNvSpPr>
          <p:nvPr>
            <p:ph type="sldNum" sz="quarter" idx="11"/>
          </p:nvPr>
        </p:nvSpPr>
        <p:spPr>
          <a:xfrm>
            <a:off x="6934200" y="6248400"/>
            <a:ext cx="2133600" cy="365125"/>
          </a:xfrm>
        </p:spPr>
        <p:txBody>
          <a:bodyPr/>
          <a:lstStyle>
            <a:lvl1pPr>
              <a:defRPr/>
            </a:lvl1pPr>
          </a:lstStyle>
          <a:p>
            <a:fld id="{15A83A07-B3EC-624D-9D0B-522CCCBF7066}" type="slidenum">
              <a:rPr lang="es-ES_tradnl"/>
              <a:pPr/>
              <a:t>‹#›</a:t>
            </a:fld>
            <a:endParaRPr lang="es-ES_tradnl" dirty="0"/>
          </a:p>
        </p:txBody>
      </p:sp>
    </p:spTree>
    <p:extLst>
      <p:ext uri="{BB962C8B-B14F-4D97-AF65-F5344CB8AC3E}">
        <p14:creationId xmlns:p14="http://schemas.microsoft.com/office/powerpoint/2010/main" val="3518275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a:xfrm>
            <a:off x="0" y="6264275"/>
            <a:ext cx="2133600" cy="365125"/>
          </a:xfrm>
        </p:spPr>
        <p:txBody>
          <a:bodyPr/>
          <a:lstStyle>
            <a:lvl1pPr>
              <a:defRPr/>
            </a:lvl1pPr>
          </a:lstStyle>
          <a:p>
            <a:fld id="{127B96A0-3663-B34F-A370-A59B127CB4E1}" type="datetime1">
              <a:rPr lang="es-ES_tradnl"/>
              <a:pPr/>
              <a:t>12/07/2017</a:t>
            </a:fld>
            <a:endParaRPr lang="es-ES_tradnl" dirty="0"/>
          </a:p>
        </p:txBody>
      </p:sp>
      <p:sp>
        <p:nvSpPr>
          <p:cNvPr id="5" name="Marcador de número de diapositiva 5"/>
          <p:cNvSpPr>
            <a:spLocks noGrp="1"/>
          </p:cNvSpPr>
          <p:nvPr>
            <p:ph type="sldNum" sz="quarter" idx="11"/>
          </p:nvPr>
        </p:nvSpPr>
        <p:spPr>
          <a:xfrm>
            <a:off x="7010400" y="6264275"/>
            <a:ext cx="2133600" cy="365125"/>
          </a:xfrm>
        </p:spPr>
        <p:txBody>
          <a:bodyPr/>
          <a:lstStyle>
            <a:lvl1pPr>
              <a:defRPr/>
            </a:lvl1pPr>
          </a:lstStyle>
          <a:p>
            <a:fld id="{D8C63353-EAE8-504E-9555-CF678630906D}" type="slidenum">
              <a:rPr lang="es-ES_tradnl"/>
              <a:pPr/>
              <a:t>‹#›</a:t>
            </a:fld>
            <a:endParaRPr lang="es-ES_tradnl" dirty="0"/>
          </a:p>
        </p:txBody>
      </p:sp>
    </p:spTree>
    <p:extLst>
      <p:ext uri="{BB962C8B-B14F-4D97-AF65-F5344CB8AC3E}">
        <p14:creationId xmlns:p14="http://schemas.microsoft.com/office/powerpoint/2010/main" val="271863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06375"/>
            <a:ext cx="2057400" cy="4387851"/>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457200" y="206375"/>
            <a:ext cx="6019800" cy="4387851"/>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a:xfrm>
            <a:off x="0" y="6248400"/>
            <a:ext cx="2133600" cy="365125"/>
          </a:xfrm>
        </p:spPr>
        <p:txBody>
          <a:bodyPr/>
          <a:lstStyle>
            <a:lvl1pPr>
              <a:defRPr/>
            </a:lvl1pPr>
          </a:lstStyle>
          <a:p>
            <a:fld id="{D9DECBC4-BC63-3F42-9731-EAE8C69A50AB}" type="datetime1">
              <a:rPr lang="es-ES_tradnl"/>
              <a:pPr/>
              <a:t>12/07/2017</a:t>
            </a:fld>
            <a:endParaRPr lang="es-ES_tradnl" dirty="0"/>
          </a:p>
        </p:txBody>
      </p:sp>
      <p:sp>
        <p:nvSpPr>
          <p:cNvPr id="5" name="Marcador de número de diapositiva 5"/>
          <p:cNvSpPr>
            <a:spLocks noGrp="1"/>
          </p:cNvSpPr>
          <p:nvPr>
            <p:ph type="sldNum" sz="quarter" idx="11"/>
          </p:nvPr>
        </p:nvSpPr>
        <p:spPr/>
        <p:txBody>
          <a:bodyPr/>
          <a:lstStyle>
            <a:lvl1pPr>
              <a:defRPr/>
            </a:lvl1pPr>
          </a:lstStyle>
          <a:p>
            <a:fld id="{BC96CB33-0797-6A41-B86A-9DD1DC1347A9}" type="slidenum">
              <a:rPr lang="es-ES_tradnl"/>
              <a:pPr/>
              <a:t>‹#›</a:t>
            </a:fld>
            <a:endParaRPr lang="es-ES_tradnl" dirty="0"/>
          </a:p>
        </p:txBody>
      </p:sp>
    </p:spTree>
    <p:extLst>
      <p:ext uri="{BB962C8B-B14F-4D97-AF65-F5344CB8AC3E}">
        <p14:creationId xmlns:p14="http://schemas.microsoft.com/office/powerpoint/2010/main" val="3381029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7" name="CuadroTexto 8"/>
          <p:cNvSpPr txBox="1"/>
          <p:nvPr userDrawn="1"/>
        </p:nvSpPr>
        <p:spPr>
          <a:xfrm rot="19498548">
            <a:off x="-340230" y="2984647"/>
            <a:ext cx="9551013" cy="1015663"/>
          </a:xfrm>
          <a:prstGeom prst="rect">
            <a:avLst/>
          </a:prstGeom>
          <a:noFill/>
        </p:spPr>
        <p:txBody>
          <a:bodyPr wrap="none" rtlCol="0">
            <a:spAutoFit/>
          </a:bodyPr>
          <a:lstStyle/>
          <a:p>
            <a:r>
              <a:rPr lang="es-MX" sz="6000" dirty="0" smtClean="0">
                <a:solidFill>
                  <a:schemeClr val="accent1">
                    <a:lumMod val="20000"/>
                    <a:lumOff val="80000"/>
                  </a:schemeClr>
                </a:solidFill>
                <a:latin typeface="Lucida Sans" pitchFamily="34" charset="0"/>
              </a:rPr>
              <a:t>DOCUMENTO EN REVIsão</a:t>
            </a:r>
          </a:p>
        </p:txBody>
      </p:sp>
      <p:sp>
        <p:nvSpPr>
          <p:cNvPr id="2" name="Título 1"/>
          <p:cNvSpPr>
            <a:spLocks noGrp="1"/>
          </p:cNvSpPr>
          <p:nvPr>
            <p:ph type="title"/>
          </p:nvPr>
        </p:nvSpPr>
        <p:spPr/>
        <p:txBody>
          <a:bodyPr/>
          <a:lstStyle/>
          <a:p>
            <a:r>
              <a:rPr lang="es-ES" smtClean="0"/>
              <a:t>Haga clic para modificar el estilo de título del patrón</a:t>
            </a:r>
            <a:endParaRPr lang="es-MX"/>
          </a:p>
        </p:txBody>
      </p:sp>
    </p:spTree>
    <p:extLst>
      <p:ext uri="{BB962C8B-B14F-4D97-AF65-F5344CB8AC3E}">
        <p14:creationId xmlns:p14="http://schemas.microsoft.com/office/powerpoint/2010/main" val="4268769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7" name="CuadroTexto 8"/>
          <p:cNvSpPr txBox="1"/>
          <p:nvPr userDrawn="1"/>
        </p:nvSpPr>
        <p:spPr>
          <a:xfrm rot="19498548">
            <a:off x="-340230" y="2984647"/>
            <a:ext cx="9551013" cy="1015663"/>
          </a:xfrm>
          <a:prstGeom prst="rect">
            <a:avLst/>
          </a:prstGeom>
          <a:noFill/>
        </p:spPr>
        <p:txBody>
          <a:bodyPr wrap="none" rtlCol="0">
            <a:spAutoFit/>
          </a:bodyPr>
          <a:lstStyle/>
          <a:p>
            <a:r>
              <a:rPr lang="es-MX" sz="6000" dirty="0" smtClean="0">
                <a:solidFill>
                  <a:schemeClr val="accent1">
                    <a:lumMod val="20000"/>
                    <a:lumOff val="80000"/>
                  </a:schemeClr>
                </a:solidFill>
                <a:latin typeface="Lucida Sans" pitchFamily="34" charset="0"/>
              </a:rPr>
              <a:t>DOCUMENTO EN REVIsão</a:t>
            </a:r>
          </a:p>
        </p:txBody>
      </p:sp>
      <p:sp>
        <p:nvSpPr>
          <p:cNvPr id="2" name="Título 1"/>
          <p:cNvSpPr>
            <a:spLocks noGrp="1"/>
          </p:cNvSpPr>
          <p:nvPr>
            <p:ph type="title"/>
          </p:nvPr>
        </p:nvSpPr>
        <p:spPr/>
        <p:txBody>
          <a:bodyPr/>
          <a:lstStyle/>
          <a:p>
            <a:r>
              <a:rPr lang="es-ES" smtClean="0"/>
              <a:t>Haga clic para modificar el estilo de título del patrón</a:t>
            </a:r>
            <a:endParaRPr lang="es-MX"/>
          </a:p>
        </p:txBody>
      </p:sp>
      <p:pic>
        <p:nvPicPr>
          <p:cNvPr id="4" name="3 Imagen">
            <a:hlinkClick r:id="rId2" action="ppaction://hlinksldjump"/>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5937" t="24580" r="21636" b="25927"/>
          <a:stretch/>
        </p:blipFill>
        <p:spPr>
          <a:xfrm>
            <a:off x="8572666" y="203422"/>
            <a:ext cx="516742" cy="544037"/>
          </a:xfrm>
          <a:prstGeom prst="rect">
            <a:avLst/>
          </a:prstGeom>
        </p:spPr>
      </p:pic>
    </p:spTree>
    <p:extLst>
      <p:ext uri="{BB962C8B-B14F-4D97-AF65-F5344CB8AC3E}">
        <p14:creationId xmlns:p14="http://schemas.microsoft.com/office/powerpoint/2010/main" val="4049982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6" name="CuadroTexto 8"/>
          <p:cNvSpPr txBox="1"/>
          <p:nvPr userDrawn="1"/>
        </p:nvSpPr>
        <p:spPr>
          <a:xfrm rot="19498548">
            <a:off x="-340230" y="2984647"/>
            <a:ext cx="9551013" cy="1015663"/>
          </a:xfrm>
          <a:prstGeom prst="rect">
            <a:avLst/>
          </a:prstGeom>
          <a:noFill/>
        </p:spPr>
        <p:txBody>
          <a:bodyPr wrap="none" rtlCol="0">
            <a:spAutoFit/>
          </a:bodyPr>
          <a:lstStyle/>
          <a:p>
            <a:r>
              <a:rPr lang="es-MX" sz="6000" dirty="0" smtClean="0">
                <a:solidFill>
                  <a:schemeClr val="accent1">
                    <a:lumMod val="20000"/>
                    <a:lumOff val="80000"/>
                  </a:schemeClr>
                </a:solidFill>
                <a:latin typeface="Lucida Sans" pitchFamily="34" charset="0"/>
              </a:rPr>
              <a:t>DOCUMENTO EN REVIsão</a:t>
            </a:r>
          </a:p>
        </p:txBody>
      </p:sp>
      <p:sp>
        <p:nvSpPr>
          <p:cNvPr id="7" name="4 Título"/>
          <p:cNvSpPr txBox="1">
            <a:spLocks/>
          </p:cNvSpPr>
          <p:nvPr userDrawn="1"/>
        </p:nvSpPr>
        <p:spPr>
          <a:xfrm>
            <a:off x="685800" y="2693988"/>
            <a:ext cx="7772400" cy="147002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600" kern="1200">
                <a:solidFill>
                  <a:srgbClr val="0068AC"/>
                </a:solidFill>
                <a:latin typeface="Clarendon BT" panose="02040804050505030204" pitchFamily="18" charset="0"/>
                <a:ea typeface="+mj-ea"/>
                <a:cs typeface="+mj-cs"/>
              </a:defRPr>
            </a:lvl1pPr>
          </a:lstStyle>
          <a:p>
            <a:r>
              <a:rPr lang="es-MX" sz="3600" dirty="0" smtClean="0"/>
              <a:t>ANEXOS</a:t>
            </a:r>
            <a:endParaRPr lang="es-MX" sz="3600" dirty="0"/>
          </a:p>
        </p:txBody>
      </p:sp>
      <p:pic>
        <p:nvPicPr>
          <p:cNvPr id="8" name="3 Imagen">
            <a:hlinkClick r:id="" action="ppaction://noaction"/>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5937" t="24580" r="21636" b="25927"/>
          <a:stretch/>
        </p:blipFill>
        <p:spPr>
          <a:xfrm>
            <a:off x="8572666" y="6263047"/>
            <a:ext cx="516742" cy="544037"/>
          </a:xfrm>
          <a:prstGeom prst="rect">
            <a:avLst/>
          </a:prstGeom>
        </p:spPr>
      </p:pic>
    </p:spTree>
    <p:extLst>
      <p:ext uri="{BB962C8B-B14F-4D97-AF65-F5344CB8AC3E}">
        <p14:creationId xmlns:p14="http://schemas.microsoft.com/office/powerpoint/2010/main" val="274462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Tree>
    <p:extLst>
      <p:ext uri="{BB962C8B-B14F-4D97-AF65-F5344CB8AC3E}">
        <p14:creationId xmlns:p14="http://schemas.microsoft.com/office/powerpoint/2010/main" val="1319278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pic>
        <p:nvPicPr>
          <p:cNvPr id="4" name="3 Imagen">
            <a:hlinkClick r:id="rId2" action="ppaction://hlinksldjump"/>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5937" t="24580" r="21636" b="25927"/>
          <a:stretch/>
        </p:blipFill>
        <p:spPr>
          <a:xfrm>
            <a:off x="8572666" y="203422"/>
            <a:ext cx="516742" cy="544037"/>
          </a:xfrm>
          <a:prstGeom prst="rect">
            <a:avLst/>
          </a:prstGeom>
        </p:spPr>
      </p:pic>
    </p:spTree>
    <p:extLst>
      <p:ext uri="{BB962C8B-B14F-4D97-AF65-F5344CB8AC3E}">
        <p14:creationId xmlns:p14="http://schemas.microsoft.com/office/powerpoint/2010/main" val="4019747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7" name="4 Título"/>
          <p:cNvSpPr txBox="1">
            <a:spLocks/>
          </p:cNvSpPr>
          <p:nvPr userDrawn="1"/>
        </p:nvSpPr>
        <p:spPr>
          <a:xfrm>
            <a:off x="685800" y="2693988"/>
            <a:ext cx="7772400" cy="147002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600" kern="1200">
                <a:solidFill>
                  <a:srgbClr val="0068AC"/>
                </a:solidFill>
                <a:latin typeface="Clarendon BT" panose="02040804050505030204" pitchFamily="18" charset="0"/>
                <a:ea typeface="+mj-ea"/>
                <a:cs typeface="+mj-cs"/>
              </a:defRPr>
            </a:lvl1pPr>
          </a:lstStyle>
          <a:p>
            <a:r>
              <a:rPr lang="es-MX" sz="3600" dirty="0" smtClean="0"/>
              <a:t>ANEXOS</a:t>
            </a:r>
            <a:endParaRPr lang="es-MX" sz="3600" dirty="0"/>
          </a:p>
        </p:txBody>
      </p:sp>
      <p:pic>
        <p:nvPicPr>
          <p:cNvPr id="8" name="3 Imagen">
            <a:hlinkClick r:id="rId2" action="ppaction://hlinksldjump"/>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5937" t="24580" r="21636" b="25927"/>
          <a:stretch/>
        </p:blipFill>
        <p:spPr>
          <a:xfrm>
            <a:off x="8572666" y="6263047"/>
            <a:ext cx="516742" cy="544037"/>
          </a:xfrm>
          <a:prstGeom prst="rect">
            <a:avLst/>
          </a:prstGeom>
        </p:spPr>
      </p:pic>
    </p:spTree>
    <p:extLst>
      <p:ext uri="{BB962C8B-B14F-4D97-AF65-F5344CB8AC3E}">
        <p14:creationId xmlns:p14="http://schemas.microsoft.com/office/powerpoint/2010/main" val="2938813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pic>
        <p:nvPicPr>
          <p:cNvPr id="7" name="Imagen 6">
            <a:hlinkClick r:id="rId2" action="ppaction://hlinksldjump"/>
          </p:cNvPr>
          <p:cNvPicPr>
            <a:picLocks noChangeAspect="1"/>
          </p:cNvPicPr>
          <p:nvPr userDrawn="1"/>
        </p:nvPicPr>
        <p:blipFill rotWithShape="1">
          <a:blip r:embed="rId3" cstate="print"/>
          <a:srcRect b="5052"/>
          <a:stretch/>
        </p:blipFill>
        <p:spPr>
          <a:xfrm>
            <a:off x="8574139" y="261822"/>
            <a:ext cx="525128" cy="528753"/>
          </a:xfrm>
          <a:prstGeom prst="rect">
            <a:avLst/>
          </a:prstGeom>
        </p:spPr>
      </p:pic>
    </p:spTree>
    <p:extLst>
      <p:ext uri="{BB962C8B-B14F-4D97-AF65-F5344CB8AC3E}">
        <p14:creationId xmlns:p14="http://schemas.microsoft.com/office/powerpoint/2010/main" val="2991567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Título y objetos">
    <p:spTree>
      <p:nvGrpSpPr>
        <p:cNvPr id="1" name=""/>
        <p:cNvGrpSpPr/>
        <p:nvPr/>
      </p:nvGrpSpPr>
      <p:grpSpPr>
        <a:xfrm>
          <a:off x="0" y="0"/>
          <a:ext cx="0" cy="0"/>
          <a:chOff x="0" y="0"/>
          <a:chExt cx="0" cy="0"/>
        </a:xfrm>
      </p:grpSpPr>
      <p:pic>
        <p:nvPicPr>
          <p:cNvPr id="6" name="3 Imagen">
            <a:hlinkClick r:id="rId2" action="ppaction://hlinksldjump"/>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5937" t="24580" r="21636" b="25927"/>
          <a:stretch/>
        </p:blipFill>
        <p:spPr>
          <a:xfrm>
            <a:off x="8069791" y="203422"/>
            <a:ext cx="516742" cy="544037"/>
          </a:xfrm>
          <a:prstGeom prst="rect">
            <a:avLst/>
          </a:prstGeom>
        </p:spPr>
      </p:pic>
      <p:sp>
        <p:nvSpPr>
          <p:cNvPr id="9" name="Title 1"/>
          <p:cNvSpPr>
            <a:spLocks noGrp="1"/>
          </p:cNvSpPr>
          <p:nvPr>
            <p:ph type="title"/>
          </p:nvPr>
        </p:nvSpPr>
        <p:spPr>
          <a:xfrm>
            <a:off x="2133601" y="166345"/>
            <a:ext cx="5668488" cy="724303"/>
          </a:xfrm>
        </p:spPr>
        <p:txBody>
          <a:bodyPr/>
          <a:lstStyle/>
          <a:p>
            <a:r>
              <a:rPr lang="es-ES" dirty="0" smtClean="0"/>
              <a:t>Haga clic para modificar el estilo de título del patrón</a:t>
            </a:r>
            <a:endParaRPr lang="en-US" dirty="0"/>
          </a:p>
        </p:txBody>
      </p:sp>
    </p:spTree>
    <p:extLst>
      <p:ext uri="{BB962C8B-B14F-4D97-AF65-F5344CB8AC3E}">
        <p14:creationId xmlns:p14="http://schemas.microsoft.com/office/powerpoint/2010/main" val="9544652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a:xfrm>
            <a:off x="0" y="6248400"/>
            <a:ext cx="2133600" cy="365125"/>
          </a:xfrm>
        </p:spPr>
        <p:txBody>
          <a:bodyPr/>
          <a:lstStyle>
            <a:lvl1pPr>
              <a:defRPr/>
            </a:lvl1pPr>
          </a:lstStyle>
          <a:p>
            <a:fld id="{F02B46ED-29C8-DB4D-AD28-CB694531A187}" type="datetime1">
              <a:rPr lang="es-ES_tradnl"/>
              <a:pPr/>
              <a:t>12/07/2017</a:t>
            </a:fld>
            <a:endParaRPr lang="es-ES_tradnl" dirty="0"/>
          </a:p>
        </p:txBody>
      </p:sp>
      <p:sp>
        <p:nvSpPr>
          <p:cNvPr id="5" name="Marcador de número de diapositiva 5"/>
          <p:cNvSpPr>
            <a:spLocks noGrp="1"/>
          </p:cNvSpPr>
          <p:nvPr>
            <p:ph type="sldNum" sz="quarter" idx="11"/>
          </p:nvPr>
        </p:nvSpPr>
        <p:spPr/>
        <p:txBody>
          <a:bodyPr/>
          <a:lstStyle>
            <a:lvl1pPr>
              <a:defRPr/>
            </a:lvl1pPr>
          </a:lstStyle>
          <a:p>
            <a:fld id="{621458D2-64A6-A247-9236-9F5EA779DC84}" type="slidenum">
              <a:rPr lang="es-ES_tradnl"/>
              <a:pPr/>
              <a:t>‹#›</a:t>
            </a:fld>
            <a:endParaRPr lang="es-ES_tradnl" dirty="0"/>
          </a:p>
        </p:txBody>
      </p:sp>
    </p:spTree>
    <p:extLst>
      <p:ext uri="{BB962C8B-B14F-4D97-AF65-F5344CB8AC3E}">
        <p14:creationId xmlns:p14="http://schemas.microsoft.com/office/powerpoint/2010/main" val="3128949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1"/>
            <a:ext cx="7772400" cy="1362075"/>
          </a:xfrm>
        </p:spPr>
        <p:txBody>
          <a:bodyPr anchor="t"/>
          <a:lstStyle>
            <a:lvl1pPr algn="l">
              <a:defRPr sz="4000" b="1" cap="all"/>
            </a:lvl1pPr>
          </a:lstStyle>
          <a:p>
            <a:r>
              <a:rPr lang="es-ES_tradnl" smtClean="0"/>
              <a:t>Clic para editar título</a:t>
            </a:r>
            <a:endParaRPr lang="es-ES_tradnl"/>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a:xfrm>
            <a:off x="0" y="6248400"/>
            <a:ext cx="2133600" cy="365125"/>
          </a:xfrm>
        </p:spPr>
        <p:txBody>
          <a:bodyPr/>
          <a:lstStyle>
            <a:lvl1pPr>
              <a:defRPr/>
            </a:lvl1pPr>
          </a:lstStyle>
          <a:p>
            <a:fld id="{DD8753E8-6D0E-0042-8E88-66226CD029BB}" type="datetime1">
              <a:rPr lang="es-ES_tradnl"/>
              <a:pPr/>
              <a:t>12/07/2017</a:t>
            </a:fld>
            <a:endParaRPr lang="es-ES_tradnl" dirty="0"/>
          </a:p>
        </p:txBody>
      </p:sp>
      <p:sp>
        <p:nvSpPr>
          <p:cNvPr id="5" name="Marcador de número de diapositiva 5"/>
          <p:cNvSpPr>
            <a:spLocks noGrp="1"/>
          </p:cNvSpPr>
          <p:nvPr>
            <p:ph type="sldNum" sz="quarter" idx="11"/>
          </p:nvPr>
        </p:nvSpPr>
        <p:spPr/>
        <p:txBody>
          <a:bodyPr/>
          <a:lstStyle>
            <a:lvl1pPr>
              <a:defRPr/>
            </a:lvl1pPr>
          </a:lstStyle>
          <a:p>
            <a:fld id="{8F7519B2-04AE-A04E-BFF6-5C8E0AC0E77C}" type="slidenum">
              <a:rPr lang="es-ES_tradnl"/>
              <a:pPr/>
              <a:t>‹#›</a:t>
            </a:fld>
            <a:endParaRPr lang="es-ES_tradnl" dirty="0"/>
          </a:p>
        </p:txBody>
      </p:sp>
    </p:spTree>
    <p:extLst>
      <p:ext uri="{BB962C8B-B14F-4D97-AF65-F5344CB8AC3E}">
        <p14:creationId xmlns:p14="http://schemas.microsoft.com/office/powerpoint/2010/main" val="3795869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3"/>
          <p:cNvSpPr>
            <a:spLocks noGrp="1"/>
          </p:cNvSpPr>
          <p:nvPr>
            <p:ph type="dt" sz="half" idx="10"/>
          </p:nvPr>
        </p:nvSpPr>
        <p:spPr>
          <a:xfrm>
            <a:off x="0" y="6248400"/>
            <a:ext cx="2133600" cy="365125"/>
          </a:xfrm>
        </p:spPr>
        <p:txBody>
          <a:bodyPr/>
          <a:lstStyle>
            <a:lvl1pPr>
              <a:defRPr/>
            </a:lvl1pPr>
          </a:lstStyle>
          <a:p>
            <a:fld id="{15863D97-D3F2-EE4E-933D-61518F364051}" type="datetime1">
              <a:rPr lang="es-ES_tradnl"/>
              <a:pPr/>
              <a:t>12/07/2017</a:t>
            </a:fld>
            <a:endParaRPr lang="es-ES_tradnl" dirty="0"/>
          </a:p>
        </p:txBody>
      </p:sp>
      <p:sp>
        <p:nvSpPr>
          <p:cNvPr id="6" name="Marcador de número de diapositiva 5"/>
          <p:cNvSpPr>
            <a:spLocks noGrp="1"/>
          </p:cNvSpPr>
          <p:nvPr>
            <p:ph type="sldNum" sz="quarter" idx="11"/>
          </p:nvPr>
        </p:nvSpPr>
        <p:spPr/>
        <p:txBody>
          <a:bodyPr/>
          <a:lstStyle>
            <a:lvl1pPr>
              <a:defRPr/>
            </a:lvl1pPr>
          </a:lstStyle>
          <a:p>
            <a:fld id="{38A8935A-0DC4-FE42-BEBF-8663A52D896C}" type="slidenum">
              <a:rPr lang="es-ES_tradnl"/>
              <a:pPr/>
              <a:t>‹#›</a:t>
            </a:fld>
            <a:endParaRPr lang="es-ES_tradnl" dirty="0"/>
          </a:p>
        </p:txBody>
      </p:sp>
    </p:spTree>
    <p:extLst>
      <p:ext uri="{BB962C8B-B14F-4D97-AF65-F5344CB8AC3E}">
        <p14:creationId xmlns:p14="http://schemas.microsoft.com/office/powerpoint/2010/main" val="911943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9"/>
            <a:ext cx="8229600" cy="1143000"/>
          </a:xfrm>
        </p:spPr>
        <p:txBody>
          <a:bodyPr/>
          <a:lstStyle>
            <a:lvl1pPr>
              <a:defRPr/>
            </a:lvl1pPr>
          </a:lstStyle>
          <a:p>
            <a:r>
              <a:rPr lang="es-ES_tradnl" smtClean="0"/>
              <a:t>Clic para editar título</a:t>
            </a:r>
            <a:endParaRPr lang="es-ES_tradnl"/>
          </a:p>
        </p:txBody>
      </p:sp>
      <p:sp>
        <p:nvSpPr>
          <p:cNvPr id="3" name="Marcador de texto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3"/>
          <p:cNvSpPr>
            <a:spLocks noGrp="1"/>
          </p:cNvSpPr>
          <p:nvPr>
            <p:ph type="dt" sz="half" idx="10"/>
          </p:nvPr>
        </p:nvSpPr>
        <p:spPr>
          <a:xfrm>
            <a:off x="0" y="6248400"/>
            <a:ext cx="2133600" cy="365125"/>
          </a:xfrm>
        </p:spPr>
        <p:txBody>
          <a:bodyPr/>
          <a:lstStyle>
            <a:lvl1pPr>
              <a:defRPr/>
            </a:lvl1pPr>
          </a:lstStyle>
          <a:p>
            <a:fld id="{A50A97B1-5F6F-C044-BD42-52F09F7EB018}" type="datetime1">
              <a:rPr lang="es-ES_tradnl"/>
              <a:pPr/>
              <a:t>12/07/2017</a:t>
            </a:fld>
            <a:endParaRPr lang="es-ES_tradnl" dirty="0"/>
          </a:p>
        </p:txBody>
      </p:sp>
      <p:sp>
        <p:nvSpPr>
          <p:cNvPr id="8" name="Marcador de número de diapositiva 5"/>
          <p:cNvSpPr>
            <a:spLocks noGrp="1"/>
          </p:cNvSpPr>
          <p:nvPr>
            <p:ph type="sldNum" sz="quarter" idx="11"/>
          </p:nvPr>
        </p:nvSpPr>
        <p:spPr/>
        <p:txBody>
          <a:bodyPr/>
          <a:lstStyle>
            <a:lvl1pPr>
              <a:defRPr/>
            </a:lvl1pPr>
          </a:lstStyle>
          <a:p>
            <a:fld id="{FD45AD2B-1603-D446-8C48-E2B151B086D0}" type="slidenum">
              <a:rPr lang="es-ES_tradnl"/>
              <a:pPr/>
              <a:t>‹#›</a:t>
            </a:fld>
            <a:endParaRPr lang="es-ES_tradnl" dirty="0"/>
          </a:p>
        </p:txBody>
      </p:sp>
    </p:spTree>
    <p:extLst>
      <p:ext uri="{BB962C8B-B14F-4D97-AF65-F5344CB8AC3E}">
        <p14:creationId xmlns:p14="http://schemas.microsoft.com/office/powerpoint/2010/main" val="247582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590800"/>
            <a:ext cx="8229600" cy="1143000"/>
          </a:xfrm>
        </p:spPr>
        <p:txBody>
          <a:bodyPr/>
          <a:lstStyle>
            <a:lvl1pPr>
              <a:defRPr sz="3200"/>
            </a:lvl1pPr>
          </a:lstStyle>
          <a:p>
            <a:r>
              <a:rPr lang="es-ES_tradnl" dirty="0" smtClean="0"/>
              <a:t>Clic para editar título</a:t>
            </a:r>
            <a:endParaRPr lang="es-ES_tradnl" dirty="0"/>
          </a:p>
        </p:txBody>
      </p:sp>
      <p:sp>
        <p:nvSpPr>
          <p:cNvPr id="3" name="Marcador de fecha 3"/>
          <p:cNvSpPr>
            <a:spLocks noGrp="1"/>
          </p:cNvSpPr>
          <p:nvPr>
            <p:ph type="dt" sz="half" idx="10"/>
          </p:nvPr>
        </p:nvSpPr>
        <p:spPr>
          <a:xfrm>
            <a:off x="0" y="6248400"/>
            <a:ext cx="2133600" cy="365125"/>
          </a:xfrm>
        </p:spPr>
        <p:txBody>
          <a:bodyPr/>
          <a:lstStyle>
            <a:lvl1pPr>
              <a:defRPr/>
            </a:lvl1pPr>
          </a:lstStyle>
          <a:p>
            <a:fld id="{F7C070AF-12DB-FF44-82E3-65F4F8AF6210}" type="datetime1">
              <a:rPr lang="es-ES_tradnl"/>
              <a:pPr/>
              <a:t>12/07/2017</a:t>
            </a:fld>
            <a:endParaRPr lang="es-ES_tradnl" dirty="0"/>
          </a:p>
        </p:txBody>
      </p:sp>
      <p:sp>
        <p:nvSpPr>
          <p:cNvPr id="4" name="Marcador de número de diapositiva 5"/>
          <p:cNvSpPr>
            <a:spLocks noGrp="1"/>
          </p:cNvSpPr>
          <p:nvPr>
            <p:ph type="sldNum" sz="quarter" idx="11"/>
          </p:nvPr>
        </p:nvSpPr>
        <p:spPr/>
        <p:txBody>
          <a:bodyPr/>
          <a:lstStyle>
            <a:lvl1pPr>
              <a:defRPr/>
            </a:lvl1pPr>
          </a:lstStyle>
          <a:p>
            <a:fld id="{DD36F619-F904-2449-9A9A-7AFF226C83A0}" type="slidenum">
              <a:rPr lang="es-ES_tradnl"/>
              <a:pPr/>
              <a:t>‹#›</a:t>
            </a:fld>
            <a:endParaRPr lang="es-ES_tradnl" dirty="0"/>
          </a:p>
        </p:txBody>
      </p:sp>
    </p:spTree>
    <p:extLst>
      <p:ext uri="{BB962C8B-B14F-4D97-AF65-F5344CB8AC3E}">
        <p14:creationId xmlns:p14="http://schemas.microsoft.com/office/powerpoint/2010/main" val="876380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0" y="6248400"/>
            <a:ext cx="2133600" cy="365125"/>
          </a:xfrm>
        </p:spPr>
        <p:txBody>
          <a:bodyPr/>
          <a:lstStyle>
            <a:lvl1pPr>
              <a:defRPr/>
            </a:lvl1pPr>
          </a:lstStyle>
          <a:p>
            <a:fld id="{5CC697D8-31E8-A241-9836-97AE8420D9E7}" type="datetime1">
              <a:rPr lang="es-ES_tradnl"/>
              <a:pPr/>
              <a:t>12/07/2017</a:t>
            </a:fld>
            <a:endParaRPr lang="es-ES_tradnl" dirty="0"/>
          </a:p>
        </p:txBody>
      </p:sp>
      <p:sp>
        <p:nvSpPr>
          <p:cNvPr id="3" name="Marcador de número de diapositiva 5"/>
          <p:cNvSpPr>
            <a:spLocks noGrp="1"/>
          </p:cNvSpPr>
          <p:nvPr>
            <p:ph type="sldNum" sz="quarter" idx="11"/>
          </p:nvPr>
        </p:nvSpPr>
        <p:spPr/>
        <p:txBody>
          <a:bodyPr/>
          <a:lstStyle>
            <a:lvl1pPr>
              <a:defRPr/>
            </a:lvl1pPr>
          </a:lstStyle>
          <a:p>
            <a:fld id="{1A156580-CA07-6148-8647-83A8721CFD48}" type="slidenum">
              <a:rPr lang="es-ES_tradnl"/>
              <a:pPr/>
              <a:t>‹#›</a:t>
            </a:fld>
            <a:endParaRPr lang="es-ES_tradnl" dirty="0"/>
          </a:p>
        </p:txBody>
      </p:sp>
    </p:spTree>
    <p:extLst>
      <p:ext uri="{BB962C8B-B14F-4D97-AF65-F5344CB8AC3E}">
        <p14:creationId xmlns:p14="http://schemas.microsoft.com/office/powerpoint/2010/main" val="1776276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49"/>
            <a:ext cx="3008313" cy="1162051"/>
          </a:xfrm>
        </p:spPr>
        <p:txBody>
          <a:bodyPr anchor="b"/>
          <a:lstStyle>
            <a:lvl1pPr algn="l">
              <a:defRPr sz="2000" b="1"/>
            </a:lvl1pPr>
          </a:lstStyle>
          <a:p>
            <a:r>
              <a:rPr lang="es-ES_tradnl" smtClean="0"/>
              <a:t>Clic para editar título</a:t>
            </a:r>
            <a:endParaRPr lang="es-ES_tradnl" dirty="0"/>
          </a:p>
        </p:txBody>
      </p:sp>
      <p:sp>
        <p:nvSpPr>
          <p:cNvPr id="3" name="Marcador de contenido 2"/>
          <p:cNvSpPr>
            <a:spLocks noGrp="1"/>
          </p:cNvSpPr>
          <p:nvPr>
            <p:ph idx="1"/>
          </p:nvPr>
        </p:nvSpPr>
        <p:spPr>
          <a:xfrm>
            <a:off x="3575050" y="273052"/>
            <a:ext cx="5111750" cy="5853113"/>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dirty="0"/>
          </a:p>
        </p:txBody>
      </p:sp>
      <p:sp>
        <p:nvSpPr>
          <p:cNvPr id="4" name="Marcador de texto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a:xfrm>
            <a:off x="0" y="6248400"/>
            <a:ext cx="2133600" cy="365125"/>
          </a:xfrm>
        </p:spPr>
        <p:txBody>
          <a:bodyPr/>
          <a:lstStyle>
            <a:lvl1pPr>
              <a:defRPr/>
            </a:lvl1pPr>
          </a:lstStyle>
          <a:p>
            <a:fld id="{41B0836E-0A49-C045-90D8-EA68E62F3CD0}" type="datetime1">
              <a:rPr lang="es-ES_tradnl"/>
              <a:pPr/>
              <a:t>12/07/2017</a:t>
            </a:fld>
            <a:endParaRPr lang="es-ES_tradnl" dirty="0"/>
          </a:p>
        </p:txBody>
      </p:sp>
      <p:sp>
        <p:nvSpPr>
          <p:cNvPr id="6" name="Marcador de número de diapositiva 5"/>
          <p:cNvSpPr>
            <a:spLocks noGrp="1"/>
          </p:cNvSpPr>
          <p:nvPr>
            <p:ph type="sldNum" sz="quarter" idx="11"/>
          </p:nvPr>
        </p:nvSpPr>
        <p:spPr/>
        <p:txBody>
          <a:bodyPr/>
          <a:lstStyle>
            <a:lvl1pPr>
              <a:defRPr/>
            </a:lvl1pPr>
          </a:lstStyle>
          <a:p>
            <a:fld id="{A22E53D4-D27F-504E-A669-B394253677A8}" type="slidenum">
              <a:rPr lang="es-ES_tradnl"/>
              <a:pPr/>
              <a:t>‹#›</a:t>
            </a:fld>
            <a:endParaRPr lang="es-ES_tradnl" dirty="0"/>
          </a:p>
        </p:txBody>
      </p:sp>
    </p:spTree>
    <p:extLst>
      <p:ext uri="{BB962C8B-B14F-4D97-AF65-F5344CB8AC3E}">
        <p14:creationId xmlns:p14="http://schemas.microsoft.com/office/powerpoint/2010/main" val="87794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9"/>
          </a:xfrm>
        </p:spPr>
        <p:txBody>
          <a:bodyPr anchor="b"/>
          <a:lstStyle>
            <a:lvl1pPr algn="l">
              <a:defRPr sz="2000" b="1"/>
            </a:lvl1pPr>
          </a:lstStyle>
          <a:p>
            <a:r>
              <a:rPr lang="es-ES_tradnl" smtClean="0"/>
              <a:t>Clic para editar título</a:t>
            </a:r>
            <a:endParaRPr lang="es-ES_tradnl"/>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_tradnl" noProof="0" dirty="0" smtClean="0"/>
              <a:t>Arrastre la imagen al marcador de posição o haga clic no  icono para agregar</a:t>
            </a:r>
          </a:p>
        </p:txBody>
      </p:sp>
      <p:sp>
        <p:nvSpPr>
          <p:cNvPr id="4" name="Marcador de texto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a:xfrm>
            <a:off x="0" y="6264275"/>
            <a:ext cx="2133600" cy="365125"/>
          </a:xfrm>
        </p:spPr>
        <p:txBody>
          <a:bodyPr/>
          <a:lstStyle>
            <a:lvl1pPr>
              <a:defRPr/>
            </a:lvl1pPr>
          </a:lstStyle>
          <a:p>
            <a:fld id="{9124ECED-FB53-834E-9956-09853523D28C}" type="datetime1">
              <a:rPr lang="es-ES_tradnl"/>
              <a:pPr/>
              <a:t>12/07/2017</a:t>
            </a:fld>
            <a:endParaRPr lang="es-ES_tradnl" dirty="0"/>
          </a:p>
        </p:txBody>
      </p:sp>
      <p:sp>
        <p:nvSpPr>
          <p:cNvPr id="6" name="Marcador de número de diapositiva 5"/>
          <p:cNvSpPr>
            <a:spLocks noGrp="1"/>
          </p:cNvSpPr>
          <p:nvPr>
            <p:ph type="sldNum" sz="quarter" idx="11"/>
          </p:nvPr>
        </p:nvSpPr>
        <p:spPr/>
        <p:txBody>
          <a:bodyPr/>
          <a:lstStyle>
            <a:lvl1pPr>
              <a:defRPr/>
            </a:lvl1pPr>
          </a:lstStyle>
          <a:p>
            <a:fld id="{54EA2E57-4637-4B4A-BBFD-7A44CE9791E4}" type="slidenum">
              <a:rPr lang="es-ES_tradnl"/>
              <a:pPr/>
              <a:t>‹#›</a:t>
            </a:fld>
            <a:endParaRPr lang="es-ES_tradnl" dirty="0"/>
          </a:p>
        </p:txBody>
      </p:sp>
    </p:spTree>
    <p:extLst>
      <p:ext uri="{BB962C8B-B14F-4D97-AF65-F5344CB8AC3E}">
        <p14:creationId xmlns:p14="http://schemas.microsoft.com/office/powerpoint/2010/main" val="3492616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s-ES_tradnl"/>
              <a:t>Clic para editar título</a:t>
            </a:r>
          </a:p>
        </p:txBody>
      </p:sp>
      <p:sp>
        <p:nvSpPr>
          <p:cNvPr id="1027" name="Marcador de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67473F52-EEFF-FD4C-9D10-1721CC8BC050}" type="datetime1">
              <a:rPr lang="es-ES_tradnl"/>
              <a:pPr/>
              <a:t>12/07/2017</a:t>
            </a:fld>
            <a:endParaRPr lang="es-ES_tradnl" dirty="0"/>
          </a:p>
        </p:txBody>
      </p:sp>
      <p:sp>
        <p:nvSpPr>
          <p:cNvPr id="6" name="Marcador de número de diapositiva 5"/>
          <p:cNvSpPr>
            <a:spLocks noGrp="1"/>
          </p:cNvSpPr>
          <p:nvPr>
            <p:ph type="sldNum" sz="quarter" idx="4"/>
          </p:nvPr>
        </p:nvSpPr>
        <p:spPr>
          <a:xfrm>
            <a:off x="7010400" y="62484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2C36B2F0-C207-DE42-9831-6074E68A4974}" type="slidenum">
              <a:rPr lang="es-ES_tradnl"/>
              <a:pPr/>
              <a:t>‹#›</a:t>
            </a:fld>
            <a:endParaRPr lang="es-ES_tradnl" dirty="0"/>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defTabSz="457200" rtl="0" eaLnBrk="1" fontAlgn="base" hangingPunct="1">
        <a:spcBef>
          <a:spcPct val="0"/>
        </a:spcBef>
        <a:spcAft>
          <a:spcPct val="0"/>
        </a:spcAft>
        <a:defRPr sz="4400" kern="1200">
          <a:solidFill>
            <a:schemeClr val="bg1"/>
          </a:solidFill>
          <a:latin typeface="Clarendon Bold BT"/>
          <a:ea typeface="ＭＳ Ｐゴシック" charset="-128"/>
          <a:cs typeface="Clarendon Bold BT"/>
        </a:defRPr>
      </a:lvl1pPr>
      <a:lvl2pPr algn="ctr" defTabSz="457200" rtl="0" eaLnBrk="1" fontAlgn="base" hangingPunct="1">
        <a:spcBef>
          <a:spcPct val="0"/>
        </a:spcBef>
        <a:spcAft>
          <a:spcPct val="0"/>
        </a:spcAft>
        <a:defRPr sz="4400">
          <a:solidFill>
            <a:schemeClr val="bg1"/>
          </a:solidFill>
          <a:latin typeface="Clarendon Bold BT" pitchFamily="-109"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bg1"/>
          </a:solidFill>
          <a:latin typeface="Clarendon Bold BT" pitchFamily="-109"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bg1"/>
          </a:solidFill>
          <a:latin typeface="Clarendon Bold BT" pitchFamily="-109"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bg1"/>
          </a:solidFill>
          <a:latin typeface="Clarendon Bold BT" pitchFamily="-109"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bg1"/>
          </a:solidFill>
          <a:latin typeface="Lucida Bright"/>
          <a:ea typeface="ＭＳ Ｐゴシック" charset="-128"/>
          <a:cs typeface="Lucida Bright"/>
        </a:defRPr>
      </a:lvl1pPr>
      <a:lvl2pPr marL="742950" indent="-285750" algn="l" defTabSz="457200" rtl="0" eaLnBrk="1" fontAlgn="base" hangingPunct="1">
        <a:spcBef>
          <a:spcPct val="20000"/>
        </a:spcBef>
        <a:spcAft>
          <a:spcPct val="0"/>
        </a:spcAft>
        <a:buFont typeface="Arial" charset="0"/>
        <a:buChar char="–"/>
        <a:defRPr sz="2000" kern="1200">
          <a:solidFill>
            <a:schemeClr val="bg1"/>
          </a:solidFill>
          <a:latin typeface="Lucida Bright"/>
          <a:ea typeface="ＭＳ Ｐゴシック" charset="-128"/>
          <a:cs typeface="Lucida Bright"/>
        </a:defRPr>
      </a:lvl2pPr>
      <a:lvl3pPr marL="1143000" indent="-228600" algn="l" defTabSz="457200" rtl="0" eaLnBrk="1" fontAlgn="base" hangingPunct="1">
        <a:spcBef>
          <a:spcPct val="20000"/>
        </a:spcBef>
        <a:spcAft>
          <a:spcPct val="0"/>
        </a:spcAft>
        <a:buFont typeface="Arial" charset="0"/>
        <a:buChar char="•"/>
        <a:defRPr sz="2400" kern="1200">
          <a:solidFill>
            <a:schemeClr val="bg1"/>
          </a:solidFill>
          <a:latin typeface="Lucida Bright"/>
          <a:ea typeface="ＭＳ Ｐゴシック" charset="-128"/>
          <a:cs typeface="Lucida Bright"/>
        </a:defRPr>
      </a:lvl3pPr>
      <a:lvl4pPr marL="1600200" indent="-228600" algn="l" defTabSz="457200" rtl="0" eaLnBrk="1" fontAlgn="base" hangingPunct="1">
        <a:spcBef>
          <a:spcPct val="20000"/>
        </a:spcBef>
        <a:spcAft>
          <a:spcPct val="0"/>
        </a:spcAft>
        <a:buFont typeface="Arial" charset="0"/>
        <a:buChar char="–"/>
        <a:defRPr sz="1600" kern="1200">
          <a:solidFill>
            <a:schemeClr val="bg1"/>
          </a:solidFill>
          <a:latin typeface="Lucida Bright"/>
          <a:ea typeface="ＭＳ Ｐゴシック" charset="-128"/>
          <a:cs typeface="Lucida Bright"/>
        </a:defRPr>
      </a:lvl4pPr>
      <a:lvl5pPr marL="2057400" indent="-228600" algn="l" defTabSz="457200" rtl="0" eaLnBrk="1" fontAlgn="base" hangingPunct="1">
        <a:spcBef>
          <a:spcPct val="20000"/>
        </a:spcBef>
        <a:spcAft>
          <a:spcPct val="0"/>
        </a:spcAft>
        <a:buFont typeface="Arial" charset="0"/>
        <a:buChar char="»"/>
        <a:defRPr sz="1400" kern="1200">
          <a:solidFill>
            <a:schemeClr val="bg1"/>
          </a:solidFill>
          <a:latin typeface="Lucida Bright"/>
          <a:ea typeface="ＭＳ Ｐゴシック" charset="-128"/>
          <a:cs typeface="Lucida Br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2123728" y="188640"/>
            <a:ext cx="6192688" cy="72008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MX" dirty="0"/>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6FFAE0-F49F-4F10-B7C1-BD7B78CB5295}" type="datetimeFigureOut">
              <a:rPr lang="es-MX" smtClean="0"/>
              <a:pPr/>
              <a:t>12/07/2017</a:t>
            </a:fld>
            <a:endParaRPr lang="es-MX" dirty="0"/>
          </a:p>
        </p:txBody>
      </p:sp>
      <p:sp>
        <p:nvSpPr>
          <p:cNvPr id="5" name="Marcador de pie de página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DADB5-C251-461B-AB99-1EB98DB9D225}" type="slidenum">
              <a:rPr lang="es-MX" smtClean="0"/>
              <a:pPr/>
              <a:t>‹#›</a:t>
            </a:fld>
            <a:endParaRPr lang="es-MX" dirty="0"/>
          </a:p>
        </p:txBody>
      </p:sp>
      <p:pic>
        <p:nvPicPr>
          <p:cNvPr id="9" name="0 Imagen"/>
          <p:cNvPicPr/>
          <p:nvPr userDrawn="1"/>
        </p:nvPicPr>
        <p:blipFill>
          <a:blip r:embed="rId10" cstate="print">
            <a:extLst>
              <a:ext uri="{28A0092B-C50C-407E-A947-70E740481C1C}">
                <a14:useLocalDpi xmlns:a14="http://schemas.microsoft.com/office/drawing/2010/main" val="0"/>
              </a:ext>
            </a:extLst>
          </a:blip>
          <a:stretch>
            <a:fillRect/>
          </a:stretch>
        </p:blipFill>
        <p:spPr>
          <a:xfrm>
            <a:off x="107527" y="111603"/>
            <a:ext cx="1673866" cy="655491"/>
          </a:xfrm>
          <a:prstGeom prst="rect">
            <a:avLst/>
          </a:prstGeom>
        </p:spPr>
      </p:pic>
    </p:spTree>
    <p:extLst>
      <p:ext uri="{BB962C8B-B14F-4D97-AF65-F5344CB8AC3E}">
        <p14:creationId xmlns:p14="http://schemas.microsoft.com/office/powerpoint/2010/main" val="2107208719"/>
      </p:ext>
    </p:extLst>
  </p:cSld>
  <p:clrMap bg1="lt1" tx1="dk1" bg2="lt2" tx2="dk2" accent1="accent1" accent2="accent2" accent3="accent3" accent4="accent4" accent5="accent5" accent6="accent6" hlink="hlink" folHlink="folHlink"/>
  <p:sldLayoutIdLst>
    <p:sldLayoutId id="2147483706" r:id="rId1"/>
    <p:sldLayoutId id="2147483716" r:id="rId2"/>
    <p:sldLayoutId id="2147483717" r:id="rId3"/>
    <p:sldLayoutId id="2147483718" r:id="rId4"/>
    <p:sldLayoutId id="2147483719" r:id="rId5"/>
    <p:sldLayoutId id="2147483720" r:id="rId6"/>
    <p:sldLayoutId id="2147483721" r:id="rId7"/>
    <p:sldLayoutId id="2147483722" r:id="rId8"/>
  </p:sldLayoutIdLst>
  <p:txStyles>
    <p:titleStyle>
      <a:lvl1pPr algn="ctr" defTabSz="914400" rtl="0" eaLnBrk="1" latinLnBrk="0" hangingPunct="1">
        <a:lnSpc>
          <a:spcPct val="90000"/>
        </a:lnSpc>
        <a:spcBef>
          <a:spcPct val="0"/>
        </a:spcBef>
        <a:buNone/>
        <a:defRPr sz="1600" kern="1200">
          <a:solidFill>
            <a:srgbClr val="0068AC"/>
          </a:solidFill>
          <a:latin typeface="Clarendon BT" panose="0204080405050503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42.png"/><Relationship Id="rId3" Type="http://schemas.openxmlformats.org/officeDocument/2006/relationships/slide" Target="slide5.xml"/><Relationship Id="rId7" Type="http://schemas.openxmlformats.org/officeDocument/2006/relationships/image" Target="../media/image37.png"/><Relationship Id="rId12" Type="http://schemas.openxmlformats.org/officeDocument/2006/relationships/image" Target="../media/image41.png"/><Relationship Id="rId2" Type="http://schemas.openxmlformats.org/officeDocument/2006/relationships/notesSlide" Target="../notesSlides/notesSlide1.xml"/><Relationship Id="rId16" Type="http://schemas.openxmlformats.org/officeDocument/2006/relationships/image" Target="../media/image20.png"/><Relationship Id="rId1" Type="http://schemas.openxmlformats.org/officeDocument/2006/relationships/slideLayout" Target="../slideLayouts/slideLayout19.xml"/><Relationship Id="rId6" Type="http://schemas.openxmlformats.org/officeDocument/2006/relationships/image" Target="../media/image36.png"/><Relationship Id="rId11" Type="http://schemas.openxmlformats.org/officeDocument/2006/relationships/image" Target="../media/image40.png"/><Relationship Id="rId5" Type="http://schemas.openxmlformats.org/officeDocument/2006/relationships/image" Target="../media/image35.png"/><Relationship Id="rId15" Type="http://schemas.openxmlformats.org/officeDocument/2006/relationships/image" Target="../media/image44.jpe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 Id="rId14"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6.png"/><Relationship Id="rId3" Type="http://schemas.openxmlformats.org/officeDocument/2006/relationships/image" Target="../media/image34.png"/><Relationship Id="rId7" Type="http://schemas.openxmlformats.org/officeDocument/2006/relationships/image" Target="../media/image39.png"/><Relationship Id="rId12" Type="http://schemas.openxmlformats.org/officeDocument/2006/relationships/image" Target="../media/image45.png"/><Relationship Id="rId17" Type="http://schemas.openxmlformats.org/officeDocument/2006/relationships/image" Target="../media/image20.png"/><Relationship Id="rId2" Type="http://schemas.openxmlformats.org/officeDocument/2006/relationships/slide" Target="slide5.xml"/><Relationship Id="rId16" Type="http://schemas.openxmlformats.org/officeDocument/2006/relationships/image" Target="../media/image48.png"/><Relationship Id="rId1" Type="http://schemas.openxmlformats.org/officeDocument/2006/relationships/slideLayout" Target="../slideLayouts/slideLayout19.xml"/><Relationship Id="rId6" Type="http://schemas.openxmlformats.org/officeDocument/2006/relationships/image" Target="../media/image38.png"/><Relationship Id="rId11" Type="http://schemas.openxmlformats.org/officeDocument/2006/relationships/image" Target="../media/image44.jpeg"/><Relationship Id="rId5" Type="http://schemas.microsoft.com/office/2007/relationships/hdphoto" Target="../media/hdphoto1.wdp"/><Relationship Id="rId15" Type="http://schemas.openxmlformats.org/officeDocument/2006/relationships/image" Target="../media/image41.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20.png"/><Relationship Id="rId2" Type="http://schemas.openxmlformats.org/officeDocument/2006/relationships/slide" Target="slide5.xml"/><Relationship Id="rId1" Type="http://schemas.openxmlformats.org/officeDocument/2006/relationships/slideLayout" Target="../slideLayouts/slideLayout19.xml"/><Relationship Id="rId6" Type="http://schemas.openxmlformats.org/officeDocument/2006/relationships/image" Target="../media/image44.jpeg"/><Relationship Id="rId5" Type="http://schemas.microsoft.com/office/2007/relationships/hdphoto" Target="../media/hdphoto1.wdp"/><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5362" name="Título 1"/>
          <p:cNvSpPr>
            <a:spLocks noGrp="1"/>
          </p:cNvSpPr>
          <p:nvPr>
            <p:ph type="title"/>
          </p:nvPr>
        </p:nvSpPr>
        <p:spPr>
          <a:xfrm>
            <a:off x="60648" y="3933056"/>
            <a:ext cx="9083352" cy="1143000"/>
          </a:xfrm>
        </p:spPr>
        <p:txBody>
          <a:bodyPr/>
          <a:lstStyle/>
          <a:p>
            <a:r>
              <a:rPr lang="es-ES" sz="3200" dirty="0" smtClean="0">
                <a:latin typeface="Clarendon Bold BT" charset="0"/>
                <a:ea typeface="ＭＳ Ｐゴシック" charset="0"/>
              </a:rPr>
              <a:t>GUIA RÁPIDO </a:t>
            </a:r>
            <a:br>
              <a:rPr lang="es-ES" sz="3200" dirty="0" smtClean="0">
                <a:latin typeface="Clarendon Bold BT" charset="0"/>
                <a:ea typeface="ＭＳ Ｐゴシック" charset="0"/>
              </a:rPr>
            </a:br>
            <a:r>
              <a:rPr lang="es-ES" sz="3200" dirty="0" smtClean="0">
                <a:latin typeface="Clarendon Bold BT" charset="0"/>
                <a:ea typeface="ＭＳ Ｐゴシック" charset="0"/>
              </a:rPr>
              <a:t>TÉCNICA DE VENDA COMBO AMIGOS </a:t>
            </a:r>
            <a:br>
              <a:rPr lang="es-ES" sz="3200" dirty="0" smtClean="0">
                <a:latin typeface="Clarendon Bold BT" charset="0"/>
                <a:ea typeface="ＭＳ Ｐゴシック" charset="0"/>
              </a:rPr>
            </a:br>
            <a:r>
              <a:rPr lang="es-ES" sz="3200" dirty="0" smtClean="0">
                <a:latin typeface="Clarendon Bold BT" charset="0"/>
                <a:ea typeface="ＭＳ Ｐゴシック" charset="0"/>
              </a:rPr>
              <a:t>BILHETERIA</a:t>
            </a:r>
            <a:br>
              <a:rPr lang="es-ES" sz="3200" dirty="0" smtClean="0">
                <a:latin typeface="Clarendon Bold BT" charset="0"/>
                <a:ea typeface="ＭＳ Ｐゴシック" charset="0"/>
              </a:rPr>
            </a:br>
            <a:r>
              <a:rPr lang="en-US" sz="2800" dirty="0" smtClean="0"/>
              <a:t>BRA-GR-TV-COMB-00</a:t>
            </a:r>
            <a:r>
              <a:rPr lang="es-ES" sz="3200" dirty="0" smtClean="0">
                <a:latin typeface="Clarendon Bold BT" charset="0"/>
                <a:ea typeface="ＭＳ Ｐゴシック" charset="0"/>
              </a:rPr>
              <a:t> </a:t>
            </a:r>
            <a:endParaRPr lang="es-ES" sz="3200" dirty="0">
              <a:latin typeface="Clarendon Bold BT" charset="0"/>
              <a:ea typeface="ＭＳ Ｐゴシック" charset="0"/>
            </a:endParaRPr>
          </a:p>
        </p:txBody>
      </p:sp>
      <p:sp>
        <p:nvSpPr>
          <p:cNvPr id="3" name="CaixaDeTexto 2"/>
          <p:cNvSpPr txBox="1"/>
          <p:nvPr/>
        </p:nvSpPr>
        <p:spPr>
          <a:xfrm>
            <a:off x="7596336" y="6165304"/>
            <a:ext cx="1354858" cy="492443"/>
          </a:xfrm>
          <a:prstGeom prst="rect">
            <a:avLst/>
          </a:prstGeom>
          <a:noFill/>
        </p:spPr>
        <p:txBody>
          <a:bodyPr wrap="none" rtlCol="0">
            <a:spAutoFit/>
          </a:bodyPr>
          <a:lstStyle/>
          <a:p>
            <a:r>
              <a:rPr lang="pt-BR" sz="1300" b="1" dirty="0" smtClean="0">
                <a:solidFill>
                  <a:schemeClr val="bg1"/>
                </a:solidFill>
              </a:rPr>
              <a:t>Versão 1.2</a:t>
            </a:r>
          </a:p>
          <a:p>
            <a:r>
              <a:rPr lang="en-US" sz="1300" b="1" dirty="0" smtClean="0">
                <a:solidFill>
                  <a:schemeClr val="bg1"/>
                </a:solidFill>
              </a:rPr>
              <a:t>Fevereiro/2015</a:t>
            </a:r>
            <a:endParaRPr lang="pt-BR" sz="13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15"/>
          <p:cNvSpPr/>
          <p:nvPr/>
        </p:nvSpPr>
        <p:spPr>
          <a:xfrm>
            <a:off x="936223" y="2012310"/>
            <a:ext cx="2186240" cy="204952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US" sz="1000" dirty="0" smtClean="0">
                <a:solidFill>
                  <a:srgbClr val="0068AC"/>
                </a:solidFill>
                <a:latin typeface="Lucida Bright" pitchFamily="18" charset="0"/>
                <a:cs typeface="Lucida Sans" panose="020B0602040502020204" pitchFamily="34" charset="0"/>
              </a:rPr>
              <a:t>O responsável pelo Turno deve realizar o estorno no sistema vigente em um dos caixas da Bilheteria.</a:t>
            </a:r>
            <a:endParaRPr lang="pt-BR" sz="1000" dirty="0" smtClean="0">
              <a:solidFill>
                <a:srgbClr val="0068AC"/>
              </a:solidFill>
              <a:latin typeface="Lucida Bright" pitchFamily="18" charset="0"/>
              <a:cs typeface="Lucida Sans" panose="020B0602040502020204" pitchFamily="34" charset="0"/>
            </a:endParaRPr>
          </a:p>
        </p:txBody>
      </p:sp>
      <p:cxnSp>
        <p:nvCxnSpPr>
          <p:cNvPr id="10" name="94 Conector recto de flecha"/>
          <p:cNvCxnSpPr/>
          <p:nvPr/>
        </p:nvCxnSpPr>
        <p:spPr>
          <a:xfrm flipV="1">
            <a:off x="3120159" y="2766621"/>
            <a:ext cx="435594" cy="2"/>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25" name="9 Imagen">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0764" y="280384"/>
            <a:ext cx="402303" cy="390112"/>
          </a:xfrm>
          <a:prstGeom prst="rect">
            <a:avLst/>
          </a:prstGeom>
        </p:spPr>
      </p:pic>
      <p:sp>
        <p:nvSpPr>
          <p:cNvPr id="3" name="TextBox 2"/>
          <p:cNvSpPr txBox="1"/>
          <p:nvPr/>
        </p:nvSpPr>
        <p:spPr>
          <a:xfrm>
            <a:off x="921536" y="1379342"/>
            <a:ext cx="5750292" cy="369332"/>
          </a:xfrm>
          <a:prstGeom prst="rect">
            <a:avLst/>
          </a:prstGeom>
          <a:noFill/>
        </p:spPr>
        <p:txBody>
          <a:bodyPr wrap="none" rtlCol="0">
            <a:spAutoFit/>
          </a:bodyPr>
          <a:lstStyle/>
          <a:p>
            <a:r>
              <a:rPr lang="en-US" b="1" u="sng" dirty="0" smtClean="0">
                <a:solidFill>
                  <a:srgbClr val="0070C0"/>
                </a:solidFill>
              </a:rPr>
              <a:t>Situação 1: Sem baixa do </a:t>
            </a:r>
            <a:r>
              <a:rPr lang="en-US" b="1" i="1" u="sng" dirty="0" smtClean="0">
                <a:solidFill>
                  <a:srgbClr val="0070C0"/>
                </a:solidFill>
              </a:rPr>
              <a:t>voucher</a:t>
            </a:r>
            <a:r>
              <a:rPr lang="en-US" b="1" u="sng" dirty="0" smtClean="0">
                <a:solidFill>
                  <a:srgbClr val="0070C0"/>
                </a:solidFill>
              </a:rPr>
              <a:t> na Bomboniere:</a:t>
            </a:r>
            <a:endParaRPr lang="pt-BR" b="1" u="sng" dirty="0">
              <a:solidFill>
                <a:srgbClr val="0070C0"/>
              </a:solidFill>
            </a:endParaRPr>
          </a:p>
        </p:txBody>
      </p:sp>
      <p:sp>
        <p:nvSpPr>
          <p:cNvPr id="47" name="Rectángulo redondeado 15"/>
          <p:cNvSpPr/>
          <p:nvPr/>
        </p:nvSpPr>
        <p:spPr>
          <a:xfrm>
            <a:off x="3543700" y="2012310"/>
            <a:ext cx="2186240" cy="204952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US" sz="1000" dirty="0" smtClean="0">
                <a:solidFill>
                  <a:srgbClr val="0068AC"/>
                </a:solidFill>
                <a:latin typeface="Lucida Bright" pitchFamily="18" charset="0"/>
                <a:cs typeface="Lucida Sans" panose="020B0602040502020204" pitchFamily="34" charset="0"/>
              </a:rPr>
              <a:t>Clicar em Consultar Vendas e logo depois, em Devolução.</a:t>
            </a:r>
            <a:endParaRPr lang="pt-BR" sz="1000" dirty="0" smtClean="0">
              <a:solidFill>
                <a:srgbClr val="0068AC"/>
              </a:solidFill>
              <a:latin typeface="Lucida Bright" pitchFamily="18" charset="0"/>
              <a:cs typeface="Lucida Sans" panose="020B0602040502020204" pitchFamily="34" charset="0"/>
            </a:endParaRPr>
          </a:p>
        </p:txBody>
      </p:sp>
      <p:sp>
        <p:nvSpPr>
          <p:cNvPr id="30" name="Título 2"/>
          <p:cNvSpPr>
            <a:spLocks noGrp="1"/>
          </p:cNvSpPr>
          <p:nvPr>
            <p:ph type="title"/>
          </p:nvPr>
        </p:nvSpPr>
        <p:spPr>
          <a:xfrm>
            <a:off x="1372141" y="107659"/>
            <a:ext cx="6192688" cy="720080"/>
          </a:xfrm>
        </p:spPr>
        <p:txBody>
          <a:bodyPr>
            <a:normAutofit/>
          </a:bodyPr>
          <a:lstStyle/>
          <a:p>
            <a:r>
              <a:rPr lang="es-MX" sz="1700" dirty="0"/>
              <a:t>Estorno de ingressos e/ou de </a:t>
            </a:r>
            <a:r>
              <a:rPr lang="es-MX" sz="1700" dirty="0" smtClean="0"/>
              <a:t>produtos</a:t>
            </a:r>
            <a:endParaRPr lang="es-MX" sz="1700" dirty="0"/>
          </a:p>
        </p:txBody>
      </p:sp>
      <p:sp>
        <p:nvSpPr>
          <p:cNvPr id="31" name="CaixaDeTexto 53"/>
          <p:cNvSpPr txBox="1"/>
          <p:nvPr/>
        </p:nvSpPr>
        <p:spPr>
          <a:xfrm>
            <a:off x="7236296" y="484899"/>
            <a:ext cx="1050288" cy="492443"/>
          </a:xfrm>
          <a:prstGeom prst="rect">
            <a:avLst/>
          </a:prstGeom>
          <a:noFill/>
        </p:spPr>
        <p:txBody>
          <a:bodyPr wrap="none" rtlCol="0">
            <a:spAutoFit/>
          </a:bodyPr>
          <a:lstStyle/>
          <a:p>
            <a:r>
              <a:rPr lang="pt-BR" sz="1300" b="1" dirty="0">
                <a:solidFill>
                  <a:srgbClr val="0070C0"/>
                </a:solidFill>
              </a:rPr>
              <a:t>Versão </a:t>
            </a:r>
            <a:r>
              <a:rPr lang="pt-BR" sz="1300" b="1" dirty="0" smtClean="0">
                <a:solidFill>
                  <a:srgbClr val="0070C0"/>
                </a:solidFill>
              </a:rPr>
              <a:t>1.0</a:t>
            </a:r>
            <a:endParaRPr lang="pt-BR" sz="1300" b="1" dirty="0">
              <a:solidFill>
                <a:srgbClr val="0070C0"/>
              </a:solidFill>
            </a:endParaRPr>
          </a:p>
          <a:p>
            <a:r>
              <a:rPr lang="en-US" sz="1300" b="1" dirty="0" err="1" smtClean="0">
                <a:solidFill>
                  <a:srgbClr val="0070C0"/>
                </a:solidFill>
              </a:rPr>
              <a:t>Julho</a:t>
            </a:r>
            <a:r>
              <a:rPr lang="en-US" sz="1300" b="1" dirty="0" smtClean="0">
                <a:solidFill>
                  <a:srgbClr val="0070C0"/>
                </a:solidFill>
              </a:rPr>
              <a:t>/2017</a:t>
            </a:r>
            <a:endParaRPr lang="pt-BR" sz="1300" b="1" dirty="0">
              <a:solidFill>
                <a:srgbClr val="0070C0"/>
              </a:solidFill>
            </a:endParaRPr>
          </a:p>
        </p:txBody>
      </p:sp>
      <p:sp>
        <p:nvSpPr>
          <p:cNvPr id="36" name="Rectángulo redondeado 15"/>
          <p:cNvSpPr/>
          <p:nvPr/>
        </p:nvSpPr>
        <p:spPr>
          <a:xfrm>
            <a:off x="6140717" y="1988840"/>
            <a:ext cx="2186240" cy="2072997"/>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US" sz="1000" dirty="0">
                <a:solidFill>
                  <a:srgbClr val="0068AC"/>
                </a:solidFill>
                <a:latin typeface="Lucida Bright" pitchFamily="18" charset="0"/>
                <a:cs typeface="Lucida Sans" panose="020B0602040502020204" pitchFamily="34" charset="0"/>
              </a:rPr>
              <a:t>Inserir o código de busca inserido no ingresso do </a:t>
            </a:r>
            <a:r>
              <a:rPr lang="en-US" sz="1000" dirty="0" smtClean="0">
                <a:solidFill>
                  <a:srgbClr val="0068AC"/>
                </a:solidFill>
                <a:latin typeface="Lucida Bright" pitchFamily="18" charset="0"/>
                <a:cs typeface="Lucida Sans" panose="020B0602040502020204" pitchFamily="34" charset="0"/>
              </a:rPr>
              <a:t>cliente</a:t>
            </a:r>
            <a:r>
              <a:rPr lang="en-US" sz="1000" dirty="0">
                <a:solidFill>
                  <a:srgbClr val="0068AC"/>
                </a:solidFill>
                <a:latin typeface="Lucida Bright" pitchFamily="18" charset="0"/>
                <a:cs typeface="Lucida Sans" panose="020B0602040502020204" pitchFamily="34" charset="0"/>
              </a:rPr>
              <a:t> </a:t>
            </a:r>
            <a:r>
              <a:rPr lang="en-US" sz="1000" dirty="0" smtClean="0">
                <a:solidFill>
                  <a:srgbClr val="0068AC"/>
                </a:solidFill>
                <a:latin typeface="Lucida Bright" pitchFamily="18" charset="0"/>
                <a:cs typeface="Lucida Sans" panose="020B0602040502020204" pitchFamily="34" charset="0"/>
              </a:rPr>
              <a:t>e clicar no botão Devolução.</a:t>
            </a:r>
            <a:endParaRPr lang="pt-BR" sz="1000" dirty="0">
              <a:solidFill>
                <a:srgbClr val="0068AC"/>
              </a:solidFill>
              <a:latin typeface="Lucida Bright" pitchFamily="18" charset="0"/>
              <a:cs typeface="Lucida Sans" panose="020B0602040502020204" pitchFamily="34" charset="0"/>
            </a:endParaRPr>
          </a:p>
        </p:txBody>
      </p:sp>
      <p:cxnSp>
        <p:nvCxnSpPr>
          <p:cNvPr id="37" name="94 Conector recto de flecha"/>
          <p:cNvCxnSpPr/>
          <p:nvPr/>
        </p:nvCxnSpPr>
        <p:spPr>
          <a:xfrm flipV="1">
            <a:off x="5715583" y="2738331"/>
            <a:ext cx="435594" cy="2"/>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4" name="Rectángulo redondeado 15"/>
          <p:cNvSpPr/>
          <p:nvPr/>
        </p:nvSpPr>
        <p:spPr>
          <a:xfrm>
            <a:off x="921866" y="4457912"/>
            <a:ext cx="2186240" cy="1946739"/>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US" sz="1000" dirty="0">
                <a:solidFill>
                  <a:srgbClr val="0068AC"/>
                </a:solidFill>
                <a:latin typeface="Lucida Bright" pitchFamily="18" charset="0"/>
                <a:cs typeface="Lucida Sans" panose="020B0602040502020204" pitchFamily="34" charset="0"/>
              </a:rPr>
              <a:t>Entregar uma via </a:t>
            </a:r>
            <a:r>
              <a:rPr lang="en-US" sz="1000" dirty="0" smtClean="0">
                <a:solidFill>
                  <a:srgbClr val="0068AC"/>
                </a:solidFill>
                <a:latin typeface="Lucida Bright" pitchFamily="18" charset="0"/>
                <a:cs typeface="Lucida Sans" panose="020B0602040502020204" pitchFamily="34" charset="0"/>
              </a:rPr>
              <a:t>do cupom / ingresso cancelado ao </a:t>
            </a:r>
            <a:r>
              <a:rPr lang="en-US" sz="1000" dirty="0">
                <a:solidFill>
                  <a:srgbClr val="0068AC"/>
                </a:solidFill>
                <a:latin typeface="Lucida Bright" pitchFamily="18" charset="0"/>
                <a:cs typeface="Lucida Sans" panose="020B0602040502020204" pitchFamily="34" charset="0"/>
              </a:rPr>
              <a:t>cliente e a </a:t>
            </a:r>
            <a:r>
              <a:rPr lang="en-US" sz="1000" dirty="0" smtClean="0">
                <a:solidFill>
                  <a:srgbClr val="0068AC"/>
                </a:solidFill>
                <a:latin typeface="Lucida Bright" pitchFamily="18" charset="0"/>
                <a:cs typeface="Lucida Sans" panose="020B0602040502020204" pitchFamily="34" charset="0"/>
              </a:rPr>
              <a:t>outra via, guardar </a:t>
            </a:r>
            <a:r>
              <a:rPr lang="en-US" sz="1000" dirty="0">
                <a:solidFill>
                  <a:srgbClr val="0068AC"/>
                </a:solidFill>
                <a:latin typeface="Lucida Bright" pitchFamily="18" charset="0"/>
                <a:cs typeface="Lucida Sans" panose="020B0602040502020204" pitchFamily="34" charset="0"/>
              </a:rPr>
              <a:t>no caixa</a:t>
            </a:r>
            <a:r>
              <a:rPr lang="en-US" sz="1000" dirty="0" smtClean="0">
                <a:solidFill>
                  <a:srgbClr val="0068AC"/>
                </a:solidFill>
                <a:latin typeface="Lucida Bright" pitchFamily="18" charset="0"/>
                <a:cs typeface="Lucida Sans" panose="020B0602040502020204" pitchFamily="34" charset="0"/>
              </a:rPr>
              <a:t>.</a:t>
            </a:r>
          </a:p>
          <a:p>
            <a:pPr algn="just"/>
            <a:r>
              <a:rPr lang="en-US" sz="1000" dirty="0" smtClean="0">
                <a:solidFill>
                  <a:srgbClr val="0068AC"/>
                </a:solidFill>
                <a:latin typeface="Lucida Bright" pitchFamily="18" charset="0"/>
                <a:cs typeface="Lucida Sans" panose="020B0602040502020204" pitchFamily="34" charset="0"/>
              </a:rPr>
              <a:t>Preencher o Formulário Controle de Estorno e solicitar assinatura do cliente.</a:t>
            </a:r>
            <a:endParaRPr lang="pt-BR" sz="1000" dirty="0">
              <a:solidFill>
                <a:srgbClr val="0068AC"/>
              </a:solidFill>
              <a:latin typeface="Lucida Bright" pitchFamily="18" charset="0"/>
              <a:cs typeface="Lucida Sans" panose="020B0602040502020204" pitchFamily="34" charset="0"/>
            </a:endParaRPr>
          </a:p>
        </p:txBody>
      </p:sp>
      <p:sp>
        <p:nvSpPr>
          <p:cNvPr id="48" name="Rectángulo redondeado 15"/>
          <p:cNvSpPr/>
          <p:nvPr/>
        </p:nvSpPr>
        <p:spPr>
          <a:xfrm>
            <a:off x="3529343" y="4457912"/>
            <a:ext cx="2186240" cy="1946739"/>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US" sz="1000" dirty="0">
                <a:solidFill>
                  <a:srgbClr val="0068AC"/>
                </a:solidFill>
                <a:latin typeface="Lucida Bright" pitchFamily="18" charset="0"/>
                <a:cs typeface="Lucida Sans" panose="020B0602040502020204" pitchFamily="34" charset="0"/>
              </a:rPr>
              <a:t>Se a venda foi realizada no cartão, surgirá uma tela onde o colaborador deve clicar em Confirmar.</a:t>
            </a:r>
          </a:p>
        </p:txBody>
      </p:sp>
      <p:sp>
        <p:nvSpPr>
          <p:cNvPr id="51" name="Rectángulo redondeado 15"/>
          <p:cNvSpPr/>
          <p:nvPr/>
        </p:nvSpPr>
        <p:spPr>
          <a:xfrm>
            <a:off x="6126360" y="4457912"/>
            <a:ext cx="2186240" cy="1946739"/>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US" sz="1000" dirty="0">
                <a:solidFill>
                  <a:srgbClr val="0068AC"/>
                </a:solidFill>
                <a:latin typeface="Lucida Bright" pitchFamily="18" charset="0"/>
                <a:cs typeface="Lucida Sans" panose="020B0602040502020204" pitchFamily="34" charset="0"/>
              </a:rPr>
              <a:t>Informar o motive do cancelamento. Neste caso, desistência.</a:t>
            </a:r>
            <a:endParaRPr lang="pt-BR" sz="1000" dirty="0">
              <a:solidFill>
                <a:srgbClr val="0068AC"/>
              </a:solidFill>
              <a:latin typeface="Lucida Bright" pitchFamily="18" charset="0"/>
              <a:cs typeface="Lucida Sans" panose="020B0602040502020204" pitchFamily="34" charset="0"/>
            </a:endParaRPr>
          </a:p>
        </p:txBody>
      </p:sp>
      <p:sp>
        <p:nvSpPr>
          <p:cNvPr id="57" name="TextBox 56"/>
          <p:cNvSpPr txBox="1"/>
          <p:nvPr/>
        </p:nvSpPr>
        <p:spPr>
          <a:xfrm>
            <a:off x="1200673" y="2037875"/>
            <a:ext cx="1739579" cy="276999"/>
          </a:xfrm>
          <a:prstGeom prst="rect">
            <a:avLst/>
          </a:prstGeom>
          <a:noFill/>
        </p:spPr>
        <p:txBody>
          <a:bodyPr wrap="none" rtlCol="0">
            <a:spAutoFit/>
          </a:bodyPr>
          <a:lstStyle/>
          <a:p>
            <a:r>
              <a:rPr lang="en-US" sz="1200" b="1" u="sng" dirty="0" smtClean="0">
                <a:solidFill>
                  <a:srgbClr val="0070C0"/>
                </a:solidFill>
              </a:rPr>
              <a:t>Realizar na Bilheteria</a:t>
            </a:r>
            <a:endParaRPr lang="pt-BR" sz="1200" b="1" u="sng" dirty="0">
              <a:solidFill>
                <a:srgbClr val="0070C0"/>
              </a:solidFill>
            </a:endParaRPr>
          </a:p>
        </p:txBody>
      </p:sp>
      <p:pic>
        <p:nvPicPr>
          <p:cNvPr id="2" name="Picture 1"/>
          <p:cNvPicPr>
            <a:picLocks noChangeAspect="1"/>
          </p:cNvPicPr>
          <p:nvPr/>
        </p:nvPicPr>
        <p:blipFill>
          <a:blip r:embed="rId5"/>
          <a:stretch>
            <a:fillRect/>
          </a:stretch>
        </p:blipFill>
        <p:spPr>
          <a:xfrm>
            <a:off x="4109372" y="2206151"/>
            <a:ext cx="1003309" cy="574812"/>
          </a:xfrm>
          <a:prstGeom prst="rect">
            <a:avLst/>
          </a:prstGeom>
        </p:spPr>
      </p:pic>
      <p:pic>
        <p:nvPicPr>
          <p:cNvPr id="4" name="Picture 3"/>
          <p:cNvPicPr>
            <a:picLocks noChangeAspect="1"/>
          </p:cNvPicPr>
          <p:nvPr/>
        </p:nvPicPr>
        <p:blipFill>
          <a:blip r:embed="rId6"/>
          <a:stretch>
            <a:fillRect/>
          </a:stretch>
        </p:blipFill>
        <p:spPr>
          <a:xfrm>
            <a:off x="4139952" y="2827913"/>
            <a:ext cx="994932" cy="706925"/>
          </a:xfrm>
          <a:prstGeom prst="rect">
            <a:avLst/>
          </a:prstGeom>
        </p:spPr>
      </p:pic>
      <p:pic>
        <p:nvPicPr>
          <p:cNvPr id="23" name="Picture 2"/>
          <p:cNvPicPr/>
          <p:nvPr/>
        </p:nvPicPr>
        <p:blipFill>
          <a:blip r:embed="rId7" cstate="print">
            <a:clrChange>
              <a:clrFrom>
                <a:srgbClr val="FFFFFF"/>
              </a:clrFrom>
              <a:clrTo>
                <a:srgbClr val="FFFFFF">
                  <a:alpha val="0"/>
                </a:srgbClr>
              </a:clrTo>
            </a:clrChang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473812" y="2414490"/>
            <a:ext cx="913015" cy="791947"/>
          </a:xfrm>
          <a:prstGeom prst="rect">
            <a:avLst/>
          </a:prstGeom>
          <a:noFill/>
          <a:ln w="9525">
            <a:noFill/>
            <a:miter lim="800000"/>
            <a:headEnd/>
            <a:tailEnd/>
          </a:ln>
        </p:spPr>
      </p:pic>
      <p:pic>
        <p:nvPicPr>
          <p:cNvPr id="6" name="Picture 5"/>
          <p:cNvPicPr>
            <a:picLocks noChangeAspect="1"/>
          </p:cNvPicPr>
          <p:nvPr/>
        </p:nvPicPr>
        <p:blipFill>
          <a:blip r:embed="rId9"/>
          <a:stretch>
            <a:fillRect/>
          </a:stretch>
        </p:blipFill>
        <p:spPr>
          <a:xfrm>
            <a:off x="6721945" y="2254070"/>
            <a:ext cx="994970" cy="448745"/>
          </a:xfrm>
          <a:prstGeom prst="rect">
            <a:avLst/>
          </a:prstGeom>
        </p:spPr>
      </p:pic>
      <p:cxnSp>
        <p:nvCxnSpPr>
          <p:cNvPr id="8" name="Straight Arrow Connector 7"/>
          <p:cNvCxnSpPr/>
          <p:nvPr/>
        </p:nvCxnSpPr>
        <p:spPr>
          <a:xfrm>
            <a:off x="7251049" y="4042351"/>
            <a:ext cx="1" cy="396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10"/>
          <a:stretch>
            <a:fillRect/>
          </a:stretch>
        </p:blipFill>
        <p:spPr>
          <a:xfrm>
            <a:off x="6718318" y="2709130"/>
            <a:ext cx="997061" cy="389760"/>
          </a:xfrm>
          <a:prstGeom prst="rect">
            <a:avLst/>
          </a:prstGeom>
        </p:spPr>
      </p:pic>
      <p:pic>
        <p:nvPicPr>
          <p:cNvPr id="12" name="Picture 11"/>
          <p:cNvPicPr>
            <a:picLocks noChangeAspect="1"/>
          </p:cNvPicPr>
          <p:nvPr/>
        </p:nvPicPr>
        <p:blipFill>
          <a:blip r:embed="rId11"/>
          <a:stretch>
            <a:fillRect/>
          </a:stretch>
        </p:blipFill>
        <p:spPr>
          <a:xfrm>
            <a:off x="7236296" y="2900750"/>
            <a:ext cx="449955" cy="187229"/>
          </a:xfrm>
          <a:prstGeom prst="rect">
            <a:avLst/>
          </a:prstGeom>
        </p:spPr>
      </p:pic>
      <p:pic>
        <p:nvPicPr>
          <p:cNvPr id="13" name="Picture 12"/>
          <p:cNvPicPr>
            <a:picLocks noChangeAspect="1"/>
          </p:cNvPicPr>
          <p:nvPr/>
        </p:nvPicPr>
        <p:blipFill>
          <a:blip r:embed="rId12"/>
          <a:stretch>
            <a:fillRect/>
          </a:stretch>
        </p:blipFill>
        <p:spPr>
          <a:xfrm>
            <a:off x="6655655" y="4584653"/>
            <a:ext cx="1161281" cy="833093"/>
          </a:xfrm>
          <a:prstGeom prst="rect">
            <a:avLst/>
          </a:prstGeom>
        </p:spPr>
      </p:pic>
      <p:pic>
        <p:nvPicPr>
          <p:cNvPr id="14" name="Picture 13"/>
          <p:cNvPicPr>
            <a:picLocks noChangeAspect="1"/>
          </p:cNvPicPr>
          <p:nvPr/>
        </p:nvPicPr>
        <p:blipFill>
          <a:blip r:embed="rId13"/>
          <a:stretch>
            <a:fillRect/>
          </a:stretch>
        </p:blipFill>
        <p:spPr>
          <a:xfrm>
            <a:off x="3810816" y="4702966"/>
            <a:ext cx="1424824" cy="419761"/>
          </a:xfrm>
          <a:prstGeom prst="rect">
            <a:avLst/>
          </a:prstGeom>
        </p:spPr>
      </p:pic>
      <p:pic>
        <p:nvPicPr>
          <p:cNvPr id="15" name="Picture 14"/>
          <p:cNvPicPr>
            <a:picLocks noChangeAspect="1"/>
          </p:cNvPicPr>
          <p:nvPr/>
        </p:nvPicPr>
        <p:blipFill>
          <a:blip r:embed="rId14"/>
          <a:stretch>
            <a:fillRect/>
          </a:stretch>
        </p:blipFill>
        <p:spPr>
          <a:xfrm>
            <a:off x="3796682" y="5122727"/>
            <a:ext cx="1455551" cy="359010"/>
          </a:xfrm>
          <a:prstGeom prst="rect">
            <a:avLst/>
          </a:prstGeom>
        </p:spPr>
      </p:pic>
      <p:pic>
        <p:nvPicPr>
          <p:cNvPr id="35" name="Picture 3" descr="C:\Users\fabiruu\Documents\faby syncron\Baguis\fotos\P1030108.jpg"/>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2889" y="4495189"/>
            <a:ext cx="723324" cy="502742"/>
          </a:xfrm>
          <a:prstGeom prst="rect">
            <a:avLst/>
          </a:prstGeom>
          <a:noFill/>
        </p:spPr>
      </p:pic>
      <p:cxnSp>
        <p:nvCxnSpPr>
          <p:cNvPr id="19" name="Straight Arrow Connector 18"/>
          <p:cNvCxnSpPr>
            <a:stCxn id="51" idx="1"/>
            <a:endCxn id="48" idx="3"/>
          </p:cNvCxnSpPr>
          <p:nvPr/>
        </p:nvCxnSpPr>
        <p:spPr>
          <a:xfrm flipH="1">
            <a:off x="5715583" y="5431282"/>
            <a:ext cx="4107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3108106" y="5431282"/>
            <a:ext cx="4107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9" name="26 Imagen"/>
          <p:cNvPicPr/>
          <p:nvPr/>
        </p:nvPicPr>
        <p:blipFill rotWithShape="1">
          <a:blip r:embed="rId16" cstate="email">
            <a:extLst>
              <a:ext uri="{28A0092B-C50C-407E-A947-70E740481C1C}">
                <a14:useLocalDpi xmlns:a14="http://schemas.microsoft.com/office/drawing/2010/main"/>
              </a:ext>
            </a:extLst>
          </a:blip>
          <a:srcRect t="32973" b="20365"/>
          <a:stretch/>
        </p:blipFill>
        <p:spPr bwMode="auto">
          <a:xfrm>
            <a:off x="1260906" y="4611865"/>
            <a:ext cx="716089" cy="386066"/>
          </a:xfrm>
          <a:prstGeom prst="rect">
            <a:avLst/>
          </a:prstGeom>
          <a:noFill/>
        </p:spPr>
      </p:pic>
    </p:spTree>
    <p:extLst>
      <p:ext uri="{BB962C8B-B14F-4D97-AF65-F5344CB8AC3E}">
        <p14:creationId xmlns:p14="http://schemas.microsoft.com/office/powerpoint/2010/main" val="1606528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9 Imagen">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0764" y="280384"/>
            <a:ext cx="402303" cy="390112"/>
          </a:xfrm>
          <a:prstGeom prst="rect">
            <a:avLst/>
          </a:prstGeom>
        </p:spPr>
      </p:pic>
      <p:sp>
        <p:nvSpPr>
          <p:cNvPr id="31" name="CaixaDeTexto 53"/>
          <p:cNvSpPr txBox="1"/>
          <p:nvPr/>
        </p:nvSpPr>
        <p:spPr>
          <a:xfrm>
            <a:off x="7236296" y="484899"/>
            <a:ext cx="1050288" cy="492443"/>
          </a:xfrm>
          <a:prstGeom prst="rect">
            <a:avLst/>
          </a:prstGeom>
          <a:noFill/>
        </p:spPr>
        <p:txBody>
          <a:bodyPr wrap="none" rtlCol="0">
            <a:spAutoFit/>
          </a:bodyPr>
          <a:lstStyle/>
          <a:p>
            <a:r>
              <a:rPr lang="pt-BR" sz="1300" b="1" dirty="0">
                <a:solidFill>
                  <a:srgbClr val="0070C0"/>
                </a:solidFill>
              </a:rPr>
              <a:t>Versão </a:t>
            </a:r>
            <a:r>
              <a:rPr lang="pt-BR" sz="1300" b="1" dirty="0" smtClean="0">
                <a:solidFill>
                  <a:srgbClr val="0070C0"/>
                </a:solidFill>
              </a:rPr>
              <a:t>1.0</a:t>
            </a:r>
            <a:endParaRPr lang="pt-BR" sz="1300" b="1" dirty="0">
              <a:solidFill>
                <a:srgbClr val="0070C0"/>
              </a:solidFill>
            </a:endParaRPr>
          </a:p>
          <a:p>
            <a:r>
              <a:rPr lang="en-US" sz="1300" b="1" dirty="0" err="1" smtClean="0">
                <a:solidFill>
                  <a:srgbClr val="0070C0"/>
                </a:solidFill>
              </a:rPr>
              <a:t>Julho</a:t>
            </a:r>
            <a:r>
              <a:rPr lang="en-US" sz="1300" b="1" dirty="0" smtClean="0">
                <a:solidFill>
                  <a:srgbClr val="0070C0"/>
                </a:solidFill>
              </a:rPr>
              <a:t>/2017</a:t>
            </a:r>
            <a:endParaRPr lang="pt-BR" sz="1300" b="1" dirty="0">
              <a:solidFill>
                <a:srgbClr val="0070C0"/>
              </a:solidFill>
            </a:endParaRPr>
          </a:p>
        </p:txBody>
      </p:sp>
      <p:sp>
        <p:nvSpPr>
          <p:cNvPr id="20" name="Rectángulo redondeado 15"/>
          <p:cNvSpPr/>
          <p:nvPr/>
        </p:nvSpPr>
        <p:spPr>
          <a:xfrm>
            <a:off x="179512" y="2012310"/>
            <a:ext cx="1796100" cy="204952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US" sz="1000" dirty="0" smtClean="0">
                <a:solidFill>
                  <a:srgbClr val="0068AC"/>
                </a:solidFill>
                <a:latin typeface="Lucida Bright" pitchFamily="18" charset="0"/>
                <a:cs typeface="Lucida Sans" panose="020B0602040502020204" pitchFamily="34" charset="0"/>
              </a:rPr>
              <a:t>O responsável pelo Turno deve realizar o estorno no sistema vigente em um dos caixas da Bomboniere.</a:t>
            </a:r>
            <a:endParaRPr lang="pt-BR" sz="1000" dirty="0" smtClean="0">
              <a:solidFill>
                <a:srgbClr val="0068AC"/>
              </a:solidFill>
              <a:latin typeface="Lucida Bright" pitchFamily="18" charset="0"/>
              <a:cs typeface="Lucida Sans" panose="020B0602040502020204" pitchFamily="34" charset="0"/>
            </a:endParaRPr>
          </a:p>
        </p:txBody>
      </p:sp>
      <p:cxnSp>
        <p:nvCxnSpPr>
          <p:cNvPr id="21" name="94 Conector recto de flecha"/>
          <p:cNvCxnSpPr/>
          <p:nvPr/>
        </p:nvCxnSpPr>
        <p:spPr>
          <a:xfrm flipV="1">
            <a:off x="1977638" y="3015884"/>
            <a:ext cx="435594" cy="2"/>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40054" y="1305834"/>
            <a:ext cx="7443063" cy="369332"/>
          </a:xfrm>
          <a:prstGeom prst="rect">
            <a:avLst/>
          </a:prstGeom>
          <a:noFill/>
        </p:spPr>
        <p:txBody>
          <a:bodyPr wrap="none" rtlCol="0">
            <a:spAutoFit/>
          </a:bodyPr>
          <a:lstStyle/>
          <a:p>
            <a:r>
              <a:rPr lang="en-US" b="1" u="sng" dirty="0" smtClean="0">
                <a:solidFill>
                  <a:srgbClr val="0070C0"/>
                </a:solidFill>
              </a:rPr>
              <a:t>Situação 2: Com baixa do </a:t>
            </a:r>
            <a:r>
              <a:rPr lang="en-US" b="1" i="1" u="sng" dirty="0" smtClean="0">
                <a:solidFill>
                  <a:srgbClr val="0070C0"/>
                </a:solidFill>
              </a:rPr>
              <a:t>voucher</a:t>
            </a:r>
            <a:r>
              <a:rPr lang="en-US" b="1" u="sng" dirty="0" smtClean="0">
                <a:solidFill>
                  <a:srgbClr val="0070C0"/>
                </a:solidFill>
              </a:rPr>
              <a:t> na Bomboniere – última venda:</a:t>
            </a:r>
            <a:endParaRPr lang="pt-BR" b="1" u="sng" dirty="0">
              <a:solidFill>
                <a:srgbClr val="0070C0"/>
              </a:solidFill>
            </a:endParaRPr>
          </a:p>
        </p:txBody>
      </p:sp>
      <p:sp>
        <p:nvSpPr>
          <p:cNvPr id="23" name="Rectángulo redondeado 15"/>
          <p:cNvSpPr/>
          <p:nvPr/>
        </p:nvSpPr>
        <p:spPr>
          <a:xfrm>
            <a:off x="2413232" y="2012310"/>
            <a:ext cx="1775463" cy="204952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US" sz="1000" dirty="0" smtClean="0">
                <a:solidFill>
                  <a:srgbClr val="0068AC"/>
                </a:solidFill>
                <a:latin typeface="Lucida Bright" pitchFamily="18" charset="0"/>
                <a:cs typeface="Lucida Sans" panose="020B0602040502020204" pitchFamily="34" charset="0"/>
              </a:rPr>
              <a:t>Clicar em Vender e logo depois, em Opções.</a:t>
            </a:r>
            <a:endParaRPr lang="pt-BR" sz="1000" dirty="0" smtClean="0">
              <a:solidFill>
                <a:srgbClr val="0068AC"/>
              </a:solidFill>
              <a:latin typeface="Lucida Bright" pitchFamily="18" charset="0"/>
              <a:cs typeface="Lucida Sans" panose="020B0602040502020204" pitchFamily="34" charset="0"/>
            </a:endParaRPr>
          </a:p>
        </p:txBody>
      </p:sp>
      <p:sp>
        <p:nvSpPr>
          <p:cNvPr id="24" name="Rectángulo redondeado 15"/>
          <p:cNvSpPr/>
          <p:nvPr/>
        </p:nvSpPr>
        <p:spPr>
          <a:xfrm>
            <a:off x="4624289" y="2034196"/>
            <a:ext cx="1757738" cy="2072997"/>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US" sz="1000" dirty="0" smtClean="0">
                <a:solidFill>
                  <a:srgbClr val="0068AC"/>
                </a:solidFill>
                <a:latin typeface="Lucida Bright" pitchFamily="18" charset="0"/>
                <a:cs typeface="Lucida Sans" panose="020B0602040502020204" pitchFamily="34" charset="0"/>
              </a:rPr>
              <a:t>Clicar no botão Cancelar ultimo Cupom Fiscal.</a:t>
            </a:r>
            <a:endParaRPr lang="pt-BR" sz="1000" dirty="0">
              <a:solidFill>
                <a:srgbClr val="0068AC"/>
              </a:solidFill>
              <a:latin typeface="Lucida Bright" pitchFamily="18" charset="0"/>
              <a:cs typeface="Lucida Sans" panose="020B0602040502020204" pitchFamily="34" charset="0"/>
            </a:endParaRPr>
          </a:p>
        </p:txBody>
      </p:sp>
      <p:cxnSp>
        <p:nvCxnSpPr>
          <p:cNvPr id="26" name="94 Conector recto de flecha"/>
          <p:cNvCxnSpPr/>
          <p:nvPr/>
        </p:nvCxnSpPr>
        <p:spPr>
          <a:xfrm flipV="1">
            <a:off x="4188695" y="2977457"/>
            <a:ext cx="435594" cy="2"/>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7" name="Rectángulo redondeado 15"/>
          <p:cNvSpPr/>
          <p:nvPr/>
        </p:nvSpPr>
        <p:spPr>
          <a:xfrm>
            <a:off x="1259632" y="4457912"/>
            <a:ext cx="2186240" cy="221144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US" sz="1000" dirty="0" smtClean="0">
                <a:solidFill>
                  <a:srgbClr val="0068AC"/>
                </a:solidFill>
                <a:latin typeface="Lucida Bright" pitchFamily="18" charset="0"/>
                <a:cs typeface="Lucida Sans" panose="020B0602040502020204" pitchFamily="34" charset="0"/>
              </a:rPr>
              <a:t>Cancelar os ingressos no sistema seguindo o mesmo procedimento descrito</a:t>
            </a:r>
            <a:r>
              <a:rPr lang="en-US" sz="1000" dirty="0">
                <a:solidFill>
                  <a:srgbClr val="0068AC"/>
                </a:solidFill>
                <a:latin typeface="Lucida Bright" pitchFamily="18" charset="0"/>
                <a:cs typeface="Lucida Sans" panose="020B0602040502020204" pitchFamily="34" charset="0"/>
              </a:rPr>
              <a:t> </a:t>
            </a:r>
            <a:r>
              <a:rPr lang="en-US" sz="1000" dirty="0" smtClean="0">
                <a:solidFill>
                  <a:srgbClr val="0068AC"/>
                </a:solidFill>
                <a:latin typeface="Lucida Bright" pitchFamily="18" charset="0"/>
                <a:cs typeface="Lucida Sans" panose="020B0602040502020204" pitchFamily="34" charset="0"/>
              </a:rPr>
              <a:t>na Bilheteria (situação 1).</a:t>
            </a:r>
            <a:endParaRPr lang="pt-BR" sz="1000" dirty="0">
              <a:solidFill>
                <a:srgbClr val="0068AC"/>
              </a:solidFill>
              <a:latin typeface="Lucida Bright" pitchFamily="18" charset="0"/>
              <a:cs typeface="Lucida Sans" panose="020B0602040502020204" pitchFamily="34" charset="0"/>
            </a:endParaRPr>
          </a:p>
        </p:txBody>
      </p:sp>
      <p:sp>
        <p:nvSpPr>
          <p:cNvPr id="29" name="Rectángulo redondeado 15"/>
          <p:cNvSpPr/>
          <p:nvPr/>
        </p:nvSpPr>
        <p:spPr>
          <a:xfrm>
            <a:off x="3867109" y="4457912"/>
            <a:ext cx="2186240" cy="221144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US" sz="1000" dirty="0">
                <a:solidFill>
                  <a:srgbClr val="0068AC"/>
                </a:solidFill>
                <a:latin typeface="Lucida Bright" pitchFamily="18" charset="0"/>
                <a:cs typeface="Lucida Sans" panose="020B0602040502020204" pitchFamily="34" charset="0"/>
              </a:rPr>
              <a:t>Entregar uma via do cupom cancelado ao cliente e a outra via, guardar no caixa.</a:t>
            </a:r>
          </a:p>
          <a:p>
            <a:pPr algn="just"/>
            <a:r>
              <a:rPr lang="en-US" sz="1000" dirty="0">
                <a:solidFill>
                  <a:srgbClr val="0068AC"/>
                </a:solidFill>
                <a:latin typeface="Lucida Bright" pitchFamily="18" charset="0"/>
                <a:cs typeface="Lucida Sans" panose="020B0602040502020204" pitchFamily="34" charset="0"/>
              </a:rPr>
              <a:t>Preencher o Formulário Controle de Estorno e solicitar assinatura do cliente.</a:t>
            </a:r>
            <a:endParaRPr lang="pt-BR" sz="1000" dirty="0">
              <a:solidFill>
                <a:srgbClr val="0068AC"/>
              </a:solidFill>
              <a:latin typeface="Lucida Bright" pitchFamily="18" charset="0"/>
              <a:cs typeface="Lucida Sans" panose="020B0602040502020204" pitchFamily="34" charset="0"/>
            </a:endParaRPr>
          </a:p>
        </p:txBody>
      </p:sp>
      <p:sp>
        <p:nvSpPr>
          <p:cNvPr id="32" name="Rectángulo redondeado 15"/>
          <p:cNvSpPr/>
          <p:nvPr/>
        </p:nvSpPr>
        <p:spPr>
          <a:xfrm>
            <a:off x="6464126" y="4457912"/>
            <a:ext cx="2186240" cy="221144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US" sz="1000" dirty="0">
                <a:solidFill>
                  <a:srgbClr val="0068AC"/>
                </a:solidFill>
                <a:latin typeface="Lucida Bright" pitchFamily="18" charset="0"/>
                <a:cs typeface="Lucida Sans" panose="020B0602040502020204" pitchFamily="34" charset="0"/>
              </a:rPr>
              <a:t>Informar o motive do cancelamento. Neste caso, desistência.</a:t>
            </a:r>
          </a:p>
          <a:p>
            <a:pPr algn="just"/>
            <a:endParaRPr lang="en-US" sz="1000" dirty="0">
              <a:solidFill>
                <a:srgbClr val="0068AC"/>
              </a:solidFill>
              <a:latin typeface="Lucida Bright" pitchFamily="18" charset="0"/>
              <a:cs typeface="Lucida Sans" panose="020B0602040502020204" pitchFamily="34" charset="0"/>
            </a:endParaRPr>
          </a:p>
          <a:p>
            <a:pPr algn="just"/>
            <a:r>
              <a:rPr lang="en-US" sz="1000" dirty="0">
                <a:solidFill>
                  <a:srgbClr val="0068AC"/>
                </a:solidFill>
                <a:latin typeface="Lucida Bright" pitchFamily="18" charset="0"/>
                <a:cs typeface="Lucida Sans" panose="020B0602040502020204" pitchFamily="34" charset="0"/>
              </a:rPr>
              <a:t>Se a venda foi realizada no cartão, surgirá uma tela onde o colaborador deve clicar em Confirmar.</a:t>
            </a:r>
          </a:p>
        </p:txBody>
      </p:sp>
      <p:sp>
        <p:nvSpPr>
          <p:cNvPr id="35" name="TextBox 34"/>
          <p:cNvSpPr txBox="1"/>
          <p:nvPr/>
        </p:nvSpPr>
        <p:spPr>
          <a:xfrm>
            <a:off x="193456" y="2034196"/>
            <a:ext cx="1790875" cy="261610"/>
          </a:xfrm>
          <a:prstGeom prst="rect">
            <a:avLst/>
          </a:prstGeom>
          <a:noFill/>
        </p:spPr>
        <p:txBody>
          <a:bodyPr wrap="none" rtlCol="0">
            <a:spAutoFit/>
          </a:bodyPr>
          <a:lstStyle/>
          <a:p>
            <a:r>
              <a:rPr lang="en-US" sz="1100" b="1" u="sng" dirty="0">
                <a:solidFill>
                  <a:srgbClr val="0070C0"/>
                </a:solidFill>
              </a:rPr>
              <a:t>Realizar na </a:t>
            </a:r>
            <a:r>
              <a:rPr lang="en-US" sz="1100" b="1" u="sng" dirty="0" smtClean="0">
                <a:solidFill>
                  <a:srgbClr val="0070C0"/>
                </a:solidFill>
              </a:rPr>
              <a:t>Bomboniere</a:t>
            </a:r>
            <a:endParaRPr lang="pt-BR" sz="1100" b="1" u="sng" dirty="0">
              <a:solidFill>
                <a:srgbClr val="0070C0"/>
              </a:solidFill>
            </a:endParaRPr>
          </a:p>
        </p:txBody>
      </p:sp>
      <p:pic>
        <p:nvPicPr>
          <p:cNvPr id="40" name="Picture 2"/>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21054" y="2340736"/>
            <a:ext cx="913015" cy="791947"/>
          </a:xfrm>
          <a:prstGeom prst="rect">
            <a:avLst/>
          </a:prstGeom>
          <a:noFill/>
          <a:ln w="9525">
            <a:noFill/>
            <a:miter lim="800000"/>
            <a:headEnd/>
            <a:tailEnd/>
          </a:ln>
        </p:spPr>
      </p:pic>
      <p:pic>
        <p:nvPicPr>
          <p:cNvPr id="41" name="Picture 40"/>
          <p:cNvPicPr>
            <a:picLocks noChangeAspect="1"/>
          </p:cNvPicPr>
          <p:nvPr/>
        </p:nvPicPr>
        <p:blipFill>
          <a:blip r:embed="rId6"/>
          <a:stretch>
            <a:fillRect/>
          </a:stretch>
        </p:blipFill>
        <p:spPr>
          <a:xfrm>
            <a:off x="7073099" y="2171356"/>
            <a:ext cx="1175694" cy="530254"/>
          </a:xfrm>
          <a:prstGeom prst="rect">
            <a:avLst/>
          </a:prstGeom>
        </p:spPr>
      </p:pic>
      <p:cxnSp>
        <p:nvCxnSpPr>
          <p:cNvPr id="42" name="Straight Arrow Connector 41"/>
          <p:cNvCxnSpPr/>
          <p:nvPr/>
        </p:nvCxnSpPr>
        <p:spPr>
          <a:xfrm>
            <a:off x="7668344" y="4107193"/>
            <a:ext cx="0" cy="3507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3" name="Picture 42"/>
          <p:cNvPicPr>
            <a:picLocks noChangeAspect="1"/>
          </p:cNvPicPr>
          <p:nvPr/>
        </p:nvPicPr>
        <p:blipFill>
          <a:blip r:embed="rId7"/>
          <a:stretch>
            <a:fillRect/>
          </a:stretch>
        </p:blipFill>
        <p:spPr>
          <a:xfrm>
            <a:off x="7069947" y="2650489"/>
            <a:ext cx="1178164" cy="460555"/>
          </a:xfrm>
          <a:prstGeom prst="rect">
            <a:avLst/>
          </a:prstGeom>
        </p:spPr>
      </p:pic>
      <p:pic>
        <p:nvPicPr>
          <p:cNvPr id="45" name="Picture 44"/>
          <p:cNvPicPr>
            <a:picLocks noChangeAspect="1"/>
          </p:cNvPicPr>
          <p:nvPr/>
        </p:nvPicPr>
        <p:blipFill>
          <a:blip r:embed="rId8"/>
          <a:stretch>
            <a:fillRect/>
          </a:stretch>
        </p:blipFill>
        <p:spPr>
          <a:xfrm>
            <a:off x="7798156" y="2931688"/>
            <a:ext cx="449955" cy="187229"/>
          </a:xfrm>
          <a:prstGeom prst="rect">
            <a:avLst/>
          </a:prstGeom>
        </p:spPr>
      </p:pic>
      <p:pic>
        <p:nvPicPr>
          <p:cNvPr id="50" name="Picture 49"/>
          <p:cNvPicPr>
            <a:picLocks noChangeAspect="1"/>
          </p:cNvPicPr>
          <p:nvPr/>
        </p:nvPicPr>
        <p:blipFill>
          <a:blip r:embed="rId9"/>
          <a:stretch>
            <a:fillRect/>
          </a:stretch>
        </p:blipFill>
        <p:spPr>
          <a:xfrm>
            <a:off x="7330281" y="4632170"/>
            <a:ext cx="1016682" cy="299520"/>
          </a:xfrm>
          <a:prstGeom prst="rect">
            <a:avLst/>
          </a:prstGeom>
        </p:spPr>
      </p:pic>
      <p:pic>
        <p:nvPicPr>
          <p:cNvPr id="53" name="Picture 52"/>
          <p:cNvPicPr>
            <a:picLocks noChangeAspect="1"/>
          </p:cNvPicPr>
          <p:nvPr/>
        </p:nvPicPr>
        <p:blipFill>
          <a:blip r:embed="rId10"/>
          <a:stretch>
            <a:fillRect/>
          </a:stretch>
        </p:blipFill>
        <p:spPr>
          <a:xfrm>
            <a:off x="7350586" y="4923844"/>
            <a:ext cx="1038607" cy="256171"/>
          </a:xfrm>
          <a:prstGeom prst="rect">
            <a:avLst/>
          </a:prstGeom>
        </p:spPr>
      </p:pic>
      <p:pic>
        <p:nvPicPr>
          <p:cNvPr id="54" name="Picture 3" descr="C:\Users\fabiruu\Documents\faby syncron\Baguis\fotos\P1030108.jpg"/>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40576" y="4716517"/>
            <a:ext cx="944053" cy="590723"/>
          </a:xfrm>
          <a:prstGeom prst="rect">
            <a:avLst/>
          </a:prstGeom>
          <a:noFill/>
        </p:spPr>
      </p:pic>
      <p:sp>
        <p:nvSpPr>
          <p:cNvPr id="55" name="Título 2"/>
          <p:cNvSpPr>
            <a:spLocks noGrp="1"/>
          </p:cNvSpPr>
          <p:nvPr>
            <p:ph type="title"/>
          </p:nvPr>
        </p:nvSpPr>
        <p:spPr>
          <a:xfrm>
            <a:off x="1372141" y="107659"/>
            <a:ext cx="6192688" cy="720080"/>
          </a:xfrm>
        </p:spPr>
        <p:txBody>
          <a:bodyPr>
            <a:normAutofit/>
          </a:bodyPr>
          <a:lstStyle/>
          <a:p>
            <a:r>
              <a:rPr lang="es-MX" sz="1700" dirty="0"/>
              <a:t>Estorno de ingressos e/ou de </a:t>
            </a:r>
            <a:r>
              <a:rPr lang="es-MX" sz="1700" dirty="0" smtClean="0"/>
              <a:t>produtos</a:t>
            </a:r>
            <a:endParaRPr lang="es-MX" sz="1700" dirty="0"/>
          </a:p>
        </p:txBody>
      </p:sp>
      <p:pic>
        <p:nvPicPr>
          <p:cNvPr id="4" name="Picture 3"/>
          <p:cNvPicPr>
            <a:picLocks noChangeAspect="1"/>
          </p:cNvPicPr>
          <p:nvPr/>
        </p:nvPicPr>
        <p:blipFill>
          <a:blip r:embed="rId12"/>
          <a:stretch>
            <a:fillRect/>
          </a:stretch>
        </p:blipFill>
        <p:spPr>
          <a:xfrm>
            <a:off x="2825427" y="2104758"/>
            <a:ext cx="857791" cy="519343"/>
          </a:xfrm>
          <a:prstGeom prst="rect">
            <a:avLst/>
          </a:prstGeom>
        </p:spPr>
      </p:pic>
      <p:pic>
        <p:nvPicPr>
          <p:cNvPr id="6" name="Picture 5"/>
          <p:cNvPicPr>
            <a:picLocks noChangeAspect="1"/>
          </p:cNvPicPr>
          <p:nvPr/>
        </p:nvPicPr>
        <p:blipFill>
          <a:blip r:embed="rId13"/>
          <a:stretch>
            <a:fillRect/>
          </a:stretch>
        </p:blipFill>
        <p:spPr>
          <a:xfrm>
            <a:off x="2961734" y="2736710"/>
            <a:ext cx="529786" cy="588153"/>
          </a:xfrm>
          <a:prstGeom prst="rect">
            <a:avLst/>
          </a:prstGeom>
        </p:spPr>
      </p:pic>
      <p:pic>
        <p:nvPicPr>
          <p:cNvPr id="7" name="Picture 6"/>
          <p:cNvPicPr>
            <a:picLocks noChangeAspect="1"/>
          </p:cNvPicPr>
          <p:nvPr/>
        </p:nvPicPr>
        <p:blipFill>
          <a:blip r:embed="rId14"/>
          <a:stretch>
            <a:fillRect/>
          </a:stretch>
        </p:blipFill>
        <p:spPr>
          <a:xfrm>
            <a:off x="4740549" y="2332652"/>
            <a:ext cx="1525217" cy="644807"/>
          </a:xfrm>
          <a:prstGeom prst="rect">
            <a:avLst/>
          </a:prstGeom>
        </p:spPr>
      </p:pic>
      <p:pic>
        <p:nvPicPr>
          <p:cNvPr id="57" name="Picture 56"/>
          <p:cNvPicPr>
            <a:picLocks noChangeAspect="1"/>
          </p:cNvPicPr>
          <p:nvPr/>
        </p:nvPicPr>
        <p:blipFill>
          <a:blip r:embed="rId15"/>
          <a:stretch>
            <a:fillRect/>
          </a:stretch>
        </p:blipFill>
        <p:spPr>
          <a:xfrm>
            <a:off x="6679068" y="4716517"/>
            <a:ext cx="540759" cy="387936"/>
          </a:xfrm>
          <a:prstGeom prst="rect">
            <a:avLst/>
          </a:prstGeom>
        </p:spPr>
      </p:pic>
      <p:sp>
        <p:nvSpPr>
          <p:cNvPr id="59" name="Rectángulo redondeado 15"/>
          <p:cNvSpPr/>
          <p:nvPr/>
        </p:nvSpPr>
        <p:spPr>
          <a:xfrm>
            <a:off x="6804248" y="2034196"/>
            <a:ext cx="1757738" cy="2072997"/>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US" sz="1000" dirty="0">
                <a:solidFill>
                  <a:srgbClr val="0068AC"/>
                </a:solidFill>
                <a:latin typeface="Lucida Bright" pitchFamily="18" charset="0"/>
                <a:cs typeface="Lucida Sans" panose="020B0602040502020204" pitchFamily="34" charset="0"/>
              </a:rPr>
              <a:t>Inserir o código de busca inserido no ingresso do cliente e clicar no botão Devolução.</a:t>
            </a:r>
            <a:endParaRPr lang="pt-BR" sz="1000" dirty="0">
              <a:solidFill>
                <a:srgbClr val="0068AC"/>
              </a:solidFill>
              <a:latin typeface="Lucida Bright" pitchFamily="18" charset="0"/>
              <a:cs typeface="Lucida Sans" panose="020B0602040502020204" pitchFamily="34" charset="0"/>
            </a:endParaRPr>
          </a:p>
        </p:txBody>
      </p:sp>
      <p:cxnSp>
        <p:nvCxnSpPr>
          <p:cNvPr id="60" name="94 Conector recto de flecha"/>
          <p:cNvCxnSpPr/>
          <p:nvPr/>
        </p:nvCxnSpPr>
        <p:spPr>
          <a:xfrm flipV="1">
            <a:off x="6372200" y="2977455"/>
            <a:ext cx="435594" cy="2"/>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16"/>
          <a:stretch>
            <a:fillRect/>
          </a:stretch>
        </p:blipFill>
        <p:spPr>
          <a:xfrm>
            <a:off x="1309798" y="4968806"/>
            <a:ext cx="1802781" cy="675084"/>
          </a:xfrm>
          <a:prstGeom prst="rect">
            <a:avLst/>
          </a:prstGeom>
        </p:spPr>
      </p:pic>
      <p:cxnSp>
        <p:nvCxnSpPr>
          <p:cNvPr id="62" name="Straight Arrow Connector 61"/>
          <p:cNvCxnSpPr/>
          <p:nvPr/>
        </p:nvCxnSpPr>
        <p:spPr>
          <a:xfrm flipH="1">
            <a:off x="6053349" y="5517232"/>
            <a:ext cx="4107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3456332" y="5517232"/>
            <a:ext cx="4107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4" name="26 Imagen"/>
          <p:cNvPicPr/>
          <p:nvPr/>
        </p:nvPicPr>
        <p:blipFill rotWithShape="1">
          <a:blip r:embed="rId17" cstate="email">
            <a:extLst>
              <a:ext uri="{28A0092B-C50C-407E-A947-70E740481C1C}">
                <a14:useLocalDpi xmlns:a14="http://schemas.microsoft.com/office/drawing/2010/main"/>
              </a:ext>
            </a:extLst>
          </a:blip>
          <a:srcRect t="32973" b="20365"/>
          <a:stretch/>
        </p:blipFill>
        <p:spPr bwMode="auto">
          <a:xfrm>
            <a:off x="4016735" y="4833952"/>
            <a:ext cx="784807" cy="386066"/>
          </a:xfrm>
          <a:prstGeom prst="rect">
            <a:avLst/>
          </a:prstGeom>
          <a:noFill/>
        </p:spPr>
      </p:pic>
    </p:spTree>
    <p:extLst>
      <p:ext uri="{BB962C8B-B14F-4D97-AF65-F5344CB8AC3E}">
        <p14:creationId xmlns:p14="http://schemas.microsoft.com/office/powerpoint/2010/main" val="951386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9 Imagen">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0764" y="280384"/>
            <a:ext cx="402303" cy="390112"/>
          </a:xfrm>
          <a:prstGeom prst="rect">
            <a:avLst/>
          </a:prstGeom>
        </p:spPr>
      </p:pic>
      <p:sp>
        <p:nvSpPr>
          <p:cNvPr id="3" name="TextBox 2"/>
          <p:cNvSpPr txBox="1"/>
          <p:nvPr/>
        </p:nvSpPr>
        <p:spPr>
          <a:xfrm>
            <a:off x="1108646" y="1731309"/>
            <a:ext cx="8007320" cy="369332"/>
          </a:xfrm>
          <a:prstGeom prst="rect">
            <a:avLst/>
          </a:prstGeom>
          <a:noFill/>
        </p:spPr>
        <p:txBody>
          <a:bodyPr wrap="none" rtlCol="0">
            <a:spAutoFit/>
          </a:bodyPr>
          <a:lstStyle/>
          <a:p>
            <a:r>
              <a:rPr lang="en-US" b="1" u="sng" dirty="0">
                <a:solidFill>
                  <a:srgbClr val="0070C0"/>
                </a:solidFill>
              </a:rPr>
              <a:t>Situação </a:t>
            </a:r>
            <a:r>
              <a:rPr lang="en-US" b="1" u="sng" dirty="0" smtClean="0">
                <a:solidFill>
                  <a:srgbClr val="0070C0"/>
                </a:solidFill>
              </a:rPr>
              <a:t>3: </a:t>
            </a:r>
            <a:r>
              <a:rPr lang="en-US" b="1" u="sng" dirty="0">
                <a:solidFill>
                  <a:srgbClr val="0070C0"/>
                </a:solidFill>
              </a:rPr>
              <a:t>Com baixa do </a:t>
            </a:r>
            <a:r>
              <a:rPr lang="en-US" b="1" i="1" u="sng" dirty="0">
                <a:solidFill>
                  <a:srgbClr val="0070C0"/>
                </a:solidFill>
              </a:rPr>
              <a:t>voucher</a:t>
            </a:r>
            <a:r>
              <a:rPr lang="en-US" b="1" u="sng" dirty="0">
                <a:solidFill>
                  <a:srgbClr val="0070C0"/>
                </a:solidFill>
              </a:rPr>
              <a:t> na </a:t>
            </a:r>
            <a:r>
              <a:rPr lang="en-US" b="1" u="sng" dirty="0" smtClean="0">
                <a:solidFill>
                  <a:srgbClr val="0070C0"/>
                </a:solidFill>
              </a:rPr>
              <a:t>Bomboniere – vendas anteriores:</a:t>
            </a:r>
            <a:endParaRPr lang="pt-BR" b="1" u="sng" dirty="0">
              <a:solidFill>
                <a:srgbClr val="0070C0"/>
              </a:solidFill>
            </a:endParaRPr>
          </a:p>
        </p:txBody>
      </p:sp>
      <p:sp>
        <p:nvSpPr>
          <p:cNvPr id="31" name="CaixaDeTexto 53"/>
          <p:cNvSpPr txBox="1"/>
          <p:nvPr/>
        </p:nvSpPr>
        <p:spPr>
          <a:xfrm>
            <a:off x="7236296" y="484899"/>
            <a:ext cx="1050288" cy="492443"/>
          </a:xfrm>
          <a:prstGeom prst="rect">
            <a:avLst/>
          </a:prstGeom>
          <a:noFill/>
        </p:spPr>
        <p:txBody>
          <a:bodyPr wrap="none" rtlCol="0">
            <a:spAutoFit/>
          </a:bodyPr>
          <a:lstStyle/>
          <a:p>
            <a:r>
              <a:rPr lang="pt-BR" sz="1300" b="1" dirty="0">
                <a:solidFill>
                  <a:srgbClr val="0070C0"/>
                </a:solidFill>
              </a:rPr>
              <a:t>Versão </a:t>
            </a:r>
            <a:r>
              <a:rPr lang="pt-BR" sz="1300" b="1" dirty="0" smtClean="0">
                <a:solidFill>
                  <a:srgbClr val="0070C0"/>
                </a:solidFill>
              </a:rPr>
              <a:t>1.0</a:t>
            </a:r>
            <a:endParaRPr lang="pt-BR" sz="1300" b="1" dirty="0">
              <a:solidFill>
                <a:srgbClr val="0070C0"/>
              </a:solidFill>
            </a:endParaRPr>
          </a:p>
          <a:p>
            <a:r>
              <a:rPr lang="en-US" sz="1300" b="1" dirty="0" err="1" smtClean="0">
                <a:solidFill>
                  <a:srgbClr val="0070C0"/>
                </a:solidFill>
              </a:rPr>
              <a:t>Julho</a:t>
            </a:r>
            <a:r>
              <a:rPr lang="en-US" sz="1300" b="1" dirty="0" smtClean="0">
                <a:solidFill>
                  <a:srgbClr val="0070C0"/>
                </a:solidFill>
              </a:rPr>
              <a:t>/2017</a:t>
            </a:r>
            <a:endParaRPr lang="pt-BR" sz="1300" b="1" dirty="0">
              <a:solidFill>
                <a:srgbClr val="0070C0"/>
              </a:solidFill>
            </a:endParaRPr>
          </a:p>
        </p:txBody>
      </p:sp>
      <p:sp>
        <p:nvSpPr>
          <p:cNvPr id="20" name="Rectángulo redondeado 15"/>
          <p:cNvSpPr/>
          <p:nvPr/>
        </p:nvSpPr>
        <p:spPr>
          <a:xfrm>
            <a:off x="1081961" y="2300341"/>
            <a:ext cx="2987705" cy="2568819"/>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s-MX" sz="1000" dirty="0" smtClean="0">
                <a:solidFill>
                  <a:srgbClr val="0068AC"/>
                </a:solidFill>
                <a:latin typeface="Lucida Bright" pitchFamily="18" charset="0"/>
                <a:cs typeface="Lucida Sans" panose="020B0602040502020204" pitchFamily="34" charset="0"/>
              </a:rPr>
              <a:t>O responsável </a:t>
            </a:r>
            <a:r>
              <a:rPr lang="en-US" sz="1000" dirty="0" smtClean="0">
                <a:solidFill>
                  <a:srgbClr val="0068AC"/>
                </a:solidFill>
                <a:latin typeface="Lucida Bright" pitchFamily="18" charset="0"/>
                <a:cs typeface="Lucida Sans" panose="020B0602040502020204" pitchFamily="34" charset="0"/>
              </a:rPr>
              <a:t>pelo turno deve estornar o valor pago pelo(s) ingress(s) e Combo(s) utilizando efetivo em um dos caixas da Bilheteria.</a:t>
            </a:r>
            <a:endParaRPr lang="pt-BR" sz="1000" dirty="0">
              <a:solidFill>
                <a:srgbClr val="0068AC"/>
              </a:solidFill>
              <a:latin typeface="Lucida Bright" pitchFamily="18" charset="0"/>
              <a:cs typeface="Lucida Sans" panose="020B0602040502020204" pitchFamily="34" charset="0"/>
            </a:endParaRPr>
          </a:p>
        </p:txBody>
      </p:sp>
      <p:cxnSp>
        <p:nvCxnSpPr>
          <p:cNvPr id="21" name="94 Conector recto de flecha"/>
          <p:cNvCxnSpPr/>
          <p:nvPr/>
        </p:nvCxnSpPr>
        <p:spPr>
          <a:xfrm flipV="1">
            <a:off x="4069666" y="3439886"/>
            <a:ext cx="636008" cy="2"/>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706023" y="2378477"/>
            <a:ext cx="1739579" cy="276999"/>
          </a:xfrm>
          <a:prstGeom prst="rect">
            <a:avLst/>
          </a:prstGeom>
          <a:noFill/>
        </p:spPr>
        <p:txBody>
          <a:bodyPr wrap="none" rtlCol="0">
            <a:spAutoFit/>
          </a:bodyPr>
          <a:lstStyle/>
          <a:p>
            <a:r>
              <a:rPr lang="en-US" sz="1200" b="1" u="sng" dirty="0" smtClean="0">
                <a:solidFill>
                  <a:srgbClr val="0070C0"/>
                </a:solidFill>
              </a:rPr>
              <a:t>Realizar na Bilheteria</a:t>
            </a:r>
            <a:endParaRPr lang="pt-BR" sz="1200" b="1" u="sng" dirty="0">
              <a:solidFill>
                <a:srgbClr val="0070C0"/>
              </a:solidFill>
            </a:endParaRPr>
          </a:p>
        </p:txBody>
      </p:sp>
      <p:pic>
        <p:nvPicPr>
          <p:cNvPr id="35" name="Picture 2"/>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005863" y="2840995"/>
            <a:ext cx="1074448" cy="1068946"/>
          </a:xfrm>
          <a:prstGeom prst="rect">
            <a:avLst/>
          </a:prstGeom>
          <a:noFill/>
          <a:ln w="9525">
            <a:noFill/>
            <a:miter lim="800000"/>
            <a:headEnd/>
            <a:tailEnd/>
          </a:ln>
        </p:spPr>
      </p:pic>
      <p:pic>
        <p:nvPicPr>
          <p:cNvPr id="49" name="Picture 3" descr="C:\Users\fabiruu\Documents\faby syncron\Baguis\fotos\P1030108.jpg"/>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4491" y="2842618"/>
            <a:ext cx="991157" cy="629289"/>
          </a:xfrm>
          <a:prstGeom prst="rect">
            <a:avLst/>
          </a:prstGeom>
          <a:noFill/>
        </p:spPr>
      </p:pic>
      <p:sp>
        <p:nvSpPr>
          <p:cNvPr id="55" name="Título 2"/>
          <p:cNvSpPr>
            <a:spLocks noGrp="1"/>
          </p:cNvSpPr>
          <p:nvPr>
            <p:ph type="title"/>
          </p:nvPr>
        </p:nvSpPr>
        <p:spPr>
          <a:xfrm>
            <a:off x="1372141" y="107659"/>
            <a:ext cx="6192688" cy="720080"/>
          </a:xfrm>
        </p:spPr>
        <p:txBody>
          <a:bodyPr>
            <a:normAutofit/>
          </a:bodyPr>
          <a:lstStyle/>
          <a:p>
            <a:r>
              <a:rPr lang="es-MX" sz="1700" dirty="0"/>
              <a:t>Estorno de ingressos e/ou de </a:t>
            </a:r>
            <a:r>
              <a:rPr lang="es-MX" sz="1700" dirty="0" smtClean="0"/>
              <a:t>produtos</a:t>
            </a:r>
            <a:endParaRPr lang="es-MX" sz="1700" dirty="0"/>
          </a:p>
        </p:txBody>
      </p:sp>
      <p:pic>
        <p:nvPicPr>
          <p:cNvPr id="57" name="26 Imagen"/>
          <p:cNvPicPr/>
          <p:nvPr/>
        </p:nvPicPr>
        <p:blipFill rotWithShape="1">
          <a:blip r:embed="rId7" cstate="email">
            <a:extLst>
              <a:ext uri="{28A0092B-C50C-407E-A947-70E740481C1C}">
                <a14:useLocalDpi xmlns:a14="http://schemas.microsoft.com/office/drawing/2010/main"/>
              </a:ext>
            </a:extLst>
          </a:blip>
          <a:srcRect t="32973" b="20365"/>
          <a:stretch/>
        </p:blipFill>
        <p:spPr bwMode="auto">
          <a:xfrm>
            <a:off x="5059053" y="2985729"/>
            <a:ext cx="844274" cy="544387"/>
          </a:xfrm>
          <a:prstGeom prst="rect">
            <a:avLst/>
          </a:prstGeom>
          <a:noFill/>
        </p:spPr>
      </p:pic>
      <p:sp>
        <p:nvSpPr>
          <p:cNvPr id="58" name="Rectángulo redondeado 15"/>
          <p:cNvSpPr/>
          <p:nvPr/>
        </p:nvSpPr>
        <p:spPr>
          <a:xfrm>
            <a:off x="4680639" y="2286946"/>
            <a:ext cx="2987705" cy="2568819"/>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US" sz="1000" dirty="0">
                <a:solidFill>
                  <a:srgbClr val="0068AC"/>
                </a:solidFill>
                <a:latin typeface="Lucida Bright" pitchFamily="18" charset="0"/>
                <a:cs typeface="Lucida Sans" panose="020B0602040502020204" pitchFamily="34" charset="0"/>
              </a:rPr>
              <a:t>Entregar uma via do cupom cancelado ao cliente e a outra via, guardar no caixa.</a:t>
            </a:r>
          </a:p>
          <a:p>
            <a:pPr algn="just"/>
            <a:r>
              <a:rPr lang="en-US" sz="1000" dirty="0">
                <a:solidFill>
                  <a:srgbClr val="0068AC"/>
                </a:solidFill>
                <a:latin typeface="Lucida Bright" pitchFamily="18" charset="0"/>
                <a:cs typeface="Lucida Sans" panose="020B0602040502020204" pitchFamily="34" charset="0"/>
              </a:rPr>
              <a:t>Preencher o Formulário Controle de Estorno e solicitar assinatura do cliente.</a:t>
            </a:r>
            <a:endParaRPr lang="pt-BR" sz="1000" dirty="0">
              <a:solidFill>
                <a:srgbClr val="0068AC"/>
              </a:solidFill>
              <a:latin typeface="Lucida Bright" pitchFamily="18" charset="0"/>
              <a:cs typeface="Lucida Sans" panose="020B0602040502020204" pitchFamily="34" charset="0"/>
            </a:endParaRPr>
          </a:p>
        </p:txBody>
      </p:sp>
      <p:sp>
        <p:nvSpPr>
          <p:cNvPr id="59" name="4 CuadroTexto"/>
          <p:cNvSpPr txBox="1"/>
          <p:nvPr/>
        </p:nvSpPr>
        <p:spPr>
          <a:xfrm>
            <a:off x="588407" y="6195010"/>
            <a:ext cx="7511986" cy="430887"/>
          </a:xfrm>
          <a:prstGeom prst="rect">
            <a:avLst/>
          </a:prstGeom>
          <a:noFill/>
        </p:spPr>
        <p:txBody>
          <a:bodyPr wrap="square" rtlCol="0">
            <a:spAutoFit/>
          </a:bodyPr>
          <a:lstStyle/>
          <a:p>
            <a:pPr algn="just"/>
            <a:r>
              <a:rPr lang="en-US" sz="1100" dirty="0" smtClean="0">
                <a:solidFill>
                  <a:srgbClr val="0070C0"/>
                </a:solidFill>
                <a:latin typeface="Lucida Bright" panose="02040602050505020304" pitchFamily="18" charset="0"/>
              </a:rPr>
              <a:t>Nota: No fechamento do caixa</a:t>
            </a:r>
            <a:r>
              <a:rPr lang="en-US" sz="1100" dirty="0">
                <a:solidFill>
                  <a:srgbClr val="0070C0"/>
                </a:solidFill>
                <a:latin typeface="Lucida Bright" panose="02040602050505020304" pitchFamily="18" charset="0"/>
              </a:rPr>
              <a:t>,</a:t>
            </a:r>
            <a:r>
              <a:rPr lang="en-US" sz="1100" dirty="0" smtClean="0">
                <a:solidFill>
                  <a:srgbClr val="0070C0"/>
                </a:solidFill>
                <a:latin typeface="Lucida Bright" panose="02040602050505020304" pitchFamily="18" charset="0"/>
              </a:rPr>
              <a:t> o responsável pela área de Valores ou pelo Turno notará</a:t>
            </a:r>
            <a:r>
              <a:rPr lang="en-US" sz="1100" dirty="0">
                <a:solidFill>
                  <a:srgbClr val="0070C0"/>
                </a:solidFill>
                <a:latin typeface="Lucida Bright" panose="02040602050505020304" pitchFamily="18" charset="0"/>
              </a:rPr>
              <a:t> </a:t>
            </a:r>
            <a:r>
              <a:rPr lang="en-US" sz="1100" dirty="0" smtClean="0">
                <a:solidFill>
                  <a:srgbClr val="0070C0"/>
                </a:solidFill>
                <a:latin typeface="Lucida Bright" panose="02040602050505020304" pitchFamily="18" charset="0"/>
              </a:rPr>
              <a:t>que haverá diferença de efetivo, no qual será justificado por meio do Formulário Controle de Estorno.</a:t>
            </a:r>
            <a:endParaRPr lang="es-MX" sz="1100" dirty="0" smtClean="0">
              <a:solidFill>
                <a:srgbClr val="0070C0"/>
              </a:solidFill>
              <a:latin typeface="Lucida Bright" panose="02040602050505020304" pitchFamily="18" charset="0"/>
            </a:endParaRPr>
          </a:p>
        </p:txBody>
      </p:sp>
    </p:spTree>
    <p:extLst>
      <p:ext uri="{BB962C8B-B14F-4D97-AF65-F5344CB8AC3E}">
        <p14:creationId xmlns:p14="http://schemas.microsoft.com/office/powerpoint/2010/main" val="687763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9 Imagen">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0764" y="280384"/>
            <a:ext cx="402303" cy="390112"/>
          </a:xfrm>
          <a:prstGeom prst="rect">
            <a:avLst/>
          </a:prstGeom>
        </p:spPr>
      </p:pic>
      <p:sp>
        <p:nvSpPr>
          <p:cNvPr id="31" name="CaixaDeTexto 53"/>
          <p:cNvSpPr txBox="1"/>
          <p:nvPr/>
        </p:nvSpPr>
        <p:spPr>
          <a:xfrm>
            <a:off x="7236296" y="484899"/>
            <a:ext cx="1050288" cy="492443"/>
          </a:xfrm>
          <a:prstGeom prst="rect">
            <a:avLst/>
          </a:prstGeom>
          <a:noFill/>
        </p:spPr>
        <p:txBody>
          <a:bodyPr wrap="none" rtlCol="0">
            <a:spAutoFit/>
          </a:bodyPr>
          <a:lstStyle/>
          <a:p>
            <a:r>
              <a:rPr lang="pt-BR" sz="1300" b="1" dirty="0">
                <a:solidFill>
                  <a:srgbClr val="0070C0"/>
                </a:solidFill>
              </a:rPr>
              <a:t>Versão </a:t>
            </a:r>
            <a:r>
              <a:rPr lang="pt-BR" sz="1300" b="1" dirty="0" smtClean="0">
                <a:solidFill>
                  <a:srgbClr val="0070C0"/>
                </a:solidFill>
              </a:rPr>
              <a:t>1.0</a:t>
            </a:r>
            <a:endParaRPr lang="pt-BR" sz="1300" b="1" dirty="0">
              <a:solidFill>
                <a:srgbClr val="0070C0"/>
              </a:solidFill>
            </a:endParaRPr>
          </a:p>
          <a:p>
            <a:r>
              <a:rPr lang="en-US" sz="1300" b="1" dirty="0" err="1" smtClean="0">
                <a:solidFill>
                  <a:srgbClr val="0070C0"/>
                </a:solidFill>
              </a:rPr>
              <a:t>Julho</a:t>
            </a:r>
            <a:r>
              <a:rPr lang="en-US" sz="1300" b="1" dirty="0" smtClean="0">
                <a:solidFill>
                  <a:srgbClr val="0070C0"/>
                </a:solidFill>
              </a:rPr>
              <a:t>/2017</a:t>
            </a:r>
            <a:endParaRPr lang="pt-BR" sz="1300" b="1" dirty="0">
              <a:solidFill>
                <a:srgbClr val="0070C0"/>
              </a:solidFill>
            </a:endParaRPr>
          </a:p>
        </p:txBody>
      </p:sp>
      <p:sp>
        <p:nvSpPr>
          <p:cNvPr id="32" name="CaixaDeTexto 11"/>
          <p:cNvSpPr txBox="1"/>
          <p:nvPr/>
        </p:nvSpPr>
        <p:spPr>
          <a:xfrm>
            <a:off x="491983" y="2220603"/>
            <a:ext cx="7673218" cy="1415772"/>
          </a:xfrm>
          <a:prstGeom prst="rect">
            <a:avLst/>
          </a:prstGeom>
          <a:noFill/>
        </p:spPr>
        <p:txBody>
          <a:bodyPr wrap="square" rtlCol="0">
            <a:spAutoFit/>
          </a:bodyPr>
          <a:lstStyle/>
          <a:p>
            <a:pPr algn="just">
              <a:defRPr/>
            </a:pPr>
            <a:r>
              <a:rPr lang="es-MX" sz="2000" dirty="0">
                <a:solidFill>
                  <a:srgbClr val="0068AC"/>
                </a:solidFill>
                <a:latin typeface="Lucida Bright" panose="02040602050505020304" pitchFamily="18" charset="0"/>
              </a:rPr>
              <a:t>Toda venda antecipada de Combo na Bilheteria deve ser dado baixa no</a:t>
            </a:r>
            <a:r>
              <a:rPr lang="es-MX" sz="2300" b="1" dirty="0">
                <a:solidFill>
                  <a:srgbClr val="0068AC"/>
                </a:solidFill>
                <a:latin typeface="Lucida Bright" panose="02040602050505020304" pitchFamily="18" charset="0"/>
              </a:rPr>
              <a:t> dia </a:t>
            </a:r>
            <a:r>
              <a:rPr lang="es-MX" sz="2000" dirty="0">
                <a:solidFill>
                  <a:srgbClr val="0068AC"/>
                </a:solidFill>
                <a:latin typeface="Lucida Bright" panose="02040602050505020304" pitchFamily="18" charset="0"/>
              </a:rPr>
              <a:t>em que o cliente apresentar o </a:t>
            </a:r>
            <a:r>
              <a:rPr lang="es-MX" sz="2000" i="1" dirty="0">
                <a:solidFill>
                  <a:srgbClr val="0068AC"/>
                </a:solidFill>
                <a:latin typeface="Lucida Bright" panose="02040602050505020304" pitchFamily="18" charset="0"/>
              </a:rPr>
              <a:t>voucher</a:t>
            </a:r>
            <a:r>
              <a:rPr lang="es-MX" sz="2000" i="1" dirty="0" smtClean="0">
                <a:solidFill>
                  <a:srgbClr val="0068AC"/>
                </a:solidFill>
                <a:latin typeface="Lucida Bright" panose="02040602050505020304" pitchFamily="18" charset="0"/>
              </a:rPr>
              <a:t>. </a:t>
            </a:r>
            <a:r>
              <a:rPr lang="es-MX" sz="2000" dirty="0" smtClean="0">
                <a:solidFill>
                  <a:srgbClr val="0068AC"/>
                </a:solidFill>
                <a:latin typeface="Lucida Bright" panose="02040602050505020304" pitchFamily="18" charset="0"/>
              </a:rPr>
              <a:t>Neste caso, o colaborador responsável pelo fechamento deve clicar no botão </a:t>
            </a:r>
            <a:r>
              <a:rPr lang="es-MX" sz="2300" b="1" dirty="0" smtClean="0">
                <a:solidFill>
                  <a:srgbClr val="0068AC"/>
                </a:solidFill>
                <a:latin typeface="Lucida Bright" panose="02040602050505020304" pitchFamily="18" charset="0"/>
              </a:rPr>
              <a:t>não</a:t>
            </a:r>
            <a:r>
              <a:rPr lang="es-MX" sz="900" b="1" dirty="0" smtClean="0">
                <a:solidFill>
                  <a:srgbClr val="0068AC"/>
                </a:solidFill>
                <a:latin typeface="Lucida Bright" panose="02040602050505020304" pitchFamily="18" charset="0"/>
              </a:rPr>
              <a:t>1</a:t>
            </a:r>
            <a:r>
              <a:rPr lang="es-MX" sz="2300" b="1" dirty="0" smtClean="0">
                <a:solidFill>
                  <a:srgbClr val="0068AC"/>
                </a:solidFill>
                <a:latin typeface="Lucida Bright" panose="02040602050505020304" pitchFamily="18" charset="0"/>
              </a:rPr>
              <a:t>. </a:t>
            </a:r>
          </a:p>
        </p:txBody>
      </p:sp>
      <p:pic>
        <p:nvPicPr>
          <p:cNvPr id="33" name="Picture 32"/>
          <p:cNvPicPr>
            <a:picLocks noChangeAspect="1"/>
          </p:cNvPicPr>
          <p:nvPr/>
        </p:nvPicPr>
        <p:blipFill>
          <a:blip r:embed="rId5"/>
          <a:stretch>
            <a:fillRect/>
          </a:stretch>
        </p:blipFill>
        <p:spPr>
          <a:xfrm>
            <a:off x="3347864" y="59004"/>
            <a:ext cx="2179842" cy="1836675"/>
          </a:xfrm>
          <a:prstGeom prst="rect">
            <a:avLst/>
          </a:prstGeom>
        </p:spPr>
      </p:pic>
      <p:sp>
        <p:nvSpPr>
          <p:cNvPr id="34" name="Rectángulo redondeado 15"/>
          <p:cNvSpPr/>
          <p:nvPr/>
        </p:nvSpPr>
        <p:spPr>
          <a:xfrm>
            <a:off x="125226" y="1967687"/>
            <a:ext cx="8625117" cy="4773681"/>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endParaRPr lang="pt-BR" sz="1000" dirty="0" smtClean="0">
              <a:solidFill>
                <a:srgbClr val="0068AC"/>
              </a:solidFill>
              <a:latin typeface="Lucida Bright" pitchFamily="18" charset="0"/>
              <a:cs typeface="Lucida Sans" panose="020B0602040502020204" pitchFamily="34" charset="0"/>
            </a:endParaRPr>
          </a:p>
        </p:txBody>
      </p:sp>
      <p:pic>
        <p:nvPicPr>
          <p:cNvPr id="17" name="Picture 16"/>
          <p:cNvPicPr>
            <a:picLocks noChangeAspect="1"/>
          </p:cNvPicPr>
          <p:nvPr/>
        </p:nvPicPr>
        <p:blipFill>
          <a:blip r:embed="rId6"/>
          <a:stretch>
            <a:fillRect/>
          </a:stretch>
        </p:blipFill>
        <p:spPr>
          <a:xfrm>
            <a:off x="2038157" y="3717032"/>
            <a:ext cx="4580870" cy="2439115"/>
          </a:xfrm>
          <a:prstGeom prst="rect">
            <a:avLst/>
          </a:prstGeom>
        </p:spPr>
      </p:pic>
      <p:cxnSp>
        <p:nvCxnSpPr>
          <p:cNvPr id="20" name="Straight Arrow Connector 19"/>
          <p:cNvCxnSpPr/>
          <p:nvPr/>
        </p:nvCxnSpPr>
        <p:spPr>
          <a:xfrm flipH="1">
            <a:off x="3405597" y="4581128"/>
            <a:ext cx="648072" cy="93610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873388" y="6309320"/>
            <a:ext cx="7128792" cy="369332"/>
          </a:xfrm>
          <a:prstGeom prst="rect">
            <a:avLst/>
          </a:prstGeom>
        </p:spPr>
        <p:txBody>
          <a:bodyPr wrap="square">
            <a:spAutoFit/>
          </a:bodyPr>
          <a:lstStyle/>
          <a:p>
            <a:pPr algn="just">
              <a:defRPr/>
            </a:pPr>
            <a:r>
              <a:rPr lang="es-MX" sz="900" dirty="0" smtClean="0">
                <a:solidFill>
                  <a:srgbClr val="0068AC"/>
                </a:solidFill>
                <a:latin typeface="Lucida Bright" panose="02040602050505020304" pitchFamily="18" charset="0"/>
              </a:rPr>
              <a:t>1 O </a:t>
            </a:r>
            <a:r>
              <a:rPr lang="es-MX" sz="900" dirty="0">
                <a:solidFill>
                  <a:srgbClr val="0068AC"/>
                </a:solidFill>
                <a:latin typeface="Lucida Bright" panose="02040602050505020304" pitchFamily="18" charset="0"/>
              </a:rPr>
              <a:t>botão não significa que o </a:t>
            </a:r>
            <a:r>
              <a:rPr lang="es-MX" sz="900" dirty="0" smtClean="0">
                <a:solidFill>
                  <a:srgbClr val="0068AC"/>
                </a:solidFill>
                <a:latin typeface="Lucida Bright" panose="02040602050505020304" pitchFamily="18" charset="0"/>
              </a:rPr>
              <a:t>produto será dado baixa no sistema somente no dia em que o cliente apresentar seu </a:t>
            </a:r>
            <a:r>
              <a:rPr lang="es-MX" sz="900" i="1" dirty="0" smtClean="0">
                <a:solidFill>
                  <a:srgbClr val="0068AC"/>
                </a:solidFill>
                <a:latin typeface="Lucida Bright" panose="02040602050505020304" pitchFamily="18" charset="0"/>
              </a:rPr>
              <a:t>voucher</a:t>
            </a:r>
            <a:r>
              <a:rPr lang="es-MX" sz="900" dirty="0" smtClean="0">
                <a:solidFill>
                  <a:srgbClr val="0068AC"/>
                </a:solidFill>
                <a:latin typeface="Lucida Bright" panose="02040602050505020304" pitchFamily="18" charset="0"/>
              </a:rPr>
              <a:t>. Do contrario, haverá problema no inventário.</a:t>
            </a:r>
          </a:p>
        </p:txBody>
      </p:sp>
    </p:spTree>
    <p:extLst>
      <p:ext uri="{BB962C8B-B14F-4D97-AF65-F5344CB8AC3E}">
        <p14:creationId xmlns:p14="http://schemas.microsoft.com/office/powerpoint/2010/main" val="3037252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9 Imagen">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0764" y="280384"/>
            <a:ext cx="402303" cy="390112"/>
          </a:xfrm>
          <a:prstGeom prst="rect">
            <a:avLst/>
          </a:prstGeom>
        </p:spPr>
      </p:pic>
      <p:sp>
        <p:nvSpPr>
          <p:cNvPr id="31" name="CaixaDeTexto 53"/>
          <p:cNvSpPr txBox="1"/>
          <p:nvPr/>
        </p:nvSpPr>
        <p:spPr>
          <a:xfrm>
            <a:off x="7236296" y="484899"/>
            <a:ext cx="1050288" cy="492443"/>
          </a:xfrm>
          <a:prstGeom prst="rect">
            <a:avLst/>
          </a:prstGeom>
          <a:noFill/>
        </p:spPr>
        <p:txBody>
          <a:bodyPr wrap="none" rtlCol="0">
            <a:spAutoFit/>
          </a:bodyPr>
          <a:lstStyle/>
          <a:p>
            <a:r>
              <a:rPr lang="pt-BR" sz="1300" b="1" dirty="0">
                <a:solidFill>
                  <a:srgbClr val="0070C0"/>
                </a:solidFill>
              </a:rPr>
              <a:t>Versão </a:t>
            </a:r>
            <a:r>
              <a:rPr lang="pt-BR" sz="1300" b="1" dirty="0" smtClean="0">
                <a:solidFill>
                  <a:srgbClr val="0070C0"/>
                </a:solidFill>
              </a:rPr>
              <a:t>1.0</a:t>
            </a:r>
            <a:endParaRPr lang="pt-BR" sz="1300" b="1" dirty="0">
              <a:solidFill>
                <a:srgbClr val="0070C0"/>
              </a:solidFill>
            </a:endParaRPr>
          </a:p>
          <a:p>
            <a:r>
              <a:rPr lang="en-US" sz="1300" b="1" dirty="0" err="1" smtClean="0">
                <a:solidFill>
                  <a:srgbClr val="0070C0"/>
                </a:solidFill>
              </a:rPr>
              <a:t>Julho</a:t>
            </a:r>
            <a:r>
              <a:rPr lang="en-US" sz="1300" b="1" dirty="0" smtClean="0">
                <a:solidFill>
                  <a:srgbClr val="0070C0"/>
                </a:solidFill>
              </a:rPr>
              <a:t>/2017</a:t>
            </a:r>
            <a:endParaRPr lang="pt-BR" sz="1300" b="1" dirty="0">
              <a:solidFill>
                <a:srgbClr val="0070C0"/>
              </a:solidFill>
            </a:endParaRPr>
          </a:p>
        </p:txBody>
      </p:sp>
      <p:sp>
        <p:nvSpPr>
          <p:cNvPr id="32" name="CaixaDeTexto 11"/>
          <p:cNvSpPr txBox="1"/>
          <p:nvPr/>
        </p:nvSpPr>
        <p:spPr>
          <a:xfrm>
            <a:off x="467544" y="2220603"/>
            <a:ext cx="7968449" cy="1369606"/>
          </a:xfrm>
          <a:prstGeom prst="rect">
            <a:avLst/>
          </a:prstGeom>
          <a:noFill/>
        </p:spPr>
        <p:txBody>
          <a:bodyPr wrap="square" rtlCol="0">
            <a:spAutoFit/>
          </a:bodyPr>
          <a:lstStyle/>
          <a:p>
            <a:pPr algn="just">
              <a:defRPr/>
            </a:pPr>
            <a:r>
              <a:rPr lang="es-MX" sz="2000" dirty="0" smtClean="0">
                <a:solidFill>
                  <a:srgbClr val="0068AC"/>
                </a:solidFill>
                <a:latin typeface="Lucida Bright" panose="02040602050505020304" pitchFamily="18" charset="0"/>
              </a:rPr>
              <a:t>O botão </a:t>
            </a:r>
            <a:r>
              <a:rPr lang="es-MX" sz="2300" b="1" dirty="0" smtClean="0">
                <a:solidFill>
                  <a:srgbClr val="0068AC"/>
                </a:solidFill>
                <a:latin typeface="Lucida Bright" panose="02040602050505020304" pitchFamily="18" charset="0"/>
              </a:rPr>
              <a:t>sim</a:t>
            </a:r>
            <a:r>
              <a:rPr lang="es-MX" sz="2000" dirty="0" smtClean="0">
                <a:solidFill>
                  <a:srgbClr val="0068AC"/>
                </a:solidFill>
                <a:latin typeface="Lucida Bright" panose="02040602050505020304" pitchFamily="18" charset="0"/>
              </a:rPr>
              <a:t> deve ser utilizado apenas em situações em que o colaborador esqueceu de dar a baixa do </a:t>
            </a:r>
            <a:r>
              <a:rPr lang="es-MX" sz="2000" i="1" dirty="0" smtClean="0">
                <a:solidFill>
                  <a:srgbClr val="0068AC"/>
                </a:solidFill>
                <a:latin typeface="Lucida Bright" panose="02040602050505020304" pitchFamily="18" charset="0"/>
              </a:rPr>
              <a:t>voucher </a:t>
            </a:r>
            <a:r>
              <a:rPr lang="es-MX" sz="2000" dirty="0" smtClean="0">
                <a:solidFill>
                  <a:srgbClr val="0068AC"/>
                </a:solidFill>
                <a:latin typeface="Lucida Bright" panose="02040602050505020304" pitchFamily="18" charset="0"/>
              </a:rPr>
              <a:t>no sistema. Para isso, deve selecionar o produto do respectivo esquecimento</a:t>
            </a:r>
            <a:r>
              <a:rPr lang="es-MX" sz="2000" dirty="0">
                <a:solidFill>
                  <a:srgbClr val="0068AC"/>
                </a:solidFill>
                <a:latin typeface="Lucida Bright" panose="02040602050505020304" pitchFamily="18" charset="0"/>
              </a:rPr>
              <a:t>.</a:t>
            </a:r>
            <a:r>
              <a:rPr lang="es-MX" sz="2000" dirty="0" smtClean="0">
                <a:solidFill>
                  <a:srgbClr val="0068AC"/>
                </a:solidFill>
                <a:latin typeface="Lucida Bright" panose="02040602050505020304" pitchFamily="18" charset="0"/>
              </a:rPr>
              <a:t> </a:t>
            </a:r>
            <a:endParaRPr lang="es-MX" sz="2300" b="1" dirty="0" smtClean="0">
              <a:solidFill>
                <a:srgbClr val="0068AC"/>
              </a:solidFill>
              <a:latin typeface="Lucida Bright" panose="02040602050505020304" pitchFamily="18" charset="0"/>
            </a:endParaRPr>
          </a:p>
        </p:txBody>
      </p:sp>
      <p:pic>
        <p:nvPicPr>
          <p:cNvPr id="33" name="Picture 32"/>
          <p:cNvPicPr>
            <a:picLocks noChangeAspect="1"/>
          </p:cNvPicPr>
          <p:nvPr/>
        </p:nvPicPr>
        <p:blipFill>
          <a:blip r:embed="rId5"/>
          <a:stretch>
            <a:fillRect/>
          </a:stretch>
        </p:blipFill>
        <p:spPr>
          <a:xfrm>
            <a:off x="3347864" y="59004"/>
            <a:ext cx="2179842" cy="1836675"/>
          </a:xfrm>
          <a:prstGeom prst="rect">
            <a:avLst/>
          </a:prstGeom>
        </p:spPr>
      </p:pic>
      <p:sp>
        <p:nvSpPr>
          <p:cNvPr id="34" name="Rectángulo redondeado 15"/>
          <p:cNvSpPr/>
          <p:nvPr/>
        </p:nvSpPr>
        <p:spPr>
          <a:xfrm>
            <a:off x="125226" y="1967687"/>
            <a:ext cx="8625117" cy="4773681"/>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endParaRPr lang="pt-BR" sz="1000" dirty="0" smtClean="0">
              <a:solidFill>
                <a:srgbClr val="0068AC"/>
              </a:solidFill>
              <a:latin typeface="Lucida Bright" pitchFamily="18" charset="0"/>
              <a:cs typeface="Lucida Sans" panose="020B0602040502020204" pitchFamily="34" charset="0"/>
            </a:endParaRPr>
          </a:p>
        </p:txBody>
      </p:sp>
      <p:pic>
        <p:nvPicPr>
          <p:cNvPr id="17" name="Picture 16"/>
          <p:cNvPicPr>
            <a:picLocks noChangeAspect="1"/>
          </p:cNvPicPr>
          <p:nvPr/>
        </p:nvPicPr>
        <p:blipFill>
          <a:blip r:embed="rId6"/>
          <a:stretch>
            <a:fillRect/>
          </a:stretch>
        </p:blipFill>
        <p:spPr>
          <a:xfrm>
            <a:off x="523981" y="3717032"/>
            <a:ext cx="3382952" cy="2439115"/>
          </a:xfrm>
          <a:prstGeom prst="rect">
            <a:avLst/>
          </a:prstGeom>
        </p:spPr>
      </p:pic>
      <p:cxnSp>
        <p:nvCxnSpPr>
          <p:cNvPr id="20" name="Straight Arrow Connector 19"/>
          <p:cNvCxnSpPr/>
          <p:nvPr/>
        </p:nvCxnSpPr>
        <p:spPr>
          <a:xfrm flipH="1">
            <a:off x="1071460" y="4516953"/>
            <a:ext cx="648072" cy="93610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CaixaDeTexto 11"/>
          <p:cNvSpPr txBox="1"/>
          <p:nvPr/>
        </p:nvSpPr>
        <p:spPr>
          <a:xfrm>
            <a:off x="6861863" y="3381845"/>
            <a:ext cx="1462368" cy="400110"/>
          </a:xfrm>
          <a:prstGeom prst="rect">
            <a:avLst/>
          </a:prstGeom>
          <a:noFill/>
        </p:spPr>
        <p:txBody>
          <a:bodyPr wrap="square" rtlCol="0">
            <a:spAutoFit/>
          </a:bodyPr>
          <a:lstStyle/>
          <a:p>
            <a:pPr algn="just">
              <a:defRPr/>
            </a:pPr>
            <a:r>
              <a:rPr lang="es-MX" sz="2000" dirty="0" smtClean="0">
                <a:solidFill>
                  <a:srgbClr val="0068AC"/>
                </a:solidFill>
                <a:latin typeface="Lucida Bright" panose="02040602050505020304" pitchFamily="18" charset="0"/>
              </a:rPr>
              <a:t>2°Passo</a:t>
            </a:r>
            <a:endParaRPr lang="es-MX" sz="2300" b="1" dirty="0" smtClean="0">
              <a:solidFill>
                <a:srgbClr val="0068AC"/>
              </a:solidFill>
              <a:latin typeface="Lucida Bright" panose="02040602050505020304" pitchFamily="18" charset="0"/>
            </a:endParaRPr>
          </a:p>
        </p:txBody>
      </p:sp>
      <p:pic>
        <p:nvPicPr>
          <p:cNvPr id="2" name="Picture 1"/>
          <p:cNvPicPr>
            <a:picLocks noChangeAspect="1"/>
          </p:cNvPicPr>
          <p:nvPr/>
        </p:nvPicPr>
        <p:blipFill>
          <a:blip r:embed="rId7"/>
          <a:stretch>
            <a:fillRect/>
          </a:stretch>
        </p:blipFill>
        <p:spPr>
          <a:xfrm>
            <a:off x="4048123" y="4077072"/>
            <a:ext cx="4117078" cy="2075007"/>
          </a:xfrm>
          <a:prstGeom prst="rect">
            <a:avLst/>
          </a:prstGeom>
        </p:spPr>
      </p:pic>
      <p:sp>
        <p:nvSpPr>
          <p:cNvPr id="12" name="CaixaDeTexto 11"/>
          <p:cNvSpPr txBox="1"/>
          <p:nvPr/>
        </p:nvSpPr>
        <p:spPr>
          <a:xfrm>
            <a:off x="1535827" y="4668243"/>
            <a:ext cx="1462368" cy="400110"/>
          </a:xfrm>
          <a:prstGeom prst="rect">
            <a:avLst/>
          </a:prstGeom>
          <a:noFill/>
        </p:spPr>
        <p:txBody>
          <a:bodyPr wrap="square" rtlCol="0">
            <a:spAutoFit/>
          </a:bodyPr>
          <a:lstStyle/>
          <a:p>
            <a:pPr algn="just">
              <a:defRPr/>
            </a:pPr>
            <a:r>
              <a:rPr lang="es-MX" sz="2000" dirty="0" smtClean="0">
                <a:solidFill>
                  <a:srgbClr val="0068AC"/>
                </a:solidFill>
                <a:latin typeface="Lucida Bright" panose="02040602050505020304" pitchFamily="18" charset="0"/>
              </a:rPr>
              <a:t>1°Passo</a:t>
            </a:r>
            <a:endParaRPr lang="es-MX" sz="2300" b="1" dirty="0" smtClean="0">
              <a:solidFill>
                <a:srgbClr val="0068AC"/>
              </a:solidFill>
              <a:latin typeface="Lucida Bright" panose="02040602050505020304" pitchFamily="18" charset="0"/>
            </a:endParaRPr>
          </a:p>
        </p:txBody>
      </p:sp>
      <p:cxnSp>
        <p:nvCxnSpPr>
          <p:cNvPr id="13" name="Straight Arrow Connector 12"/>
          <p:cNvCxnSpPr/>
          <p:nvPr/>
        </p:nvCxnSpPr>
        <p:spPr>
          <a:xfrm flipH="1">
            <a:off x="6316166" y="3748672"/>
            <a:ext cx="648072" cy="121170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543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25946"/>
            <a:ext cx="2057400" cy="810766"/>
          </a:xfrm>
          <a:prstGeom prst="rect">
            <a:avLst/>
          </a:prstGeom>
        </p:spPr>
      </p:pic>
      <p:sp>
        <p:nvSpPr>
          <p:cNvPr id="4" name="Rectangle 3"/>
          <p:cNvSpPr/>
          <p:nvPr/>
        </p:nvSpPr>
        <p:spPr>
          <a:xfrm>
            <a:off x="179512" y="230545"/>
            <a:ext cx="8568952" cy="6627455"/>
          </a:xfrm>
          <a:prstGeom prst="rect">
            <a:avLst/>
          </a:prstGeom>
        </p:spPr>
        <p:txBody>
          <a:bodyPr wrap="square">
            <a:spAutoFit/>
          </a:bodyPr>
          <a:lstStyle/>
          <a:p>
            <a:pPr algn="just">
              <a:spcAft>
                <a:spcPts val="1000"/>
              </a:spcAft>
            </a:pPr>
            <a:r>
              <a:rPr lang="en-US" sz="1700" b="1" dirty="0">
                <a:latin typeface="Times New Roman" panose="02020603050405020304" pitchFamily="18" charset="0"/>
                <a:ea typeface="Calibri" panose="020F0502020204030204" pitchFamily="34" charset="0"/>
                <a:cs typeface="Times New Roman" panose="02020603050405020304" pitchFamily="18" charset="0"/>
              </a:rPr>
              <a:t>Confidentiality Clause </a:t>
            </a:r>
            <a:endParaRPr lang="pt-BR" sz="17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en-US" sz="1700" dirty="0">
                <a:latin typeface="Times New Roman" panose="02020603050405020304" pitchFamily="18" charset="0"/>
                <a:ea typeface="Calibri" panose="020F0502020204030204" pitchFamily="34" charset="0"/>
                <a:cs typeface="Times New Roman" panose="02020603050405020304" pitchFamily="18" charset="0"/>
              </a:rPr>
              <a:t>This document and its attachments contain strategic business information, trade secrets and in general the know-how of Carbondale, S.L. Co., (“Scanton US” or “Carbondale”), and its group, derived from commercial experience and research and development programs, which has been compiled for exclusive use by the groups’ affiliates (and, particularly, by certain of their employees and senior staff), with the goal of securing and expanding the group’s long term profitability and return. The content of this document and its attachments is, therefore, strictly confidential to the recipient/s, and for their exclusive use only.</a:t>
            </a:r>
            <a:endParaRPr lang="pt-BR" sz="17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en-GB" sz="1700" dirty="0">
                <a:latin typeface="Times New Roman" panose="02020603050405020304" pitchFamily="18" charset="0"/>
                <a:ea typeface="Calibri" panose="020F0502020204030204" pitchFamily="34" charset="0"/>
                <a:cs typeface="Times New Roman" panose="02020603050405020304" pitchFamily="18" charset="0"/>
              </a:rPr>
              <a:t>In this document and its attachments, “</a:t>
            </a:r>
            <a:r>
              <a:rPr lang="en-GB" sz="1700" b="1" dirty="0">
                <a:latin typeface="Times New Roman" panose="02020603050405020304" pitchFamily="18" charset="0"/>
                <a:ea typeface="Calibri" panose="020F0502020204030204" pitchFamily="34" charset="0"/>
                <a:cs typeface="Times New Roman" panose="02020603050405020304" pitchFamily="18" charset="0"/>
              </a:rPr>
              <a:t>Confidential Information</a:t>
            </a:r>
            <a:r>
              <a:rPr lang="en-GB" sz="1700" dirty="0">
                <a:latin typeface="Times New Roman" panose="02020603050405020304" pitchFamily="18" charset="0"/>
                <a:ea typeface="Calibri" panose="020F0502020204030204" pitchFamily="34" charset="0"/>
                <a:cs typeface="Times New Roman" panose="02020603050405020304" pitchFamily="18" charset="0"/>
              </a:rPr>
              <a:t>” shall mean any document or information (containing economic, financial, technical, commercial, strategic or any other kind of information) that is by any means provided (orally, in written form or recorded in any kind of support) and at any time, whether prior or subsequent to the date of this document or its attachments, and that is not otherwise publicly available, relating to Carbondale, any company within its group or any related party of the foregoing, </a:t>
            </a:r>
            <a:r>
              <a:rPr lang="en-US" sz="1700" dirty="0">
                <a:latin typeface="Times New Roman" panose="02020603050405020304" pitchFamily="18" charset="0"/>
                <a:ea typeface="Calibri" panose="020F0502020204030204" pitchFamily="34" charset="0"/>
                <a:cs typeface="Times New Roman" panose="02020603050405020304" pitchFamily="18" charset="0"/>
              </a:rPr>
              <a:t>including, but not limited to, scientific technical or architectonical information; information relative to the current or proposed business, commercial experiences, sales, and marketing plans, including, but not limited to, financial information, contractual terms or customer lists and data; drawings, designs, samples, computer programs and software devices; costs and pricing information; and identification of personnel or other possible resources for possible use in the business</a:t>
            </a:r>
            <a:r>
              <a:rPr lang="en-GB" sz="1700" dirty="0">
                <a:latin typeface="Times New Roman" panose="02020603050405020304" pitchFamily="18" charset="0"/>
                <a:ea typeface="Calibri" panose="020F0502020204030204" pitchFamily="34" charset="0"/>
                <a:cs typeface="Times New Roman" panose="02020603050405020304" pitchFamily="18" charset="0"/>
              </a:rPr>
              <a:t>.  In particular, any document and information: (i) marked as confidential or similar; (ii) identified by Carbondale or its personnel, whether in writing or orally, as Confidential Information; (iii) that has a commercial value; (iv) that is not generally available in the market or industry; or (v) which, in view of its nature or the circumstances in which it is disclosed, must, in good faith, be treated as confidential, shall be considered Confidential Information</a:t>
            </a:r>
            <a:r>
              <a:rPr lang="en-GB" sz="1700" dirty="0" smtClean="0">
                <a:latin typeface="Times New Roman" panose="02020603050405020304" pitchFamily="18" charset="0"/>
                <a:ea typeface="Calibri" panose="020F0502020204030204" pitchFamily="34" charset="0"/>
                <a:cs typeface="Times New Roman" panose="02020603050405020304" pitchFamily="18" charset="0"/>
              </a:rPr>
              <a:t>.</a:t>
            </a:r>
            <a:endParaRPr lang="pt-BR" sz="1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2304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25946"/>
            <a:ext cx="2057400" cy="810766"/>
          </a:xfrm>
          <a:prstGeom prst="rect">
            <a:avLst/>
          </a:prstGeom>
        </p:spPr>
      </p:pic>
      <p:sp>
        <p:nvSpPr>
          <p:cNvPr id="3" name="Rectangle 2"/>
          <p:cNvSpPr/>
          <p:nvPr/>
        </p:nvSpPr>
        <p:spPr>
          <a:xfrm>
            <a:off x="323528" y="431329"/>
            <a:ext cx="8521146" cy="2446824"/>
          </a:xfrm>
          <a:prstGeom prst="rect">
            <a:avLst/>
          </a:prstGeom>
        </p:spPr>
        <p:txBody>
          <a:bodyPr wrap="square">
            <a:spAutoFit/>
          </a:bodyPr>
          <a:lstStyle/>
          <a:p>
            <a:pPr algn="just">
              <a:spcAft>
                <a:spcPts val="1000"/>
              </a:spcAft>
            </a:pPr>
            <a:r>
              <a:rPr lang="en-GB" sz="1700" dirty="0">
                <a:latin typeface="Times New Roman" panose="02020603050405020304" pitchFamily="18" charset="0"/>
                <a:ea typeface="Calibri" panose="020F0502020204030204" pitchFamily="34" charset="0"/>
                <a:cs typeface="Times New Roman" panose="02020603050405020304" pitchFamily="18" charset="0"/>
              </a:rPr>
              <a:t>The </a:t>
            </a:r>
            <a:r>
              <a:rPr lang="en-US" sz="1700" dirty="0">
                <a:latin typeface="Times New Roman" panose="02020603050405020304" pitchFamily="18" charset="0"/>
                <a:ea typeface="Calibri" panose="020F0502020204030204" pitchFamily="34" charset="0"/>
                <a:cs typeface="Times New Roman" panose="02020603050405020304" pitchFamily="18" charset="0"/>
              </a:rPr>
              <a:t>recipient/s of this document and its attachments undertake/s a</a:t>
            </a:r>
            <a:r>
              <a:rPr lang="en-GB" sz="1700" dirty="0">
                <a:latin typeface="Times New Roman" panose="02020603050405020304" pitchFamily="18" charset="0"/>
                <a:ea typeface="Calibri" panose="020F0502020204030204" pitchFamily="34" charset="0"/>
                <a:cs typeface="Times New Roman" panose="02020603050405020304" pitchFamily="18" charset="0"/>
              </a:rPr>
              <a:t>t all times to treat and hold the Confidential Information in secret and as confidential information and they shall neither communicate nor disclose it whether directly or indirectly (orally or in writing) to any other private individual or legal person without the prior written consent from, except only to those members of its personnel who </a:t>
            </a:r>
            <a:r>
              <a:rPr lang="en-US" sz="1700" dirty="0">
                <a:latin typeface="Times New Roman" panose="02020603050405020304" pitchFamily="18" charset="0"/>
                <a:ea typeface="Calibri" panose="020F0502020204030204" pitchFamily="34" charset="0"/>
                <a:cs typeface="Times New Roman" panose="02020603050405020304" pitchFamily="18" charset="0"/>
              </a:rPr>
              <a:t>need to know such information in rendering their services</a:t>
            </a:r>
            <a:r>
              <a:rPr lang="en-GB" sz="1700" dirty="0">
                <a:latin typeface="Times New Roman" panose="02020603050405020304" pitchFamily="18" charset="0"/>
                <a:ea typeface="Calibri" panose="020F0502020204030204" pitchFamily="34" charset="0"/>
                <a:cs typeface="Times New Roman" panose="02020603050405020304" pitchFamily="18" charset="0"/>
              </a:rPr>
              <a:t> or if such disclosure is expressly authorised by Carbondale.  </a:t>
            </a:r>
            <a:r>
              <a:rPr lang="en-US" sz="1700" dirty="0">
                <a:latin typeface="Times New Roman" panose="02020603050405020304" pitchFamily="18" charset="0"/>
                <a:ea typeface="Calibri" panose="020F0502020204030204" pitchFamily="34" charset="0"/>
                <a:cs typeface="Times New Roman" panose="02020603050405020304" pitchFamily="18" charset="0"/>
              </a:rPr>
              <a:t>The disclosure, distribution, electronic transmission or copying by any means of the Confidential Information is strictly prohibited.  The recipient/s of this document and its attachment agree/s not to duplicate, distribute or disclose by any means any information contained herein.</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9819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Conector 29"/>
          <p:cNvSpPr/>
          <p:nvPr/>
        </p:nvSpPr>
        <p:spPr>
          <a:xfrm>
            <a:off x="317690" y="1935171"/>
            <a:ext cx="457200" cy="457200"/>
          </a:xfrm>
          <a:prstGeom prst="flowChartConnector">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endParaRPr>
          </a:p>
        </p:txBody>
      </p:sp>
      <p:sp>
        <p:nvSpPr>
          <p:cNvPr id="50" name="2 Título"/>
          <p:cNvSpPr>
            <a:spLocks noGrp="1"/>
          </p:cNvSpPr>
          <p:nvPr>
            <p:ph type="title"/>
          </p:nvPr>
        </p:nvSpPr>
        <p:spPr>
          <a:xfrm>
            <a:off x="1475656" y="100283"/>
            <a:ext cx="6202017" cy="721552"/>
          </a:xfrm>
        </p:spPr>
        <p:txBody>
          <a:bodyPr>
            <a:normAutofit/>
          </a:bodyPr>
          <a:lstStyle/>
          <a:p>
            <a:r>
              <a:rPr lang="es-MX" dirty="0"/>
              <a:t>Guia Rápido Técnicas de Venda </a:t>
            </a:r>
            <a:br>
              <a:rPr lang="es-MX" dirty="0"/>
            </a:br>
            <a:r>
              <a:rPr lang="es-MX" dirty="0" smtClean="0"/>
              <a:t>Combo Amigos Bilheteria  </a:t>
            </a:r>
            <a:r>
              <a:rPr lang="es-MX" dirty="0"/>
              <a:t/>
            </a:r>
            <a:br>
              <a:rPr lang="es-MX" dirty="0"/>
            </a:br>
            <a:r>
              <a:rPr lang="en-US" sz="1200" dirty="0"/>
              <a:t>BRA-GR-TV-COMB-00</a:t>
            </a:r>
            <a:endParaRPr lang="es-MX" sz="1300" dirty="0">
              <a:solidFill>
                <a:srgbClr val="FF0000"/>
              </a:solidFill>
            </a:endParaRPr>
          </a:p>
        </p:txBody>
      </p:sp>
      <p:sp>
        <p:nvSpPr>
          <p:cNvPr id="54" name="CaixaDeTexto 53"/>
          <p:cNvSpPr txBox="1"/>
          <p:nvPr/>
        </p:nvSpPr>
        <p:spPr>
          <a:xfrm>
            <a:off x="7596336" y="503777"/>
            <a:ext cx="1050288" cy="492443"/>
          </a:xfrm>
          <a:prstGeom prst="rect">
            <a:avLst/>
          </a:prstGeom>
          <a:noFill/>
        </p:spPr>
        <p:txBody>
          <a:bodyPr wrap="none" rtlCol="0">
            <a:spAutoFit/>
          </a:bodyPr>
          <a:lstStyle/>
          <a:p>
            <a:r>
              <a:rPr lang="pt-BR" sz="1300" b="1" dirty="0">
                <a:solidFill>
                  <a:srgbClr val="0068AC"/>
                </a:solidFill>
              </a:rPr>
              <a:t>Versão </a:t>
            </a:r>
            <a:r>
              <a:rPr lang="pt-BR" sz="1300" b="1" dirty="0" smtClean="0">
                <a:solidFill>
                  <a:srgbClr val="0068AC"/>
                </a:solidFill>
              </a:rPr>
              <a:t>1.0</a:t>
            </a:r>
            <a:endParaRPr lang="pt-BR" sz="1300" b="1" dirty="0">
              <a:solidFill>
                <a:srgbClr val="0068AC"/>
              </a:solidFill>
            </a:endParaRPr>
          </a:p>
          <a:p>
            <a:r>
              <a:rPr lang="en-US" sz="1300" b="1" dirty="0" err="1" smtClean="0">
                <a:solidFill>
                  <a:srgbClr val="0068AC"/>
                </a:solidFill>
              </a:rPr>
              <a:t>Julho</a:t>
            </a:r>
            <a:r>
              <a:rPr lang="en-US" sz="1300" b="1" dirty="0" smtClean="0">
                <a:solidFill>
                  <a:srgbClr val="0068AC"/>
                </a:solidFill>
              </a:rPr>
              <a:t>/2017</a:t>
            </a:r>
            <a:endParaRPr lang="pt-BR" sz="1300" b="1" dirty="0">
              <a:solidFill>
                <a:srgbClr val="0068AC"/>
              </a:solidFill>
            </a:endParaRPr>
          </a:p>
        </p:txBody>
      </p:sp>
      <p:cxnSp>
        <p:nvCxnSpPr>
          <p:cNvPr id="77" name="Straight Arrow Connector 76"/>
          <p:cNvCxnSpPr/>
          <p:nvPr/>
        </p:nvCxnSpPr>
        <p:spPr>
          <a:xfrm>
            <a:off x="755576" y="2190502"/>
            <a:ext cx="4098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943752" y="3745801"/>
            <a:ext cx="2173993" cy="323165"/>
          </a:xfrm>
          <a:prstGeom prst="rect">
            <a:avLst/>
          </a:prstGeom>
          <a:noFill/>
        </p:spPr>
        <p:txBody>
          <a:bodyPr wrap="none" rtlCol="0">
            <a:spAutoFit/>
          </a:bodyPr>
          <a:lstStyle/>
          <a:p>
            <a:r>
              <a:rPr lang="en-US" sz="1500" b="1" dirty="0" smtClean="0">
                <a:solidFill>
                  <a:srgbClr val="0070C0"/>
                </a:solidFill>
              </a:rPr>
              <a:t>Etapa 1: </a:t>
            </a:r>
            <a:r>
              <a:rPr lang="en-US" sz="1500" b="1" dirty="0" err="1" smtClean="0">
                <a:solidFill>
                  <a:srgbClr val="0070C0"/>
                </a:solidFill>
              </a:rPr>
              <a:t>Maximização</a:t>
            </a:r>
            <a:endParaRPr lang="en-US" sz="1500" b="1" dirty="0" smtClean="0">
              <a:solidFill>
                <a:srgbClr val="0070C0"/>
              </a:solidFill>
            </a:endParaRPr>
          </a:p>
        </p:txBody>
      </p:sp>
      <p:sp>
        <p:nvSpPr>
          <p:cNvPr id="27" name="1 Rectángulo redondeado"/>
          <p:cNvSpPr/>
          <p:nvPr/>
        </p:nvSpPr>
        <p:spPr>
          <a:xfrm>
            <a:off x="4183780" y="3574870"/>
            <a:ext cx="4780707" cy="2759599"/>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latin typeface="Lucida Bright" panose="02040602050505020304" pitchFamily="18" charset="0"/>
            </a:endParaRPr>
          </a:p>
        </p:txBody>
      </p:sp>
      <p:sp>
        <p:nvSpPr>
          <p:cNvPr id="30" name="4 CuadroTexto"/>
          <p:cNvSpPr txBox="1"/>
          <p:nvPr/>
        </p:nvSpPr>
        <p:spPr>
          <a:xfrm>
            <a:off x="1247601" y="2471384"/>
            <a:ext cx="2508603" cy="861774"/>
          </a:xfrm>
          <a:prstGeom prst="rect">
            <a:avLst/>
          </a:prstGeom>
          <a:noFill/>
        </p:spPr>
        <p:txBody>
          <a:bodyPr wrap="square" rtlCol="0">
            <a:spAutoFit/>
          </a:bodyPr>
          <a:lstStyle/>
          <a:p>
            <a:pPr algn="just"/>
            <a:r>
              <a:rPr lang="en-US" sz="1000" dirty="0" smtClean="0">
                <a:solidFill>
                  <a:srgbClr val="0070C0"/>
                </a:solidFill>
                <a:latin typeface="Lucida Bright" panose="02040602050505020304" pitchFamily="18" charset="0"/>
              </a:rPr>
              <a:t>Seguir com o Processo de Saudação e venda de ingressos conforme procedimento descrito nos Guias Rápido</a:t>
            </a:r>
            <a:r>
              <a:rPr lang="en-US" sz="1000" dirty="0">
                <a:solidFill>
                  <a:srgbClr val="0070C0"/>
                </a:solidFill>
                <a:latin typeface="Lucida Bright" panose="02040602050505020304" pitchFamily="18" charset="0"/>
              </a:rPr>
              <a:t> </a:t>
            </a:r>
            <a:r>
              <a:rPr lang="en-US" sz="1000" dirty="0" smtClean="0">
                <a:solidFill>
                  <a:srgbClr val="0070C0"/>
                </a:solidFill>
                <a:latin typeface="Lucida Bright" panose="02040602050505020304" pitchFamily="18" charset="0"/>
              </a:rPr>
              <a:t>Técnicas de Venda e Bilheteria.</a:t>
            </a:r>
            <a:endParaRPr lang="es-MX" sz="1000" dirty="0" smtClean="0">
              <a:solidFill>
                <a:srgbClr val="0070C0"/>
              </a:solidFill>
              <a:latin typeface="Lucida Bright" panose="02040602050505020304" pitchFamily="18" charset="0"/>
            </a:endParaRPr>
          </a:p>
        </p:txBody>
      </p:sp>
      <p:pic>
        <p:nvPicPr>
          <p:cNvPr id="31" name="63 Imagen"/>
          <p:cNvPicPr/>
          <p:nvPr/>
        </p:nvPicPr>
        <p:blipFill>
          <a:blip r:embed="rId2">
            <a:extLst>
              <a:ext uri="{28A0092B-C50C-407E-A947-70E740481C1C}">
                <a14:useLocalDpi xmlns:a14="http://schemas.microsoft.com/office/drawing/2010/main" val="0"/>
              </a:ext>
            </a:extLst>
          </a:blip>
          <a:stretch>
            <a:fillRect/>
          </a:stretch>
        </p:blipFill>
        <p:spPr>
          <a:xfrm>
            <a:off x="2041644" y="1307261"/>
            <a:ext cx="959421" cy="927334"/>
          </a:xfrm>
          <a:prstGeom prst="rect">
            <a:avLst/>
          </a:prstGeom>
        </p:spPr>
      </p:pic>
      <p:sp>
        <p:nvSpPr>
          <p:cNvPr id="32" name="1 Rectángulo redondeado"/>
          <p:cNvSpPr/>
          <p:nvPr/>
        </p:nvSpPr>
        <p:spPr>
          <a:xfrm>
            <a:off x="1165427" y="1081701"/>
            <a:ext cx="2604325" cy="231983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latin typeface="Lucida Bright" panose="02040602050505020304" pitchFamily="18" charset="0"/>
            </a:endParaRPr>
          </a:p>
        </p:txBody>
      </p:sp>
      <p:pic>
        <p:nvPicPr>
          <p:cNvPr id="33" name="63 Imagen"/>
          <p:cNvPicPr/>
          <p:nvPr/>
        </p:nvPicPr>
        <p:blipFill>
          <a:blip r:embed="rId2">
            <a:extLst>
              <a:ext uri="{28A0092B-C50C-407E-A947-70E740481C1C}">
                <a14:useLocalDpi xmlns:a14="http://schemas.microsoft.com/office/drawing/2010/main" val="0"/>
              </a:ext>
            </a:extLst>
          </a:blip>
          <a:stretch>
            <a:fillRect/>
          </a:stretch>
        </p:blipFill>
        <p:spPr>
          <a:xfrm>
            <a:off x="4590167" y="3735767"/>
            <a:ext cx="959421" cy="723236"/>
          </a:xfrm>
          <a:prstGeom prst="rect">
            <a:avLst/>
          </a:prstGeom>
        </p:spPr>
      </p:pic>
      <p:sp>
        <p:nvSpPr>
          <p:cNvPr id="34" name="4 CuadroTexto"/>
          <p:cNvSpPr txBox="1"/>
          <p:nvPr/>
        </p:nvSpPr>
        <p:spPr>
          <a:xfrm>
            <a:off x="4397391" y="2814618"/>
            <a:ext cx="2508603" cy="400110"/>
          </a:xfrm>
          <a:prstGeom prst="rect">
            <a:avLst/>
          </a:prstGeom>
          <a:noFill/>
        </p:spPr>
        <p:txBody>
          <a:bodyPr wrap="square" rtlCol="0">
            <a:spAutoFit/>
          </a:bodyPr>
          <a:lstStyle/>
          <a:p>
            <a:pPr algn="just"/>
            <a:r>
              <a:rPr lang="en-US" sz="1000" dirty="0" smtClean="0">
                <a:solidFill>
                  <a:srgbClr val="0070C0"/>
                </a:solidFill>
                <a:latin typeface="Lucida Bright" panose="02040602050505020304" pitchFamily="18" charset="0"/>
              </a:rPr>
              <a:t>Seguir com o processo de doação para o Instituto Ayrton Senna.</a:t>
            </a:r>
            <a:endParaRPr lang="es-MX" sz="1000" dirty="0" smtClean="0">
              <a:solidFill>
                <a:srgbClr val="0070C0"/>
              </a:solidFill>
              <a:latin typeface="Lucida Bright" panose="02040602050505020304" pitchFamily="18" charset="0"/>
            </a:endParaRPr>
          </a:p>
        </p:txBody>
      </p:sp>
      <p:sp>
        <p:nvSpPr>
          <p:cNvPr id="36" name="1 Rectángulo redondeado"/>
          <p:cNvSpPr/>
          <p:nvPr/>
        </p:nvSpPr>
        <p:spPr>
          <a:xfrm>
            <a:off x="4315217" y="1074676"/>
            <a:ext cx="2604325" cy="231983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latin typeface="Lucida Bright" panose="02040602050505020304" pitchFamily="18" charset="0"/>
            </a:endParaRPr>
          </a:p>
        </p:txBody>
      </p:sp>
      <p:cxnSp>
        <p:nvCxnSpPr>
          <p:cNvPr id="37" name="Straight Arrow Connector 36"/>
          <p:cNvCxnSpPr/>
          <p:nvPr/>
        </p:nvCxnSpPr>
        <p:spPr>
          <a:xfrm>
            <a:off x="3805825" y="2234595"/>
            <a:ext cx="5040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3"/>
          <a:stretch>
            <a:fillRect/>
          </a:stretch>
        </p:blipFill>
        <p:spPr>
          <a:xfrm>
            <a:off x="5455872" y="1330341"/>
            <a:ext cx="952935" cy="511331"/>
          </a:xfrm>
          <a:prstGeom prst="rect">
            <a:avLst/>
          </a:prstGeom>
          <a:ln>
            <a:noFill/>
          </a:ln>
        </p:spPr>
      </p:pic>
      <p:pic>
        <p:nvPicPr>
          <p:cNvPr id="39" name="Picture 38"/>
          <p:cNvPicPr>
            <a:picLocks noChangeAspect="1"/>
          </p:cNvPicPr>
          <p:nvPr/>
        </p:nvPicPr>
        <p:blipFill>
          <a:blip r:embed="rId4"/>
          <a:stretch>
            <a:fillRect/>
          </a:stretch>
        </p:blipFill>
        <p:spPr>
          <a:xfrm>
            <a:off x="4798709" y="2024238"/>
            <a:ext cx="1568252" cy="540777"/>
          </a:xfrm>
          <a:prstGeom prst="rect">
            <a:avLst/>
          </a:prstGeom>
          <a:ln>
            <a:noFill/>
          </a:ln>
        </p:spPr>
      </p:pic>
      <p:pic>
        <p:nvPicPr>
          <p:cNvPr id="44" name="Picture 43"/>
          <p:cNvPicPr>
            <a:picLocks noChangeAspect="1"/>
          </p:cNvPicPr>
          <p:nvPr/>
        </p:nvPicPr>
        <p:blipFill>
          <a:blip r:embed="rId5"/>
          <a:stretch>
            <a:fillRect/>
          </a:stretch>
        </p:blipFill>
        <p:spPr>
          <a:xfrm>
            <a:off x="4781673" y="1325683"/>
            <a:ext cx="580627" cy="504229"/>
          </a:xfrm>
          <a:prstGeom prst="rect">
            <a:avLst/>
          </a:prstGeom>
          <a:ln>
            <a:noFill/>
          </a:ln>
        </p:spPr>
      </p:pic>
      <p:cxnSp>
        <p:nvCxnSpPr>
          <p:cNvPr id="9" name="Elbow Connector 8"/>
          <p:cNvCxnSpPr>
            <a:stCxn id="36" idx="3"/>
          </p:cNvCxnSpPr>
          <p:nvPr/>
        </p:nvCxnSpPr>
        <p:spPr>
          <a:xfrm>
            <a:off x="6919542" y="2234595"/>
            <a:ext cx="730858" cy="133085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805824" y="4848333"/>
            <a:ext cx="3637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1 Rectángulo redondeado"/>
          <p:cNvSpPr/>
          <p:nvPr/>
        </p:nvSpPr>
        <p:spPr>
          <a:xfrm>
            <a:off x="1178970" y="3565445"/>
            <a:ext cx="2626855" cy="2759599"/>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latin typeface="Lucida Bright" panose="02040602050505020304" pitchFamily="18" charset="0"/>
            </a:endParaRPr>
          </a:p>
        </p:txBody>
      </p:sp>
      <p:pic>
        <p:nvPicPr>
          <p:cNvPr id="40" name="3084 Imagen" descr="SDC12744.png"/>
          <p:cNvPicPr/>
          <p:nvPr/>
        </p:nvPicPr>
        <p:blipFill>
          <a:blip r:embed="rId6" cstate="email">
            <a:extLst>
              <a:ext uri="{28A0092B-C50C-407E-A947-70E740481C1C}">
                <a14:useLocalDpi xmlns:a14="http://schemas.microsoft.com/office/drawing/2010/main"/>
              </a:ext>
            </a:extLst>
          </a:blip>
          <a:stretch>
            <a:fillRect/>
          </a:stretch>
        </p:blipFill>
        <p:spPr>
          <a:xfrm>
            <a:off x="1785346" y="3961187"/>
            <a:ext cx="1357114" cy="1159636"/>
          </a:xfrm>
          <a:prstGeom prst="rect">
            <a:avLst/>
          </a:prstGeom>
        </p:spPr>
      </p:pic>
      <p:sp>
        <p:nvSpPr>
          <p:cNvPr id="46" name="4 CuadroTexto"/>
          <p:cNvSpPr txBox="1"/>
          <p:nvPr/>
        </p:nvSpPr>
        <p:spPr>
          <a:xfrm>
            <a:off x="1167789" y="5680472"/>
            <a:ext cx="2638035" cy="400110"/>
          </a:xfrm>
          <a:prstGeom prst="rect">
            <a:avLst/>
          </a:prstGeom>
          <a:noFill/>
        </p:spPr>
        <p:txBody>
          <a:bodyPr wrap="square" rtlCol="0">
            <a:spAutoFit/>
          </a:bodyPr>
          <a:lstStyle/>
          <a:p>
            <a:pPr algn="just"/>
            <a:r>
              <a:rPr lang="en-US" sz="1000" dirty="0" err="1" smtClean="0">
                <a:solidFill>
                  <a:srgbClr val="0070C0"/>
                </a:solidFill>
                <a:latin typeface="Lucida Bright" panose="02040602050505020304" pitchFamily="18" charset="0"/>
              </a:rPr>
              <a:t>Mostrar</a:t>
            </a:r>
            <a:r>
              <a:rPr lang="en-US" sz="1000" dirty="0" smtClean="0">
                <a:solidFill>
                  <a:srgbClr val="0070C0"/>
                </a:solidFill>
                <a:latin typeface="Lucida Bright" panose="02040602050505020304" pitchFamily="18" charset="0"/>
              </a:rPr>
              <a:t> </a:t>
            </a:r>
            <a:r>
              <a:rPr lang="en-US" sz="1000" dirty="0" err="1" smtClean="0">
                <a:solidFill>
                  <a:srgbClr val="0070C0"/>
                </a:solidFill>
                <a:latin typeface="Lucida Bright" panose="02040602050505020304" pitchFamily="18" charset="0"/>
              </a:rPr>
              <a:t>os</a:t>
            </a:r>
            <a:r>
              <a:rPr lang="en-US" sz="1000" dirty="0" smtClean="0">
                <a:solidFill>
                  <a:srgbClr val="0070C0"/>
                </a:solidFill>
                <a:latin typeface="Lucida Bright" panose="02040602050505020304" pitchFamily="18" charset="0"/>
              </a:rPr>
              <a:t> combos </a:t>
            </a:r>
            <a:r>
              <a:rPr lang="en-US" sz="1000" dirty="0" err="1" smtClean="0">
                <a:solidFill>
                  <a:srgbClr val="0070C0"/>
                </a:solidFill>
                <a:latin typeface="Lucida Bright" panose="02040602050505020304" pitchFamily="18" charset="0"/>
              </a:rPr>
              <a:t>existentes</a:t>
            </a:r>
            <a:r>
              <a:rPr lang="en-US" sz="1000" dirty="0" smtClean="0">
                <a:solidFill>
                  <a:srgbClr val="0070C0"/>
                </a:solidFill>
                <a:latin typeface="Lucida Bright" panose="02040602050505020304" pitchFamily="18" charset="0"/>
              </a:rPr>
              <a:t> no monitor para o </a:t>
            </a:r>
            <a:r>
              <a:rPr lang="en-US" sz="1000" dirty="0" err="1" smtClean="0">
                <a:solidFill>
                  <a:srgbClr val="0070C0"/>
                </a:solidFill>
                <a:latin typeface="Lucida Bright" panose="02040602050505020304" pitchFamily="18" charset="0"/>
              </a:rPr>
              <a:t>cliente</a:t>
            </a:r>
            <a:r>
              <a:rPr lang="en-US" sz="1000" dirty="0" smtClean="0">
                <a:solidFill>
                  <a:srgbClr val="0070C0"/>
                </a:solidFill>
                <a:latin typeface="Lucida Bright" panose="02040602050505020304" pitchFamily="18" charset="0"/>
              </a:rPr>
              <a:t> </a:t>
            </a:r>
            <a:r>
              <a:rPr lang="en-US" sz="1000" dirty="0" err="1" smtClean="0">
                <a:solidFill>
                  <a:srgbClr val="0070C0"/>
                </a:solidFill>
                <a:latin typeface="Lucida Bright" panose="02040602050505020304" pitchFamily="18" charset="0"/>
              </a:rPr>
              <a:t>escolher</a:t>
            </a:r>
            <a:r>
              <a:rPr lang="en-US" sz="1000" dirty="0" smtClean="0">
                <a:solidFill>
                  <a:srgbClr val="0070C0"/>
                </a:solidFill>
                <a:latin typeface="Lucida Bright" panose="02040602050505020304" pitchFamily="18" charset="0"/>
              </a:rPr>
              <a:t>.</a:t>
            </a:r>
            <a:endParaRPr lang="es-MX" sz="1000" dirty="0" smtClean="0">
              <a:solidFill>
                <a:srgbClr val="0070C0"/>
              </a:solidFill>
              <a:latin typeface="Lucida Bright" panose="02040602050505020304" pitchFamily="18" charset="0"/>
            </a:endParaRPr>
          </a:p>
        </p:txBody>
      </p:sp>
      <p:grpSp>
        <p:nvGrpSpPr>
          <p:cNvPr id="47" name="179 Grupo"/>
          <p:cNvGrpSpPr/>
          <p:nvPr/>
        </p:nvGrpSpPr>
        <p:grpSpPr>
          <a:xfrm>
            <a:off x="199514" y="4627984"/>
            <a:ext cx="457200" cy="457200"/>
            <a:chOff x="8590324" y="5545335"/>
            <a:chExt cx="457200" cy="457200"/>
          </a:xfrm>
        </p:grpSpPr>
        <p:sp>
          <p:nvSpPr>
            <p:cNvPr id="48" name="4 Anillo"/>
            <p:cNvSpPr/>
            <p:nvPr/>
          </p:nvSpPr>
          <p:spPr>
            <a:xfrm>
              <a:off x="8590324" y="5545335"/>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endParaRPr>
            </a:p>
          </p:txBody>
        </p:sp>
        <p:sp>
          <p:nvSpPr>
            <p:cNvPr id="49" name="5 CuadroTexto"/>
            <p:cNvSpPr txBox="1"/>
            <p:nvPr/>
          </p:nvSpPr>
          <p:spPr>
            <a:xfrm>
              <a:off x="8690338" y="5627185"/>
              <a:ext cx="257173" cy="276999"/>
            </a:xfrm>
            <a:prstGeom prst="rect">
              <a:avLst/>
            </a:prstGeom>
            <a:noFill/>
            <a:ln>
              <a:noFill/>
            </a:ln>
          </p:spPr>
          <p:txBody>
            <a:bodyPr wrap="square" rtlCol="0">
              <a:spAutoFit/>
            </a:bodyPr>
            <a:lstStyle/>
            <a:p>
              <a:pPr algn="ctr"/>
              <a:r>
                <a:rPr lang="es-MX" sz="1200" dirty="0" smtClean="0">
                  <a:solidFill>
                    <a:srgbClr val="0070C0"/>
                  </a:solidFill>
                  <a:latin typeface="Lucida Sans" pitchFamily="34" charset="0"/>
                </a:rPr>
                <a:t>A</a:t>
              </a:r>
            </a:p>
          </p:txBody>
        </p:sp>
      </p:grpSp>
      <p:cxnSp>
        <p:nvCxnSpPr>
          <p:cNvPr id="51" name="Straight Arrow Connector 50"/>
          <p:cNvCxnSpPr/>
          <p:nvPr/>
        </p:nvCxnSpPr>
        <p:spPr>
          <a:xfrm flipH="1" flipV="1">
            <a:off x="656714" y="4856584"/>
            <a:ext cx="500422" cy="6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4 CuadroTexto"/>
          <p:cNvSpPr txBox="1"/>
          <p:nvPr/>
        </p:nvSpPr>
        <p:spPr>
          <a:xfrm>
            <a:off x="1276945" y="6472426"/>
            <a:ext cx="7978573" cy="261610"/>
          </a:xfrm>
          <a:prstGeom prst="rect">
            <a:avLst/>
          </a:prstGeom>
          <a:noFill/>
        </p:spPr>
        <p:txBody>
          <a:bodyPr wrap="square" rtlCol="0">
            <a:spAutoFit/>
          </a:bodyPr>
          <a:lstStyle/>
          <a:p>
            <a:pPr algn="just"/>
            <a:r>
              <a:rPr lang="en-US" sz="1100" dirty="0" smtClean="0">
                <a:solidFill>
                  <a:srgbClr val="0070C0"/>
                </a:solidFill>
                <a:latin typeface="Lucida Bright" panose="02040602050505020304" pitchFamily="18" charset="0"/>
              </a:rPr>
              <a:t>Nota: Se </a:t>
            </a:r>
            <a:r>
              <a:rPr lang="en-US" sz="1100" dirty="0" err="1" smtClean="0">
                <a:solidFill>
                  <a:srgbClr val="0070C0"/>
                </a:solidFill>
                <a:latin typeface="Lucida Bright" panose="02040602050505020304" pitchFamily="18" charset="0"/>
              </a:rPr>
              <a:t>não</a:t>
            </a:r>
            <a:r>
              <a:rPr lang="en-US" sz="1100" dirty="0" smtClean="0">
                <a:solidFill>
                  <a:srgbClr val="0070C0"/>
                </a:solidFill>
                <a:latin typeface="Lucida Bright" panose="02040602050505020304" pitchFamily="18" charset="0"/>
              </a:rPr>
              <a:t> </a:t>
            </a:r>
            <a:r>
              <a:rPr lang="en-US" sz="1100" dirty="0" err="1" smtClean="0">
                <a:solidFill>
                  <a:srgbClr val="0070C0"/>
                </a:solidFill>
                <a:latin typeface="Lucida Bright" panose="02040602050505020304" pitchFamily="18" charset="0"/>
              </a:rPr>
              <a:t>houver</a:t>
            </a:r>
            <a:r>
              <a:rPr lang="en-US" sz="1100" dirty="0" smtClean="0">
                <a:solidFill>
                  <a:srgbClr val="0070C0"/>
                </a:solidFill>
                <a:latin typeface="Lucida Bright" panose="02040602050505020304" pitchFamily="18" charset="0"/>
              </a:rPr>
              <a:t> o Combo </a:t>
            </a:r>
            <a:r>
              <a:rPr lang="en-US" sz="1100" dirty="0" err="1" smtClean="0">
                <a:solidFill>
                  <a:srgbClr val="0070C0"/>
                </a:solidFill>
                <a:latin typeface="Lucida Bright" panose="02040602050505020304" pitchFamily="18" charset="0"/>
              </a:rPr>
              <a:t>Temático</a:t>
            </a:r>
            <a:r>
              <a:rPr lang="en-US" sz="1100" dirty="0" smtClean="0">
                <a:solidFill>
                  <a:srgbClr val="0070C0"/>
                </a:solidFill>
                <a:latin typeface="Lucida Bright" panose="02040602050505020304" pitchFamily="18" charset="0"/>
              </a:rPr>
              <a:t> para </a:t>
            </a:r>
            <a:r>
              <a:rPr lang="en-US" sz="1100" dirty="0" err="1" smtClean="0">
                <a:solidFill>
                  <a:srgbClr val="0070C0"/>
                </a:solidFill>
                <a:latin typeface="Lucida Bright" panose="02040602050505020304" pitchFamily="18" charset="0"/>
              </a:rPr>
              <a:t>venda</a:t>
            </a:r>
            <a:r>
              <a:rPr lang="en-US" sz="1100" dirty="0" smtClean="0">
                <a:solidFill>
                  <a:srgbClr val="0070C0"/>
                </a:solidFill>
                <a:latin typeface="Lucida Bright" panose="02040602050505020304" pitchFamily="18" charset="0"/>
              </a:rPr>
              <a:t>, </a:t>
            </a:r>
            <a:r>
              <a:rPr lang="en-US" sz="1100" dirty="0" err="1" smtClean="0">
                <a:solidFill>
                  <a:srgbClr val="0070C0"/>
                </a:solidFill>
                <a:latin typeface="Lucida Bright" panose="02040602050505020304" pitchFamily="18" charset="0"/>
              </a:rPr>
              <a:t>ofertar</a:t>
            </a:r>
            <a:r>
              <a:rPr lang="en-US" sz="1100" dirty="0" smtClean="0">
                <a:solidFill>
                  <a:srgbClr val="0070C0"/>
                </a:solidFill>
                <a:latin typeface="Lucida Bright" panose="02040602050505020304" pitchFamily="18" charset="0"/>
              </a:rPr>
              <a:t> o Combo Amigos.</a:t>
            </a:r>
            <a:endParaRPr lang="es-MX" sz="1100" dirty="0" smtClean="0">
              <a:solidFill>
                <a:srgbClr val="0070C0"/>
              </a:solidFill>
              <a:latin typeface="Lucida Bright" panose="02040602050505020304" pitchFamily="18" charset="0"/>
            </a:endParaRPr>
          </a:p>
        </p:txBody>
      </p:sp>
      <p:sp>
        <p:nvSpPr>
          <p:cNvPr id="41" name="4 CuadroTexto"/>
          <p:cNvSpPr txBox="1"/>
          <p:nvPr/>
        </p:nvSpPr>
        <p:spPr>
          <a:xfrm>
            <a:off x="4211960" y="4954669"/>
            <a:ext cx="4709930" cy="1169551"/>
          </a:xfrm>
          <a:prstGeom prst="rect">
            <a:avLst/>
          </a:prstGeom>
          <a:noFill/>
        </p:spPr>
        <p:txBody>
          <a:bodyPr wrap="square" rtlCol="0">
            <a:spAutoFit/>
          </a:bodyPr>
          <a:lstStyle/>
          <a:p>
            <a:pPr algn="just"/>
            <a:r>
              <a:rPr lang="en-US" sz="1000" dirty="0" smtClean="0">
                <a:solidFill>
                  <a:srgbClr val="0070C0"/>
                </a:solidFill>
                <a:latin typeface="Lucida Bright" panose="02040602050505020304" pitchFamily="18" charset="0"/>
              </a:rPr>
              <a:t>Após registrar a venda de ingressos no sistema, dizer: </a:t>
            </a:r>
            <a:r>
              <a:rPr lang="en-US" sz="1000" b="1" dirty="0">
                <a:solidFill>
                  <a:srgbClr val="0070C0"/>
                </a:solidFill>
                <a:latin typeface="Lucida Bright" panose="02040602050505020304" pitchFamily="18" charset="0"/>
              </a:rPr>
              <a:t>S</a:t>
            </a:r>
            <a:r>
              <a:rPr lang="en-US" sz="1000" b="1" dirty="0" smtClean="0">
                <a:solidFill>
                  <a:srgbClr val="0070C0"/>
                </a:solidFill>
                <a:latin typeface="Lucida Bright" panose="02040602050505020304" pitchFamily="18" charset="0"/>
              </a:rPr>
              <a:t>enhor(a) Combo </a:t>
            </a:r>
            <a:r>
              <a:rPr lang="en-US" sz="1000" b="1" dirty="0" err="1" smtClean="0">
                <a:solidFill>
                  <a:srgbClr val="0070C0"/>
                </a:solidFill>
                <a:latin typeface="Lucida Bright" panose="02040602050505020304" pitchFamily="18" charset="0"/>
              </a:rPr>
              <a:t>Temático</a:t>
            </a:r>
            <a:r>
              <a:rPr lang="en-US" sz="1000" b="1" dirty="0" smtClean="0">
                <a:solidFill>
                  <a:srgbClr val="0070C0"/>
                </a:solidFill>
                <a:latin typeface="Lucida Bright" panose="02040602050505020304" pitchFamily="18" charset="0"/>
              </a:rPr>
              <a:t> para </a:t>
            </a:r>
            <a:r>
              <a:rPr lang="en-US" sz="1000" b="1" dirty="0" err="1" smtClean="0">
                <a:solidFill>
                  <a:srgbClr val="0070C0"/>
                </a:solidFill>
                <a:latin typeface="Lucida Bright" panose="02040602050505020304" pitchFamily="18" charset="0"/>
              </a:rPr>
              <a:t>acompanhar</a:t>
            </a:r>
            <a:r>
              <a:rPr lang="en-US" sz="1000" b="1" dirty="0" smtClean="0">
                <a:solidFill>
                  <a:srgbClr val="0070C0"/>
                </a:solidFill>
                <a:latin typeface="Lucida Bright" panose="02040602050505020304" pitchFamily="18" charset="0"/>
              </a:rPr>
              <a:t>?</a:t>
            </a:r>
          </a:p>
          <a:p>
            <a:pPr algn="just"/>
            <a:r>
              <a:rPr lang="en-US" sz="1000" dirty="0" err="1" smtClean="0">
                <a:solidFill>
                  <a:srgbClr val="0070C0"/>
                </a:solidFill>
                <a:latin typeface="Lucida Bright" panose="02040602050505020304" pitchFamily="18" charset="0"/>
              </a:rPr>
              <a:t>Complementar</a:t>
            </a:r>
            <a:r>
              <a:rPr lang="en-US" sz="1000" dirty="0" smtClean="0">
                <a:solidFill>
                  <a:srgbClr val="0070C0"/>
                </a:solidFill>
                <a:latin typeface="Lucida Bright" panose="02040602050505020304" pitchFamily="18" charset="0"/>
              </a:rPr>
              <a:t> </a:t>
            </a:r>
            <a:r>
              <a:rPr lang="en-US" sz="1000" dirty="0" err="1" smtClean="0">
                <a:solidFill>
                  <a:srgbClr val="0070C0"/>
                </a:solidFill>
                <a:latin typeface="Lucida Bright" panose="02040602050505020304" pitchFamily="18" charset="0"/>
              </a:rPr>
              <a:t>dizendo</a:t>
            </a:r>
            <a:r>
              <a:rPr lang="en-US" sz="1000" dirty="0" smtClean="0">
                <a:solidFill>
                  <a:srgbClr val="0070C0"/>
                </a:solidFill>
                <a:latin typeface="Lucida Bright" panose="02040602050505020304" pitchFamily="18" charset="0"/>
              </a:rPr>
              <a:t>: </a:t>
            </a:r>
            <a:r>
              <a:rPr lang="en-US" sz="1000" b="1" dirty="0" smtClean="0">
                <a:solidFill>
                  <a:srgbClr val="0070C0"/>
                </a:solidFill>
                <a:latin typeface="Lucida Bright" panose="02040602050505020304" pitchFamily="18" charset="0"/>
              </a:rPr>
              <a:t>O </a:t>
            </a:r>
            <a:r>
              <a:rPr lang="en-US" sz="1000" b="1" dirty="0">
                <a:solidFill>
                  <a:srgbClr val="0070C0"/>
                </a:solidFill>
                <a:latin typeface="Lucida Bright" panose="02040602050505020304" pitchFamily="18" charset="0"/>
              </a:rPr>
              <a:t>(a) </a:t>
            </a:r>
            <a:r>
              <a:rPr lang="en-US" sz="1000" b="1" dirty="0" err="1">
                <a:solidFill>
                  <a:srgbClr val="0070C0"/>
                </a:solidFill>
                <a:latin typeface="Lucida Bright" panose="02040602050505020304" pitchFamily="18" charset="0"/>
              </a:rPr>
              <a:t>senhor</a:t>
            </a:r>
            <a:r>
              <a:rPr lang="en-US" sz="1000" b="1" dirty="0">
                <a:solidFill>
                  <a:srgbClr val="0070C0"/>
                </a:solidFill>
                <a:latin typeface="Lucida Bright" panose="02040602050505020304" pitchFamily="18" charset="0"/>
              </a:rPr>
              <a:t> (a) </a:t>
            </a:r>
            <a:r>
              <a:rPr lang="en-US" sz="1000" b="1" dirty="0" err="1">
                <a:solidFill>
                  <a:srgbClr val="0070C0"/>
                </a:solidFill>
                <a:latin typeface="Lucida Bright" panose="02040602050505020304" pitchFamily="18" charset="0"/>
              </a:rPr>
              <a:t>não</a:t>
            </a:r>
            <a:r>
              <a:rPr lang="en-US" sz="1000" b="1" dirty="0">
                <a:solidFill>
                  <a:srgbClr val="0070C0"/>
                </a:solidFill>
                <a:latin typeface="Lucida Bright" panose="02040602050505020304" pitchFamily="18" charset="0"/>
              </a:rPr>
              <a:t> </a:t>
            </a:r>
            <a:r>
              <a:rPr lang="en-US" sz="1000" b="1" dirty="0" err="1">
                <a:solidFill>
                  <a:srgbClr val="0070C0"/>
                </a:solidFill>
                <a:latin typeface="Lucida Bright" panose="02040602050505020304" pitchFamily="18" charset="0"/>
              </a:rPr>
              <a:t>precisará</a:t>
            </a:r>
            <a:r>
              <a:rPr lang="en-US" sz="1000" b="1" dirty="0">
                <a:solidFill>
                  <a:srgbClr val="0070C0"/>
                </a:solidFill>
                <a:latin typeface="Lucida Bright" panose="02040602050505020304" pitchFamily="18" charset="0"/>
              </a:rPr>
              <a:t> </a:t>
            </a:r>
            <a:r>
              <a:rPr lang="en-US" sz="1000" b="1" dirty="0" err="1">
                <a:solidFill>
                  <a:srgbClr val="0070C0"/>
                </a:solidFill>
                <a:latin typeface="Lucida Bright" panose="02040602050505020304" pitchFamily="18" charset="0"/>
              </a:rPr>
              <a:t>enfrentar</a:t>
            </a:r>
            <a:r>
              <a:rPr lang="en-US" sz="1000" b="1" dirty="0">
                <a:solidFill>
                  <a:srgbClr val="0070C0"/>
                </a:solidFill>
                <a:latin typeface="Lucida Bright" panose="02040602050505020304" pitchFamily="18" charset="0"/>
              </a:rPr>
              <a:t> a fila </a:t>
            </a:r>
            <a:r>
              <a:rPr lang="en-US" sz="1000" b="1" dirty="0" err="1">
                <a:solidFill>
                  <a:srgbClr val="0070C0"/>
                </a:solidFill>
                <a:latin typeface="Lucida Bright" panose="02040602050505020304" pitchFamily="18" charset="0"/>
              </a:rPr>
              <a:t>novamente</a:t>
            </a:r>
            <a:r>
              <a:rPr lang="en-US" sz="1000" b="1" dirty="0">
                <a:solidFill>
                  <a:srgbClr val="0070C0"/>
                </a:solidFill>
                <a:latin typeface="Lucida Bright" panose="02040602050505020304" pitchFamily="18" charset="0"/>
              </a:rPr>
              <a:t>. </a:t>
            </a:r>
            <a:r>
              <a:rPr lang="en-US" sz="1000" b="1" dirty="0" err="1">
                <a:solidFill>
                  <a:srgbClr val="0070C0"/>
                </a:solidFill>
                <a:latin typeface="Lucida Bright" panose="02040602050505020304" pitchFamily="18" charset="0"/>
              </a:rPr>
              <a:t>Já</a:t>
            </a:r>
            <a:r>
              <a:rPr lang="en-US" sz="1000" b="1" dirty="0">
                <a:solidFill>
                  <a:srgbClr val="0070C0"/>
                </a:solidFill>
                <a:latin typeface="Lucida Bright" panose="02040602050505020304" pitchFamily="18" charset="0"/>
              </a:rPr>
              <a:t> </a:t>
            </a:r>
            <a:r>
              <a:rPr lang="en-US" sz="1000" b="1" dirty="0" err="1">
                <a:solidFill>
                  <a:srgbClr val="0070C0"/>
                </a:solidFill>
                <a:latin typeface="Lucida Bright" panose="02040602050505020304" pitchFamily="18" charset="0"/>
              </a:rPr>
              <a:t>pode</a:t>
            </a:r>
            <a:r>
              <a:rPr lang="en-US" sz="1000" b="1" dirty="0">
                <a:solidFill>
                  <a:srgbClr val="0070C0"/>
                </a:solidFill>
                <a:latin typeface="Lucida Bright" panose="02040602050505020304" pitchFamily="18" charset="0"/>
              </a:rPr>
              <a:t> </a:t>
            </a:r>
            <a:r>
              <a:rPr lang="en-US" sz="1000" b="1" dirty="0" err="1">
                <a:solidFill>
                  <a:srgbClr val="0070C0"/>
                </a:solidFill>
                <a:latin typeface="Lucida Bright" panose="02040602050505020304" pitchFamily="18" charset="0"/>
              </a:rPr>
              <a:t>ir</a:t>
            </a:r>
            <a:r>
              <a:rPr lang="en-US" sz="1000" b="1" dirty="0">
                <a:solidFill>
                  <a:srgbClr val="0070C0"/>
                </a:solidFill>
                <a:latin typeface="Lucida Bright" panose="02040602050505020304" pitchFamily="18" charset="0"/>
              </a:rPr>
              <a:t> </a:t>
            </a:r>
            <a:r>
              <a:rPr lang="en-US" sz="1000" b="1" dirty="0" err="1">
                <a:solidFill>
                  <a:srgbClr val="0070C0"/>
                </a:solidFill>
                <a:latin typeface="Lucida Bright" panose="02040602050505020304" pitchFamily="18" charset="0"/>
              </a:rPr>
              <a:t>direto</a:t>
            </a:r>
            <a:r>
              <a:rPr lang="en-US" sz="1000" b="1" dirty="0">
                <a:solidFill>
                  <a:srgbClr val="0070C0"/>
                </a:solidFill>
                <a:latin typeface="Lucida Bright" panose="02040602050505020304" pitchFamily="18" charset="0"/>
              </a:rPr>
              <a:t> </a:t>
            </a:r>
            <a:r>
              <a:rPr lang="en-US" sz="1000" b="1" dirty="0" err="1">
                <a:solidFill>
                  <a:srgbClr val="0070C0"/>
                </a:solidFill>
                <a:latin typeface="Lucida Bright" panose="02040602050505020304" pitchFamily="18" charset="0"/>
              </a:rPr>
              <a:t>ao</a:t>
            </a:r>
            <a:r>
              <a:rPr lang="en-US" sz="1000" b="1" dirty="0">
                <a:solidFill>
                  <a:srgbClr val="0070C0"/>
                </a:solidFill>
                <a:latin typeface="Lucida Bright" panose="02040602050505020304" pitchFamily="18" charset="0"/>
              </a:rPr>
              <a:t> </a:t>
            </a:r>
            <a:r>
              <a:rPr lang="en-US" sz="1000" b="1" dirty="0" err="1">
                <a:solidFill>
                  <a:srgbClr val="0070C0"/>
                </a:solidFill>
                <a:latin typeface="Lucida Bright" panose="02040602050505020304" pitchFamily="18" charset="0"/>
              </a:rPr>
              <a:t>caixa</a:t>
            </a:r>
            <a:r>
              <a:rPr lang="en-US" sz="1000" b="1" dirty="0">
                <a:solidFill>
                  <a:srgbClr val="0070C0"/>
                </a:solidFill>
                <a:latin typeface="Lucida Bright" panose="02040602050505020304" pitchFamily="18" charset="0"/>
              </a:rPr>
              <a:t> </a:t>
            </a:r>
            <a:r>
              <a:rPr lang="en-US" sz="1000" b="1" dirty="0" err="1">
                <a:solidFill>
                  <a:srgbClr val="0070C0"/>
                </a:solidFill>
                <a:latin typeface="Lucida Bright" panose="02040602050505020304" pitchFamily="18" charset="0"/>
              </a:rPr>
              <a:t>exclusivo</a:t>
            </a:r>
            <a:r>
              <a:rPr lang="en-US" sz="1000" b="1" dirty="0">
                <a:solidFill>
                  <a:srgbClr val="0070C0"/>
                </a:solidFill>
                <a:latin typeface="Lucida Bright" panose="02040602050505020304" pitchFamily="18" charset="0"/>
              </a:rPr>
              <a:t> da </a:t>
            </a:r>
            <a:r>
              <a:rPr lang="en-US" sz="1000" b="1" dirty="0" err="1">
                <a:solidFill>
                  <a:srgbClr val="0070C0"/>
                </a:solidFill>
                <a:latin typeface="Lucida Bright" panose="02040602050505020304" pitchFamily="18" charset="0"/>
              </a:rPr>
              <a:t>Bomboniere</a:t>
            </a:r>
            <a:r>
              <a:rPr lang="en-US" sz="1000" b="1" dirty="0">
                <a:solidFill>
                  <a:srgbClr val="0070C0"/>
                </a:solidFill>
                <a:latin typeface="Lucida Bright" panose="02040602050505020304" pitchFamily="18" charset="0"/>
              </a:rPr>
              <a:t> e </a:t>
            </a:r>
            <a:r>
              <a:rPr lang="en-US" sz="1000" b="1" dirty="0" err="1">
                <a:solidFill>
                  <a:srgbClr val="0070C0"/>
                </a:solidFill>
                <a:latin typeface="Lucida Bright" panose="02040602050505020304" pitchFamily="18" charset="0"/>
              </a:rPr>
              <a:t>retirar</a:t>
            </a:r>
            <a:r>
              <a:rPr lang="en-US" sz="1000" b="1" dirty="0">
                <a:solidFill>
                  <a:srgbClr val="0070C0"/>
                </a:solidFill>
                <a:latin typeface="Lucida Bright" panose="02040602050505020304" pitchFamily="18" charset="0"/>
              </a:rPr>
              <a:t> </a:t>
            </a:r>
            <a:r>
              <a:rPr lang="en-US" sz="1000" b="1" dirty="0" err="1">
                <a:solidFill>
                  <a:srgbClr val="0070C0"/>
                </a:solidFill>
                <a:latin typeface="Lucida Bright" panose="02040602050505020304" pitchFamily="18" charset="0"/>
              </a:rPr>
              <a:t>seus</a:t>
            </a:r>
            <a:r>
              <a:rPr lang="en-US" sz="1000" b="1" dirty="0">
                <a:solidFill>
                  <a:srgbClr val="0070C0"/>
                </a:solidFill>
                <a:latin typeface="Lucida Bright" panose="02040602050505020304" pitchFamily="18" charset="0"/>
              </a:rPr>
              <a:t> </a:t>
            </a:r>
            <a:r>
              <a:rPr lang="en-US" sz="1000" b="1" dirty="0" err="1">
                <a:solidFill>
                  <a:srgbClr val="0070C0"/>
                </a:solidFill>
                <a:latin typeface="Lucida Bright" panose="02040602050505020304" pitchFamily="18" charset="0"/>
              </a:rPr>
              <a:t>produtos</a:t>
            </a:r>
            <a:r>
              <a:rPr lang="en-US" sz="1000" b="1" dirty="0" smtClean="0">
                <a:solidFill>
                  <a:srgbClr val="0070C0"/>
                </a:solidFill>
                <a:latin typeface="Lucida Bright" panose="02040602050505020304" pitchFamily="18" charset="0"/>
              </a:rPr>
              <a:t>.</a:t>
            </a:r>
          </a:p>
          <a:p>
            <a:pPr algn="just"/>
            <a:r>
              <a:rPr lang="en-US" sz="1000" b="1" dirty="0" err="1" smtClean="0">
                <a:solidFill>
                  <a:srgbClr val="0070C0"/>
                </a:solidFill>
                <a:latin typeface="Lucida Bright" panose="02040602050505020304" pitchFamily="18" charset="0"/>
              </a:rPr>
              <a:t>Dizer</a:t>
            </a:r>
            <a:r>
              <a:rPr lang="en-US" sz="1000" b="1" dirty="0" smtClean="0">
                <a:solidFill>
                  <a:srgbClr val="0070C0"/>
                </a:solidFill>
                <a:latin typeface="Lucida Bright" panose="02040602050505020304" pitchFamily="18" charset="0"/>
              </a:rPr>
              <a:t> a </a:t>
            </a:r>
            <a:r>
              <a:rPr lang="en-US" sz="1000" b="1" dirty="0" err="1" smtClean="0">
                <a:solidFill>
                  <a:srgbClr val="0070C0"/>
                </a:solidFill>
                <a:latin typeface="Lucida Bright" panose="02040602050505020304" pitchFamily="18" charset="0"/>
              </a:rPr>
              <a:t>composição</a:t>
            </a:r>
            <a:r>
              <a:rPr lang="en-US" sz="1000" b="1" dirty="0">
                <a:solidFill>
                  <a:srgbClr val="0070C0"/>
                </a:solidFill>
                <a:latin typeface="Lucida Bright" panose="02040602050505020304" pitchFamily="18" charset="0"/>
              </a:rPr>
              <a:t> </a:t>
            </a:r>
            <a:r>
              <a:rPr lang="en-US" sz="1000" b="1" dirty="0" smtClean="0">
                <a:solidFill>
                  <a:srgbClr val="0070C0"/>
                </a:solidFill>
                <a:latin typeface="Lucida Bright" panose="02040602050505020304" pitchFamily="18" charset="0"/>
              </a:rPr>
              <a:t>dos combos e o </a:t>
            </a:r>
            <a:r>
              <a:rPr lang="en-US" sz="1000" b="1" dirty="0" err="1" smtClean="0">
                <a:solidFill>
                  <a:srgbClr val="0070C0"/>
                </a:solidFill>
                <a:latin typeface="Lucida Bright" panose="02040602050505020304" pitchFamily="18" charset="0"/>
              </a:rPr>
              <a:t>preço</a:t>
            </a:r>
            <a:r>
              <a:rPr lang="en-US" sz="1000" b="1" dirty="0" smtClean="0">
                <a:solidFill>
                  <a:srgbClr val="0070C0"/>
                </a:solidFill>
                <a:latin typeface="Lucida Bright" panose="02040602050505020304" pitchFamily="18" charset="0"/>
              </a:rPr>
              <a:t> </a:t>
            </a:r>
            <a:r>
              <a:rPr lang="en-US" sz="1000" b="1" dirty="0" err="1" smtClean="0">
                <a:solidFill>
                  <a:srgbClr val="0070C0"/>
                </a:solidFill>
                <a:latin typeface="Lucida Bright" panose="02040602050505020304" pitchFamily="18" charset="0"/>
              </a:rPr>
              <a:t>na</a:t>
            </a:r>
            <a:r>
              <a:rPr lang="en-US" sz="1000" b="1" dirty="0" smtClean="0">
                <a:solidFill>
                  <a:srgbClr val="0070C0"/>
                </a:solidFill>
                <a:latin typeface="Lucida Bright" panose="02040602050505020304" pitchFamily="18" charset="0"/>
              </a:rPr>
              <a:t> </a:t>
            </a:r>
            <a:r>
              <a:rPr lang="en-US" sz="1000" b="1" dirty="0" err="1" smtClean="0">
                <a:solidFill>
                  <a:srgbClr val="0070C0"/>
                </a:solidFill>
                <a:latin typeface="Lucida Bright" panose="02040602050505020304" pitchFamily="18" charset="0"/>
              </a:rPr>
              <a:t>medida</a:t>
            </a:r>
            <a:r>
              <a:rPr lang="en-US" sz="1000" b="1" dirty="0" smtClean="0">
                <a:solidFill>
                  <a:srgbClr val="0070C0"/>
                </a:solidFill>
                <a:latin typeface="Lucida Bright" panose="02040602050505020304" pitchFamily="18" charset="0"/>
              </a:rPr>
              <a:t> </a:t>
            </a:r>
            <a:r>
              <a:rPr lang="en-US" sz="1000" b="1" dirty="0" err="1" smtClean="0">
                <a:solidFill>
                  <a:srgbClr val="0070C0"/>
                </a:solidFill>
                <a:latin typeface="Lucida Bright" panose="02040602050505020304" pitchFamily="18" charset="0"/>
              </a:rPr>
              <a:t>em</a:t>
            </a:r>
            <a:r>
              <a:rPr lang="en-US" sz="1000" b="1" dirty="0" smtClean="0">
                <a:solidFill>
                  <a:srgbClr val="0070C0"/>
                </a:solidFill>
                <a:latin typeface="Lucida Bright" panose="02040602050505020304" pitchFamily="18" charset="0"/>
              </a:rPr>
              <a:t> que o </a:t>
            </a:r>
            <a:r>
              <a:rPr lang="en-US" sz="1000" b="1" dirty="0" err="1" smtClean="0">
                <a:solidFill>
                  <a:srgbClr val="0070C0"/>
                </a:solidFill>
                <a:latin typeface="Lucida Bright" panose="02040602050505020304" pitchFamily="18" charset="0"/>
              </a:rPr>
              <a:t>cliente</a:t>
            </a:r>
            <a:r>
              <a:rPr lang="en-US" sz="1000" b="1" dirty="0" smtClean="0">
                <a:solidFill>
                  <a:srgbClr val="0070C0"/>
                </a:solidFill>
                <a:latin typeface="Lucida Bright" panose="02040602050505020304" pitchFamily="18" charset="0"/>
              </a:rPr>
              <a:t> for </a:t>
            </a:r>
            <a:r>
              <a:rPr lang="en-US" sz="1000" b="1" dirty="0" err="1" smtClean="0">
                <a:solidFill>
                  <a:srgbClr val="0070C0"/>
                </a:solidFill>
                <a:latin typeface="Lucida Bright" panose="02040602050505020304" pitchFamily="18" charset="0"/>
              </a:rPr>
              <a:t>perguntando</a:t>
            </a:r>
            <a:r>
              <a:rPr lang="en-US" sz="1000" b="1" dirty="0" smtClean="0">
                <a:solidFill>
                  <a:srgbClr val="0070C0"/>
                </a:solidFill>
                <a:latin typeface="Lucida Bright" panose="02040602050505020304" pitchFamily="18" charset="0"/>
              </a:rPr>
              <a:t>. </a:t>
            </a:r>
          </a:p>
        </p:txBody>
      </p:sp>
    </p:spTree>
    <p:extLst>
      <p:ext uri="{BB962C8B-B14F-4D97-AF65-F5344CB8AC3E}">
        <p14:creationId xmlns:p14="http://schemas.microsoft.com/office/powerpoint/2010/main" val="2130453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2 Título"/>
          <p:cNvSpPr>
            <a:spLocks noGrp="1"/>
          </p:cNvSpPr>
          <p:nvPr>
            <p:ph type="title"/>
          </p:nvPr>
        </p:nvSpPr>
        <p:spPr>
          <a:xfrm>
            <a:off x="1475656" y="100283"/>
            <a:ext cx="6202017" cy="721552"/>
          </a:xfrm>
        </p:spPr>
        <p:txBody>
          <a:bodyPr>
            <a:normAutofit/>
          </a:bodyPr>
          <a:lstStyle/>
          <a:p>
            <a:r>
              <a:rPr lang="es-MX" dirty="0"/>
              <a:t>Guia Rápido Técnicas de Venda </a:t>
            </a:r>
            <a:br>
              <a:rPr lang="es-MX" dirty="0"/>
            </a:br>
            <a:r>
              <a:rPr lang="es-MX" dirty="0"/>
              <a:t>Combo Amigos Bilheteria  </a:t>
            </a:r>
            <a:br>
              <a:rPr lang="es-MX" dirty="0"/>
            </a:br>
            <a:r>
              <a:rPr lang="en-US" sz="1200" dirty="0"/>
              <a:t>BRA-GR-TV-COMB-00</a:t>
            </a:r>
            <a:endParaRPr lang="es-MX" sz="1300" dirty="0">
              <a:solidFill>
                <a:srgbClr val="FF0000"/>
              </a:solidFill>
            </a:endParaRPr>
          </a:p>
        </p:txBody>
      </p:sp>
      <p:sp>
        <p:nvSpPr>
          <p:cNvPr id="54" name="CaixaDeTexto 53"/>
          <p:cNvSpPr txBox="1"/>
          <p:nvPr/>
        </p:nvSpPr>
        <p:spPr>
          <a:xfrm>
            <a:off x="7583446" y="461059"/>
            <a:ext cx="1050288" cy="492443"/>
          </a:xfrm>
          <a:prstGeom prst="rect">
            <a:avLst/>
          </a:prstGeom>
          <a:noFill/>
        </p:spPr>
        <p:txBody>
          <a:bodyPr wrap="none" rtlCol="0">
            <a:spAutoFit/>
          </a:bodyPr>
          <a:lstStyle/>
          <a:p>
            <a:r>
              <a:rPr lang="pt-BR" sz="1300" b="1" dirty="0">
                <a:solidFill>
                  <a:srgbClr val="0068AC"/>
                </a:solidFill>
              </a:rPr>
              <a:t>Versão </a:t>
            </a:r>
            <a:r>
              <a:rPr lang="pt-BR" sz="1300" b="1" dirty="0" smtClean="0">
                <a:solidFill>
                  <a:srgbClr val="0068AC"/>
                </a:solidFill>
              </a:rPr>
              <a:t>1.0</a:t>
            </a:r>
            <a:endParaRPr lang="pt-BR" sz="1300" b="1" dirty="0">
              <a:solidFill>
                <a:srgbClr val="0068AC"/>
              </a:solidFill>
            </a:endParaRPr>
          </a:p>
          <a:p>
            <a:r>
              <a:rPr lang="en-US" sz="1300" b="1" dirty="0" err="1" smtClean="0">
                <a:solidFill>
                  <a:srgbClr val="0068AC"/>
                </a:solidFill>
              </a:rPr>
              <a:t>Julho</a:t>
            </a:r>
            <a:r>
              <a:rPr lang="en-US" sz="1300" b="1" dirty="0" smtClean="0">
                <a:solidFill>
                  <a:srgbClr val="0068AC"/>
                </a:solidFill>
              </a:rPr>
              <a:t>/2017</a:t>
            </a:r>
            <a:endParaRPr lang="pt-BR" sz="1300" b="1" dirty="0">
              <a:solidFill>
                <a:srgbClr val="0068AC"/>
              </a:solidFill>
            </a:endParaRPr>
          </a:p>
        </p:txBody>
      </p:sp>
      <p:cxnSp>
        <p:nvCxnSpPr>
          <p:cNvPr id="76" name="Straight Arrow Connector 75"/>
          <p:cNvCxnSpPr/>
          <p:nvPr/>
        </p:nvCxnSpPr>
        <p:spPr>
          <a:xfrm>
            <a:off x="3131840" y="2387515"/>
            <a:ext cx="5040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7212691" y="3694086"/>
            <a:ext cx="3634" cy="576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1 Rectángulo redondeado"/>
          <p:cNvSpPr/>
          <p:nvPr/>
        </p:nvSpPr>
        <p:spPr>
          <a:xfrm>
            <a:off x="6162993" y="4270150"/>
            <a:ext cx="2149587" cy="231983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sp>
        <p:nvSpPr>
          <p:cNvPr id="83" name="1 Rectángulo redondeado"/>
          <p:cNvSpPr/>
          <p:nvPr/>
        </p:nvSpPr>
        <p:spPr>
          <a:xfrm>
            <a:off x="3532561" y="4270150"/>
            <a:ext cx="2139501" cy="231983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cxnSp>
        <p:nvCxnSpPr>
          <p:cNvPr id="9" name="Straight Arrow Connector 8"/>
          <p:cNvCxnSpPr/>
          <p:nvPr/>
        </p:nvCxnSpPr>
        <p:spPr>
          <a:xfrm flipH="1">
            <a:off x="5667474" y="5423273"/>
            <a:ext cx="5122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3011400" y="5423273"/>
            <a:ext cx="500422" cy="6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86" name="179 Grupo"/>
          <p:cNvGrpSpPr/>
          <p:nvPr/>
        </p:nvGrpSpPr>
        <p:grpSpPr>
          <a:xfrm>
            <a:off x="226368" y="2158915"/>
            <a:ext cx="457200" cy="457200"/>
            <a:chOff x="8590324" y="5545335"/>
            <a:chExt cx="457200" cy="457200"/>
          </a:xfrm>
        </p:grpSpPr>
        <p:sp>
          <p:nvSpPr>
            <p:cNvPr id="87" name="4 Anillo"/>
            <p:cNvSpPr/>
            <p:nvPr/>
          </p:nvSpPr>
          <p:spPr>
            <a:xfrm>
              <a:off x="8590324" y="5545335"/>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endParaRPr>
            </a:p>
          </p:txBody>
        </p:sp>
        <p:sp>
          <p:nvSpPr>
            <p:cNvPr id="88" name="5 CuadroTexto"/>
            <p:cNvSpPr txBox="1"/>
            <p:nvPr/>
          </p:nvSpPr>
          <p:spPr>
            <a:xfrm>
              <a:off x="8690338" y="5627185"/>
              <a:ext cx="257173" cy="276999"/>
            </a:xfrm>
            <a:prstGeom prst="rect">
              <a:avLst/>
            </a:prstGeom>
            <a:noFill/>
            <a:ln>
              <a:noFill/>
            </a:ln>
          </p:spPr>
          <p:txBody>
            <a:bodyPr wrap="square" rtlCol="0">
              <a:spAutoFit/>
            </a:bodyPr>
            <a:lstStyle/>
            <a:p>
              <a:pPr algn="ctr"/>
              <a:r>
                <a:rPr lang="es-MX" sz="1200" dirty="0" smtClean="0">
                  <a:solidFill>
                    <a:srgbClr val="0070C0"/>
                  </a:solidFill>
                  <a:latin typeface="Lucida Sans" pitchFamily="34" charset="0"/>
                </a:rPr>
                <a:t>A</a:t>
              </a:r>
            </a:p>
          </p:txBody>
        </p:sp>
      </p:grpSp>
      <p:grpSp>
        <p:nvGrpSpPr>
          <p:cNvPr id="23" name="179 Grupo"/>
          <p:cNvGrpSpPr/>
          <p:nvPr/>
        </p:nvGrpSpPr>
        <p:grpSpPr>
          <a:xfrm>
            <a:off x="2579352" y="5162473"/>
            <a:ext cx="457200" cy="457200"/>
            <a:chOff x="8590324" y="5545335"/>
            <a:chExt cx="457200" cy="457200"/>
          </a:xfrm>
        </p:grpSpPr>
        <p:sp>
          <p:nvSpPr>
            <p:cNvPr id="24" name="4 Anillo"/>
            <p:cNvSpPr/>
            <p:nvPr/>
          </p:nvSpPr>
          <p:spPr>
            <a:xfrm>
              <a:off x="8590324" y="5545335"/>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endParaRPr>
            </a:p>
          </p:txBody>
        </p:sp>
        <p:sp>
          <p:nvSpPr>
            <p:cNvPr id="25" name="5 CuadroTexto"/>
            <p:cNvSpPr txBox="1"/>
            <p:nvPr/>
          </p:nvSpPr>
          <p:spPr>
            <a:xfrm>
              <a:off x="8690338" y="5627185"/>
              <a:ext cx="257173" cy="246221"/>
            </a:xfrm>
            <a:prstGeom prst="rect">
              <a:avLst/>
            </a:prstGeom>
            <a:noFill/>
            <a:ln>
              <a:noFill/>
            </a:ln>
          </p:spPr>
          <p:txBody>
            <a:bodyPr wrap="square" rtlCol="0">
              <a:spAutoFit/>
            </a:bodyPr>
            <a:lstStyle/>
            <a:p>
              <a:pPr algn="ctr"/>
              <a:r>
                <a:rPr lang="es-MX" sz="1000" dirty="0" smtClean="0">
                  <a:solidFill>
                    <a:srgbClr val="0070C0"/>
                  </a:solidFill>
                  <a:latin typeface="Lucida Sans" pitchFamily="34" charset="0"/>
                </a:rPr>
                <a:t>B</a:t>
              </a:r>
            </a:p>
          </p:txBody>
        </p:sp>
      </p:grpSp>
      <p:sp>
        <p:nvSpPr>
          <p:cNvPr id="27" name="4 CuadroTexto"/>
          <p:cNvSpPr txBox="1"/>
          <p:nvPr/>
        </p:nvSpPr>
        <p:spPr>
          <a:xfrm>
            <a:off x="3548259" y="5733256"/>
            <a:ext cx="2039939" cy="707886"/>
          </a:xfrm>
          <a:prstGeom prst="rect">
            <a:avLst/>
          </a:prstGeom>
          <a:noFill/>
        </p:spPr>
        <p:txBody>
          <a:bodyPr wrap="square" rtlCol="0">
            <a:spAutoFit/>
          </a:bodyPr>
          <a:lstStyle/>
          <a:p>
            <a:pPr algn="just"/>
            <a:r>
              <a:rPr lang="en-US" sz="1000" dirty="0" smtClean="0">
                <a:solidFill>
                  <a:srgbClr val="0070C0"/>
                </a:solidFill>
                <a:latin typeface="Lucida Bright" panose="02040602050505020304" pitchFamily="18" charset="0"/>
              </a:rPr>
              <a:t>Coca-Cola grande, senhor (a)?</a:t>
            </a:r>
          </a:p>
          <a:p>
            <a:pPr algn="just"/>
            <a:r>
              <a:rPr lang="en-US" sz="1000" dirty="0" smtClean="0">
                <a:solidFill>
                  <a:srgbClr val="0070C0"/>
                </a:solidFill>
                <a:latin typeface="Lucida Bright" panose="02040602050505020304" pitchFamily="18" charset="0"/>
              </a:rPr>
              <a:t>Se o cliente optar por outro </a:t>
            </a:r>
            <a:r>
              <a:rPr lang="en-US" sz="1000" dirty="0" err="1" smtClean="0">
                <a:solidFill>
                  <a:srgbClr val="0070C0"/>
                </a:solidFill>
                <a:latin typeface="Lucida Bright" panose="02040602050505020304" pitchFamily="18" charset="0"/>
              </a:rPr>
              <a:t>sabor</a:t>
            </a:r>
            <a:r>
              <a:rPr lang="en-US" sz="1000" dirty="0" smtClean="0">
                <a:solidFill>
                  <a:srgbClr val="0070C0"/>
                </a:solidFill>
                <a:latin typeface="Lucida Bright" panose="02040602050505020304" pitchFamily="18" charset="0"/>
              </a:rPr>
              <a:t>, registrar o que o </a:t>
            </a:r>
            <a:r>
              <a:rPr lang="en-US" sz="1000" dirty="0" err="1" smtClean="0">
                <a:solidFill>
                  <a:srgbClr val="0070C0"/>
                </a:solidFill>
                <a:latin typeface="Lucida Bright" panose="02040602050505020304" pitchFamily="18" charset="0"/>
              </a:rPr>
              <a:t>cliente</a:t>
            </a:r>
            <a:r>
              <a:rPr lang="en-US" sz="1000" dirty="0" smtClean="0">
                <a:solidFill>
                  <a:srgbClr val="0070C0"/>
                </a:solidFill>
                <a:latin typeface="Lucida Bright" panose="02040602050505020304" pitchFamily="18" charset="0"/>
              </a:rPr>
              <a:t> </a:t>
            </a:r>
            <a:r>
              <a:rPr lang="en-US" sz="1000" dirty="0" err="1" smtClean="0">
                <a:solidFill>
                  <a:srgbClr val="0070C0"/>
                </a:solidFill>
                <a:latin typeface="Lucida Bright" panose="02040602050505020304" pitchFamily="18" charset="0"/>
              </a:rPr>
              <a:t>solicitou</a:t>
            </a:r>
            <a:r>
              <a:rPr lang="en-US" sz="1000" dirty="0" smtClean="0">
                <a:solidFill>
                  <a:srgbClr val="0070C0"/>
                </a:solidFill>
                <a:latin typeface="Lucida Bright" panose="02040602050505020304" pitchFamily="18" charset="0"/>
              </a:rPr>
              <a:t>.</a:t>
            </a:r>
            <a:endParaRPr lang="es-MX" sz="1000" dirty="0" smtClean="0">
              <a:solidFill>
                <a:srgbClr val="0070C0"/>
              </a:solidFill>
              <a:latin typeface="Lucida Bright" panose="02040602050505020304" pitchFamily="18" charset="0"/>
            </a:endParaRPr>
          </a:p>
        </p:txBody>
      </p:sp>
      <p:sp>
        <p:nvSpPr>
          <p:cNvPr id="43" name="4 CuadroTexto"/>
          <p:cNvSpPr txBox="1"/>
          <p:nvPr/>
        </p:nvSpPr>
        <p:spPr>
          <a:xfrm>
            <a:off x="6296786" y="5800445"/>
            <a:ext cx="1839078" cy="707886"/>
          </a:xfrm>
          <a:prstGeom prst="rect">
            <a:avLst/>
          </a:prstGeom>
          <a:noFill/>
        </p:spPr>
        <p:txBody>
          <a:bodyPr wrap="square" rtlCol="0">
            <a:spAutoFit/>
          </a:bodyPr>
          <a:lstStyle/>
          <a:p>
            <a:pPr algn="just"/>
            <a:r>
              <a:rPr lang="en-US" sz="1000" dirty="0" smtClean="0">
                <a:solidFill>
                  <a:srgbClr val="0070C0"/>
                </a:solidFill>
                <a:latin typeface="Lucida Bright" panose="02040602050505020304" pitchFamily="18" charset="0"/>
              </a:rPr>
              <a:t>Registrar o combo </a:t>
            </a:r>
            <a:r>
              <a:rPr lang="en-US" sz="1000" dirty="0" err="1" smtClean="0">
                <a:solidFill>
                  <a:srgbClr val="0070C0"/>
                </a:solidFill>
                <a:latin typeface="Lucida Bright" panose="02040602050505020304" pitchFamily="18" charset="0"/>
              </a:rPr>
              <a:t>escolhido</a:t>
            </a:r>
            <a:r>
              <a:rPr lang="en-US" sz="1000" dirty="0" smtClean="0">
                <a:solidFill>
                  <a:srgbClr val="0070C0"/>
                </a:solidFill>
                <a:latin typeface="Lucida Bright" panose="02040602050505020304" pitchFamily="18" charset="0"/>
              </a:rPr>
              <a:t> </a:t>
            </a:r>
            <a:r>
              <a:rPr lang="en-US" sz="1000" dirty="0" err="1" smtClean="0">
                <a:solidFill>
                  <a:srgbClr val="0070C0"/>
                </a:solidFill>
                <a:latin typeface="Lucida Bright" panose="02040602050505020304" pitchFamily="18" charset="0"/>
              </a:rPr>
              <a:t>pelo</a:t>
            </a:r>
            <a:r>
              <a:rPr lang="en-US" sz="1000" dirty="0" smtClean="0">
                <a:solidFill>
                  <a:srgbClr val="0070C0"/>
                </a:solidFill>
                <a:latin typeface="Lucida Bright" panose="02040602050505020304" pitchFamily="18" charset="0"/>
              </a:rPr>
              <a:t> </a:t>
            </a:r>
            <a:r>
              <a:rPr lang="en-US" sz="1000" dirty="0" err="1" smtClean="0">
                <a:solidFill>
                  <a:srgbClr val="0070C0"/>
                </a:solidFill>
                <a:latin typeface="Lucida Bright" panose="02040602050505020304" pitchFamily="18" charset="0"/>
              </a:rPr>
              <a:t>cliente</a:t>
            </a:r>
            <a:r>
              <a:rPr lang="en-US" sz="1000" dirty="0" smtClean="0">
                <a:solidFill>
                  <a:srgbClr val="0070C0"/>
                </a:solidFill>
                <a:latin typeface="Lucida Bright" panose="02040602050505020304" pitchFamily="18" charset="0"/>
              </a:rPr>
              <a:t> </a:t>
            </a:r>
            <a:r>
              <a:rPr lang="en-US" sz="1000" dirty="0" err="1" smtClean="0">
                <a:solidFill>
                  <a:srgbClr val="0070C0"/>
                </a:solidFill>
                <a:latin typeface="Lucida Bright" panose="02040602050505020304" pitchFamily="18" charset="0"/>
              </a:rPr>
              <a:t>clicando</a:t>
            </a:r>
            <a:r>
              <a:rPr lang="en-US" sz="1000" dirty="0" smtClean="0">
                <a:solidFill>
                  <a:srgbClr val="0070C0"/>
                </a:solidFill>
                <a:latin typeface="Lucida Bright" panose="02040602050505020304" pitchFamily="18" charset="0"/>
              </a:rPr>
              <a:t> no </a:t>
            </a:r>
            <a:r>
              <a:rPr lang="en-US" sz="1000" dirty="0" err="1" smtClean="0">
                <a:solidFill>
                  <a:srgbClr val="0070C0"/>
                </a:solidFill>
                <a:latin typeface="Lucida Bright" panose="02040602050505020304" pitchFamily="18" charset="0"/>
              </a:rPr>
              <a:t>botão</a:t>
            </a:r>
            <a:r>
              <a:rPr lang="en-US" sz="1000" dirty="0" smtClean="0">
                <a:solidFill>
                  <a:srgbClr val="0070C0"/>
                </a:solidFill>
                <a:latin typeface="Lucida Bright" panose="02040602050505020304" pitchFamily="18" charset="0"/>
              </a:rPr>
              <a:t> </a:t>
            </a:r>
            <a:r>
              <a:rPr lang="en-US" sz="1000" dirty="0" err="1" smtClean="0">
                <a:solidFill>
                  <a:srgbClr val="0070C0"/>
                </a:solidFill>
                <a:latin typeface="Lucida Bright" panose="02040602050505020304" pitchFamily="18" charset="0"/>
              </a:rPr>
              <a:t>Carrinho</a:t>
            </a:r>
            <a:r>
              <a:rPr lang="en-US" sz="1000" dirty="0" smtClean="0">
                <a:solidFill>
                  <a:srgbClr val="0070C0"/>
                </a:solidFill>
                <a:latin typeface="Lucida Bright" panose="02040602050505020304" pitchFamily="18" charset="0"/>
              </a:rPr>
              <a:t>.</a:t>
            </a:r>
            <a:endParaRPr lang="es-MX" sz="1000" dirty="0" smtClean="0">
              <a:solidFill>
                <a:srgbClr val="0070C0"/>
              </a:solidFill>
              <a:latin typeface="Lucida Bright" panose="02040602050505020304" pitchFamily="18" charset="0"/>
            </a:endParaRPr>
          </a:p>
        </p:txBody>
      </p:sp>
      <p:pic>
        <p:nvPicPr>
          <p:cNvPr id="6" name="Picture 5"/>
          <p:cNvPicPr>
            <a:picLocks noChangeAspect="1"/>
          </p:cNvPicPr>
          <p:nvPr/>
        </p:nvPicPr>
        <p:blipFill>
          <a:blip r:embed="rId2"/>
          <a:stretch>
            <a:fillRect/>
          </a:stretch>
        </p:blipFill>
        <p:spPr>
          <a:xfrm>
            <a:off x="3761461" y="4724783"/>
            <a:ext cx="1613534" cy="666290"/>
          </a:xfrm>
          <a:prstGeom prst="rect">
            <a:avLst/>
          </a:prstGeom>
        </p:spPr>
      </p:pic>
      <p:pic>
        <p:nvPicPr>
          <p:cNvPr id="8" name="Picture 7"/>
          <p:cNvPicPr>
            <a:picLocks noChangeAspect="1"/>
          </p:cNvPicPr>
          <p:nvPr/>
        </p:nvPicPr>
        <p:blipFill>
          <a:blip r:embed="rId3"/>
          <a:stretch>
            <a:fillRect/>
          </a:stretch>
        </p:blipFill>
        <p:spPr>
          <a:xfrm>
            <a:off x="6732915" y="4571445"/>
            <a:ext cx="959552" cy="1102769"/>
          </a:xfrm>
          <a:prstGeom prst="rect">
            <a:avLst/>
          </a:prstGeom>
        </p:spPr>
      </p:pic>
      <p:sp>
        <p:nvSpPr>
          <p:cNvPr id="36" name="4 CuadroTexto"/>
          <p:cNvSpPr txBox="1"/>
          <p:nvPr/>
        </p:nvSpPr>
        <p:spPr>
          <a:xfrm>
            <a:off x="6341671" y="2863472"/>
            <a:ext cx="2098407" cy="553998"/>
          </a:xfrm>
          <a:prstGeom prst="rect">
            <a:avLst/>
          </a:prstGeom>
          <a:noFill/>
        </p:spPr>
        <p:txBody>
          <a:bodyPr wrap="square" rtlCol="0">
            <a:spAutoFit/>
          </a:bodyPr>
          <a:lstStyle/>
          <a:p>
            <a:pPr algn="just"/>
            <a:r>
              <a:rPr lang="en-US" sz="1000" dirty="0" smtClean="0">
                <a:solidFill>
                  <a:srgbClr val="0070C0"/>
                </a:solidFill>
                <a:latin typeface="Lucida Bright" panose="02040602050505020304" pitchFamily="18" charset="0"/>
              </a:rPr>
              <a:t>Neste momento, o cliente tem condições de escolher o Combo </a:t>
            </a:r>
            <a:r>
              <a:rPr lang="en-US" sz="1000" dirty="0" err="1" smtClean="0">
                <a:solidFill>
                  <a:srgbClr val="0070C0"/>
                </a:solidFill>
                <a:latin typeface="Lucida Bright" panose="02040602050505020304" pitchFamily="18" charset="0"/>
              </a:rPr>
              <a:t>através</a:t>
            </a:r>
            <a:r>
              <a:rPr lang="en-US" sz="1000" dirty="0" smtClean="0">
                <a:solidFill>
                  <a:srgbClr val="0070C0"/>
                </a:solidFill>
                <a:latin typeface="Lucida Bright" panose="02040602050505020304" pitchFamily="18" charset="0"/>
              </a:rPr>
              <a:t> do monitor.</a:t>
            </a:r>
          </a:p>
        </p:txBody>
      </p:sp>
      <p:pic>
        <p:nvPicPr>
          <p:cNvPr id="37" name="Picture 36"/>
          <p:cNvPicPr>
            <a:picLocks noChangeAspect="1"/>
          </p:cNvPicPr>
          <p:nvPr/>
        </p:nvPicPr>
        <p:blipFill>
          <a:blip r:embed="rId4"/>
          <a:stretch>
            <a:fillRect/>
          </a:stretch>
        </p:blipFill>
        <p:spPr>
          <a:xfrm>
            <a:off x="6624427" y="1601270"/>
            <a:ext cx="1691989" cy="916494"/>
          </a:xfrm>
          <a:prstGeom prst="rect">
            <a:avLst/>
          </a:prstGeom>
        </p:spPr>
      </p:pic>
      <p:sp>
        <p:nvSpPr>
          <p:cNvPr id="38" name="1 Rectángulo redondeado"/>
          <p:cNvSpPr/>
          <p:nvPr/>
        </p:nvSpPr>
        <p:spPr>
          <a:xfrm>
            <a:off x="6356162" y="1386073"/>
            <a:ext cx="2139501" cy="231983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sp>
        <p:nvSpPr>
          <p:cNvPr id="39" name="4 CuadroTexto"/>
          <p:cNvSpPr txBox="1"/>
          <p:nvPr/>
        </p:nvSpPr>
        <p:spPr>
          <a:xfrm>
            <a:off x="3753897" y="2914431"/>
            <a:ext cx="2004007" cy="553998"/>
          </a:xfrm>
          <a:prstGeom prst="rect">
            <a:avLst/>
          </a:prstGeom>
          <a:noFill/>
        </p:spPr>
        <p:txBody>
          <a:bodyPr wrap="square" rtlCol="0">
            <a:spAutoFit/>
          </a:bodyPr>
          <a:lstStyle/>
          <a:p>
            <a:pPr algn="just"/>
            <a:r>
              <a:rPr lang="en-US" sz="1000" dirty="0" smtClean="0">
                <a:solidFill>
                  <a:srgbClr val="0070C0"/>
                </a:solidFill>
                <a:latin typeface="Lucida Bright" panose="02040602050505020304" pitchFamily="18" charset="0"/>
              </a:rPr>
              <a:t>Depois, clicar no botão Doação</a:t>
            </a:r>
            <a:r>
              <a:rPr lang="en-US" sz="1000" dirty="0">
                <a:solidFill>
                  <a:srgbClr val="0070C0"/>
                </a:solidFill>
                <a:latin typeface="Lucida Bright" panose="02040602050505020304" pitchFamily="18" charset="0"/>
              </a:rPr>
              <a:t> </a:t>
            </a:r>
            <a:r>
              <a:rPr lang="en-US" sz="1000" dirty="0" smtClean="0">
                <a:solidFill>
                  <a:srgbClr val="0070C0"/>
                </a:solidFill>
                <a:latin typeface="Lucida Bright" panose="02040602050505020304" pitchFamily="18" charset="0"/>
              </a:rPr>
              <a:t>e logo depois, Promoções Bomboniere.</a:t>
            </a:r>
          </a:p>
        </p:txBody>
      </p:sp>
      <p:pic>
        <p:nvPicPr>
          <p:cNvPr id="40" name="Picture 39"/>
          <p:cNvPicPr>
            <a:picLocks noChangeAspect="1"/>
          </p:cNvPicPr>
          <p:nvPr/>
        </p:nvPicPr>
        <p:blipFill>
          <a:blip r:embed="rId5"/>
          <a:stretch>
            <a:fillRect/>
          </a:stretch>
        </p:blipFill>
        <p:spPr>
          <a:xfrm>
            <a:off x="3897914" y="2200048"/>
            <a:ext cx="1591319" cy="462929"/>
          </a:xfrm>
          <a:prstGeom prst="rect">
            <a:avLst/>
          </a:prstGeom>
        </p:spPr>
      </p:pic>
      <p:pic>
        <p:nvPicPr>
          <p:cNvPr id="44" name="Picture 43"/>
          <p:cNvPicPr>
            <a:picLocks noChangeAspect="1"/>
          </p:cNvPicPr>
          <p:nvPr/>
        </p:nvPicPr>
        <p:blipFill>
          <a:blip r:embed="rId6"/>
          <a:stretch>
            <a:fillRect/>
          </a:stretch>
        </p:blipFill>
        <p:spPr>
          <a:xfrm>
            <a:off x="3897913" y="1621985"/>
            <a:ext cx="1591319" cy="433996"/>
          </a:xfrm>
          <a:prstGeom prst="rect">
            <a:avLst/>
          </a:prstGeom>
        </p:spPr>
      </p:pic>
      <p:sp>
        <p:nvSpPr>
          <p:cNvPr id="45" name="1 Rectángulo redondeado"/>
          <p:cNvSpPr/>
          <p:nvPr/>
        </p:nvSpPr>
        <p:spPr>
          <a:xfrm>
            <a:off x="3653952" y="1357845"/>
            <a:ext cx="2139501" cy="231983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sp>
        <p:nvSpPr>
          <p:cNvPr id="46" name="4 CuadroTexto"/>
          <p:cNvSpPr txBox="1"/>
          <p:nvPr/>
        </p:nvSpPr>
        <p:spPr>
          <a:xfrm>
            <a:off x="1043608" y="3154019"/>
            <a:ext cx="1839078" cy="400110"/>
          </a:xfrm>
          <a:prstGeom prst="rect">
            <a:avLst/>
          </a:prstGeom>
          <a:noFill/>
        </p:spPr>
        <p:txBody>
          <a:bodyPr wrap="square" rtlCol="0">
            <a:spAutoFit/>
          </a:bodyPr>
          <a:lstStyle/>
          <a:p>
            <a:pPr algn="just"/>
            <a:r>
              <a:rPr lang="en-US" sz="1000" dirty="0" smtClean="0">
                <a:solidFill>
                  <a:srgbClr val="0070C0"/>
                </a:solidFill>
                <a:latin typeface="Lucida Bright" panose="02040602050505020304" pitchFamily="18" charset="0"/>
              </a:rPr>
              <a:t>Clicar no botão Bomboniere</a:t>
            </a:r>
            <a:endParaRPr lang="es-MX" sz="1000" dirty="0" smtClean="0">
              <a:solidFill>
                <a:srgbClr val="0070C0"/>
              </a:solidFill>
              <a:latin typeface="Lucida Bright" panose="02040602050505020304" pitchFamily="18" charset="0"/>
            </a:endParaRPr>
          </a:p>
        </p:txBody>
      </p:sp>
      <p:pic>
        <p:nvPicPr>
          <p:cNvPr id="48" name="Picture 47"/>
          <p:cNvPicPr>
            <a:picLocks noChangeAspect="1"/>
          </p:cNvPicPr>
          <p:nvPr/>
        </p:nvPicPr>
        <p:blipFill>
          <a:blip r:embed="rId7"/>
          <a:stretch>
            <a:fillRect/>
          </a:stretch>
        </p:blipFill>
        <p:spPr>
          <a:xfrm>
            <a:off x="1474452" y="1729301"/>
            <a:ext cx="1104900" cy="1162050"/>
          </a:xfrm>
          <a:prstGeom prst="rect">
            <a:avLst/>
          </a:prstGeom>
        </p:spPr>
      </p:pic>
      <p:sp>
        <p:nvSpPr>
          <p:cNvPr id="49" name="1 Rectángulo redondeado"/>
          <p:cNvSpPr/>
          <p:nvPr/>
        </p:nvSpPr>
        <p:spPr>
          <a:xfrm>
            <a:off x="971600" y="1418831"/>
            <a:ext cx="2139501" cy="231983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cxnSp>
        <p:nvCxnSpPr>
          <p:cNvPr id="51" name="Straight Arrow Connector 50"/>
          <p:cNvCxnSpPr/>
          <p:nvPr/>
        </p:nvCxnSpPr>
        <p:spPr>
          <a:xfrm>
            <a:off x="5796136" y="2420888"/>
            <a:ext cx="5040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98059" y="2371687"/>
            <a:ext cx="22860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0966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2 Título"/>
          <p:cNvSpPr>
            <a:spLocks noGrp="1"/>
          </p:cNvSpPr>
          <p:nvPr>
            <p:ph type="title"/>
          </p:nvPr>
        </p:nvSpPr>
        <p:spPr>
          <a:xfrm>
            <a:off x="1475656" y="100283"/>
            <a:ext cx="6202017" cy="721552"/>
          </a:xfrm>
        </p:spPr>
        <p:txBody>
          <a:bodyPr>
            <a:normAutofit/>
          </a:bodyPr>
          <a:lstStyle/>
          <a:p>
            <a:r>
              <a:rPr lang="es-MX" dirty="0"/>
              <a:t>Guia Rápido Técnicas de Venda </a:t>
            </a:r>
            <a:br>
              <a:rPr lang="es-MX" dirty="0"/>
            </a:br>
            <a:r>
              <a:rPr lang="es-MX" dirty="0"/>
              <a:t>Combo Amigos Bilheteria  </a:t>
            </a:r>
            <a:br>
              <a:rPr lang="es-MX" dirty="0"/>
            </a:br>
            <a:r>
              <a:rPr lang="en-US" sz="1200" dirty="0"/>
              <a:t>BRA-GR-TV-COMB-00</a:t>
            </a:r>
            <a:endParaRPr lang="es-MX" sz="1300" dirty="0">
              <a:solidFill>
                <a:srgbClr val="FF0000"/>
              </a:solidFill>
            </a:endParaRPr>
          </a:p>
        </p:txBody>
      </p:sp>
      <p:sp>
        <p:nvSpPr>
          <p:cNvPr id="54" name="CaixaDeTexto 53"/>
          <p:cNvSpPr txBox="1"/>
          <p:nvPr/>
        </p:nvSpPr>
        <p:spPr>
          <a:xfrm>
            <a:off x="7596336" y="503777"/>
            <a:ext cx="1050288" cy="492443"/>
          </a:xfrm>
          <a:prstGeom prst="rect">
            <a:avLst/>
          </a:prstGeom>
          <a:noFill/>
        </p:spPr>
        <p:txBody>
          <a:bodyPr wrap="none" rtlCol="0">
            <a:spAutoFit/>
          </a:bodyPr>
          <a:lstStyle/>
          <a:p>
            <a:r>
              <a:rPr lang="pt-BR" sz="1300" b="1" dirty="0">
                <a:solidFill>
                  <a:srgbClr val="0068AC"/>
                </a:solidFill>
              </a:rPr>
              <a:t>Versão </a:t>
            </a:r>
            <a:r>
              <a:rPr lang="pt-BR" sz="1300" b="1" dirty="0" smtClean="0">
                <a:solidFill>
                  <a:srgbClr val="0068AC"/>
                </a:solidFill>
              </a:rPr>
              <a:t>1.0</a:t>
            </a:r>
            <a:endParaRPr lang="pt-BR" sz="1300" b="1" dirty="0">
              <a:solidFill>
                <a:srgbClr val="0068AC"/>
              </a:solidFill>
            </a:endParaRPr>
          </a:p>
          <a:p>
            <a:r>
              <a:rPr lang="en-US" sz="1300" b="1" dirty="0" err="1" smtClean="0">
                <a:solidFill>
                  <a:srgbClr val="0068AC"/>
                </a:solidFill>
              </a:rPr>
              <a:t>Julho</a:t>
            </a:r>
            <a:r>
              <a:rPr lang="en-US" sz="1300" b="1" dirty="0" smtClean="0">
                <a:solidFill>
                  <a:srgbClr val="0068AC"/>
                </a:solidFill>
              </a:rPr>
              <a:t>/2017</a:t>
            </a:r>
            <a:endParaRPr lang="pt-BR" sz="1300" b="1" dirty="0">
              <a:solidFill>
                <a:srgbClr val="0068AC"/>
              </a:solidFill>
            </a:endParaRPr>
          </a:p>
        </p:txBody>
      </p:sp>
      <p:cxnSp>
        <p:nvCxnSpPr>
          <p:cNvPr id="77" name="Straight Arrow Connector 76"/>
          <p:cNvCxnSpPr/>
          <p:nvPr/>
        </p:nvCxnSpPr>
        <p:spPr>
          <a:xfrm>
            <a:off x="757300" y="2570162"/>
            <a:ext cx="5040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827680" y="5385270"/>
            <a:ext cx="3477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86" name="179 Grupo"/>
          <p:cNvGrpSpPr/>
          <p:nvPr/>
        </p:nvGrpSpPr>
        <p:grpSpPr>
          <a:xfrm>
            <a:off x="323528" y="2341562"/>
            <a:ext cx="457200" cy="457200"/>
            <a:chOff x="8590324" y="5545335"/>
            <a:chExt cx="457200" cy="457200"/>
          </a:xfrm>
        </p:grpSpPr>
        <p:sp>
          <p:nvSpPr>
            <p:cNvPr id="87" name="4 Anillo"/>
            <p:cNvSpPr/>
            <p:nvPr/>
          </p:nvSpPr>
          <p:spPr>
            <a:xfrm>
              <a:off x="8590324" y="5545335"/>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endParaRPr>
            </a:p>
          </p:txBody>
        </p:sp>
        <p:sp>
          <p:nvSpPr>
            <p:cNvPr id="88" name="5 CuadroTexto"/>
            <p:cNvSpPr txBox="1"/>
            <p:nvPr/>
          </p:nvSpPr>
          <p:spPr>
            <a:xfrm>
              <a:off x="8690338" y="5627185"/>
              <a:ext cx="257173" cy="246221"/>
            </a:xfrm>
            <a:prstGeom prst="rect">
              <a:avLst/>
            </a:prstGeom>
            <a:noFill/>
            <a:ln>
              <a:noFill/>
            </a:ln>
          </p:spPr>
          <p:txBody>
            <a:bodyPr wrap="square" rtlCol="0">
              <a:spAutoFit/>
            </a:bodyPr>
            <a:lstStyle/>
            <a:p>
              <a:pPr algn="ctr"/>
              <a:r>
                <a:rPr lang="es-MX" sz="1000" dirty="0" smtClean="0">
                  <a:solidFill>
                    <a:srgbClr val="0070C0"/>
                  </a:solidFill>
                  <a:latin typeface="Lucida Sans" pitchFamily="34" charset="0"/>
                </a:rPr>
                <a:t>B</a:t>
              </a:r>
            </a:p>
          </p:txBody>
        </p:sp>
      </p:grpSp>
      <p:grpSp>
        <p:nvGrpSpPr>
          <p:cNvPr id="23" name="179 Grupo"/>
          <p:cNvGrpSpPr/>
          <p:nvPr/>
        </p:nvGrpSpPr>
        <p:grpSpPr>
          <a:xfrm>
            <a:off x="381133" y="5149874"/>
            <a:ext cx="457200" cy="457200"/>
            <a:chOff x="8590324" y="5545335"/>
            <a:chExt cx="457200" cy="457200"/>
          </a:xfrm>
        </p:grpSpPr>
        <p:sp>
          <p:nvSpPr>
            <p:cNvPr id="24" name="4 Anillo"/>
            <p:cNvSpPr/>
            <p:nvPr/>
          </p:nvSpPr>
          <p:spPr>
            <a:xfrm>
              <a:off x="8590324" y="5545335"/>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endParaRPr>
            </a:p>
          </p:txBody>
        </p:sp>
        <p:sp>
          <p:nvSpPr>
            <p:cNvPr id="25" name="5 CuadroTexto"/>
            <p:cNvSpPr txBox="1"/>
            <p:nvPr/>
          </p:nvSpPr>
          <p:spPr>
            <a:xfrm>
              <a:off x="8690338" y="5627185"/>
              <a:ext cx="257173" cy="246221"/>
            </a:xfrm>
            <a:prstGeom prst="rect">
              <a:avLst/>
            </a:prstGeom>
            <a:noFill/>
            <a:ln>
              <a:noFill/>
            </a:ln>
          </p:spPr>
          <p:txBody>
            <a:bodyPr wrap="square" rtlCol="0">
              <a:spAutoFit/>
            </a:bodyPr>
            <a:lstStyle/>
            <a:p>
              <a:pPr algn="ctr"/>
              <a:r>
                <a:rPr lang="es-MX" sz="1000" dirty="0">
                  <a:solidFill>
                    <a:srgbClr val="0070C0"/>
                  </a:solidFill>
                  <a:latin typeface="Lucida Sans" pitchFamily="34" charset="0"/>
                </a:rPr>
                <a:t>C</a:t>
              </a:r>
              <a:endParaRPr lang="es-MX" sz="1000" dirty="0" smtClean="0">
                <a:solidFill>
                  <a:srgbClr val="0070C0"/>
                </a:solidFill>
                <a:latin typeface="Lucida Sans" pitchFamily="34" charset="0"/>
              </a:endParaRPr>
            </a:p>
          </p:txBody>
        </p:sp>
      </p:grpSp>
      <p:pic>
        <p:nvPicPr>
          <p:cNvPr id="57" name="39 Imagen"/>
          <p:cNvPicPr/>
          <p:nvPr/>
        </p:nvPicPr>
        <p:blipFill>
          <a:blip r:embed="rId2" cstate="email">
            <a:extLst>
              <a:ext uri="{28A0092B-C50C-407E-A947-70E740481C1C}">
                <a14:useLocalDpi xmlns:a14="http://schemas.microsoft.com/office/drawing/2010/main"/>
              </a:ext>
            </a:extLst>
          </a:blip>
          <a:srcRect/>
          <a:stretch>
            <a:fillRect/>
          </a:stretch>
        </p:blipFill>
        <p:spPr bwMode="auto">
          <a:xfrm>
            <a:off x="3970251" y="1441766"/>
            <a:ext cx="1059407" cy="795778"/>
          </a:xfrm>
          <a:prstGeom prst="rect">
            <a:avLst/>
          </a:prstGeom>
          <a:noFill/>
          <a:ln w="9525">
            <a:noFill/>
            <a:miter lim="800000"/>
            <a:headEnd/>
            <a:tailEnd/>
          </a:ln>
        </p:spPr>
      </p:pic>
      <p:grpSp>
        <p:nvGrpSpPr>
          <p:cNvPr id="59" name="162 Grupo"/>
          <p:cNvGrpSpPr/>
          <p:nvPr/>
        </p:nvGrpSpPr>
        <p:grpSpPr>
          <a:xfrm>
            <a:off x="1252798" y="1340768"/>
            <a:ext cx="7553723" cy="2481531"/>
            <a:chOff x="2314741" y="4771943"/>
            <a:chExt cx="5922539" cy="1548000"/>
          </a:xfrm>
        </p:grpSpPr>
        <p:sp>
          <p:nvSpPr>
            <p:cNvPr id="60" name="163 Rectángulo"/>
            <p:cNvSpPr/>
            <p:nvPr/>
          </p:nvSpPr>
          <p:spPr>
            <a:xfrm>
              <a:off x="6266902" y="5073570"/>
              <a:ext cx="315450" cy="225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00" dirty="0">
                <a:solidFill>
                  <a:srgbClr val="0070C0"/>
                </a:solidFill>
                <a:latin typeface="Lucida Bright" panose="02040602050505020304" pitchFamily="18" charset="0"/>
              </a:endParaRPr>
            </a:p>
          </p:txBody>
        </p:sp>
        <p:sp>
          <p:nvSpPr>
            <p:cNvPr id="61" name="164 Rectángulo redondeado"/>
            <p:cNvSpPr/>
            <p:nvPr/>
          </p:nvSpPr>
          <p:spPr>
            <a:xfrm>
              <a:off x="2314741" y="4771943"/>
              <a:ext cx="5922539" cy="1548000"/>
            </a:xfrm>
            <a:prstGeom prst="roundRect">
              <a:avLst/>
            </a:prstGeom>
            <a:noFill/>
            <a:ln w="285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grpSp>
      <p:sp>
        <p:nvSpPr>
          <p:cNvPr id="65" name="166 CuadroTexto"/>
          <p:cNvSpPr txBox="1"/>
          <p:nvPr/>
        </p:nvSpPr>
        <p:spPr>
          <a:xfrm>
            <a:off x="1301455" y="2272963"/>
            <a:ext cx="7456407" cy="1477328"/>
          </a:xfrm>
          <a:prstGeom prst="rect">
            <a:avLst/>
          </a:prstGeom>
          <a:noFill/>
        </p:spPr>
        <p:txBody>
          <a:bodyPr wrap="square" rtlCol="0">
            <a:spAutoFit/>
          </a:bodyPr>
          <a:lstStyle/>
          <a:p>
            <a:pPr algn="just"/>
            <a:r>
              <a:rPr lang="es-MX" sz="1000" dirty="0" smtClean="0">
                <a:solidFill>
                  <a:srgbClr val="0070C0"/>
                </a:solidFill>
                <a:latin typeface="Lucida Bright" panose="02040602050505020304" pitchFamily="18" charset="0"/>
              </a:rPr>
              <a:t>Informar: </a:t>
            </a:r>
            <a:r>
              <a:rPr lang="es-MX" sz="1000" b="1" dirty="0">
                <a:solidFill>
                  <a:srgbClr val="0070C0"/>
                </a:solidFill>
                <a:latin typeface="Lucida Bright" panose="02040602050505020304" pitchFamily="18" charset="0"/>
              </a:rPr>
              <a:t>“Seu total é de R$xx.xx”. </a:t>
            </a:r>
            <a:r>
              <a:rPr lang="es-MX" sz="1000" dirty="0">
                <a:solidFill>
                  <a:srgbClr val="0070C0"/>
                </a:solidFill>
                <a:latin typeface="Lucida Bright" panose="02040602050505020304" pitchFamily="18" charset="0"/>
              </a:rPr>
              <a:t>De acordo com a forma de pagamento, </a:t>
            </a:r>
            <a:r>
              <a:rPr lang="es-MX" sz="1000" dirty="0" smtClean="0">
                <a:solidFill>
                  <a:srgbClr val="0070C0"/>
                </a:solidFill>
                <a:latin typeface="Lucida Bright" panose="02040602050505020304" pitchFamily="18" charset="0"/>
              </a:rPr>
              <a:t>dizer:</a:t>
            </a:r>
            <a:endParaRPr lang="es-MX" sz="1000" dirty="0">
              <a:solidFill>
                <a:srgbClr val="0070C0"/>
              </a:solidFill>
              <a:latin typeface="Lucida Bright" panose="02040602050505020304" pitchFamily="18" charset="0"/>
            </a:endParaRPr>
          </a:p>
          <a:p>
            <a:pPr marL="174625" indent="-85725" algn="just">
              <a:buFont typeface="Arial" pitchFamily="34" charset="0"/>
              <a:buChar char="•"/>
            </a:pPr>
            <a:r>
              <a:rPr lang="es-MX" sz="1000" dirty="0">
                <a:solidFill>
                  <a:srgbClr val="0070C0"/>
                </a:solidFill>
                <a:latin typeface="Lucida Bright" panose="02040602050505020304" pitchFamily="18" charset="0"/>
              </a:rPr>
              <a:t>Espécie: </a:t>
            </a:r>
            <a:r>
              <a:rPr lang="es-MX" sz="1000" b="1" dirty="0" smtClean="0">
                <a:solidFill>
                  <a:srgbClr val="0070C0"/>
                </a:solidFill>
                <a:latin typeface="Lucida Bright" panose="02040602050505020304" pitchFamily="18" charset="0"/>
              </a:rPr>
              <a:t>“</a:t>
            </a:r>
            <a:r>
              <a:rPr lang="es-MX" sz="1000" b="1" dirty="0">
                <a:solidFill>
                  <a:srgbClr val="0070C0"/>
                </a:solidFill>
                <a:latin typeface="Lucida Bright" panose="02040602050505020304" pitchFamily="18" charset="0"/>
              </a:rPr>
              <a:t>Recebo R$xx.xx” </a:t>
            </a:r>
            <a:r>
              <a:rPr lang="es-MX" sz="1000" dirty="0">
                <a:solidFill>
                  <a:srgbClr val="0070C0"/>
                </a:solidFill>
                <a:latin typeface="Lucida Bright" panose="02040602050505020304" pitchFamily="18" charset="0"/>
              </a:rPr>
              <a:t>e deixar o dinheiro no balcão, à vista do cliente. Entregar o troco a ele (mencionar o valor sendo entregue), contando-o e guardar o dinheiro do cliente no caixa até o cliente se despedir.</a:t>
            </a:r>
          </a:p>
          <a:p>
            <a:pPr marL="174625" indent="-85725" algn="just">
              <a:buFont typeface="Arial" pitchFamily="34" charset="0"/>
              <a:buChar char="•"/>
            </a:pPr>
            <a:r>
              <a:rPr lang="pt-BR" sz="1000" dirty="0">
                <a:solidFill>
                  <a:srgbClr val="0070C0"/>
                </a:solidFill>
                <a:latin typeface="Lucida Bright" panose="02040602050505020304" pitchFamily="18" charset="0"/>
              </a:rPr>
              <a:t>Cartão de crédito ou débito:</a:t>
            </a:r>
            <a:r>
              <a:rPr lang="es-MX" sz="1000" dirty="0">
                <a:solidFill>
                  <a:srgbClr val="0070C0"/>
                </a:solidFill>
                <a:latin typeface="Lucida Bright" panose="02040602050505020304" pitchFamily="18" charset="0"/>
              </a:rPr>
              <a:t> </a:t>
            </a:r>
            <a:r>
              <a:rPr lang="es-MX" sz="1000" b="1" dirty="0" smtClean="0">
                <a:solidFill>
                  <a:srgbClr val="0070C0"/>
                </a:solidFill>
                <a:latin typeface="Lucida Bright" panose="02040602050505020304" pitchFamily="18" charset="0"/>
              </a:rPr>
              <a:t>“</a:t>
            </a:r>
            <a:r>
              <a:rPr lang="es-MX" sz="1000" b="1" dirty="0">
                <a:solidFill>
                  <a:srgbClr val="0070C0"/>
                </a:solidFill>
                <a:latin typeface="Lucida Bright" panose="02040602050505020304" pitchFamily="18" charset="0"/>
              </a:rPr>
              <a:t>Sr(a) favor inserir o cartão no pinpad</a:t>
            </a:r>
            <a:r>
              <a:rPr lang="es-MX" sz="1000" b="1" dirty="0" smtClean="0">
                <a:solidFill>
                  <a:srgbClr val="0070C0"/>
                </a:solidFill>
                <a:latin typeface="Lucida Bright" panose="02040602050505020304" pitchFamily="18" charset="0"/>
              </a:rPr>
              <a:t>.</a:t>
            </a:r>
          </a:p>
          <a:p>
            <a:pPr marL="174625" indent="-85725" algn="just">
              <a:buFont typeface="Arial" pitchFamily="34" charset="0"/>
              <a:buChar char="•"/>
            </a:pPr>
            <a:r>
              <a:rPr lang="es-MX" sz="1000" dirty="0" smtClean="0">
                <a:solidFill>
                  <a:srgbClr val="0070C0"/>
                </a:solidFill>
                <a:latin typeface="Lucida Bright" panose="02040602050505020304" pitchFamily="18" charset="0"/>
              </a:rPr>
              <a:t>Se </a:t>
            </a:r>
            <a:r>
              <a:rPr lang="es-MX" sz="1000" dirty="0">
                <a:solidFill>
                  <a:srgbClr val="0070C0"/>
                </a:solidFill>
                <a:latin typeface="Lucida Bright" panose="02040602050505020304" pitchFamily="18" charset="0"/>
              </a:rPr>
              <a:t>o cartão for sem chip, dizer: </a:t>
            </a:r>
            <a:r>
              <a:rPr lang="es-MX" sz="1000" b="1" dirty="0">
                <a:solidFill>
                  <a:srgbClr val="0070C0"/>
                </a:solidFill>
                <a:latin typeface="Lucida Bright" panose="02040602050505020304" pitchFamily="18" charset="0"/>
              </a:rPr>
              <a:t>“Você poderia me apresentar seu documento de identificação, por favor?”</a:t>
            </a:r>
            <a:r>
              <a:rPr lang="es-MX" sz="1000" dirty="0">
                <a:solidFill>
                  <a:srgbClr val="0070C0"/>
                </a:solidFill>
                <a:latin typeface="Lucida Bright" panose="02040602050505020304" pitchFamily="18" charset="0"/>
              </a:rPr>
              <a:t>,</a:t>
            </a:r>
            <a:r>
              <a:rPr lang="es-MX" sz="1000" b="1" dirty="0">
                <a:solidFill>
                  <a:srgbClr val="0070C0"/>
                </a:solidFill>
                <a:latin typeface="Lucida Bright" panose="02040602050505020304" pitchFamily="18" charset="0"/>
              </a:rPr>
              <a:t> </a:t>
            </a:r>
            <a:r>
              <a:rPr lang="es-MX" sz="1000" dirty="0">
                <a:solidFill>
                  <a:srgbClr val="0070C0"/>
                </a:solidFill>
                <a:latin typeface="Lucida Bright" panose="02040602050505020304" pitchFamily="18" charset="0"/>
              </a:rPr>
              <a:t>e posteriormente: “</a:t>
            </a:r>
            <a:r>
              <a:rPr lang="es-MX" sz="1000" b="1" dirty="0">
                <a:solidFill>
                  <a:srgbClr val="0070C0"/>
                </a:solidFill>
                <a:latin typeface="Lucida Bright" panose="02040602050505020304" pitchFamily="18" charset="0"/>
              </a:rPr>
              <a:t>Sua assinatura no cupom de pagamento, por favor”</a:t>
            </a:r>
            <a:r>
              <a:rPr lang="es-MX" sz="1000" dirty="0">
                <a:solidFill>
                  <a:srgbClr val="0070C0"/>
                </a:solidFill>
                <a:latin typeface="Lucida Bright" panose="02040602050505020304" pitchFamily="18" charset="0"/>
              </a:rPr>
              <a:t>. Revisar se as assinaturas do cartão, o </a:t>
            </a:r>
            <a:r>
              <a:rPr lang="es-MX" sz="1000" i="1" dirty="0">
                <a:solidFill>
                  <a:srgbClr val="0070C0"/>
                </a:solidFill>
                <a:latin typeface="Lucida Bright" panose="02040602050505020304" pitchFamily="18" charset="0"/>
              </a:rPr>
              <a:t>voucher</a:t>
            </a:r>
            <a:r>
              <a:rPr lang="es-MX" sz="1000" dirty="0">
                <a:solidFill>
                  <a:srgbClr val="0070C0"/>
                </a:solidFill>
                <a:latin typeface="Lucida Bright" panose="02040602050505020304" pitchFamily="18" charset="0"/>
              </a:rPr>
              <a:t> e o documento de identificação coincidem.</a:t>
            </a:r>
          </a:p>
          <a:p>
            <a:pPr marL="174625" indent="-85725" algn="just"/>
            <a:r>
              <a:rPr lang="es-MX" sz="1000" dirty="0">
                <a:solidFill>
                  <a:srgbClr val="0070C0"/>
                </a:solidFill>
                <a:latin typeface="Lucida Bright" panose="02040602050505020304" pitchFamily="18" charset="0"/>
              </a:rPr>
              <a:t>   Nota: Caso o cartão não seja autorizado, dizer: </a:t>
            </a:r>
            <a:r>
              <a:rPr lang="es-MX" sz="1000" b="1" dirty="0">
                <a:solidFill>
                  <a:srgbClr val="0070C0"/>
                </a:solidFill>
                <a:latin typeface="Lucida Bright" panose="02040602050505020304" pitchFamily="18" charset="0"/>
              </a:rPr>
              <a:t>“Sr(a), o cart</a:t>
            </a:r>
            <a:r>
              <a:rPr lang="pt-BR" sz="1000" b="1" dirty="0">
                <a:solidFill>
                  <a:srgbClr val="0070C0"/>
                </a:solidFill>
                <a:latin typeface="Lucida Bright" panose="02040602050505020304" pitchFamily="18" charset="0"/>
              </a:rPr>
              <a:t>ão não foi autorizado. </a:t>
            </a:r>
            <a:r>
              <a:rPr lang="es-MX" sz="1000" b="1" dirty="0">
                <a:solidFill>
                  <a:srgbClr val="0070C0"/>
                </a:solidFill>
                <a:latin typeface="Lucida Bright" panose="02040602050505020304" pitchFamily="18" charset="0"/>
              </a:rPr>
              <a:t>Você poderia efetuar seu pagamento com outra forma de pagamento?”</a:t>
            </a:r>
            <a:r>
              <a:rPr lang="es-MX" sz="1000" dirty="0">
                <a:solidFill>
                  <a:srgbClr val="0070C0"/>
                </a:solidFill>
                <a:latin typeface="Lucida Bright" panose="02040602050505020304" pitchFamily="18" charset="0"/>
              </a:rPr>
              <a:t>.</a:t>
            </a:r>
          </a:p>
        </p:txBody>
      </p:sp>
      <p:sp>
        <p:nvSpPr>
          <p:cNvPr id="36" name="1 Rectángulo redondeado"/>
          <p:cNvSpPr/>
          <p:nvPr/>
        </p:nvSpPr>
        <p:spPr>
          <a:xfrm>
            <a:off x="4311072" y="4225351"/>
            <a:ext cx="4372408" cy="231983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latin typeface="Lucida Bright" panose="02040602050505020304" pitchFamily="18" charset="0"/>
            </a:endParaRPr>
          </a:p>
        </p:txBody>
      </p:sp>
      <p:sp>
        <p:nvSpPr>
          <p:cNvPr id="37" name="4 CuadroTexto"/>
          <p:cNvSpPr txBox="1"/>
          <p:nvPr/>
        </p:nvSpPr>
        <p:spPr>
          <a:xfrm>
            <a:off x="4338065" y="5301619"/>
            <a:ext cx="4345415" cy="1169551"/>
          </a:xfrm>
          <a:prstGeom prst="rect">
            <a:avLst/>
          </a:prstGeom>
          <a:noFill/>
        </p:spPr>
        <p:txBody>
          <a:bodyPr wrap="square" rtlCol="0">
            <a:spAutoFit/>
          </a:bodyPr>
          <a:lstStyle/>
          <a:p>
            <a:pPr algn="just"/>
            <a:r>
              <a:rPr lang="es-MX" sz="1000" dirty="0">
                <a:solidFill>
                  <a:srgbClr val="0070C0"/>
                </a:solidFill>
                <a:latin typeface="Lucida Bright" panose="02040602050505020304" pitchFamily="18" charset="0"/>
              </a:rPr>
              <a:t>Circular no(s) ingresso(s) com o marca texto (na ausência dele, utilizar a caneta), a sala, a fileira e a poltrona e, em seguida, dizer: </a:t>
            </a:r>
            <a:r>
              <a:rPr lang="es-ES" sz="1000" b="1" dirty="0">
                <a:solidFill>
                  <a:srgbClr val="0070C0"/>
                </a:solidFill>
                <a:latin typeface="Lucida Bright" panose="02040602050505020304" pitchFamily="18" charset="0"/>
              </a:rPr>
              <a:t>“Seus xxx (número de ingressos). para o(s) (filme(s) </a:t>
            </a:r>
            <a:r>
              <a:rPr lang="pt-BR" sz="1000" b="1" dirty="0">
                <a:solidFill>
                  <a:srgbClr val="0070C0"/>
                </a:solidFill>
                <a:latin typeface="Lucida Bright" panose="02040602050505020304" pitchFamily="18" charset="0"/>
              </a:rPr>
              <a:t>às </a:t>
            </a:r>
            <a:r>
              <a:rPr lang="es-ES" sz="1000" b="1" dirty="0">
                <a:solidFill>
                  <a:srgbClr val="0070C0"/>
                </a:solidFill>
                <a:latin typeface="Lucida Bright" panose="02040602050505020304" pitchFamily="18" charset="0"/>
              </a:rPr>
              <a:t>xx:xx horas. Seus lugares aparecem nos ingressos.</a:t>
            </a:r>
          </a:p>
          <a:p>
            <a:pPr algn="just"/>
            <a:r>
              <a:rPr lang="es-ES" sz="1000" dirty="0">
                <a:solidFill>
                  <a:srgbClr val="0070C0"/>
                </a:solidFill>
                <a:latin typeface="Lucida Bright" panose="02040602050505020304" pitchFamily="18" charset="0"/>
              </a:rPr>
              <a:t>Entregar à </a:t>
            </a:r>
            <a:r>
              <a:rPr lang="es-ES" sz="1000" dirty="0" smtClean="0">
                <a:solidFill>
                  <a:srgbClr val="0070C0"/>
                </a:solidFill>
                <a:latin typeface="Lucida Bright" panose="02040602050505020304" pitchFamily="18" charset="0"/>
              </a:rPr>
              <a:t>ele também, </a:t>
            </a:r>
            <a:r>
              <a:rPr lang="es-ES" sz="1000" dirty="0">
                <a:solidFill>
                  <a:srgbClr val="0070C0"/>
                </a:solidFill>
                <a:latin typeface="Lucida Bright" panose="02040602050505020304" pitchFamily="18" charset="0"/>
              </a:rPr>
              <a:t>o </a:t>
            </a:r>
            <a:r>
              <a:rPr lang="es-ES" sz="1000" i="1" dirty="0">
                <a:solidFill>
                  <a:srgbClr val="0070C0"/>
                </a:solidFill>
                <a:latin typeface="Lucida Bright" panose="02040602050505020304" pitchFamily="18" charset="0"/>
              </a:rPr>
              <a:t>voucher</a:t>
            </a:r>
            <a:r>
              <a:rPr lang="es-ES" sz="1000" dirty="0">
                <a:solidFill>
                  <a:srgbClr val="0070C0"/>
                </a:solidFill>
                <a:latin typeface="Lucida Bright" panose="02040602050505020304" pitchFamily="18" charset="0"/>
              </a:rPr>
              <a:t> para retirada dos </a:t>
            </a:r>
            <a:r>
              <a:rPr lang="es-ES" sz="1000" dirty="0" smtClean="0">
                <a:solidFill>
                  <a:srgbClr val="0070C0"/>
                </a:solidFill>
                <a:latin typeface="Lucida Bright" panose="02040602050505020304" pitchFamily="18" charset="0"/>
              </a:rPr>
              <a:t>produtos </a:t>
            </a:r>
            <a:r>
              <a:rPr lang="es-ES" sz="1000" dirty="0">
                <a:solidFill>
                  <a:srgbClr val="0070C0"/>
                </a:solidFill>
                <a:latin typeface="Lucida Bright" panose="02040602050505020304" pitchFamily="18" charset="0"/>
              </a:rPr>
              <a:t>na Bomboniere e dizer: </a:t>
            </a:r>
            <a:r>
              <a:rPr lang="es-ES" sz="1000" b="1" dirty="0">
                <a:solidFill>
                  <a:srgbClr val="0070C0"/>
                </a:solidFill>
                <a:latin typeface="Lucida Bright" panose="02040602050505020304" pitchFamily="18" charset="0"/>
              </a:rPr>
              <a:t>Apresente esse </a:t>
            </a:r>
            <a:r>
              <a:rPr lang="es-ES" sz="1000" b="1" i="1" dirty="0">
                <a:solidFill>
                  <a:srgbClr val="0070C0"/>
                </a:solidFill>
                <a:latin typeface="Lucida Bright" panose="02040602050505020304" pitchFamily="18" charset="0"/>
              </a:rPr>
              <a:t>voucher</a:t>
            </a:r>
            <a:r>
              <a:rPr lang="es-ES" sz="1000" b="1" dirty="0">
                <a:solidFill>
                  <a:srgbClr val="0070C0"/>
                </a:solidFill>
                <a:latin typeface="Lucida Bright" panose="02040602050505020304" pitchFamily="18" charset="0"/>
              </a:rPr>
              <a:t> na Bomboniere e dirija no </a:t>
            </a:r>
            <a:r>
              <a:rPr lang="es-ES" sz="1000" b="1" dirty="0" smtClean="0">
                <a:solidFill>
                  <a:srgbClr val="0070C0"/>
                </a:solidFill>
                <a:latin typeface="Lucida Bright" panose="02040602050505020304" pitchFamily="18" charset="0"/>
              </a:rPr>
              <a:t>caixa exclusivo: Retire seu combo.</a:t>
            </a:r>
            <a:endParaRPr lang="es-MX" sz="1000" b="1" dirty="0">
              <a:solidFill>
                <a:srgbClr val="0070C0"/>
              </a:solidFill>
              <a:latin typeface="Lucida Bright" panose="02040602050505020304" pitchFamily="18" charset="0"/>
            </a:endParaRPr>
          </a:p>
        </p:txBody>
      </p:sp>
      <p:sp>
        <p:nvSpPr>
          <p:cNvPr id="38" name="1 Rectángulo redondeado"/>
          <p:cNvSpPr/>
          <p:nvPr/>
        </p:nvSpPr>
        <p:spPr>
          <a:xfrm>
            <a:off x="1198373" y="4220425"/>
            <a:ext cx="2689151" cy="2324764"/>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pic>
        <p:nvPicPr>
          <p:cNvPr id="39" name="73 Imagen" descr="D:\SAAG\Cinépolis\Tradicional\Supervisión\Guías Operativas\TV\Fotos\Listas\TV Taquilla\marcando boletos.png"/>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5062" y="4551514"/>
            <a:ext cx="1226539" cy="578092"/>
          </a:xfrm>
          <a:prstGeom prst="rect">
            <a:avLst/>
          </a:prstGeom>
          <a:noFill/>
          <a:ln>
            <a:noFill/>
          </a:ln>
        </p:spPr>
      </p:pic>
      <p:pic>
        <p:nvPicPr>
          <p:cNvPr id="40" name="26 Imagen"/>
          <p:cNvPicPr/>
          <p:nvPr/>
        </p:nvPicPr>
        <p:blipFill rotWithShape="1">
          <a:blip r:embed="rId4" cstate="email">
            <a:extLst>
              <a:ext uri="{28A0092B-C50C-407E-A947-70E740481C1C}">
                <a14:useLocalDpi xmlns:a14="http://schemas.microsoft.com/office/drawing/2010/main"/>
              </a:ext>
            </a:extLst>
          </a:blip>
          <a:srcRect t="32973" b="20365"/>
          <a:stretch/>
        </p:blipFill>
        <p:spPr bwMode="auto">
          <a:xfrm>
            <a:off x="6510772" y="4590062"/>
            <a:ext cx="1733943" cy="541460"/>
          </a:xfrm>
          <a:prstGeom prst="rect">
            <a:avLst/>
          </a:prstGeom>
          <a:noFill/>
        </p:spPr>
      </p:pic>
      <p:sp>
        <p:nvSpPr>
          <p:cNvPr id="41" name="4 CuadroTexto"/>
          <p:cNvSpPr txBox="1"/>
          <p:nvPr/>
        </p:nvSpPr>
        <p:spPr>
          <a:xfrm>
            <a:off x="1198373" y="5772058"/>
            <a:ext cx="2689151" cy="553998"/>
          </a:xfrm>
          <a:prstGeom prst="rect">
            <a:avLst/>
          </a:prstGeom>
          <a:noFill/>
        </p:spPr>
        <p:txBody>
          <a:bodyPr wrap="square" rtlCol="0">
            <a:spAutoFit/>
          </a:bodyPr>
          <a:lstStyle/>
          <a:p>
            <a:pPr algn="just"/>
            <a:r>
              <a:rPr lang="es-MX" sz="1000" dirty="0">
                <a:solidFill>
                  <a:srgbClr val="0070C0"/>
                </a:solidFill>
                <a:latin typeface="Lucida Bright" panose="02040602050505020304" pitchFamily="18" charset="0"/>
              </a:rPr>
              <a:t>Despedir-se do cliente, dizendo</a:t>
            </a:r>
            <a:r>
              <a:rPr lang="es-MX" sz="1000" b="1" dirty="0">
                <a:solidFill>
                  <a:srgbClr val="0070C0"/>
                </a:solidFill>
                <a:latin typeface="Lucida Bright" panose="02040602050505020304" pitchFamily="18" charset="0"/>
              </a:rPr>
              <a:t>: </a:t>
            </a:r>
            <a:r>
              <a:rPr lang="en-US" sz="1000" b="1" dirty="0">
                <a:solidFill>
                  <a:srgbClr val="0070C0"/>
                </a:solidFill>
                <a:latin typeface="Lucida Bright" panose="02040602050505020304" pitchFamily="18" charset="0"/>
              </a:rPr>
              <a:t>“Obrigada, </a:t>
            </a:r>
            <a:r>
              <a:rPr lang="es-MX" sz="1000" b="1" dirty="0">
                <a:solidFill>
                  <a:srgbClr val="0070C0"/>
                </a:solidFill>
                <a:latin typeface="Lucida Bright" panose="02040602050505020304" pitchFamily="18" charset="0"/>
              </a:rPr>
              <a:t>Divirta(m)-se” </a:t>
            </a:r>
            <a:r>
              <a:rPr lang="es-MX" sz="1000" dirty="0">
                <a:solidFill>
                  <a:srgbClr val="0070C0"/>
                </a:solidFill>
                <a:latin typeface="Lucida Bright" panose="02040602050505020304" pitchFamily="18" charset="0"/>
              </a:rPr>
              <a:t>fazendo contato visual com o cliente e sorrindo.</a:t>
            </a:r>
          </a:p>
        </p:txBody>
      </p:sp>
      <p:pic>
        <p:nvPicPr>
          <p:cNvPr id="42" name="63 Imagen"/>
          <p:cNvPicPr/>
          <p:nvPr/>
        </p:nvPicPr>
        <p:blipFill>
          <a:blip r:embed="rId5">
            <a:extLst>
              <a:ext uri="{28A0092B-C50C-407E-A947-70E740481C1C}">
                <a14:useLocalDpi xmlns:a14="http://schemas.microsoft.com/office/drawing/2010/main" val="0"/>
              </a:ext>
            </a:extLst>
          </a:blip>
          <a:stretch>
            <a:fillRect/>
          </a:stretch>
        </p:blipFill>
        <p:spPr>
          <a:xfrm>
            <a:off x="2051203" y="4417630"/>
            <a:ext cx="959421" cy="1021421"/>
          </a:xfrm>
          <a:prstGeom prst="rect">
            <a:avLst/>
          </a:prstGeom>
        </p:spPr>
      </p:pic>
      <p:cxnSp>
        <p:nvCxnSpPr>
          <p:cNvPr id="6" name="Straight Arrow Connector 5"/>
          <p:cNvCxnSpPr/>
          <p:nvPr/>
        </p:nvCxnSpPr>
        <p:spPr>
          <a:xfrm flipH="1">
            <a:off x="3899300" y="5349770"/>
            <a:ext cx="438765" cy="4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695793" y="3822299"/>
            <a:ext cx="0" cy="403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8426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2 Título"/>
          <p:cNvSpPr>
            <a:spLocks noGrp="1"/>
          </p:cNvSpPr>
          <p:nvPr>
            <p:ph type="title"/>
          </p:nvPr>
        </p:nvSpPr>
        <p:spPr>
          <a:xfrm>
            <a:off x="1475656" y="100283"/>
            <a:ext cx="6202017" cy="721552"/>
          </a:xfrm>
        </p:spPr>
        <p:txBody>
          <a:bodyPr>
            <a:normAutofit/>
          </a:bodyPr>
          <a:lstStyle/>
          <a:p>
            <a:r>
              <a:rPr lang="es-MX" dirty="0"/>
              <a:t>Guia Rápido Técnicas de Venda </a:t>
            </a:r>
            <a:br>
              <a:rPr lang="es-MX" dirty="0"/>
            </a:br>
            <a:r>
              <a:rPr lang="es-MX" dirty="0"/>
              <a:t>Combo Amigos Bilheteria  </a:t>
            </a:r>
            <a:br>
              <a:rPr lang="es-MX" dirty="0"/>
            </a:br>
            <a:r>
              <a:rPr lang="en-US" sz="1200" dirty="0"/>
              <a:t>BRA-GR-TV-COMB-00</a:t>
            </a:r>
            <a:endParaRPr lang="es-MX" sz="1300" dirty="0">
              <a:solidFill>
                <a:srgbClr val="FF0000"/>
              </a:solidFill>
            </a:endParaRPr>
          </a:p>
        </p:txBody>
      </p:sp>
      <p:sp>
        <p:nvSpPr>
          <p:cNvPr id="54" name="CaixaDeTexto 53"/>
          <p:cNvSpPr txBox="1"/>
          <p:nvPr/>
        </p:nvSpPr>
        <p:spPr>
          <a:xfrm>
            <a:off x="7565003" y="327307"/>
            <a:ext cx="1050288" cy="492443"/>
          </a:xfrm>
          <a:prstGeom prst="rect">
            <a:avLst/>
          </a:prstGeom>
          <a:noFill/>
        </p:spPr>
        <p:txBody>
          <a:bodyPr wrap="none" rtlCol="0">
            <a:spAutoFit/>
          </a:bodyPr>
          <a:lstStyle/>
          <a:p>
            <a:r>
              <a:rPr lang="pt-BR" sz="1300" b="1" dirty="0">
                <a:solidFill>
                  <a:srgbClr val="0068AC"/>
                </a:solidFill>
              </a:rPr>
              <a:t>Versão </a:t>
            </a:r>
            <a:r>
              <a:rPr lang="pt-BR" sz="1300" b="1" dirty="0" smtClean="0">
                <a:solidFill>
                  <a:srgbClr val="0068AC"/>
                </a:solidFill>
              </a:rPr>
              <a:t>1.0</a:t>
            </a:r>
            <a:endParaRPr lang="pt-BR" sz="1300" b="1" dirty="0">
              <a:solidFill>
                <a:srgbClr val="0068AC"/>
              </a:solidFill>
            </a:endParaRPr>
          </a:p>
          <a:p>
            <a:r>
              <a:rPr lang="en-US" sz="1300" b="1" dirty="0" err="1" smtClean="0">
                <a:solidFill>
                  <a:srgbClr val="0068AC"/>
                </a:solidFill>
              </a:rPr>
              <a:t>Julho</a:t>
            </a:r>
            <a:r>
              <a:rPr lang="en-US" sz="1300" b="1" dirty="0" smtClean="0">
                <a:solidFill>
                  <a:srgbClr val="0068AC"/>
                </a:solidFill>
              </a:rPr>
              <a:t>/2017</a:t>
            </a:r>
            <a:endParaRPr lang="pt-BR" sz="1300" b="1" dirty="0">
              <a:solidFill>
                <a:srgbClr val="0068AC"/>
              </a:solidFill>
            </a:endParaRPr>
          </a:p>
        </p:txBody>
      </p:sp>
      <p:cxnSp>
        <p:nvCxnSpPr>
          <p:cNvPr id="77" name="Straight Arrow Connector 76"/>
          <p:cNvCxnSpPr/>
          <p:nvPr/>
        </p:nvCxnSpPr>
        <p:spPr>
          <a:xfrm>
            <a:off x="991292" y="2479048"/>
            <a:ext cx="5040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3" name="1 Rectángulo redondeado"/>
          <p:cNvSpPr/>
          <p:nvPr/>
        </p:nvSpPr>
        <p:spPr>
          <a:xfrm>
            <a:off x="1501854" y="1268760"/>
            <a:ext cx="2108509" cy="262475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grpSp>
        <p:nvGrpSpPr>
          <p:cNvPr id="86" name="179 Grupo"/>
          <p:cNvGrpSpPr/>
          <p:nvPr/>
        </p:nvGrpSpPr>
        <p:grpSpPr>
          <a:xfrm>
            <a:off x="557520" y="2250448"/>
            <a:ext cx="457200" cy="457200"/>
            <a:chOff x="8590324" y="5545335"/>
            <a:chExt cx="457200" cy="457200"/>
          </a:xfrm>
        </p:grpSpPr>
        <p:sp>
          <p:nvSpPr>
            <p:cNvPr id="87" name="4 Anillo"/>
            <p:cNvSpPr/>
            <p:nvPr/>
          </p:nvSpPr>
          <p:spPr>
            <a:xfrm>
              <a:off x="8590324" y="5545335"/>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endParaRPr>
            </a:p>
          </p:txBody>
        </p:sp>
        <p:sp>
          <p:nvSpPr>
            <p:cNvPr id="88" name="5 CuadroTexto"/>
            <p:cNvSpPr txBox="1"/>
            <p:nvPr/>
          </p:nvSpPr>
          <p:spPr>
            <a:xfrm>
              <a:off x="8690338" y="5627185"/>
              <a:ext cx="257173" cy="246221"/>
            </a:xfrm>
            <a:prstGeom prst="rect">
              <a:avLst/>
            </a:prstGeom>
            <a:noFill/>
            <a:ln>
              <a:noFill/>
            </a:ln>
          </p:spPr>
          <p:txBody>
            <a:bodyPr wrap="square" rtlCol="0">
              <a:spAutoFit/>
            </a:bodyPr>
            <a:lstStyle/>
            <a:p>
              <a:pPr algn="ctr"/>
              <a:r>
                <a:rPr lang="es-MX" sz="1000" dirty="0">
                  <a:solidFill>
                    <a:srgbClr val="0070C0"/>
                  </a:solidFill>
                  <a:latin typeface="Lucida Sans" pitchFamily="34" charset="0"/>
                </a:rPr>
                <a:t>C</a:t>
              </a:r>
              <a:endParaRPr lang="es-MX" sz="1000" dirty="0" smtClean="0">
                <a:solidFill>
                  <a:srgbClr val="0070C0"/>
                </a:solidFill>
                <a:latin typeface="Lucida Sans" pitchFamily="34" charset="0"/>
              </a:endParaRPr>
            </a:p>
          </p:txBody>
        </p:sp>
      </p:grpSp>
      <p:grpSp>
        <p:nvGrpSpPr>
          <p:cNvPr id="23" name="179 Grupo"/>
          <p:cNvGrpSpPr/>
          <p:nvPr/>
        </p:nvGrpSpPr>
        <p:grpSpPr>
          <a:xfrm>
            <a:off x="1330011" y="5301208"/>
            <a:ext cx="457200" cy="457200"/>
            <a:chOff x="8590324" y="5545335"/>
            <a:chExt cx="457200" cy="457200"/>
          </a:xfrm>
        </p:grpSpPr>
        <p:sp>
          <p:nvSpPr>
            <p:cNvPr id="24" name="4 Anillo"/>
            <p:cNvSpPr/>
            <p:nvPr/>
          </p:nvSpPr>
          <p:spPr>
            <a:xfrm>
              <a:off x="8590324" y="5545335"/>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endParaRPr>
            </a:p>
          </p:txBody>
        </p:sp>
        <p:sp>
          <p:nvSpPr>
            <p:cNvPr id="25" name="5 CuadroTexto"/>
            <p:cNvSpPr txBox="1"/>
            <p:nvPr/>
          </p:nvSpPr>
          <p:spPr>
            <a:xfrm>
              <a:off x="8690338" y="5627185"/>
              <a:ext cx="257173" cy="246221"/>
            </a:xfrm>
            <a:prstGeom prst="rect">
              <a:avLst/>
            </a:prstGeom>
            <a:noFill/>
            <a:ln>
              <a:noFill/>
            </a:ln>
          </p:spPr>
          <p:txBody>
            <a:bodyPr wrap="square" rtlCol="0">
              <a:spAutoFit/>
            </a:bodyPr>
            <a:lstStyle/>
            <a:p>
              <a:pPr algn="ctr"/>
              <a:r>
                <a:rPr lang="es-MX" sz="1000" dirty="0" smtClean="0">
                  <a:solidFill>
                    <a:srgbClr val="0070C0"/>
                  </a:solidFill>
                  <a:latin typeface="Lucida Sans" pitchFamily="34" charset="0"/>
                </a:rPr>
                <a:t>D</a:t>
              </a:r>
            </a:p>
          </p:txBody>
        </p:sp>
      </p:grpSp>
      <p:pic>
        <p:nvPicPr>
          <p:cNvPr id="31" name="Imagem 18"/>
          <p:cNvPicPr>
            <a:picLocks noChangeAspect="1"/>
          </p:cNvPicPr>
          <p:nvPr/>
        </p:nvPicPr>
        <p:blipFill rotWithShape="1">
          <a:blip r:embed="rId2" cstate="print">
            <a:extLst>
              <a:ext uri="{28A0092B-C50C-407E-A947-70E740481C1C}">
                <a14:useLocalDpi xmlns:a14="http://schemas.microsoft.com/office/drawing/2010/main" val="0"/>
              </a:ext>
            </a:extLst>
          </a:blip>
          <a:srcRect l="3130" r="19956"/>
          <a:stretch/>
        </p:blipFill>
        <p:spPr>
          <a:xfrm>
            <a:off x="4410224" y="1484784"/>
            <a:ext cx="948425" cy="8138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2" name="4 CuadroTexto"/>
          <p:cNvSpPr txBox="1"/>
          <p:nvPr/>
        </p:nvSpPr>
        <p:spPr>
          <a:xfrm>
            <a:off x="4001291" y="2383720"/>
            <a:ext cx="1839078" cy="1477328"/>
          </a:xfrm>
          <a:prstGeom prst="rect">
            <a:avLst/>
          </a:prstGeom>
          <a:noFill/>
        </p:spPr>
        <p:txBody>
          <a:bodyPr wrap="square" rtlCol="0">
            <a:spAutoFit/>
          </a:bodyPr>
          <a:lstStyle/>
          <a:p>
            <a:pPr algn="just"/>
            <a:r>
              <a:rPr lang="en-US" sz="1000" dirty="0" smtClean="0">
                <a:solidFill>
                  <a:srgbClr val="0070C0"/>
                </a:solidFill>
                <a:latin typeface="Lucida Bright" panose="02040602050505020304" pitchFamily="18" charset="0"/>
              </a:rPr>
              <a:t>O cliente deve se dirigir à Bomboniere e retirar o seu produto.</a:t>
            </a:r>
          </a:p>
          <a:p>
            <a:pPr algn="just"/>
            <a:r>
              <a:rPr lang="en-US" sz="1000" dirty="0" smtClean="0">
                <a:solidFill>
                  <a:srgbClr val="0070C0"/>
                </a:solidFill>
                <a:latin typeface="Lucida Bright" panose="02040602050505020304" pitchFamily="18" charset="0"/>
              </a:rPr>
              <a:t>Se houver um(a) cliente com deficiência</a:t>
            </a:r>
            <a:r>
              <a:rPr lang="en-US" sz="1000" dirty="0">
                <a:solidFill>
                  <a:srgbClr val="0070C0"/>
                </a:solidFill>
                <a:latin typeface="Lucida Bright" panose="02040602050505020304" pitchFamily="18" charset="0"/>
              </a:rPr>
              <a:t> </a:t>
            </a:r>
            <a:r>
              <a:rPr lang="en-US" sz="1000" dirty="0" smtClean="0">
                <a:solidFill>
                  <a:srgbClr val="0070C0"/>
                </a:solidFill>
                <a:latin typeface="Lucida Bright" panose="02040602050505020304" pitchFamily="18" charset="0"/>
              </a:rPr>
              <a:t>ou grávida, deve priorizá-lo(a), pois o colaborador</a:t>
            </a:r>
            <a:r>
              <a:rPr lang="en-US" sz="1000" dirty="0">
                <a:solidFill>
                  <a:srgbClr val="0070C0"/>
                </a:solidFill>
                <a:latin typeface="Lucida Bright" panose="02040602050505020304" pitchFamily="18" charset="0"/>
              </a:rPr>
              <a:t> </a:t>
            </a:r>
            <a:r>
              <a:rPr lang="en-US" sz="1000" dirty="0" smtClean="0">
                <a:solidFill>
                  <a:srgbClr val="0070C0"/>
                </a:solidFill>
                <a:latin typeface="Lucida Bright" panose="02040602050505020304" pitchFamily="18" charset="0"/>
              </a:rPr>
              <a:t>trabalhará no caixa preferencial.</a:t>
            </a:r>
            <a:endParaRPr lang="es-MX" sz="1000" dirty="0" smtClean="0">
              <a:solidFill>
                <a:srgbClr val="0070C0"/>
              </a:solidFill>
              <a:latin typeface="Lucida Bright" panose="02040602050505020304" pitchFamily="18" charset="0"/>
            </a:endParaRPr>
          </a:p>
        </p:txBody>
      </p:sp>
      <p:sp>
        <p:nvSpPr>
          <p:cNvPr id="33" name="4 CuadroTexto"/>
          <p:cNvSpPr txBox="1"/>
          <p:nvPr/>
        </p:nvSpPr>
        <p:spPr>
          <a:xfrm>
            <a:off x="1572995" y="2819721"/>
            <a:ext cx="1977497" cy="1015663"/>
          </a:xfrm>
          <a:prstGeom prst="rect">
            <a:avLst/>
          </a:prstGeom>
          <a:noFill/>
        </p:spPr>
        <p:txBody>
          <a:bodyPr wrap="square" rtlCol="0">
            <a:spAutoFit/>
          </a:bodyPr>
          <a:lstStyle/>
          <a:p>
            <a:pPr algn="just"/>
            <a:r>
              <a:rPr lang="en-US" sz="1000" dirty="0" smtClean="0">
                <a:solidFill>
                  <a:srgbClr val="0070C0"/>
                </a:solidFill>
                <a:latin typeface="Lucida Bright" panose="02040602050505020304" pitchFamily="18" charset="0"/>
              </a:rPr>
              <a:t>O colaborador escolhido para providenciar o pedido desses cliente na Bomboniere deve dar baixa do </a:t>
            </a:r>
            <a:r>
              <a:rPr lang="en-US" sz="1000" i="1" dirty="0" smtClean="0">
                <a:solidFill>
                  <a:srgbClr val="0070C0"/>
                </a:solidFill>
                <a:latin typeface="Lucida Bright" panose="02040602050505020304" pitchFamily="18" charset="0"/>
              </a:rPr>
              <a:t>voucher</a:t>
            </a:r>
            <a:r>
              <a:rPr lang="en-US" sz="1000" dirty="0" smtClean="0">
                <a:solidFill>
                  <a:srgbClr val="0070C0"/>
                </a:solidFill>
                <a:latin typeface="Lucida Bright" panose="02040602050505020304" pitchFamily="18" charset="0"/>
              </a:rPr>
              <a:t> no sistema para impressão do Cupom Fiscal.</a:t>
            </a:r>
            <a:endParaRPr lang="es-MX" sz="1000" dirty="0" smtClean="0">
              <a:solidFill>
                <a:srgbClr val="0070C0"/>
              </a:solidFill>
              <a:latin typeface="Lucida Bright" panose="02040602050505020304" pitchFamily="18" charset="0"/>
            </a:endParaRPr>
          </a:p>
        </p:txBody>
      </p:sp>
      <p:grpSp>
        <p:nvGrpSpPr>
          <p:cNvPr id="36" name="Grupo 11"/>
          <p:cNvGrpSpPr/>
          <p:nvPr/>
        </p:nvGrpSpPr>
        <p:grpSpPr>
          <a:xfrm>
            <a:off x="4473194" y="908720"/>
            <a:ext cx="464094" cy="914738"/>
            <a:chOff x="4832085" y="2265062"/>
            <a:chExt cx="879866" cy="1037185"/>
          </a:xfrm>
        </p:grpSpPr>
        <p:sp>
          <p:nvSpPr>
            <p:cNvPr id="37" name="Retângulo 5"/>
            <p:cNvSpPr/>
            <p:nvPr/>
          </p:nvSpPr>
          <p:spPr>
            <a:xfrm>
              <a:off x="5003517" y="2355340"/>
              <a:ext cx="398005" cy="1620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00"/>
            </a:p>
          </p:txBody>
        </p:sp>
        <p:grpSp>
          <p:nvGrpSpPr>
            <p:cNvPr id="38" name="Grupo 4"/>
            <p:cNvGrpSpPr/>
            <p:nvPr/>
          </p:nvGrpSpPr>
          <p:grpSpPr>
            <a:xfrm>
              <a:off x="4832085" y="2265062"/>
              <a:ext cx="879866" cy="1037185"/>
              <a:chOff x="7466045" y="3005545"/>
              <a:chExt cx="795938" cy="921915"/>
            </a:xfrm>
          </p:grpSpPr>
          <p:sp>
            <p:nvSpPr>
              <p:cNvPr id="39" name="Elipse 3"/>
              <p:cNvSpPr/>
              <p:nvPr/>
            </p:nvSpPr>
            <p:spPr>
              <a:xfrm>
                <a:off x="7668344" y="3212976"/>
                <a:ext cx="432048" cy="11680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00"/>
              </a:p>
            </p:txBody>
          </p:sp>
          <p:sp>
            <p:nvSpPr>
              <p:cNvPr id="40" name="Elipse 19"/>
              <p:cNvSpPr/>
              <p:nvPr/>
            </p:nvSpPr>
            <p:spPr>
              <a:xfrm>
                <a:off x="7694846" y="3329778"/>
                <a:ext cx="355532" cy="1852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00"/>
              </a:p>
            </p:txBody>
          </p:sp>
          <p:sp>
            <p:nvSpPr>
              <p:cNvPr id="41" name="Elipse 20"/>
              <p:cNvSpPr/>
              <p:nvPr/>
            </p:nvSpPr>
            <p:spPr>
              <a:xfrm>
                <a:off x="7847965" y="3032933"/>
                <a:ext cx="279648" cy="1496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00"/>
              </a:p>
            </p:txBody>
          </p:sp>
          <p:pic>
            <p:nvPicPr>
              <p:cNvPr id="42" name="Imagem 1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66045" y="3005545"/>
                <a:ext cx="795938" cy="921915"/>
              </a:xfrm>
              <a:prstGeom prst="rect">
                <a:avLst/>
              </a:prstGeom>
            </p:spPr>
          </p:pic>
        </p:grpSp>
      </p:grpSp>
      <p:sp>
        <p:nvSpPr>
          <p:cNvPr id="57" name="1 Rectángulo redondeado"/>
          <p:cNvSpPr/>
          <p:nvPr/>
        </p:nvSpPr>
        <p:spPr>
          <a:xfrm>
            <a:off x="3962017" y="1268760"/>
            <a:ext cx="1935993" cy="262475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cxnSp>
        <p:nvCxnSpPr>
          <p:cNvPr id="71" name="Straight Arrow Connector 70"/>
          <p:cNvCxnSpPr/>
          <p:nvPr/>
        </p:nvCxnSpPr>
        <p:spPr>
          <a:xfrm flipH="1">
            <a:off x="1785086" y="5529808"/>
            <a:ext cx="33864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1941245" y="1623222"/>
            <a:ext cx="1275966" cy="1060034"/>
          </a:xfrm>
          <a:prstGeom prst="rect">
            <a:avLst/>
          </a:prstGeom>
        </p:spPr>
      </p:pic>
      <p:sp>
        <p:nvSpPr>
          <p:cNvPr id="3" name="Oval 2"/>
          <p:cNvSpPr/>
          <p:nvPr/>
        </p:nvSpPr>
        <p:spPr>
          <a:xfrm>
            <a:off x="2089899" y="1915029"/>
            <a:ext cx="914400" cy="2183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5" name="Straight Arrow Connector 4"/>
          <p:cNvCxnSpPr/>
          <p:nvPr/>
        </p:nvCxnSpPr>
        <p:spPr>
          <a:xfrm flipH="1" flipV="1">
            <a:off x="1477357" y="1301398"/>
            <a:ext cx="934429" cy="6136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77374" y="1055853"/>
            <a:ext cx="1249060" cy="461665"/>
          </a:xfrm>
          <a:prstGeom prst="rect">
            <a:avLst/>
          </a:prstGeom>
          <a:noFill/>
        </p:spPr>
        <p:txBody>
          <a:bodyPr wrap="none" rtlCol="0">
            <a:spAutoFit/>
          </a:bodyPr>
          <a:lstStyle/>
          <a:p>
            <a:r>
              <a:rPr lang="en-US" sz="1200" dirty="0">
                <a:solidFill>
                  <a:srgbClr val="FF0000"/>
                </a:solidFill>
              </a:rPr>
              <a:t>n</a:t>
            </a:r>
            <a:r>
              <a:rPr lang="en-US" sz="1200" dirty="0" smtClean="0">
                <a:solidFill>
                  <a:srgbClr val="FF0000"/>
                </a:solidFill>
              </a:rPr>
              <a:t>úmero pedido </a:t>
            </a:r>
          </a:p>
          <a:p>
            <a:r>
              <a:rPr lang="en-US" sz="1200" dirty="0" smtClean="0">
                <a:solidFill>
                  <a:srgbClr val="FF0000"/>
                </a:solidFill>
              </a:rPr>
              <a:t>de compra</a:t>
            </a:r>
            <a:endParaRPr lang="pt-BR" sz="1200" dirty="0">
              <a:solidFill>
                <a:srgbClr val="FF0000"/>
              </a:solidFill>
            </a:endParaRPr>
          </a:p>
        </p:txBody>
      </p:sp>
      <p:sp>
        <p:nvSpPr>
          <p:cNvPr id="55" name="1 Rectángulo redondeado"/>
          <p:cNvSpPr/>
          <p:nvPr/>
        </p:nvSpPr>
        <p:spPr>
          <a:xfrm>
            <a:off x="6297600" y="1268760"/>
            <a:ext cx="1935993" cy="262475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sp>
        <p:nvSpPr>
          <p:cNvPr id="56" name="4 CuadroTexto"/>
          <p:cNvSpPr txBox="1"/>
          <p:nvPr/>
        </p:nvSpPr>
        <p:spPr>
          <a:xfrm>
            <a:off x="6355916" y="3281386"/>
            <a:ext cx="1885640" cy="553998"/>
          </a:xfrm>
          <a:prstGeom prst="rect">
            <a:avLst/>
          </a:prstGeom>
          <a:noFill/>
        </p:spPr>
        <p:txBody>
          <a:bodyPr wrap="square" rtlCol="0">
            <a:spAutoFit/>
          </a:bodyPr>
          <a:lstStyle/>
          <a:p>
            <a:pPr algn="just"/>
            <a:r>
              <a:rPr lang="en-US" sz="1000" dirty="0" smtClean="0">
                <a:solidFill>
                  <a:srgbClr val="0070C0"/>
                </a:solidFill>
                <a:latin typeface="Lucida Bright" panose="02040602050505020304" pitchFamily="18" charset="0"/>
              </a:rPr>
              <a:t>Baixa do </a:t>
            </a:r>
            <a:r>
              <a:rPr lang="en-US" sz="1000" i="1" dirty="0" smtClean="0">
                <a:solidFill>
                  <a:srgbClr val="0070C0"/>
                </a:solidFill>
                <a:latin typeface="Lucida Bright" panose="02040602050505020304" pitchFamily="18" charset="0"/>
              </a:rPr>
              <a:t>voucher</a:t>
            </a:r>
            <a:r>
              <a:rPr lang="en-US" sz="1000" dirty="0" smtClean="0">
                <a:solidFill>
                  <a:srgbClr val="0070C0"/>
                </a:solidFill>
                <a:latin typeface="Lucida Bright" panose="02040602050505020304" pitchFamily="18" charset="0"/>
              </a:rPr>
              <a:t> no Sistema: Clicar no botão Resgate Venda Externa</a:t>
            </a:r>
            <a:endParaRPr lang="es-MX" sz="1000" dirty="0">
              <a:solidFill>
                <a:srgbClr val="0070C0"/>
              </a:solidFill>
              <a:latin typeface="Lucida Bright" panose="02040602050505020304" pitchFamily="18" charset="0"/>
            </a:endParaRPr>
          </a:p>
        </p:txBody>
      </p:sp>
      <p:pic>
        <p:nvPicPr>
          <p:cNvPr id="59" name="Picture 58"/>
          <p:cNvPicPr>
            <a:picLocks noChangeAspect="1"/>
          </p:cNvPicPr>
          <p:nvPr/>
        </p:nvPicPr>
        <p:blipFill>
          <a:blip r:embed="rId5"/>
          <a:stretch>
            <a:fillRect/>
          </a:stretch>
        </p:blipFill>
        <p:spPr>
          <a:xfrm>
            <a:off x="6545137" y="1726530"/>
            <a:ext cx="1440917" cy="942765"/>
          </a:xfrm>
          <a:prstGeom prst="rect">
            <a:avLst/>
          </a:prstGeom>
        </p:spPr>
      </p:pic>
      <p:cxnSp>
        <p:nvCxnSpPr>
          <p:cNvPr id="15" name="Straight Arrow Connector 14"/>
          <p:cNvCxnSpPr/>
          <p:nvPr/>
        </p:nvCxnSpPr>
        <p:spPr>
          <a:xfrm>
            <a:off x="3571089" y="2579907"/>
            <a:ext cx="3909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5906672" y="2591869"/>
            <a:ext cx="3909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4 CuadroTexto"/>
          <p:cNvSpPr txBox="1"/>
          <p:nvPr/>
        </p:nvSpPr>
        <p:spPr>
          <a:xfrm>
            <a:off x="5460798" y="6052047"/>
            <a:ext cx="2799360" cy="400110"/>
          </a:xfrm>
          <a:prstGeom prst="rect">
            <a:avLst/>
          </a:prstGeom>
          <a:noFill/>
        </p:spPr>
        <p:txBody>
          <a:bodyPr wrap="square" rtlCol="0">
            <a:spAutoFit/>
          </a:bodyPr>
          <a:lstStyle/>
          <a:p>
            <a:pPr algn="just"/>
            <a:r>
              <a:rPr lang="en-US" sz="1000" dirty="0" smtClean="0">
                <a:solidFill>
                  <a:srgbClr val="0070C0"/>
                </a:solidFill>
                <a:latin typeface="Lucida Bright" panose="02040602050505020304" pitchFamily="18" charset="0"/>
              </a:rPr>
              <a:t>Digitar o número pedido de compra  no campo Código Busca.</a:t>
            </a:r>
            <a:endParaRPr lang="es-MX" sz="1000" dirty="0">
              <a:solidFill>
                <a:srgbClr val="0070C0"/>
              </a:solidFill>
              <a:latin typeface="Lucida Bright" panose="02040602050505020304" pitchFamily="18" charset="0"/>
            </a:endParaRPr>
          </a:p>
        </p:txBody>
      </p:sp>
      <p:pic>
        <p:nvPicPr>
          <p:cNvPr id="63" name="Picture 62"/>
          <p:cNvPicPr>
            <a:picLocks noChangeAspect="1"/>
          </p:cNvPicPr>
          <p:nvPr/>
        </p:nvPicPr>
        <p:blipFill>
          <a:blip r:embed="rId6"/>
          <a:stretch>
            <a:fillRect/>
          </a:stretch>
        </p:blipFill>
        <p:spPr>
          <a:xfrm>
            <a:off x="5717210" y="4737196"/>
            <a:ext cx="2233408" cy="1063864"/>
          </a:xfrm>
          <a:prstGeom prst="rect">
            <a:avLst/>
          </a:prstGeom>
        </p:spPr>
      </p:pic>
      <p:sp>
        <p:nvSpPr>
          <p:cNvPr id="64" name="4 CuadroTexto"/>
          <p:cNvSpPr txBox="1"/>
          <p:nvPr/>
        </p:nvSpPr>
        <p:spPr>
          <a:xfrm>
            <a:off x="2219368" y="6127112"/>
            <a:ext cx="2694242" cy="400110"/>
          </a:xfrm>
          <a:prstGeom prst="rect">
            <a:avLst/>
          </a:prstGeom>
          <a:noFill/>
        </p:spPr>
        <p:txBody>
          <a:bodyPr wrap="square" rtlCol="0">
            <a:spAutoFit/>
          </a:bodyPr>
          <a:lstStyle/>
          <a:p>
            <a:pPr algn="just"/>
            <a:r>
              <a:rPr lang="es-MX" sz="1000" dirty="0" smtClean="0">
                <a:solidFill>
                  <a:srgbClr val="0070C0"/>
                </a:solidFill>
                <a:latin typeface="Lucida Bright" panose="02040602050505020304" pitchFamily="18" charset="0"/>
              </a:rPr>
              <a:t>Clicar no botão Resgatar para imprimir o Cupom Fiscal.</a:t>
            </a:r>
            <a:endParaRPr lang="es-MX" sz="1000" b="1" dirty="0">
              <a:solidFill>
                <a:srgbClr val="0070C0"/>
              </a:solidFill>
              <a:latin typeface="Lucida Bright" panose="02040602050505020304" pitchFamily="18" charset="0"/>
            </a:endParaRPr>
          </a:p>
        </p:txBody>
      </p:sp>
      <p:pic>
        <p:nvPicPr>
          <p:cNvPr id="65" name="Picture 64"/>
          <p:cNvPicPr>
            <a:picLocks noChangeAspect="1"/>
          </p:cNvPicPr>
          <p:nvPr/>
        </p:nvPicPr>
        <p:blipFill>
          <a:blip r:embed="rId7"/>
          <a:stretch>
            <a:fillRect/>
          </a:stretch>
        </p:blipFill>
        <p:spPr>
          <a:xfrm>
            <a:off x="2266008" y="5014788"/>
            <a:ext cx="1476581" cy="706191"/>
          </a:xfrm>
          <a:prstGeom prst="rect">
            <a:avLst/>
          </a:prstGeom>
        </p:spPr>
      </p:pic>
      <p:pic>
        <p:nvPicPr>
          <p:cNvPr id="66" name="Picture 65"/>
          <p:cNvPicPr>
            <a:picLocks noChangeAspect="1"/>
          </p:cNvPicPr>
          <p:nvPr/>
        </p:nvPicPr>
        <p:blipFill>
          <a:blip r:embed="rId8"/>
          <a:stretch>
            <a:fillRect/>
          </a:stretch>
        </p:blipFill>
        <p:spPr>
          <a:xfrm>
            <a:off x="3801741" y="4803016"/>
            <a:ext cx="903500" cy="914005"/>
          </a:xfrm>
          <a:prstGeom prst="rect">
            <a:avLst/>
          </a:prstGeom>
        </p:spPr>
      </p:pic>
      <p:sp>
        <p:nvSpPr>
          <p:cNvPr id="67" name="1 Rectángulo redondeado"/>
          <p:cNvSpPr/>
          <p:nvPr/>
        </p:nvSpPr>
        <p:spPr>
          <a:xfrm>
            <a:off x="5434233" y="4404642"/>
            <a:ext cx="2810176" cy="2179841"/>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sp>
        <p:nvSpPr>
          <p:cNvPr id="72" name="1 Rectángulo redondeado"/>
          <p:cNvSpPr/>
          <p:nvPr/>
        </p:nvSpPr>
        <p:spPr>
          <a:xfrm>
            <a:off x="2137154" y="4404642"/>
            <a:ext cx="2858671" cy="2192710"/>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cxnSp>
        <p:nvCxnSpPr>
          <p:cNvPr id="17" name="Straight Arrow Connector 16"/>
          <p:cNvCxnSpPr>
            <a:stCxn id="55" idx="2"/>
          </p:cNvCxnSpPr>
          <p:nvPr/>
        </p:nvCxnSpPr>
        <p:spPr>
          <a:xfrm flipH="1">
            <a:off x="7260191" y="3893518"/>
            <a:ext cx="5406" cy="4715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a:off x="4995825" y="5517232"/>
            <a:ext cx="4384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6070470" y="4460716"/>
            <a:ext cx="474667" cy="5253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6009413" y="3933056"/>
            <a:ext cx="1249060" cy="461665"/>
          </a:xfrm>
          <a:prstGeom prst="rect">
            <a:avLst/>
          </a:prstGeom>
          <a:noFill/>
        </p:spPr>
        <p:txBody>
          <a:bodyPr wrap="none" rtlCol="0">
            <a:spAutoFit/>
          </a:bodyPr>
          <a:lstStyle/>
          <a:p>
            <a:r>
              <a:rPr lang="en-US" sz="1200" dirty="0">
                <a:solidFill>
                  <a:srgbClr val="FF0000"/>
                </a:solidFill>
              </a:rPr>
              <a:t>n</a:t>
            </a:r>
            <a:r>
              <a:rPr lang="en-US" sz="1200" dirty="0" smtClean="0">
                <a:solidFill>
                  <a:srgbClr val="FF0000"/>
                </a:solidFill>
              </a:rPr>
              <a:t>úmero pedido </a:t>
            </a:r>
          </a:p>
          <a:p>
            <a:r>
              <a:rPr lang="en-US" sz="1200" dirty="0" smtClean="0">
                <a:solidFill>
                  <a:srgbClr val="FF0000"/>
                </a:solidFill>
              </a:rPr>
              <a:t>de compra</a:t>
            </a:r>
            <a:endParaRPr lang="pt-BR" sz="1200" dirty="0">
              <a:solidFill>
                <a:srgbClr val="FF0000"/>
              </a:solidFill>
            </a:endParaRPr>
          </a:p>
        </p:txBody>
      </p:sp>
      <p:sp>
        <p:nvSpPr>
          <p:cNvPr id="44" name="Explosion 2 43"/>
          <p:cNvSpPr>
            <a:spLocks/>
          </p:cNvSpPr>
          <p:nvPr/>
        </p:nvSpPr>
        <p:spPr>
          <a:xfrm rot="2649954">
            <a:off x="7752513" y="3986542"/>
            <a:ext cx="1178065" cy="991049"/>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a:p>
        </p:txBody>
      </p:sp>
      <p:sp>
        <p:nvSpPr>
          <p:cNvPr id="45" name="TextBox 12"/>
          <p:cNvSpPr txBox="1">
            <a:spLocks/>
          </p:cNvSpPr>
          <p:nvPr/>
        </p:nvSpPr>
        <p:spPr>
          <a:xfrm>
            <a:off x="7821109" y="4300469"/>
            <a:ext cx="912429" cy="261610"/>
          </a:xfrm>
          <a:prstGeom prst="rect">
            <a:avLst/>
          </a:prstGeom>
          <a:noFill/>
        </p:spPr>
        <p:txBody>
          <a:bodyPr wrap="none" rtlCol="0">
            <a:spAutoFit/>
          </a:bodyPr>
          <a:lstStyle/>
          <a:p>
            <a:pPr fontAlgn="base">
              <a:spcAft>
                <a:spcPts val="0"/>
              </a:spcAft>
            </a:pPr>
            <a:r>
              <a:rPr lang="en-US" sz="1100" b="1" dirty="0" smtClean="0">
                <a:solidFill>
                  <a:srgbClr val="FFFFFF"/>
                </a:solidFill>
                <a:latin typeface="Arial" panose="020B0604020202020204" pitchFamily="34" charset="0"/>
                <a:ea typeface="MS PGothic" panose="020B0600070205080204" pitchFamily="34" charset="-128"/>
              </a:rPr>
              <a:t>Importante</a:t>
            </a:r>
            <a:endParaRPr lang="pt-BR"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08270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1 Rectángulo redondeado"/>
          <p:cNvSpPr/>
          <p:nvPr/>
        </p:nvSpPr>
        <p:spPr>
          <a:xfrm>
            <a:off x="939030" y="1258333"/>
            <a:ext cx="3969465" cy="231983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latin typeface="Lucida Bright" panose="02040602050505020304" pitchFamily="18" charset="0"/>
            </a:endParaRPr>
          </a:p>
        </p:txBody>
      </p:sp>
      <p:sp>
        <p:nvSpPr>
          <p:cNvPr id="50" name="2 Título"/>
          <p:cNvSpPr>
            <a:spLocks noGrp="1"/>
          </p:cNvSpPr>
          <p:nvPr>
            <p:ph type="title"/>
          </p:nvPr>
        </p:nvSpPr>
        <p:spPr>
          <a:xfrm>
            <a:off x="1475656" y="100283"/>
            <a:ext cx="6202017" cy="721552"/>
          </a:xfrm>
        </p:spPr>
        <p:txBody>
          <a:bodyPr>
            <a:normAutofit/>
          </a:bodyPr>
          <a:lstStyle/>
          <a:p>
            <a:r>
              <a:rPr lang="es-MX" dirty="0"/>
              <a:t>Guia Rápido Técnicas de Venda </a:t>
            </a:r>
            <a:br>
              <a:rPr lang="es-MX" dirty="0"/>
            </a:br>
            <a:r>
              <a:rPr lang="es-MX" dirty="0"/>
              <a:t>Combo Amigos Bilheteria  </a:t>
            </a:r>
            <a:br>
              <a:rPr lang="es-MX" dirty="0"/>
            </a:br>
            <a:r>
              <a:rPr lang="en-US" sz="1200" dirty="0"/>
              <a:t>BRA-GR-TV-COMB-00</a:t>
            </a:r>
            <a:endParaRPr lang="es-MX" sz="1300" dirty="0">
              <a:solidFill>
                <a:srgbClr val="FF0000"/>
              </a:solidFill>
            </a:endParaRPr>
          </a:p>
        </p:txBody>
      </p:sp>
      <p:sp>
        <p:nvSpPr>
          <p:cNvPr id="54" name="CaixaDeTexto 53"/>
          <p:cNvSpPr txBox="1"/>
          <p:nvPr/>
        </p:nvSpPr>
        <p:spPr>
          <a:xfrm>
            <a:off x="7596336" y="503777"/>
            <a:ext cx="1050288" cy="492443"/>
          </a:xfrm>
          <a:prstGeom prst="rect">
            <a:avLst/>
          </a:prstGeom>
          <a:noFill/>
        </p:spPr>
        <p:txBody>
          <a:bodyPr wrap="none" rtlCol="0">
            <a:spAutoFit/>
          </a:bodyPr>
          <a:lstStyle/>
          <a:p>
            <a:r>
              <a:rPr lang="pt-BR" sz="1300" b="1" dirty="0">
                <a:solidFill>
                  <a:srgbClr val="0068AC"/>
                </a:solidFill>
              </a:rPr>
              <a:t>Versão </a:t>
            </a:r>
            <a:r>
              <a:rPr lang="pt-BR" sz="1300" b="1" dirty="0" smtClean="0">
                <a:solidFill>
                  <a:srgbClr val="0068AC"/>
                </a:solidFill>
              </a:rPr>
              <a:t>1.0</a:t>
            </a:r>
            <a:endParaRPr lang="pt-BR" sz="1300" b="1" dirty="0">
              <a:solidFill>
                <a:srgbClr val="0068AC"/>
              </a:solidFill>
            </a:endParaRPr>
          </a:p>
          <a:p>
            <a:r>
              <a:rPr lang="en-US" sz="1300" b="1" dirty="0" err="1" smtClean="0">
                <a:solidFill>
                  <a:srgbClr val="0068AC"/>
                </a:solidFill>
              </a:rPr>
              <a:t>Julho</a:t>
            </a:r>
            <a:r>
              <a:rPr lang="en-US" sz="1300" b="1" dirty="0" smtClean="0">
                <a:solidFill>
                  <a:srgbClr val="0068AC"/>
                </a:solidFill>
              </a:rPr>
              <a:t>/2017</a:t>
            </a:r>
            <a:endParaRPr lang="pt-BR" sz="1300" b="1" dirty="0">
              <a:solidFill>
                <a:srgbClr val="0068AC"/>
              </a:solidFill>
            </a:endParaRPr>
          </a:p>
        </p:txBody>
      </p:sp>
      <p:cxnSp>
        <p:nvCxnSpPr>
          <p:cNvPr id="14" name="Straight Arrow Connector 13"/>
          <p:cNvCxnSpPr/>
          <p:nvPr/>
        </p:nvCxnSpPr>
        <p:spPr>
          <a:xfrm flipH="1">
            <a:off x="4944330" y="5032548"/>
            <a:ext cx="3477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86" name="179 Grupo"/>
          <p:cNvGrpSpPr/>
          <p:nvPr/>
        </p:nvGrpSpPr>
        <p:grpSpPr>
          <a:xfrm>
            <a:off x="115725" y="2053361"/>
            <a:ext cx="457200" cy="457200"/>
            <a:chOff x="8590324" y="5545335"/>
            <a:chExt cx="457200" cy="457200"/>
          </a:xfrm>
        </p:grpSpPr>
        <p:sp>
          <p:nvSpPr>
            <p:cNvPr id="87" name="4 Anillo"/>
            <p:cNvSpPr/>
            <p:nvPr/>
          </p:nvSpPr>
          <p:spPr>
            <a:xfrm>
              <a:off x="8590324" y="5545335"/>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endParaRPr>
            </a:p>
          </p:txBody>
        </p:sp>
        <p:sp>
          <p:nvSpPr>
            <p:cNvPr id="88" name="5 CuadroTexto"/>
            <p:cNvSpPr txBox="1"/>
            <p:nvPr/>
          </p:nvSpPr>
          <p:spPr>
            <a:xfrm>
              <a:off x="8690338" y="5627185"/>
              <a:ext cx="257173" cy="246221"/>
            </a:xfrm>
            <a:prstGeom prst="rect">
              <a:avLst/>
            </a:prstGeom>
            <a:noFill/>
            <a:ln>
              <a:noFill/>
            </a:ln>
          </p:spPr>
          <p:txBody>
            <a:bodyPr wrap="square" rtlCol="0">
              <a:spAutoFit/>
            </a:bodyPr>
            <a:lstStyle/>
            <a:p>
              <a:pPr algn="ctr"/>
              <a:r>
                <a:rPr lang="es-MX" sz="1000" dirty="0">
                  <a:solidFill>
                    <a:srgbClr val="0070C0"/>
                  </a:solidFill>
                  <a:latin typeface="Lucida Sans" pitchFamily="34" charset="0"/>
                </a:rPr>
                <a:t>D</a:t>
              </a:r>
              <a:endParaRPr lang="es-MX" sz="1000" dirty="0" smtClean="0">
                <a:solidFill>
                  <a:srgbClr val="0070C0"/>
                </a:solidFill>
                <a:latin typeface="Lucida Sans" pitchFamily="34" charset="0"/>
              </a:endParaRPr>
            </a:p>
          </p:txBody>
        </p:sp>
      </p:grpSp>
      <p:sp>
        <p:nvSpPr>
          <p:cNvPr id="26" name="Conector 2"/>
          <p:cNvSpPr/>
          <p:nvPr/>
        </p:nvSpPr>
        <p:spPr>
          <a:xfrm>
            <a:off x="4474840" y="4797152"/>
            <a:ext cx="457200" cy="457200"/>
          </a:xfrm>
          <a:prstGeom prst="flowChartConnector">
            <a:avLst/>
          </a:prstGeom>
          <a:noFill/>
          <a:ln w="57150">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endParaRPr>
          </a:p>
        </p:txBody>
      </p:sp>
      <p:sp>
        <p:nvSpPr>
          <p:cNvPr id="25" name="4 CuadroTexto"/>
          <p:cNvSpPr txBox="1"/>
          <p:nvPr/>
        </p:nvSpPr>
        <p:spPr>
          <a:xfrm>
            <a:off x="1049238" y="2970531"/>
            <a:ext cx="3749048" cy="400110"/>
          </a:xfrm>
          <a:prstGeom prst="rect">
            <a:avLst/>
          </a:prstGeom>
          <a:noFill/>
        </p:spPr>
        <p:txBody>
          <a:bodyPr wrap="square" rtlCol="0">
            <a:spAutoFit/>
          </a:bodyPr>
          <a:lstStyle/>
          <a:p>
            <a:pPr algn="just"/>
            <a:r>
              <a:rPr lang="es-MX" sz="1000" dirty="0">
                <a:solidFill>
                  <a:srgbClr val="0070C0"/>
                </a:solidFill>
                <a:latin typeface="Lucida Bright" panose="02040602050505020304" pitchFamily="18" charset="0"/>
              </a:rPr>
              <a:t>Entregar o </a:t>
            </a:r>
            <a:r>
              <a:rPr lang="es-MX" sz="1000" dirty="0" smtClean="0">
                <a:solidFill>
                  <a:srgbClr val="0070C0"/>
                </a:solidFill>
                <a:latin typeface="Lucida Bright" panose="02040602050505020304" pitchFamily="18" charset="0"/>
              </a:rPr>
              <a:t>Cupom Fiscal ao cliente dizendo</a:t>
            </a:r>
            <a:r>
              <a:rPr lang="es-MX" sz="1000" dirty="0">
                <a:solidFill>
                  <a:srgbClr val="0070C0"/>
                </a:solidFill>
                <a:latin typeface="Lucida Bright" panose="02040602050505020304" pitchFamily="18" charset="0"/>
              </a:rPr>
              <a:t>: </a:t>
            </a:r>
            <a:r>
              <a:rPr lang="es-MX" sz="1000" b="1" dirty="0">
                <a:solidFill>
                  <a:srgbClr val="0070C0"/>
                </a:solidFill>
                <a:latin typeface="Lucida Bright" panose="02040602050505020304" pitchFamily="18" charset="0"/>
              </a:rPr>
              <a:t>“Sr(a), seu </a:t>
            </a:r>
            <a:r>
              <a:rPr lang="es-MX" sz="1000" b="1" i="1" dirty="0" smtClean="0">
                <a:solidFill>
                  <a:srgbClr val="0070C0"/>
                </a:solidFill>
                <a:latin typeface="Lucida Bright" panose="02040602050505020304" pitchFamily="18" charset="0"/>
              </a:rPr>
              <a:t>cupom</a:t>
            </a:r>
            <a:r>
              <a:rPr lang="es-MX" sz="1000" b="1" dirty="0" smtClean="0">
                <a:solidFill>
                  <a:srgbClr val="0070C0"/>
                </a:solidFill>
                <a:latin typeface="Lucida Bright" panose="02040602050505020304" pitchFamily="18" charset="0"/>
              </a:rPr>
              <a:t>”. Em seguida, entregar o pedido à ele.</a:t>
            </a:r>
            <a:endParaRPr lang="es-MX" sz="1000" b="1" dirty="0">
              <a:solidFill>
                <a:srgbClr val="0070C0"/>
              </a:solidFill>
              <a:latin typeface="Lucida Bright" panose="02040602050505020304" pitchFamily="18" charset="0"/>
            </a:endParaRPr>
          </a:p>
        </p:txBody>
      </p:sp>
      <p:sp>
        <p:nvSpPr>
          <p:cNvPr id="28" name="4 CuadroTexto"/>
          <p:cNvSpPr txBox="1"/>
          <p:nvPr/>
        </p:nvSpPr>
        <p:spPr>
          <a:xfrm>
            <a:off x="5349851" y="5673615"/>
            <a:ext cx="3614637" cy="400110"/>
          </a:xfrm>
          <a:prstGeom prst="rect">
            <a:avLst/>
          </a:prstGeom>
          <a:noFill/>
        </p:spPr>
        <p:txBody>
          <a:bodyPr wrap="square" rtlCol="0">
            <a:spAutoFit/>
          </a:bodyPr>
          <a:lstStyle/>
          <a:p>
            <a:pPr algn="just"/>
            <a:r>
              <a:rPr lang="es-MX" sz="1000" dirty="0">
                <a:solidFill>
                  <a:srgbClr val="0070C0"/>
                </a:solidFill>
                <a:latin typeface="Lucida Bright" panose="02040602050505020304" pitchFamily="18" charset="0"/>
              </a:rPr>
              <a:t>Despedir-se do cliente, dizendo</a:t>
            </a:r>
            <a:r>
              <a:rPr lang="es-MX" sz="1000" b="1" dirty="0">
                <a:solidFill>
                  <a:srgbClr val="0070C0"/>
                </a:solidFill>
                <a:latin typeface="Lucida Bright" panose="02040602050505020304" pitchFamily="18" charset="0"/>
              </a:rPr>
              <a:t>: </a:t>
            </a:r>
            <a:r>
              <a:rPr lang="en-US" sz="1000" b="1" dirty="0">
                <a:solidFill>
                  <a:srgbClr val="0070C0"/>
                </a:solidFill>
                <a:latin typeface="Lucida Bright" panose="02040602050505020304" pitchFamily="18" charset="0"/>
              </a:rPr>
              <a:t>“Obrigada, </a:t>
            </a:r>
            <a:r>
              <a:rPr lang="es-MX" sz="1000" b="1" dirty="0">
                <a:solidFill>
                  <a:srgbClr val="0070C0"/>
                </a:solidFill>
                <a:latin typeface="Lucida Bright" panose="02040602050505020304" pitchFamily="18" charset="0"/>
              </a:rPr>
              <a:t>Divirta(m)-se” </a:t>
            </a:r>
            <a:r>
              <a:rPr lang="es-MX" sz="1000" dirty="0">
                <a:solidFill>
                  <a:srgbClr val="0070C0"/>
                </a:solidFill>
                <a:latin typeface="Lucida Bright" panose="02040602050505020304" pitchFamily="18" charset="0"/>
              </a:rPr>
              <a:t>fazendo contato visual com o cliente e sorrindo.</a:t>
            </a:r>
          </a:p>
        </p:txBody>
      </p:sp>
      <p:pic>
        <p:nvPicPr>
          <p:cNvPr id="29" name="26 Imagen"/>
          <p:cNvPicPr/>
          <p:nvPr/>
        </p:nvPicPr>
        <p:blipFill rotWithShape="1">
          <a:blip r:embed="rId2" cstate="email">
            <a:extLst>
              <a:ext uri="{28A0092B-C50C-407E-A947-70E740481C1C}">
                <a14:useLocalDpi xmlns:a14="http://schemas.microsoft.com/office/drawing/2010/main"/>
              </a:ext>
            </a:extLst>
          </a:blip>
          <a:srcRect t="32973" b="20365"/>
          <a:stretch/>
        </p:blipFill>
        <p:spPr bwMode="auto">
          <a:xfrm>
            <a:off x="1189819" y="2053361"/>
            <a:ext cx="1733943" cy="541460"/>
          </a:xfrm>
          <a:prstGeom prst="rect">
            <a:avLst/>
          </a:prstGeom>
          <a:noFill/>
        </p:spPr>
      </p:pic>
      <p:pic>
        <p:nvPicPr>
          <p:cNvPr id="31" name="63 Imagen"/>
          <p:cNvPicPr/>
          <p:nvPr/>
        </p:nvPicPr>
        <p:blipFill>
          <a:blip r:embed="rId3">
            <a:extLst>
              <a:ext uri="{28A0092B-C50C-407E-A947-70E740481C1C}">
                <a14:useLocalDpi xmlns:a14="http://schemas.microsoft.com/office/drawing/2010/main" val="0"/>
              </a:ext>
            </a:extLst>
          </a:blip>
          <a:stretch>
            <a:fillRect/>
          </a:stretch>
        </p:blipFill>
        <p:spPr>
          <a:xfrm>
            <a:off x="6605002" y="4264843"/>
            <a:ext cx="1104333" cy="1076896"/>
          </a:xfrm>
          <a:prstGeom prst="rect">
            <a:avLst/>
          </a:prstGeom>
        </p:spPr>
      </p:pic>
      <p:sp>
        <p:nvSpPr>
          <p:cNvPr id="18" name="1 Rectángulo redondeado"/>
          <p:cNvSpPr/>
          <p:nvPr/>
        </p:nvSpPr>
        <p:spPr>
          <a:xfrm>
            <a:off x="5268357" y="1268760"/>
            <a:ext cx="3751317" cy="231983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sp>
        <p:nvSpPr>
          <p:cNvPr id="20" name="4 CuadroTexto"/>
          <p:cNvSpPr txBox="1"/>
          <p:nvPr/>
        </p:nvSpPr>
        <p:spPr>
          <a:xfrm>
            <a:off x="5340056" y="3056666"/>
            <a:ext cx="3624432" cy="400110"/>
          </a:xfrm>
          <a:prstGeom prst="rect">
            <a:avLst/>
          </a:prstGeom>
          <a:noFill/>
        </p:spPr>
        <p:txBody>
          <a:bodyPr wrap="square" rtlCol="0">
            <a:spAutoFit/>
          </a:bodyPr>
          <a:lstStyle/>
          <a:p>
            <a:pPr algn="just"/>
            <a:r>
              <a:rPr lang="en-US" sz="1000" b="1" dirty="0" smtClean="0">
                <a:solidFill>
                  <a:srgbClr val="0070C0"/>
                </a:solidFill>
                <a:latin typeface="Lucida Bright" panose="02040602050505020304" pitchFamily="18" charset="0"/>
              </a:rPr>
              <a:t>Dizer: Senhor(a) aceita uma água, um doce para acompanhar o pedido?</a:t>
            </a:r>
            <a:endParaRPr lang="en-US" sz="1000" dirty="0">
              <a:solidFill>
                <a:srgbClr val="0070C0"/>
              </a:solidFill>
              <a:latin typeface="Lucida Bright" panose="02040602050505020304" pitchFamily="18" charset="0"/>
            </a:endParaRPr>
          </a:p>
        </p:txBody>
      </p:sp>
      <p:sp>
        <p:nvSpPr>
          <p:cNvPr id="21" name="TextBox 20"/>
          <p:cNvSpPr txBox="1"/>
          <p:nvPr/>
        </p:nvSpPr>
        <p:spPr>
          <a:xfrm>
            <a:off x="6733004" y="2127849"/>
            <a:ext cx="2173993" cy="323165"/>
          </a:xfrm>
          <a:prstGeom prst="rect">
            <a:avLst/>
          </a:prstGeom>
          <a:noFill/>
        </p:spPr>
        <p:txBody>
          <a:bodyPr wrap="none" rtlCol="0">
            <a:spAutoFit/>
          </a:bodyPr>
          <a:lstStyle/>
          <a:p>
            <a:r>
              <a:rPr lang="en-US" sz="1500" b="1" dirty="0" smtClean="0">
                <a:solidFill>
                  <a:srgbClr val="0070C0"/>
                </a:solidFill>
              </a:rPr>
              <a:t>Etapa 2: Maximização</a:t>
            </a:r>
            <a:endParaRPr lang="pt-BR" sz="1500" b="1" dirty="0">
              <a:solidFill>
                <a:srgbClr val="0070C0"/>
              </a:solidFill>
            </a:endParaRPr>
          </a:p>
        </p:txBody>
      </p:sp>
      <p:cxnSp>
        <p:nvCxnSpPr>
          <p:cNvPr id="3" name="Straight Arrow Connector 2"/>
          <p:cNvCxnSpPr/>
          <p:nvPr/>
        </p:nvCxnSpPr>
        <p:spPr>
          <a:xfrm>
            <a:off x="4908495" y="2348880"/>
            <a:ext cx="3598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4 CuadroTexto"/>
          <p:cNvSpPr txBox="1"/>
          <p:nvPr/>
        </p:nvSpPr>
        <p:spPr>
          <a:xfrm>
            <a:off x="3607049" y="6513946"/>
            <a:ext cx="7978573" cy="261610"/>
          </a:xfrm>
          <a:prstGeom prst="rect">
            <a:avLst/>
          </a:prstGeom>
          <a:noFill/>
        </p:spPr>
        <p:txBody>
          <a:bodyPr wrap="square" rtlCol="0">
            <a:spAutoFit/>
          </a:bodyPr>
          <a:lstStyle/>
          <a:p>
            <a:pPr algn="just"/>
            <a:r>
              <a:rPr lang="en-US" sz="1100" dirty="0" smtClean="0">
                <a:solidFill>
                  <a:srgbClr val="0070C0"/>
                </a:solidFill>
                <a:latin typeface="Lucida Bright" panose="02040602050505020304" pitchFamily="18" charset="0"/>
              </a:rPr>
              <a:t>Nota: Caso o pedido tenha mais de dois produtos, colocá-los numa bandeja.</a:t>
            </a:r>
            <a:endParaRPr lang="es-MX" sz="1100" dirty="0" smtClean="0">
              <a:solidFill>
                <a:srgbClr val="0070C0"/>
              </a:solidFill>
              <a:latin typeface="Lucida Bright" panose="02040602050505020304" pitchFamily="18" charset="0"/>
            </a:endParaRPr>
          </a:p>
        </p:txBody>
      </p:sp>
      <p:sp>
        <p:nvSpPr>
          <p:cNvPr id="27" name="1 Rectángulo redondeado"/>
          <p:cNvSpPr/>
          <p:nvPr/>
        </p:nvSpPr>
        <p:spPr>
          <a:xfrm>
            <a:off x="5268356" y="3932966"/>
            <a:ext cx="3751317" cy="231983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cxnSp>
        <p:nvCxnSpPr>
          <p:cNvPr id="32" name="Straight Arrow Connector 31"/>
          <p:cNvCxnSpPr/>
          <p:nvPr/>
        </p:nvCxnSpPr>
        <p:spPr>
          <a:xfrm>
            <a:off x="579168" y="2300451"/>
            <a:ext cx="3598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3" name="63 Imagen"/>
          <p:cNvPicPr/>
          <p:nvPr/>
        </p:nvPicPr>
        <p:blipFill>
          <a:blip r:embed="rId3">
            <a:extLst>
              <a:ext uri="{28A0092B-C50C-407E-A947-70E740481C1C}">
                <a14:useLocalDpi xmlns:a14="http://schemas.microsoft.com/office/drawing/2010/main" val="0"/>
              </a:ext>
            </a:extLst>
          </a:blip>
          <a:stretch>
            <a:fillRect/>
          </a:stretch>
        </p:blipFill>
        <p:spPr>
          <a:xfrm>
            <a:off x="3241735" y="1612823"/>
            <a:ext cx="1104333" cy="1076896"/>
          </a:xfrm>
          <a:prstGeom prst="rect">
            <a:avLst/>
          </a:prstGeom>
        </p:spPr>
      </p:pic>
      <p:pic>
        <p:nvPicPr>
          <p:cNvPr id="35" name="3084 Imagen" descr="SDC12744.png"/>
          <p:cNvPicPr/>
          <p:nvPr/>
        </p:nvPicPr>
        <p:blipFill>
          <a:blip r:embed="rId4" cstate="email">
            <a:extLst>
              <a:ext uri="{28A0092B-C50C-407E-A947-70E740481C1C}">
                <a14:useLocalDpi xmlns:a14="http://schemas.microsoft.com/office/drawing/2010/main"/>
              </a:ext>
            </a:extLst>
          </a:blip>
          <a:stretch>
            <a:fillRect/>
          </a:stretch>
        </p:blipFill>
        <p:spPr>
          <a:xfrm>
            <a:off x="5433165" y="1771109"/>
            <a:ext cx="1243194" cy="947439"/>
          </a:xfrm>
          <a:prstGeom prst="rect">
            <a:avLst/>
          </a:prstGeom>
        </p:spPr>
      </p:pic>
      <p:cxnSp>
        <p:nvCxnSpPr>
          <p:cNvPr id="4" name="Straight Arrow Connector 3"/>
          <p:cNvCxnSpPr>
            <a:stCxn id="18" idx="2"/>
            <a:endCxn id="27" idx="0"/>
          </p:cNvCxnSpPr>
          <p:nvPr/>
        </p:nvCxnSpPr>
        <p:spPr>
          <a:xfrm flipH="1">
            <a:off x="7144015" y="3588598"/>
            <a:ext cx="1" cy="344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579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MX" dirty="0"/>
              <a:t>Guia Rápido Técnicas de Venda </a:t>
            </a:r>
            <a:br>
              <a:rPr lang="es-MX" dirty="0"/>
            </a:br>
            <a:r>
              <a:rPr lang="es-MX" dirty="0"/>
              <a:t>Combo Amigos Bilheteria  </a:t>
            </a:r>
            <a:br>
              <a:rPr lang="es-MX" dirty="0"/>
            </a:br>
            <a:r>
              <a:rPr lang="en-US" sz="1200" dirty="0"/>
              <a:t>BRA-GR-TV-COMB-00</a:t>
            </a:r>
            <a:endParaRPr lang="es-MX" sz="1200" dirty="0"/>
          </a:p>
        </p:txBody>
      </p:sp>
      <p:sp>
        <p:nvSpPr>
          <p:cNvPr id="37" name="31 Rectángulo redondeado"/>
          <p:cNvSpPr/>
          <p:nvPr/>
        </p:nvSpPr>
        <p:spPr>
          <a:xfrm>
            <a:off x="4542922" y="2022584"/>
            <a:ext cx="2835939" cy="3600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smtClean="0">
                <a:solidFill>
                  <a:srgbClr val="0358EF"/>
                </a:solidFill>
                <a:latin typeface="Lucida Bright" panose="02040602050505020304" pitchFamily="18" charset="0"/>
              </a:rPr>
              <a:t>SEGUNDA MAXIMIZAÇÃO</a:t>
            </a:r>
            <a:endParaRPr lang="es-MX" sz="1500" b="1" dirty="0">
              <a:solidFill>
                <a:srgbClr val="0358EF"/>
              </a:solidFill>
              <a:latin typeface="Lucida Bright" panose="02040602050505020304" pitchFamily="18" charset="0"/>
            </a:endParaRPr>
          </a:p>
        </p:txBody>
      </p:sp>
      <p:sp>
        <p:nvSpPr>
          <p:cNvPr id="42" name="CaixaDeTexto 53"/>
          <p:cNvSpPr txBox="1"/>
          <p:nvPr/>
        </p:nvSpPr>
        <p:spPr>
          <a:xfrm>
            <a:off x="7596336" y="503777"/>
            <a:ext cx="1050288" cy="492443"/>
          </a:xfrm>
          <a:prstGeom prst="rect">
            <a:avLst/>
          </a:prstGeom>
          <a:noFill/>
        </p:spPr>
        <p:txBody>
          <a:bodyPr wrap="none" rtlCol="0">
            <a:spAutoFit/>
          </a:bodyPr>
          <a:lstStyle/>
          <a:p>
            <a:r>
              <a:rPr lang="pt-BR" sz="1300" b="1" dirty="0">
                <a:solidFill>
                  <a:srgbClr val="0070C0"/>
                </a:solidFill>
              </a:rPr>
              <a:t>Versão </a:t>
            </a:r>
            <a:r>
              <a:rPr lang="pt-BR" sz="1300" b="1" dirty="0" smtClean="0">
                <a:solidFill>
                  <a:srgbClr val="0070C0"/>
                </a:solidFill>
              </a:rPr>
              <a:t>1.0</a:t>
            </a:r>
            <a:endParaRPr lang="pt-BR" sz="1300" b="1" dirty="0">
              <a:solidFill>
                <a:srgbClr val="0070C0"/>
              </a:solidFill>
            </a:endParaRPr>
          </a:p>
          <a:p>
            <a:r>
              <a:rPr lang="en-US" sz="1300" b="1" dirty="0" err="1" smtClean="0">
                <a:solidFill>
                  <a:srgbClr val="0070C0"/>
                </a:solidFill>
              </a:rPr>
              <a:t>Julho</a:t>
            </a:r>
            <a:r>
              <a:rPr lang="en-US" sz="1300" b="1" dirty="0" smtClean="0">
                <a:solidFill>
                  <a:srgbClr val="0070C0"/>
                </a:solidFill>
              </a:rPr>
              <a:t>/2017</a:t>
            </a:r>
            <a:endParaRPr lang="pt-BR" sz="1300" b="1" dirty="0">
              <a:solidFill>
                <a:srgbClr val="0070C0"/>
              </a:solidFill>
            </a:endParaRPr>
          </a:p>
        </p:txBody>
      </p:sp>
      <p:sp>
        <p:nvSpPr>
          <p:cNvPr id="13" name="74 Rectángulo redondeado"/>
          <p:cNvSpPr/>
          <p:nvPr/>
        </p:nvSpPr>
        <p:spPr>
          <a:xfrm>
            <a:off x="4571988" y="1848193"/>
            <a:ext cx="2744892" cy="4029079"/>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sz="1100" dirty="0">
              <a:solidFill>
                <a:srgbClr val="00B050"/>
              </a:solidFill>
              <a:latin typeface="Lucida Bright" panose="02040602050505020304" pitchFamily="18" charset="0"/>
            </a:endParaRPr>
          </a:p>
        </p:txBody>
      </p:sp>
      <p:pic>
        <p:nvPicPr>
          <p:cNvPr id="7" name="Picture 6"/>
          <p:cNvPicPr>
            <a:picLocks noChangeAspect="1"/>
          </p:cNvPicPr>
          <p:nvPr/>
        </p:nvPicPr>
        <p:blipFill>
          <a:blip r:embed="rId2"/>
          <a:stretch>
            <a:fillRect/>
          </a:stretch>
        </p:blipFill>
        <p:spPr>
          <a:xfrm rot="18657695">
            <a:off x="4714699" y="3389157"/>
            <a:ext cx="1483259" cy="889955"/>
          </a:xfrm>
          <a:prstGeom prst="rect">
            <a:avLst/>
          </a:prstGeom>
        </p:spPr>
      </p:pic>
      <p:pic>
        <p:nvPicPr>
          <p:cNvPr id="4" name="Picture 3"/>
          <p:cNvPicPr>
            <a:picLocks noChangeAspect="1"/>
          </p:cNvPicPr>
          <p:nvPr/>
        </p:nvPicPr>
        <p:blipFill>
          <a:blip r:embed="rId3"/>
          <a:stretch>
            <a:fillRect/>
          </a:stretch>
        </p:blipFill>
        <p:spPr>
          <a:xfrm>
            <a:off x="5690922" y="4733074"/>
            <a:ext cx="1226942" cy="917650"/>
          </a:xfrm>
          <a:prstGeom prst="rect">
            <a:avLst/>
          </a:prstGeom>
        </p:spPr>
      </p:pic>
      <p:sp>
        <p:nvSpPr>
          <p:cNvPr id="14" name="58 Rectángulo redondeado"/>
          <p:cNvSpPr/>
          <p:nvPr/>
        </p:nvSpPr>
        <p:spPr>
          <a:xfrm>
            <a:off x="4364540" y="2464542"/>
            <a:ext cx="3159788" cy="3510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MX" sz="1300" dirty="0" smtClean="0">
                <a:solidFill>
                  <a:srgbClr val="0358EF"/>
                </a:solidFill>
                <a:latin typeface="Lucida Bright" panose="02040602050505020304" pitchFamily="18" charset="0"/>
              </a:rPr>
              <a:t>Ofertar doces/ águas e produtos </a:t>
            </a:r>
          </a:p>
          <a:p>
            <a:pPr algn="ctr"/>
            <a:r>
              <a:rPr lang="es-MX" sz="1300" dirty="0" smtClean="0">
                <a:solidFill>
                  <a:srgbClr val="0358EF"/>
                </a:solidFill>
                <a:latin typeface="Lucida Bright" panose="02040602050505020304" pitchFamily="18" charset="0"/>
              </a:rPr>
              <a:t>na Bomboniere</a:t>
            </a:r>
            <a:endParaRPr lang="es-MX" sz="1300" dirty="0">
              <a:solidFill>
                <a:srgbClr val="0358EF"/>
              </a:solidFill>
              <a:latin typeface="Lucida Bright" panose="02040602050505020304" pitchFamily="18" charset="0"/>
            </a:endParaRPr>
          </a:p>
        </p:txBody>
      </p:sp>
      <p:pic>
        <p:nvPicPr>
          <p:cNvPr id="6" name="Picture 5"/>
          <p:cNvPicPr>
            <a:picLocks noChangeAspect="1"/>
          </p:cNvPicPr>
          <p:nvPr/>
        </p:nvPicPr>
        <p:blipFill>
          <a:blip r:embed="rId4"/>
          <a:stretch>
            <a:fillRect/>
          </a:stretch>
        </p:blipFill>
        <p:spPr>
          <a:xfrm>
            <a:off x="6374780" y="3126558"/>
            <a:ext cx="590863" cy="1415154"/>
          </a:xfrm>
          <a:prstGeom prst="rect">
            <a:avLst/>
          </a:prstGeom>
        </p:spPr>
      </p:pic>
      <p:pic>
        <p:nvPicPr>
          <p:cNvPr id="5" name="Picture 4"/>
          <p:cNvPicPr>
            <a:picLocks noChangeAspect="1"/>
          </p:cNvPicPr>
          <p:nvPr/>
        </p:nvPicPr>
        <p:blipFill>
          <a:blip r:embed="rId5"/>
          <a:stretch>
            <a:fillRect/>
          </a:stretch>
        </p:blipFill>
        <p:spPr>
          <a:xfrm>
            <a:off x="2160474" y="3149707"/>
            <a:ext cx="1312870" cy="1105716"/>
          </a:xfrm>
          <a:prstGeom prst="rect">
            <a:avLst/>
          </a:prstGeom>
        </p:spPr>
      </p:pic>
      <p:sp>
        <p:nvSpPr>
          <p:cNvPr id="15" name="74 Rectángulo redondeado"/>
          <p:cNvSpPr/>
          <p:nvPr/>
        </p:nvSpPr>
        <p:spPr>
          <a:xfrm>
            <a:off x="1415118" y="1793285"/>
            <a:ext cx="2789818" cy="4062525"/>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sz="1100" dirty="0">
              <a:solidFill>
                <a:srgbClr val="00B050"/>
              </a:solidFill>
              <a:latin typeface="Lucida Bright" panose="02040602050505020304" pitchFamily="18" charset="0"/>
            </a:endParaRPr>
          </a:p>
        </p:txBody>
      </p:sp>
      <p:sp>
        <p:nvSpPr>
          <p:cNvPr id="16" name="30 Rectángulo redondeado"/>
          <p:cNvSpPr/>
          <p:nvPr/>
        </p:nvSpPr>
        <p:spPr>
          <a:xfrm>
            <a:off x="1495815" y="2019607"/>
            <a:ext cx="2738187" cy="3600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smtClean="0">
                <a:solidFill>
                  <a:srgbClr val="0358EF"/>
                </a:solidFill>
                <a:latin typeface="Lucida Bright" panose="02040602050505020304" pitchFamily="18" charset="0"/>
              </a:rPr>
              <a:t>PRIMEIRA MAXIMIZAÇÃO</a:t>
            </a:r>
            <a:endParaRPr lang="es-MX" sz="1500" b="1" dirty="0">
              <a:solidFill>
                <a:srgbClr val="0358EF"/>
              </a:solidFill>
              <a:latin typeface="Lucida Bright" panose="02040602050505020304" pitchFamily="18" charset="0"/>
            </a:endParaRPr>
          </a:p>
        </p:txBody>
      </p:sp>
      <p:sp>
        <p:nvSpPr>
          <p:cNvPr id="17" name="58 Rectángulo redondeado"/>
          <p:cNvSpPr/>
          <p:nvPr/>
        </p:nvSpPr>
        <p:spPr>
          <a:xfrm>
            <a:off x="1204752" y="2492896"/>
            <a:ext cx="3159788" cy="3510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MX" sz="1300" dirty="0" smtClean="0">
                <a:solidFill>
                  <a:srgbClr val="0358EF"/>
                </a:solidFill>
                <a:latin typeface="Lucida Bright" panose="02040602050505020304" pitchFamily="18" charset="0"/>
              </a:rPr>
              <a:t>Ofertar Combo Amigos </a:t>
            </a:r>
          </a:p>
          <a:p>
            <a:pPr algn="ctr"/>
            <a:r>
              <a:rPr lang="es-MX" sz="1300" dirty="0" smtClean="0">
                <a:solidFill>
                  <a:srgbClr val="0358EF"/>
                </a:solidFill>
                <a:latin typeface="Lucida Bright" panose="02040602050505020304" pitchFamily="18" charset="0"/>
              </a:rPr>
              <a:t>na Bilheteria</a:t>
            </a:r>
            <a:endParaRPr lang="es-MX" sz="1300" dirty="0">
              <a:solidFill>
                <a:srgbClr val="0358EF"/>
              </a:solidFill>
              <a:latin typeface="Lucida Bright" panose="02040602050505020304" pitchFamily="18" charset="0"/>
            </a:endParaRPr>
          </a:p>
        </p:txBody>
      </p:sp>
      <p:pic>
        <p:nvPicPr>
          <p:cNvPr id="9" name="Picture 8"/>
          <p:cNvPicPr>
            <a:picLocks noChangeAspect="1"/>
          </p:cNvPicPr>
          <p:nvPr/>
        </p:nvPicPr>
        <p:blipFill>
          <a:blip r:embed="rId6"/>
          <a:stretch>
            <a:fillRect/>
          </a:stretch>
        </p:blipFill>
        <p:spPr>
          <a:xfrm>
            <a:off x="1804547" y="4365104"/>
            <a:ext cx="755523" cy="1093997"/>
          </a:xfrm>
          <a:prstGeom prst="rect">
            <a:avLst/>
          </a:prstGeom>
        </p:spPr>
      </p:pic>
      <p:pic>
        <p:nvPicPr>
          <p:cNvPr id="22" name="Picture 21"/>
          <p:cNvPicPr>
            <a:picLocks noChangeAspect="1"/>
          </p:cNvPicPr>
          <p:nvPr/>
        </p:nvPicPr>
        <p:blipFill>
          <a:blip r:embed="rId7"/>
          <a:stretch>
            <a:fillRect/>
          </a:stretch>
        </p:blipFill>
        <p:spPr>
          <a:xfrm>
            <a:off x="3258945" y="4686841"/>
            <a:ext cx="560399" cy="793898"/>
          </a:xfrm>
          <a:prstGeom prst="rect">
            <a:avLst/>
          </a:prstGeom>
        </p:spPr>
      </p:pic>
      <p:pic>
        <p:nvPicPr>
          <p:cNvPr id="24" name="Picture 23"/>
          <p:cNvPicPr>
            <a:picLocks noChangeAspect="1"/>
          </p:cNvPicPr>
          <p:nvPr/>
        </p:nvPicPr>
        <p:blipFill>
          <a:blip r:embed="rId7"/>
          <a:stretch>
            <a:fillRect/>
          </a:stretch>
        </p:blipFill>
        <p:spPr>
          <a:xfrm>
            <a:off x="2709317" y="4665203"/>
            <a:ext cx="560399" cy="793898"/>
          </a:xfrm>
          <a:prstGeom prst="rect">
            <a:avLst/>
          </a:prstGeom>
        </p:spPr>
      </p:pic>
    </p:spTree>
    <p:extLst>
      <p:ext uri="{BB962C8B-B14F-4D97-AF65-F5344CB8AC3E}">
        <p14:creationId xmlns:p14="http://schemas.microsoft.com/office/powerpoint/2010/main" val="3652189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CINEPOL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iseño personalizado">
  <a:themeElements>
    <a:clrScheme name="Personalizado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68AC"/>
      </a:hlink>
      <a:folHlink>
        <a:srgbClr val="0068A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89E3935653EF34ABE8D81221B884175" ma:contentTypeVersion="1" ma:contentTypeDescription="Create a new document." ma:contentTypeScope="" ma:versionID="4d8d49530f80a5d0f6be5bb288ca3105">
  <xsd:schema xmlns:xsd="http://www.w3.org/2001/XMLSchema" xmlns:xs="http://www.w3.org/2001/XMLSchema" xmlns:p="http://schemas.microsoft.com/office/2006/metadata/properties" xmlns:ns2="b434cdbb-54b5-49ea-a40b-8752fccc213c" targetNamespace="http://schemas.microsoft.com/office/2006/metadata/properties" ma:root="true" ma:fieldsID="6c47af28fc325ba79335b1e0fff596ad" ns2:_="">
    <xsd:import namespace="b434cdbb-54b5-49ea-a40b-8752fccc213c"/>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34cdbb-54b5-49ea-a40b-8752fccc213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08F3EAE-C6E6-4C99-BD32-251EE56E5D55}">
  <ds:schemaRefs>
    <ds:schemaRef ds:uri="http://schemas.microsoft.com/sharepoint/v3/contenttype/forms"/>
  </ds:schemaRefs>
</ds:datastoreItem>
</file>

<file path=customXml/itemProps2.xml><?xml version="1.0" encoding="utf-8"?>
<ds:datastoreItem xmlns:ds="http://schemas.openxmlformats.org/officeDocument/2006/customXml" ds:itemID="{5C0DCF6D-DE0B-4809-8DFA-3B684AD130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34cdbb-54b5-49ea-a40b-8752fccc21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C9CEC9-7924-4E68-9325-1712CD50C554}">
  <ds:schemaRefs>
    <ds:schemaRef ds:uri="http://purl.org/dc/terms/"/>
    <ds:schemaRef ds:uri="http://schemas.openxmlformats.org/package/2006/metadata/core-properties"/>
    <ds:schemaRef ds:uri="http://purl.org/dc/elements/1.1/"/>
    <ds:schemaRef ds:uri="http://schemas.microsoft.com/office/2006/documentManagement/types"/>
    <ds:schemaRef ds:uri="b434cdbb-54b5-49ea-a40b-8752fccc213c"/>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CINEPOLIS.pot</Template>
  <TotalTime>6501</TotalTime>
  <Words>1700</Words>
  <Application>Microsoft Office PowerPoint</Application>
  <PresentationFormat>Letter Paper (8.5x11 in)</PresentationFormat>
  <Paragraphs>125</Paragraphs>
  <Slides>14</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MS PGothic</vt:lpstr>
      <vt:lpstr>MS PGothic</vt:lpstr>
      <vt:lpstr>Arial</vt:lpstr>
      <vt:lpstr>Calibri</vt:lpstr>
      <vt:lpstr>Clarendon Bold BT</vt:lpstr>
      <vt:lpstr>Clarendon BT</vt:lpstr>
      <vt:lpstr>Lucida Bright</vt:lpstr>
      <vt:lpstr>Lucida Sans</vt:lpstr>
      <vt:lpstr>Times New Roman</vt:lpstr>
      <vt:lpstr>CINEPOLIS</vt:lpstr>
      <vt:lpstr>Diseño personalizado</vt:lpstr>
      <vt:lpstr>GUIA RÁPIDO  TÉCNICA DE VENDA COMBO AMIGOS  BILHETERIA BRA-GR-TV-COMB-00 </vt:lpstr>
      <vt:lpstr>PowerPoint Presentation</vt:lpstr>
      <vt:lpstr>PowerPoint Presentation</vt:lpstr>
      <vt:lpstr>Guia Rápido Técnicas de Venda  Combo Amigos Bilheteria   BRA-GR-TV-COMB-00</vt:lpstr>
      <vt:lpstr>Guia Rápido Técnicas de Venda  Combo Amigos Bilheteria   BRA-GR-TV-COMB-00</vt:lpstr>
      <vt:lpstr>Guia Rápido Técnicas de Venda  Combo Amigos Bilheteria   BRA-GR-TV-COMB-00</vt:lpstr>
      <vt:lpstr>Guia Rápido Técnicas de Venda  Combo Amigos Bilheteria   BRA-GR-TV-COMB-00</vt:lpstr>
      <vt:lpstr>Guia Rápido Técnicas de Venda  Combo Amigos Bilheteria   BRA-GR-TV-COMB-00</vt:lpstr>
      <vt:lpstr>Guia Rápido Técnicas de Venda  Combo Amigos Bilheteria   BRA-GR-TV-COMB-00</vt:lpstr>
      <vt:lpstr>Estorno de ingressos e/ou de produtos</vt:lpstr>
      <vt:lpstr>Estorno de ingressos e/ou de produtos</vt:lpstr>
      <vt:lpstr>Estorno de ingressos e/ou de produtos</vt:lpstr>
      <vt:lpstr>PowerPoint Presentation</vt:lpstr>
      <vt:lpstr>PowerPoint Presentation</vt:lpstr>
    </vt:vector>
  </TitlesOfParts>
  <Company>Cinépolis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Grupo SAAG</dc:creator>
  <cp:lastModifiedBy>Daniele Endler (ext. Scanton)</cp:lastModifiedBy>
  <cp:revision>435</cp:revision>
  <cp:lastPrinted>2016-03-02T20:08:54Z</cp:lastPrinted>
  <dcterms:created xsi:type="dcterms:W3CDTF">2009-03-17T17:39:37Z</dcterms:created>
  <dcterms:modified xsi:type="dcterms:W3CDTF">2017-07-12T14:47:19Z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0x010100289E3935653EF34ABE8D81221B884175</vt:lpwstr>
  </property>
</Properties>
</file>