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7"/>
  </p:notesMasterIdLst>
  <p:sldIdLst>
    <p:sldId id="304" r:id="rId5"/>
    <p:sldId id="305" r:id="rId6"/>
  </p:sldIdLst>
  <p:sldSz cx="12192000" cy="6858000"/>
  <p:notesSz cx="6797675" cy="9856788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AAG" initials="SAAG" lastIdx="6" clrIdx="0"/>
  <p:cmAuthor id="1" name="María Esther Gómez" initials="MEG" lastIdx="3" clrIdx="1">
    <p:extLst/>
  </p:cmAuthor>
  <p:cmAuthor id="2" name="SAAGTH" initials="S" lastIdx="98" clrIdx="2"/>
  <p:cmAuthor id="3" name="SAAG-AG" initials="S" lastIdx="0" clrIdx="3"/>
  <p:cmAuthor id="4" name="Blutslpkfilth" initials="B" lastIdx="3" clrIdx="4"/>
  <p:cmAuthor id="5" name="Daniele Endler (ext. Scanton)" initials="DE(S" lastIdx="1" clrIdx="5">
    <p:extLst>
      <p:ext uri="{19B8F6BF-5375-455C-9EA6-DF929625EA0E}">
        <p15:presenceInfo xmlns:p15="http://schemas.microsoft.com/office/powerpoint/2012/main" userId="S-1-5-21-3666951236-1684651718-1201408435-218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8AC"/>
    <a:srgbClr val="295A99"/>
    <a:srgbClr val="295999"/>
    <a:srgbClr val="FFC72C"/>
    <a:srgbClr val="EDC2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221" autoAdjust="0"/>
    <p:restoredTop sz="94180" autoAdjust="0"/>
  </p:normalViewPr>
  <p:slideViewPr>
    <p:cSldViewPr>
      <p:cViewPr varScale="1">
        <p:scale>
          <a:sx n="67" d="100"/>
          <a:sy n="67" d="100"/>
        </p:scale>
        <p:origin x="48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E9D932-5405-4322-B5A7-864A4E96DFC6}" type="datetimeFigureOut">
              <a:rPr lang="es-MX" smtClean="0"/>
              <a:pPr/>
              <a:t>09/05/2018</a:t>
            </a:fld>
            <a:endParaRPr lang="es-MX" dirty="0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39775"/>
            <a:ext cx="6569075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 dirty="0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79768" y="4681974"/>
            <a:ext cx="5438140" cy="44355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50443" y="9362238"/>
            <a:ext cx="2945659" cy="49283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6B01CB-8A9B-4142-B663-8383D796A097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165998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4300" y="739775"/>
            <a:ext cx="6569075" cy="36957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B01CB-8A9B-4142-B663-8383D796A097}" type="slidenum">
              <a:rPr lang="es-MX" smtClean="0"/>
              <a:pPr/>
              <a:t>1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073310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>
          <a:xfrm>
            <a:off x="114300" y="739775"/>
            <a:ext cx="6569075" cy="3695700"/>
          </a:xfrm>
        </p:spPr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6B01CB-8A9B-4142-B663-8383D796A097}" type="slidenum">
              <a:rPr lang="es-MX" smtClean="0"/>
              <a:pPr/>
              <a:t>2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44518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 descr="C:\Users\SAAGSC~1\AppData\Local\Temp\Rar$DI00.448\FONDOS_ok-01.jp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85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Título"/>
          <p:cNvSpPr>
            <a:spLocks noGrp="1"/>
          </p:cNvSpPr>
          <p:nvPr>
            <p:ph type="ctrTitle" hasCustomPrompt="1"/>
          </p:nvPr>
        </p:nvSpPr>
        <p:spPr>
          <a:xfrm>
            <a:off x="914400" y="2130426"/>
            <a:ext cx="10363200" cy="1470025"/>
          </a:xfrm>
        </p:spPr>
        <p:txBody>
          <a:bodyPr>
            <a:noAutofit/>
          </a:bodyPr>
          <a:lstStyle>
            <a:lvl1pPr>
              <a:defRPr sz="3200">
                <a:solidFill>
                  <a:srgbClr val="FFC319"/>
                </a:solidFill>
                <a:latin typeface="Clarendon BT" panose="02040804050505030204" pitchFamily="18" charset="0"/>
              </a:defRPr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rgbClr val="FFC319"/>
                </a:solidFill>
                <a:latin typeface="Clarendon BT" panose="02040804050505030204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dirty="0" smtClean="0"/>
              <a:t>Haga clic para modificar el estilo de subtítulo del patrón</a:t>
            </a:r>
            <a:endParaRPr lang="es-ES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pic>
        <p:nvPicPr>
          <p:cNvPr id="7" name="6 Imagen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4" t="20598" r="6070" b="18112"/>
          <a:stretch/>
        </p:blipFill>
        <p:spPr>
          <a:xfrm>
            <a:off x="3962399" y="5876365"/>
            <a:ext cx="4195484" cy="860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69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09/05/2018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71858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09/05/2018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44894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09/05/2018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39621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0731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09/05/2018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0680178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09/05/2018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607370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09/05/2018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476612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09/05/2018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442299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09/05/2018</a:t>
            </a:fld>
            <a:endParaRPr lang="es-MX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78141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09/05/2018</a:t>
            </a:fld>
            <a:endParaRPr lang="es-MX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  <p:sp>
        <p:nvSpPr>
          <p:cNvPr id="5" name="CuadroTexto 8"/>
          <p:cNvSpPr txBox="1"/>
          <p:nvPr userDrawn="1"/>
        </p:nvSpPr>
        <p:spPr>
          <a:xfrm rot="19498548">
            <a:off x="720358" y="2984647"/>
            <a:ext cx="10386690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6000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Lucida Sans" pitchFamily="34" charset="0"/>
              </a:rPr>
              <a:t>DOCUMENTO EN REVISIÓN</a:t>
            </a:r>
          </a:p>
        </p:txBody>
      </p:sp>
    </p:spTree>
    <p:extLst>
      <p:ext uri="{BB962C8B-B14F-4D97-AF65-F5344CB8AC3E}">
        <p14:creationId xmlns:p14="http://schemas.microsoft.com/office/powerpoint/2010/main" val="34898202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B907D-BB3D-4F20-9B59-8196D807F7AD}" type="datetimeFigureOut">
              <a:rPr lang="es-MX" smtClean="0"/>
              <a:pPr/>
              <a:t>09/05/2018</a:t>
            </a:fld>
            <a:endParaRPr lang="es-MX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03949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2615613" y="188641"/>
            <a:ext cx="8966787" cy="65549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dirty="0" smtClean="0"/>
              <a:t>Haga clic para modificar el estilo de título del patrón</a:t>
            </a:r>
            <a:endParaRPr lang="es-MX" dirty="0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modificar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MX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B907D-BB3D-4F20-9B59-8196D807F7AD}" type="datetimeFigureOut">
              <a:rPr lang="es-MX" smtClean="0"/>
              <a:pPr/>
              <a:t>09/05/2018</a:t>
            </a:fld>
            <a:endParaRPr lang="es-MX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B0B840-34EF-4AB8-9DF8-2A68208997AB}" type="slidenum">
              <a:rPr lang="es-MX" smtClean="0"/>
              <a:pPr/>
              <a:t>‹#›</a:t>
            </a:fld>
            <a:endParaRPr lang="es-MX" dirty="0"/>
          </a:p>
        </p:txBody>
      </p:sp>
      <p:pic>
        <p:nvPicPr>
          <p:cNvPr id="7" name="0 Imagen"/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70" y="111604"/>
            <a:ext cx="2231821" cy="6554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5369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4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1600" kern="1200">
          <a:solidFill>
            <a:srgbClr val="0068AC"/>
          </a:solidFill>
          <a:latin typeface="Clarendon BT" panose="02040804050505030204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Lucida Bright" panose="020406020505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jpeg"/><Relationship Id="rId10" Type="http://schemas.openxmlformats.org/officeDocument/2006/relationships/image" Target="../media/image11.png"/><Relationship Id="rId4" Type="http://schemas.openxmlformats.org/officeDocument/2006/relationships/image" Target="../media/image5.jpeg"/><Relationship Id="rId9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10" Type="http://schemas.openxmlformats.org/officeDocument/2006/relationships/image" Target="../media/image16.png"/><Relationship Id="rId4" Type="http://schemas.openxmlformats.org/officeDocument/2006/relationships/image" Target="../media/image5.jpe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24653" y="269053"/>
            <a:ext cx="11775706" cy="65889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147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174" name="Picture 17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180" y="155289"/>
            <a:ext cx="2956158" cy="1168574"/>
          </a:xfrm>
          <a:prstGeom prst="rect">
            <a:avLst/>
          </a:prstGeom>
        </p:spPr>
      </p:pic>
      <p:pic>
        <p:nvPicPr>
          <p:cNvPr id="1028" name="Picture 4" descr="Image result for cinepolis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320734"/>
            <a:ext cx="1799965" cy="1319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Retângulo 47"/>
          <p:cNvSpPr/>
          <p:nvPr/>
        </p:nvSpPr>
        <p:spPr>
          <a:xfrm>
            <a:off x="10596500" y="8620"/>
            <a:ext cx="16855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   </a:t>
            </a:r>
            <a:r>
              <a:rPr lang="pt-BR" sz="1400" b="1" dirty="0" smtClean="0">
                <a:solidFill>
                  <a:srgbClr val="0070C0"/>
                </a:solidFill>
              </a:rPr>
              <a:t>Versão 1.0</a:t>
            </a:r>
            <a:endParaRPr lang="pt-BR" sz="1400" b="1" dirty="0">
              <a:solidFill>
                <a:srgbClr val="0070C0"/>
              </a:solidFill>
            </a:endParaRPr>
          </a:p>
          <a:p>
            <a:pPr algn="ctr"/>
            <a:r>
              <a:rPr lang="pt-BR" sz="1400" b="1" dirty="0">
                <a:solidFill>
                  <a:srgbClr val="0070C0"/>
                </a:solidFill>
              </a:rPr>
              <a:t> </a:t>
            </a:r>
            <a:r>
              <a:rPr lang="pt-BR" sz="1400" b="1" dirty="0" smtClean="0">
                <a:solidFill>
                  <a:srgbClr val="0070C0"/>
                </a:solidFill>
              </a:rPr>
              <a:t>   Maio/2018</a:t>
            </a:r>
            <a:endParaRPr lang="pt-BR" sz="1400" b="1" dirty="0">
              <a:solidFill>
                <a:srgbClr val="0070C0"/>
              </a:solidFill>
            </a:endParaRPr>
          </a:p>
        </p:txBody>
      </p:sp>
      <p:pic>
        <p:nvPicPr>
          <p:cNvPr id="80" name="Imagem 79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4266">
            <a:off x="10294986" y="12053730"/>
            <a:ext cx="91949" cy="91949"/>
          </a:xfrm>
          <a:prstGeom prst="rect">
            <a:avLst/>
          </a:prstGeom>
        </p:spPr>
      </p:pic>
      <p:sp>
        <p:nvSpPr>
          <p:cNvPr id="77" name="Título 1"/>
          <p:cNvSpPr txBox="1">
            <a:spLocks/>
          </p:cNvSpPr>
          <p:nvPr/>
        </p:nvSpPr>
        <p:spPr>
          <a:xfrm>
            <a:off x="2945651" y="7148"/>
            <a:ext cx="6202017" cy="7215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1600" kern="1200">
                <a:solidFill>
                  <a:srgbClr val="0068AC"/>
                </a:solidFill>
                <a:latin typeface="Clarendon BT" panose="02040804050505030204" pitchFamily="18" charset="0"/>
                <a:ea typeface="+mj-ea"/>
                <a:cs typeface="+mj-cs"/>
              </a:defRPr>
            </a:lvl1pPr>
          </a:lstStyle>
          <a:p>
            <a:r>
              <a:rPr lang="es-MX" dirty="0" smtClean="0"/>
              <a:t>GUIA DE BOLSO</a:t>
            </a:r>
          </a:p>
          <a:p>
            <a:r>
              <a:rPr lang="es-MX" dirty="0" smtClean="0"/>
              <a:t>Mini </a:t>
            </a:r>
            <a:r>
              <a:rPr lang="es-MX" dirty="0" smtClean="0"/>
              <a:t>Pipoca</a:t>
            </a:r>
            <a:r>
              <a:rPr lang="es-MX" dirty="0" smtClean="0"/>
              <a:t> – </a:t>
            </a:r>
            <a:r>
              <a:rPr lang="es-MX" dirty="0" smtClean="0"/>
              <a:t>Bomboniere</a:t>
            </a:r>
            <a:r>
              <a:rPr lang="es-MX" dirty="0" smtClean="0"/>
              <a:t> – Caixa Rápido</a:t>
            </a:r>
            <a:endParaRPr lang="es-MX" dirty="0"/>
          </a:p>
          <a:p>
            <a:endParaRPr lang="es-MX" dirty="0"/>
          </a:p>
        </p:txBody>
      </p:sp>
      <p:sp>
        <p:nvSpPr>
          <p:cNvPr id="49" name="Retângulo 48"/>
          <p:cNvSpPr/>
          <p:nvPr/>
        </p:nvSpPr>
        <p:spPr>
          <a:xfrm>
            <a:off x="9498435" y="2179826"/>
            <a:ext cx="20827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900113" algn="l"/>
              </a:tabLst>
            </a:pP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Cinepolito: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No botão </a:t>
            </a: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Fidelidade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, digitar o </a:t>
            </a: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CPF do cliente &gt; </a:t>
            </a: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Enter</a:t>
            </a: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.</a:t>
            </a:r>
          </a:p>
        </p:txBody>
      </p:sp>
      <p:sp>
        <p:nvSpPr>
          <p:cNvPr id="60" name="Retângulo 59"/>
          <p:cNvSpPr/>
          <p:nvPr/>
        </p:nvSpPr>
        <p:spPr>
          <a:xfrm>
            <a:off x="16126891" y="5050146"/>
            <a:ext cx="2415073" cy="234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900113" algn="l"/>
              </a:tabLst>
            </a:pPr>
            <a:endParaRPr lang="es-MX" sz="1100" dirty="0">
              <a:solidFill>
                <a:srgbClr val="0068AC"/>
              </a:solidFill>
              <a:latin typeface="Lucida Bright" panose="02040602050505020304" pitchFamily="18" charset="0"/>
            </a:endParaRPr>
          </a:p>
        </p:txBody>
      </p:sp>
      <p:sp>
        <p:nvSpPr>
          <p:cNvPr id="95" name="Elipse 94"/>
          <p:cNvSpPr/>
          <p:nvPr/>
        </p:nvSpPr>
        <p:spPr>
          <a:xfrm>
            <a:off x="11652132" y="5585018"/>
            <a:ext cx="324432" cy="313824"/>
          </a:xfrm>
          <a:prstGeom prst="ellipse">
            <a:avLst/>
          </a:prstGeom>
          <a:solidFill>
            <a:srgbClr val="00B0F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6</a:t>
            </a:r>
            <a:endParaRPr lang="pt-BR" dirty="0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58069" y="1422236"/>
            <a:ext cx="390525" cy="248543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08002" y="1438449"/>
            <a:ext cx="390525" cy="95250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12042" y="1454372"/>
            <a:ext cx="390525" cy="95250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06651" y="1519787"/>
            <a:ext cx="390525" cy="9525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625249" y="4893066"/>
            <a:ext cx="397655" cy="1900590"/>
          </a:xfrm>
          <a:prstGeom prst="rect">
            <a:avLst/>
          </a:prstGeom>
        </p:spPr>
      </p:pic>
      <p:cxnSp>
        <p:nvCxnSpPr>
          <p:cNvPr id="55" name="Conector reto 54"/>
          <p:cNvCxnSpPr/>
          <p:nvPr/>
        </p:nvCxnSpPr>
        <p:spPr>
          <a:xfrm flipH="1">
            <a:off x="378928" y="4014065"/>
            <a:ext cx="11477712" cy="0"/>
          </a:xfrm>
          <a:prstGeom prst="line">
            <a:avLst/>
          </a:prstGeom>
          <a:ln w="1016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to 68"/>
          <p:cNvCxnSpPr/>
          <p:nvPr/>
        </p:nvCxnSpPr>
        <p:spPr>
          <a:xfrm>
            <a:off x="6117784" y="1533699"/>
            <a:ext cx="0" cy="2160240"/>
          </a:xfrm>
          <a:prstGeom prst="line">
            <a:avLst/>
          </a:prstGeom>
          <a:ln w="28575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Elipse 71"/>
          <p:cNvSpPr/>
          <p:nvPr/>
        </p:nvSpPr>
        <p:spPr>
          <a:xfrm>
            <a:off x="5411528" y="3925266"/>
            <a:ext cx="324432" cy="313824"/>
          </a:xfrm>
          <a:prstGeom prst="ellipse">
            <a:avLst/>
          </a:prstGeom>
          <a:solidFill>
            <a:srgbClr val="00B0F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3</a:t>
            </a:r>
            <a:endParaRPr lang="pt-BR" dirty="0"/>
          </a:p>
        </p:txBody>
      </p:sp>
      <p:sp>
        <p:nvSpPr>
          <p:cNvPr id="23" name="Retângulo 22"/>
          <p:cNvSpPr/>
          <p:nvPr/>
        </p:nvSpPr>
        <p:spPr>
          <a:xfrm>
            <a:off x="378928" y="1188829"/>
            <a:ext cx="11477712" cy="5255506"/>
          </a:xfrm>
          <a:prstGeom prst="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3" name="Elipse 92"/>
          <p:cNvSpPr/>
          <p:nvPr/>
        </p:nvSpPr>
        <p:spPr>
          <a:xfrm>
            <a:off x="5411528" y="999941"/>
            <a:ext cx="324432" cy="313824"/>
          </a:xfrm>
          <a:prstGeom prst="ellipse">
            <a:avLst/>
          </a:prstGeom>
          <a:solidFill>
            <a:srgbClr val="00B0F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1</a:t>
            </a:r>
          </a:p>
        </p:txBody>
      </p:sp>
      <p:sp>
        <p:nvSpPr>
          <p:cNvPr id="94" name="Elipse 93"/>
          <p:cNvSpPr/>
          <p:nvPr/>
        </p:nvSpPr>
        <p:spPr>
          <a:xfrm>
            <a:off x="11037153" y="998730"/>
            <a:ext cx="324432" cy="313824"/>
          </a:xfrm>
          <a:prstGeom prst="ellipse">
            <a:avLst/>
          </a:prstGeom>
          <a:solidFill>
            <a:srgbClr val="00B0F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2</a:t>
            </a:r>
            <a:endParaRPr lang="pt-BR" dirty="0"/>
          </a:p>
        </p:txBody>
      </p:sp>
      <p:cxnSp>
        <p:nvCxnSpPr>
          <p:cNvPr id="75" name="Conector reto 68"/>
          <p:cNvCxnSpPr/>
          <p:nvPr/>
        </p:nvCxnSpPr>
        <p:spPr>
          <a:xfrm>
            <a:off x="6096000" y="4149080"/>
            <a:ext cx="0" cy="2160240"/>
          </a:xfrm>
          <a:prstGeom prst="line">
            <a:avLst/>
          </a:prstGeom>
          <a:ln w="28575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5375920" y="2123855"/>
            <a:ext cx="45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200" dirty="0" smtClean="0">
              <a:solidFill>
                <a:schemeClr val="bg1"/>
              </a:solidFill>
              <a:latin typeface="Lucida Sans" pitchFamily="34" charset="0"/>
            </a:endParaRPr>
          </a:p>
        </p:txBody>
      </p:sp>
      <p:sp>
        <p:nvSpPr>
          <p:cNvPr id="42" name="Elipse 71"/>
          <p:cNvSpPr/>
          <p:nvPr/>
        </p:nvSpPr>
        <p:spPr>
          <a:xfrm>
            <a:off x="11136560" y="3925266"/>
            <a:ext cx="324432" cy="313824"/>
          </a:xfrm>
          <a:prstGeom prst="ellipse">
            <a:avLst/>
          </a:prstGeom>
          <a:solidFill>
            <a:srgbClr val="00B0F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4</a:t>
            </a:r>
            <a:endParaRPr lang="pt-BR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6622242" y="2909097"/>
            <a:ext cx="2075798" cy="915379"/>
          </a:xfrm>
          <a:prstGeom prst="rect">
            <a:avLst/>
          </a:prstGeom>
        </p:spPr>
      </p:pic>
      <p:pic>
        <p:nvPicPr>
          <p:cNvPr id="44" name="Picture 43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4416" y="1974094"/>
            <a:ext cx="3038607" cy="609600"/>
          </a:xfrm>
          <a:prstGeom prst="rect">
            <a:avLst/>
          </a:prstGeom>
        </p:spPr>
      </p:pic>
      <p:cxnSp>
        <p:nvCxnSpPr>
          <p:cNvPr id="45" name="Straight Arrow Connector 44"/>
          <p:cNvCxnSpPr/>
          <p:nvPr/>
        </p:nvCxnSpPr>
        <p:spPr>
          <a:xfrm>
            <a:off x="8533909" y="1531164"/>
            <a:ext cx="257175" cy="4857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Rectangle 3"/>
          <p:cNvSpPr/>
          <p:nvPr/>
        </p:nvSpPr>
        <p:spPr>
          <a:xfrm>
            <a:off x="7185435" y="2978950"/>
            <a:ext cx="914400" cy="19589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64" name="Retângulo 48"/>
          <p:cNvSpPr/>
          <p:nvPr/>
        </p:nvSpPr>
        <p:spPr>
          <a:xfrm>
            <a:off x="3397302" y="4732760"/>
            <a:ext cx="260242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900113" algn="l"/>
              </a:tabLst>
            </a:pP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Cinepolito: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Selecionar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o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botão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</a:t>
            </a: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Comprar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referente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ao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item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Mini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Pipoca</a:t>
            </a:r>
            <a:r>
              <a:rPr lang="es-MX" sz="1500" dirty="0">
                <a:solidFill>
                  <a:srgbClr val="0068AC"/>
                </a:solidFill>
                <a:latin typeface="Lucida Bright" panose="02040602050505020304" pitchFamily="18" charset="0"/>
              </a:rPr>
              <a:t>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e,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depois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, clicar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em</a:t>
            </a: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</a:t>
            </a: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Sair</a:t>
            </a: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.</a:t>
            </a:r>
          </a:p>
        </p:txBody>
      </p:sp>
      <p:sp>
        <p:nvSpPr>
          <p:cNvPr id="74" name="Retângulo 48"/>
          <p:cNvSpPr/>
          <p:nvPr/>
        </p:nvSpPr>
        <p:spPr>
          <a:xfrm>
            <a:off x="9060707" y="4891580"/>
            <a:ext cx="2602426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900113" algn="l"/>
              </a:tabLst>
            </a:pP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Cinepolito: </a:t>
            </a:r>
            <a:r>
              <a:rPr lang="es-MX" sz="14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Clicar </a:t>
            </a:r>
            <a:r>
              <a:rPr lang="es-MX" sz="1400" dirty="0">
                <a:solidFill>
                  <a:srgbClr val="0068AC"/>
                </a:solidFill>
                <a:latin typeface="Lucida Bright" panose="02040602050505020304" pitchFamily="18" charset="0"/>
              </a:rPr>
              <a:t>no símbolo </a:t>
            </a:r>
            <a:r>
              <a:rPr lang="es-MX" sz="1400" b="1" dirty="0">
                <a:solidFill>
                  <a:srgbClr val="0068AC"/>
                </a:solidFill>
                <a:latin typeface="Lucida Bright" panose="02040602050505020304" pitchFamily="18" charset="0"/>
              </a:rPr>
              <a:t>Vista</a:t>
            </a:r>
            <a:r>
              <a:rPr lang="es-MX" sz="14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.</a:t>
            </a:r>
            <a:endParaRPr lang="es-MX" sz="1200" b="1" dirty="0">
              <a:solidFill>
                <a:srgbClr val="0068AC"/>
              </a:solidFill>
              <a:latin typeface="Lucida Bright" panose="02040602050505020304" pitchFamily="18" charset="0"/>
            </a:endParaRPr>
          </a:p>
        </p:txBody>
      </p:sp>
      <p:sp>
        <p:nvSpPr>
          <p:cNvPr id="46" name="Retângulo 48"/>
          <p:cNvSpPr/>
          <p:nvPr/>
        </p:nvSpPr>
        <p:spPr>
          <a:xfrm>
            <a:off x="3299455" y="2233541"/>
            <a:ext cx="2490199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900113" algn="l"/>
              </a:tabLst>
            </a:pP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Cliente: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Apresentar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o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voucher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de Mini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Pipoca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.</a:t>
            </a:r>
            <a:endParaRPr lang="es-MX" sz="1300" dirty="0" smtClean="0">
              <a:solidFill>
                <a:srgbClr val="0068AC"/>
              </a:solidFill>
              <a:latin typeface="Lucida Bright" panose="02040602050505020304" pitchFamily="18" charset="0"/>
            </a:endParaRPr>
          </a:p>
        </p:txBody>
      </p:sp>
      <p:pic>
        <p:nvPicPr>
          <p:cNvPr id="50" name="Picture 49"/>
          <p:cNvPicPr/>
          <p:nvPr/>
        </p:nvPicPr>
        <p:blipFill>
          <a:blip r:embed="rId10"/>
          <a:stretch>
            <a:fillRect/>
          </a:stretch>
        </p:blipFill>
        <p:spPr>
          <a:xfrm rot="5400000">
            <a:off x="853250" y="1922414"/>
            <a:ext cx="2226329" cy="1530489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31853" y="4360609"/>
            <a:ext cx="2247373" cy="1741169"/>
          </a:xfrm>
          <a:prstGeom prst="rect">
            <a:avLst/>
          </a:prstGeom>
        </p:spPr>
      </p:pic>
      <p:cxnSp>
        <p:nvCxnSpPr>
          <p:cNvPr id="79" name="Straight Arrow Connector 78"/>
          <p:cNvCxnSpPr/>
          <p:nvPr/>
        </p:nvCxnSpPr>
        <p:spPr>
          <a:xfrm>
            <a:off x="2635877" y="5007698"/>
            <a:ext cx="257175" cy="4857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>
            <a:off x="2635876" y="5544394"/>
            <a:ext cx="257175" cy="4857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59768" y="4521295"/>
            <a:ext cx="2486776" cy="1334122"/>
          </a:xfrm>
          <a:prstGeom prst="rect">
            <a:avLst/>
          </a:prstGeom>
        </p:spPr>
      </p:pic>
      <p:cxnSp>
        <p:nvCxnSpPr>
          <p:cNvPr id="56" name="Straight Arrow Connector 55"/>
          <p:cNvCxnSpPr/>
          <p:nvPr/>
        </p:nvCxnSpPr>
        <p:spPr>
          <a:xfrm>
            <a:off x="8307095" y="5229200"/>
            <a:ext cx="257175" cy="4857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3568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tângulo 5"/>
          <p:cNvSpPr/>
          <p:nvPr/>
        </p:nvSpPr>
        <p:spPr>
          <a:xfrm>
            <a:off x="124653" y="269053"/>
            <a:ext cx="11775706" cy="65889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 dirty="0"/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sp>
        <p:nvSpPr>
          <p:cNvPr id="147" name="Rectangle 2"/>
          <p:cNvSpPr>
            <a:spLocks noChangeArrowheads="1"/>
          </p:cNvSpPr>
          <p:nvPr/>
        </p:nvSpPr>
        <p:spPr bwMode="auto">
          <a:xfrm>
            <a:off x="1524001" y="-18466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t-BR" dirty="0"/>
          </a:p>
        </p:txBody>
      </p:sp>
      <p:pic>
        <p:nvPicPr>
          <p:cNvPr id="174" name="Picture 17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3180" y="155289"/>
            <a:ext cx="2956158" cy="1168574"/>
          </a:xfrm>
          <a:prstGeom prst="rect">
            <a:avLst/>
          </a:prstGeom>
        </p:spPr>
      </p:pic>
      <p:pic>
        <p:nvPicPr>
          <p:cNvPr id="1028" name="Picture 4" descr="Image result for cinepolis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-320734"/>
            <a:ext cx="1799965" cy="13199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8" name="Retângulo 47"/>
          <p:cNvSpPr/>
          <p:nvPr/>
        </p:nvSpPr>
        <p:spPr>
          <a:xfrm>
            <a:off x="10596500" y="8620"/>
            <a:ext cx="168551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 smtClean="0">
                <a:solidFill>
                  <a:srgbClr val="0070C0"/>
                </a:solidFill>
              </a:rPr>
              <a:t>   </a:t>
            </a:r>
            <a:r>
              <a:rPr lang="pt-BR" sz="1400" b="1" dirty="0" smtClean="0">
                <a:solidFill>
                  <a:srgbClr val="0070C0"/>
                </a:solidFill>
              </a:rPr>
              <a:t>Versão 1.0</a:t>
            </a:r>
            <a:endParaRPr lang="pt-BR" sz="1400" b="1" dirty="0">
              <a:solidFill>
                <a:srgbClr val="0070C0"/>
              </a:solidFill>
            </a:endParaRPr>
          </a:p>
          <a:p>
            <a:pPr algn="ctr"/>
            <a:r>
              <a:rPr lang="pt-BR" sz="1400" b="1" dirty="0">
                <a:solidFill>
                  <a:srgbClr val="0070C0"/>
                </a:solidFill>
              </a:rPr>
              <a:t> </a:t>
            </a:r>
            <a:r>
              <a:rPr lang="pt-BR" sz="1400" b="1" dirty="0" smtClean="0">
                <a:solidFill>
                  <a:srgbClr val="0070C0"/>
                </a:solidFill>
              </a:rPr>
              <a:t>   Maio/2018</a:t>
            </a:r>
            <a:endParaRPr lang="pt-BR" sz="1400" b="1" dirty="0">
              <a:solidFill>
                <a:srgbClr val="0070C0"/>
              </a:solidFill>
            </a:endParaRPr>
          </a:p>
        </p:txBody>
      </p:sp>
      <p:pic>
        <p:nvPicPr>
          <p:cNvPr id="80" name="Imagem 79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454266">
            <a:off x="10294986" y="12053730"/>
            <a:ext cx="91949" cy="91949"/>
          </a:xfrm>
          <a:prstGeom prst="rect">
            <a:avLst/>
          </a:prstGeom>
        </p:spPr>
      </p:pic>
      <p:sp>
        <p:nvSpPr>
          <p:cNvPr id="77" name="Título 1"/>
          <p:cNvSpPr txBox="1">
            <a:spLocks/>
          </p:cNvSpPr>
          <p:nvPr/>
        </p:nvSpPr>
        <p:spPr>
          <a:xfrm>
            <a:off x="2945651" y="7148"/>
            <a:ext cx="6202017" cy="72155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1600" kern="1200">
                <a:solidFill>
                  <a:srgbClr val="0068AC"/>
                </a:solidFill>
                <a:latin typeface="Clarendon BT" panose="02040804050505030204" pitchFamily="18" charset="0"/>
                <a:ea typeface="+mj-ea"/>
                <a:cs typeface="+mj-cs"/>
              </a:defRPr>
            </a:lvl1pPr>
          </a:lstStyle>
          <a:p>
            <a:r>
              <a:rPr lang="es-MX" dirty="0" smtClean="0"/>
              <a:t>GUIA DE BOLSO</a:t>
            </a:r>
          </a:p>
          <a:p>
            <a:r>
              <a:rPr lang="es-MX" dirty="0" smtClean="0"/>
              <a:t>Mini </a:t>
            </a:r>
            <a:r>
              <a:rPr lang="es-MX" dirty="0" smtClean="0"/>
              <a:t>Pipoca</a:t>
            </a:r>
            <a:r>
              <a:rPr lang="es-MX" dirty="0" smtClean="0"/>
              <a:t> – </a:t>
            </a:r>
            <a:r>
              <a:rPr lang="es-MX" dirty="0" smtClean="0"/>
              <a:t>Bomboniere</a:t>
            </a:r>
            <a:r>
              <a:rPr lang="es-MX" dirty="0" smtClean="0"/>
              <a:t> – Caixa Rápido</a:t>
            </a:r>
            <a:endParaRPr lang="es-MX" dirty="0"/>
          </a:p>
          <a:p>
            <a:endParaRPr lang="es-MX" dirty="0"/>
          </a:p>
        </p:txBody>
      </p:sp>
      <p:sp>
        <p:nvSpPr>
          <p:cNvPr id="49" name="Retângulo 48"/>
          <p:cNvSpPr/>
          <p:nvPr/>
        </p:nvSpPr>
        <p:spPr>
          <a:xfrm>
            <a:off x="9315232" y="2153816"/>
            <a:ext cx="23369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900113" algn="l"/>
              </a:tabLst>
            </a:pP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Cinepolito: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Entregar o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cupom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ao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cliente e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seu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respectivo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produto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– Mini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Pipoca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.</a:t>
            </a:r>
            <a:endParaRPr lang="es-MX" sz="1500" b="1" dirty="0" smtClean="0">
              <a:solidFill>
                <a:srgbClr val="0068AC"/>
              </a:solidFill>
              <a:latin typeface="Lucida Bright" panose="02040602050505020304" pitchFamily="18" charset="0"/>
            </a:endParaRPr>
          </a:p>
        </p:txBody>
      </p:sp>
      <p:sp>
        <p:nvSpPr>
          <p:cNvPr id="60" name="Retângulo 59"/>
          <p:cNvSpPr/>
          <p:nvPr/>
        </p:nvSpPr>
        <p:spPr>
          <a:xfrm>
            <a:off x="16126891" y="5050146"/>
            <a:ext cx="2415073" cy="234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tabLst>
                <a:tab pos="900113" algn="l"/>
              </a:tabLst>
            </a:pPr>
            <a:endParaRPr lang="es-MX" sz="1100" dirty="0">
              <a:solidFill>
                <a:srgbClr val="0068AC"/>
              </a:solidFill>
              <a:latin typeface="Lucida Bright" panose="02040602050505020304" pitchFamily="18" charset="0"/>
            </a:endParaRPr>
          </a:p>
        </p:txBody>
      </p:sp>
      <p:sp>
        <p:nvSpPr>
          <p:cNvPr id="95" name="Elipse 94"/>
          <p:cNvSpPr/>
          <p:nvPr/>
        </p:nvSpPr>
        <p:spPr>
          <a:xfrm>
            <a:off x="11652132" y="5585018"/>
            <a:ext cx="324432" cy="313824"/>
          </a:xfrm>
          <a:prstGeom prst="ellipse">
            <a:avLst/>
          </a:prstGeom>
          <a:solidFill>
            <a:srgbClr val="00B0F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dirty="0" smtClean="0"/>
              <a:t>6</a:t>
            </a:r>
            <a:endParaRPr lang="pt-BR" dirty="0"/>
          </a:p>
        </p:txBody>
      </p:sp>
      <p:pic>
        <p:nvPicPr>
          <p:cNvPr id="51" name="Picture 50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158069" y="1422236"/>
            <a:ext cx="390525" cy="248543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08002" y="1438449"/>
            <a:ext cx="390525" cy="95250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212042" y="1454372"/>
            <a:ext cx="390525" cy="95250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06651" y="1519787"/>
            <a:ext cx="390525" cy="95250"/>
          </a:xfrm>
          <a:prstGeom prst="rect">
            <a:avLst/>
          </a:prstGeom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1625249" y="4893066"/>
            <a:ext cx="397655" cy="1900590"/>
          </a:xfrm>
          <a:prstGeom prst="rect">
            <a:avLst/>
          </a:prstGeom>
        </p:spPr>
      </p:pic>
      <p:cxnSp>
        <p:nvCxnSpPr>
          <p:cNvPr id="55" name="Conector reto 54"/>
          <p:cNvCxnSpPr/>
          <p:nvPr/>
        </p:nvCxnSpPr>
        <p:spPr>
          <a:xfrm flipH="1">
            <a:off x="378928" y="4014065"/>
            <a:ext cx="11477712" cy="0"/>
          </a:xfrm>
          <a:prstGeom prst="line">
            <a:avLst/>
          </a:prstGeom>
          <a:ln w="101600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Conector reto 68"/>
          <p:cNvCxnSpPr/>
          <p:nvPr/>
        </p:nvCxnSpPr>
        <p:spPr>
          <a:xfrm>
            <a:off x="6591055" y="1533699"/>
            <a:ext cx="0" cy="2160240"/>
          </a:xfrm>
          <a:prstGeom prst="line">
            <a:avLst/>
          </a:prstGeom>
          <a:ln w="28575">
            <a:solidFill>
              <a:srgbClr val="00B0F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Retângulo 22"/>
          <p:cNvSpPr/>
          <p:nvPr/>
        </p:nvSpPr>
        <p:spPr>
          <a:xfrm>
            <a:off x="378928" y="1188829"/>
            <a:ext cx="11477712" cy="5255506"/>
          </a:xfrm>
          <a:prstGeom prst="rect">
            <a:avLst/>
          </a:prstGeom>
          <a:noFill/>
          <a:ln w="10160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93" name="Elipse 92"/>
          <p:cNvSpPr/>
          <p:nvPr/>
        </p:nvSpPr>
        <p:spPr>
          <a:xfrm>
            <a:off x="5411528" y="999941"/>
            <a:ext cx="324432" cy="313824"/>
          </a:xfrm>
          <a:prstGeom prst="ellipse">
            <a:avLst/>
          </a:prstGeom>
          <a:solidFill>
            <a:srgbClr val="00B0F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5</a:t>
            </a:r>
            <a:endParaRPr lang="pt-BR" dirty="0" smtClean="0"/>
          </a:p>
        </p:txBody>
      </p:sp>
      <p:sp>
        <p:nvSpPr>
          <p:cNvPr id="94" name="Elipse 93"/>
          <p:cNvSpPr/>
          <p:nvPr/>
        </p:nvSpPr>
        <p:spPr>
          <a:xfrm>
            <a:off x="11037153" y="998730"/>
            <a:ext cx="324432" cy="313824"/>
          </a:xfrm>
          <a:prstGeom prst="ellipse">
            <a:avLst/>
          </a:prstGeom>
          <a:solidFill>
            <a:srgbClr val="00B0F0"/>
          </a:solidFill>
          <a:ln w="57150"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6</a:t>
            </a:r>
            <a:endParaRPr lang="pt-BR" dirty="0"/>
          </a:p>
        </p:txBody>
      </p:sp>
      <p:sp>
        <p:nvSpPr>
          <p:cNvPr id="2" name="TextBox 1"/>
          <p:cNvSpPr txBox="1"/>
          <p:nvPr/>
        </p:nvSpPr>
        <p:spPr>
          <a:xfrm>
            <a:off x="5375920" y="2123855"/>
            <a:ext cx="457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pt-BR" sz="1200" dirty="0" smtClean="0">
              <a:solidFill>
                <a:schemeClr val="bg1"/>
              </a:solidFill>
              <a:latin typeface="Lucida Sans" pitchFamily="34" charset="0"/>
            </a:endParaRPr>
          </a:p>
        </p:txBody>
      </p:sp>
      <p:sp>
        <p:nvSpPr>
          <p:cNvPr id="40" name="Retângulo 48"/>
          <p:cNvSpPr/>
          <p:nvPr/>
        </p:nvSpPr>
        <p:spPr>
          <a:xfrm>
            <a:off x="3692965" y="2140467"/>
            <a:ext cx="2602426" cy="7848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900113" algn="l"/>
              </a:tabLst>
            </a:pPr>
            <a:r>
              <a:rPr lang="es-MX" sz="1500" b="1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Cinepolito: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Chamar o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responsável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pelo Turno para incluir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sua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 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senha</a:t>
            </a:r>
            <a:r>
              <a:rPr lang="es-MX" sz="1500" dirty="0" smtClean="0">
                <a:solidFill>
                  <a:srgbClr val="0068AC"/>
                </a:solidFill>
                <a:latin typeface="Lucida Bright" panose="02040602050505020304" pitchFamily="18" charset="0"/>
              </a:rPr>
              <a:t>.</a:t>
            </a:r>
            <a:endParaRPr lang="es-MX" sz="1500" b="1" dirty="0" smtClean="0">
              <a:solidFill>
                <a:srgbClr val="0068AC"/>
              </a:solidFill>
              <a:latin typeface="Lucida Bright" panose="02040602050505020304" pitchFamily="18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7913" y="1795246"/>
            <a:ext cx="3064298" cy="1674435"/>
          </a:xfrm>
          <a:prstGeom prst="rect">
            <a:avLst/>
          </a:prstGeom>
        </p:spPr>
      </p:pic>
      <p:sp>
        <p:nvSpPr>
          <p:cNvPr id="47" name="Rectangle 46"/>
          <p:cNvSpPr/>
          <p:nvPr/>
        </p:nvSpPr>
        <p:spPr>
          <a:xfrm>
            <a:off x="1817162" y="2145690"/>
            <a:ext cx="560208" cy="104979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1661259" y="1648514"/>
            <a:ext cx="257175" cy="485775"/>
          </a:xfrm>
          <a:prstGeom prst="straightConnector1">
            <a:avLst/>
          </a:prstGeom>
          <a:ln w="381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8" name="45 Imagen"/>
          <p:cNvPicPr/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26193" y="1593538"/>
            <a:ext cx="2001990" cy="780812"/>
          </a:xfrm>
          <a:prstGeom prst="rect">
            <a:avLst/>
          </a:prstGeom>
          <a:noFill/>
          <a:ln>
            <a:noFill/>
          </a:ln>
          <a:effectLst/>
          <a:extLst/>
        </p:spPr>
      </p:pic>
      <p:pic>
        <p:nvPicPr>
          <p:cNvPr id="29" name="88 Imagen" descr="D:\SAAG\Cinépolis\Tradicional\Supervisión\Guías Operativas\TV\Fotos\Listas\TV Dulcería\DSC01725l.png"/>
          <p:cNvPicPr/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221125" y="2646719"/>
            <a:ext cx="1578658" cy="10852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3229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8575">
          <a:solidFill>
            <a:srgbClr val="295999"/>
          </a:solidFill>
          <a:headEnd type="none" w="med" len="med"/>
          <a:tailEnd type="triangle" w="med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1200" dirty="0" smtClean="0">
            <a:solidFill>
              <a:schemeClr val="bg1"/>
            </a:solidFill>
            <a:latin typeface="Lucida Sans" pitchFamily="34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89E3935653EF34ABE8D81221B884175" ma:contentTypeVersion="1" ma:contentTypeDescription="Create a new document." ma:contentTypeScope="" ma:versionID="334149326a64982d3b15fe1bb3626b52">
  <xsd:schema xmlns:xsd="http://www.w3.org/2001/XMLSchema" xmlns:xs="http://www.w3.org/2001/XMLSchema" xmlns:p="http://schemas.microsoft.com/office/2006/metadata/properties" xmlns:ns2="b434cdbb-54b5-49ea-a40b-8752fccc213c" targetNamespace="http://schemas.microsoft.com/office/2006/metadata/properties" ma:root="true" ma:fieldsID="eddd2c58a5d112a168fbe3204970eb5e" ns2:_="">
    <xsd:import namespace="b434cdbb-54b5-49ea-a40b-8752fccc213c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34cdbb-54b5-49ea-a40b-8752fccc213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E13E624-94BB-4095-9EA6-73964D11847D}">
  <ds:schemaRefs>
    <ds:schemaRef ds:uri="http://purl.org/dc/terms/"/>
    <ds:schemaRef ds:uri="http://schemas.microsoft.com/office/infopath/2007/PartnerControls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schemas.microsoft.com/office/2006/metadata/properties"/>
    <ds:schemaRef ds:uri="http://purl.org/dc/dcmitype/"/>
    <ds:schemaRef ds:uri="b434cdbb-54b5-49ea-a40b-8752fccc213c"/>
  </ds:schemaRefs>
</ds:datastoreItem>
</file>

<file path=customXml/itemProps2.xml><?xml version="1.0" encoding="utf-8"?>
<ds:datastoreItem xmlns:ds="http://schemas.openxmlformats.org/officeDocument/2006/customXml" ds:itemID="{53C5E163-E970-4ECD-845B-10C45414CF2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0F08338-3585-466D-AF1C-11AF2CE37B9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434cdbb-54b5-49ea-a40b-8752fccc21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14974</TotalTime>
  <Words>116</Words>
  <Application>Microsoft Office PowerPoint</Application>
  <PresentationFormat>Widescreen</PresentationFormat>
  <Paragraphs>24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Clarendon BT</vt:lpstr>
      <vt:lpstr>Lucida Bright</vt:lpstr>
      <vt:lpstr>Lucida Sans</vt:lpstr>
      <vt:lpstr>Tema de Office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SAAG</dc:creator>
  <cp:lastModifiedBy>Daniele Endler (ext. Scanton)</cp:lastModifiedBy>
  <cp:revision>1055</cp:revision>
  <cp:lastPrinted>2017-06-21T21:12:17Z</cp:lastPrinted>
  <dcterms:created xsi:type="dcterms:W3CDTF">2011-07-21T16:01:35Z</dcterms:created>
  <dcterms:modified xsi:type="dcterms:W3CDTF">2018-05-09T23:05:54Z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0x010100289E3935653EF34ABE8D81221B884175</vt:lpwstr>
  </property>
</Properties>
</file>