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4F9C-95D9-43F0-B9C6-C26047647E6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C576E-274B-4758-A381-C3893F5F15B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74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C576E-274B-4758-A381-C3893F5F15B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00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977412-6101-4D1A-9A5C-4B8BD10666E6}" type="datetimeFigureOut">
              <a:rPr lang="pt-BR" smtClean="0"/>
              <a:pPr/>
              <a:t>03/01/2018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29"/>
          <p:cNvGrpSpPr/>
          <p:nvPr/>
        </p:nvGrpSpPr>
        <p:grpSpPr>
          <a:xfrm>
            <a:off x="251520" y="1412776"/>
            <a:ext cx="3001614" cy="1512168"/>
            <a:chOff x="164576" y="428604"/>
            <a:chExt cx="3001614" cy="1512168"/>
          </a:xfrm>
        </p:grpSpPr>
        <p:sp>
          <p:nvSpPr>
            <p:cNvPr id="13" name="CaixaDeTexto 12"/>
            <p:cNvSpPr txBox="1"/>
            <p:nvPr/>
          </p:nvSpPr>
          <p:spPr>
            <a:xfrm>
              <a:off x="180082" y="642918"/>
              <a:ext cx="2986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Black" pitchFamily="34" charset="0"/>
                </a:rPr>
                <a:t>GUIA DE BOLSO</a:t>
              </a:r>
              <a:endParaRPr lang="pt-BR" sz="2400" b="1" dirty="0">
                <a:latin typeface="Arial Black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64576" y="1063516"/>
              <a:ext cx="28261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alifornian FB" pitchFamily="18" charset="0"/>
                  <a:ea typeface="Batang" pitchFamily="18" charset="-127"/>
                  <a:cs typeface="Arial" pitchFamily="34" charset="0"/>
                </a:rPr>
                <a:t>Clube de Vantagens Cinépolis</a:t>
              </a:r>
            </a:p>
            <a:p>
              <a:pPr algn="ctr"/>
              <a:r>
                <a:rPr lang="en-US" sz="1600" b="1" dirty="0" smtClean="0">
                  <a:latin typeface="Californian FB" pitchFamily="18" charset="0"/>
                  <a:ea typeface="Batang" pitchFamily="18" charset="-127"/>
                  <a:cs typeface="Arial" pitchFamily="34" charset="0"/>
                </a:rPr>
                <a:t>Bomboniere (Vista)</a:t>
              </a:r>
              <a:endParaRPr lang="pt-BR" sz="1600" b="1" dirty="0">
                <a:latin typeface="Californian FB" pitchFamily="18" charset="0"/>
                <a:ea typeface="Batang" pitchFamily="18" charset="-127"/>
                <a:cs typeface="Arial" pitchFamily="34" charset="0"/>
              </a:endParaRPr>
            </a:p>
          </p:txBody>
        </p:sp>
        <p:pic>
          <p:nvPicPr>
            <p:cNvPr id="1030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42884" y="1726458"/>
              <a:ext cx="2271728" cy="214314"/>
            </a:xfrm>
            <a:prstGeom prst="rect">
              <a:avLst/>
            </a:prstGeom>
            <a:noFill/>
          </p:spPr>
        </p:pic>
        <p:pic>
          <p:nvPicPr>
            <p:cNvPr id="29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28596" y="428604"/>
              <a:ext cx="2271728" cy="214314"/>
            </a:xfrm>
            <a:prstGeom prst="rect">
              <a:avLst/>
            </a:prstGeom>
            <a:noFill/>
          </p:spPr>
        </p:pic>
      </p:grpSp>
      <p:cxnSp>
        <p:nvCxnSpPr>
          <p:cNvPr id="32" name="Conector reto 31"/>
          <p:cNvCxnSpPr/>
          <p:nvPr/>
        </p:nvCxnSpPr>
        <p:spPr>
          <a:xfrm>
            <a:off x="16020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23"/>
          <p:cNvSpPr txBox="1"/>
          <p:nvPr/>
        </p:nvSpPr>
        <p:spPr>
          <a:xfrm>
            <a:off x="274320" y="3618656"/>
            <a:ext cx="285752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Lucida Bright" panose="02040602050505020304" pitchFamily="18" charset="0"/>
              </a:rPr>
              <a:t>O Clube de Vantagens Cinépolis é um programa gratuito criado para você se beneficiar das promoções exclusivas. É muito simples; basta me dizer seu nome, sobrenome, CPF, data nascimento e e-mail.</a:t>
            </a:r>
          </a:p>
          <a:p>
            <a:pPr algn="just"/>
            <a:endParaRPr lang="en-US" sz="1100" dirty="0">
              <a:latin typeface="Lucida Bright" panose="02040602050505020304" pitchFamily="18" charset="0"/>
            </a:endParaRPr>
          </a:p>
          <a:p>
            <a:pPr algn="just"/>
            <a:endParaRPr lang="en-US" sz="1100" dirty="0">
              <a:latin typeface="Lucida Bright" panose="02040602050505020304" pitchFamily="18" charset="0"/>
            </a:endParaRPr>
          </a:p>
          <a:p>
            <a:pPr algn="just"/>
            <a:r>
              <a:rPr lang="en-US" sz="1100" dirty="0">
                <a:latin typeface="Lucida Bright" panose="02040602050505020304" pitchFamily="18" charset="0"/>
              </a:rPr>
              <a:t>Para </a:t>
            </a:r>
            <a:r>
              <a:rPr lang="en-US" sz="1100" dirty="0">
                <a:latin typeface="Lucida Bright" panose="02040602050505020304" pitchFamily="18" charset="0"/>
              </a:rPr>
              <a:t>obter</a:t>
            </a:r>
            <a:r>
              <a:rPr lang="en-US" sz="1100" dirty="0">
                <a:latin typeface="Lucida Bright" panose="02040602050505020304" pitchFamily="18" charset="0"/>
              </a:rPr>
              <a:t> </a:t>
            </a:r>
            <a:r>
              <a:rPr lang="en-US" sz="1100" dirty="0">
                <a:latin typeface="Lucida Bright" panose="02040602050505020304" pitchFamily="18" charset="0"/>
              </a:rPr>
              <a:t>acesso</a:t>
            </a:r>
            <a:r>
              <a:rPr lang="en-US" sz="1100" dirty="0">
                <a:latin typeface="Lucida Bright" panose="02040602050505020304" pitchFamily="18" charset="0"/>
              </a:rPr>
              <a:t> </a:t>
            </a:r>
            <a:r>
              <a:rPr lang="en-US" sz="1100" dirty="0">
                <a:latin typeface="Lucida Bright" panose="02040602050505020304" pitchFamily="18" charset="0"/>
              </a:rPr>
              <a:t>ao</a:t>
            </a:r>
            <a:r>
              <a:rPr lang="en-US" sz="1100" dirty="0">
                <a:latin typeface="Lucida Bright" panose="02040602050505020304" pitchFamily="18" charset="0"/>
              </a:rPr>
              <a:t> </a:t>
            </a:r>
            <a:r>
              <a:rPr lang="en-US" sz="1100" dirty="0">
                <a:latin typeface="Lucida Bright" panose="02040602050505020304" pitchFamily="18" charset="0"/>
              </a:rPr>
              <a:t>Termo</a:t>
            </a:r>
            <a:r>
              <a:rPr lang="en-US" sz="1100" dirty="0">
                <a:latin typeface="Lucida Bright" panose="02040602050505020304" pitchFamily="18" charset="0"/>
              </a:rPr>
              <a:t> de </a:t>
            </a:r>
            <a:r>
              <a:rPr lang="en-US" sz="1100" dirty="0">
                <a:latin typeface="Lucida Bright" panose="02040602050505020304" pitchFamily="18" charset="0"/>
              </a:rPr>
              <a:t>Adesão</a:t>
            </a:r>
            <a:r>
              <a:rPr lang="en-US" sz="1100" dirty="0">
                <a:latin typeface="Lucida Bright" panose="02040602050505020304" pitchFamily="18" charset="0"/>
              </a:rPr>
              <a:t> e a </a:t>
            </a:r>
            <a:r>
              <a:rPr lang="en-US" sz="1100" dirty="0">
                <a:latin typeface="Lucida Bright" panose="02040602050505020304" pitchFamily="18" charset="0"/>
              </a:rPr>
              <a:t>Política</a:t>
            </a:r>
            <a:r>
              <a:rPr lang="en-US" sz="1100" dirty="0">
                <a:latin typeface="Lucida Bright" panose="02040602050505020304" pitchFamily="18" charset="0"/>
              </a:rPr>
              <a:t> de </a:t>
            </a:r>
            <a:r>
              <a:rPr lang="en-US" sz="1100" dirty="0">
                <a:latin typeface="Lucida Bright" panose="02040602050505020304" pitchFamily="18" charset="0"/>
              </a:rPr>
              <a:t>Privacidade</a:t>
            </a:r>
            <a:r>
              <a:rPr lang="en-US" sz="1100" dirty="0">
                <a:latin typeface="Lucida Bright" panose="02040602050505020304" pitchFamily="18" charset="0"/>
              </a:rPr>
              <a:t>, o </a:t>
            </a:r>
            <a:r>
              <a:rPr lang="en-US" sz="1100" dirty="0">
                <a:latin typeface="Lucida Bright" panose="02040602050505020304" pitchFamily="18" charset="0"/>
              </a:rPr>
              <a:t>cliente</a:t>
            </a:r>
            <a:r>
              <a:rPr lang="en-US" sz="1100" dirty="0">
                <a:latin typeface="Lucida Bright" panose="02040602050505020304" pitchFamily="18" charset="0"/>
              </a:rPr>
              <a:t> </a:t>
            </a:r>
            <a:r>
              <a:rPr lang="en-US" sz="1100" dirty="0">
                <a:latin typeface="Lucida Bright" panose="02040602050505020304" pitchFamily="18" charset="0"/>
              </a:rPr>
              <a:t>deve</a:t>
            </a:r>
            <a:r>
              <a:rPr lang="en-US" sz="1100" dirty="0">
                <a:latin typeface="Lucida Bright" panose="02040602050505020304" pitchFamily="18" charset="0"/>
              </a:rPr>
              <a:t> </a:t>
            </a:r>
            <a:r>
              <a:rPr lang="en-US" sz="1100" dirty="0">
                <a:latin typeface="Lucida Bright" panose="02040602050505020304" pitchFamily="18" charset="0"/>
              </a:rPr>
              <a:t>acessar</a:t>
            </a:r>
            <a:r>
              <a:rPr lang="en-US" sz="1100" dirty="0">
                <a:latin typeface="Lucida Bright" panose="02040602050505020304" pitchFamily="18" charset="0"/>
              </a:rPr>
              <a:t> o site da </a:t>
            </a:r>
            <a:r>
              <a:rPr lang="en-US" sz="1100" dirty="0">
                <a:latin typeface="Lucida Bright" panose="02040602050505020304" pitchFamily="18" charset="0"/>
              </a:rPr>
              <a:t>Cinépolis</a:t>
            </a:r>
            <a:r>
              <a:rPr lang="en-US" sz="1100" dirty="0">
                <a:latin typeface="Lucida Bright" panose="02040602050505020304" pitchFamily="18" charset="0"/>
              </a:rPr>
              <a:t>.</a:t>
            </a:r>
            <a:endParaRPr lang="en-US" sz="1100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46" name="CaixaDeTexto 22"/>
          <p:cNvSpPr txBox="1"/>
          <p:nvPr/>
        </p:nvSpPr>
        <p:spPr>
          <a:xfrm>
            <a:off x="107504" y="306896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Script - explicação sobre o Clube de Vantagens:</a:t>
            </a:r>
            <a:endParaRPr lang="pt-BR" sz="1200" b="1" dirty="0"/>
          </a:p>
        </p:txBody>
      </p:sp>
      <p:sp>
        <p:nvSpPr>
          <p:cNvPr id="18" name="5 Rectángulo redondeado"/>
          <p:cNvSpPr/>
          <p:nvPr/>
        </p:nvSpPr>
        <p:spPr>
          <a:xfrm>
            <a:off x="9397670" y="2195794"/>
            <a:ext cx="2520000" cy="26102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100" dirty="0">
              <a:solidFill>
                <a:srgbClr val="0358EF"/>
              </a:solidFill>
              <a:latin typeface="Lucida Bright" panose="02040602050505020304" pitchFamily="18" charset="0"/>
            </a:endParaRPr>
          </a:p>
        </p:txBody>
      </p:sp>
      <p:sp>
        <p:nvSpPr>
          <p:cNvPr id="48" name="CaixaDeTexto 22"/>
          <p:cNvSpPr txBox="1"/>
          <p:nvPr/>
        </p:nvSpPr>
        <p:spPr>
          <a:xfrm>
            <a:off x="3651946" y="1495817"/>
            <a:ext cx="2216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ITENS PROMOCIONAIS:</a:t>
            </a:r>
            <a:endParaRPr lang="pt-BR" sz="1400" b="1" dirty="0"/>
          </a:p>
        </p:txBody>
      </p:sp>
      <p:sp>
        <p:nvSpPr>
          <p:cNvPr id="49" name="CaixaDeTexto 23"/>
          <p:cNvSpPr txBox="1"/>
          <p:nvPr/>
        </p:nvSpPr>
        <p:spPr>
          <a:xfrm>
            <a:off x="3156052" y="1628800"/>
            <a:ext cx="27740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 smtClean="0">
              <a:latin typeface="Lucida Bright" panose="02040602050505020304" pitchFamily="18" charset="0"/>
            </a:endParaRPr>
          </a:p>
          <a:p>
            <a:pPr algn="ctr"/>
            <a:r>
              <a:rPr lang="en-US" sz="1400" b="1" u="sng" dirty="0" smtClean="0">
                <a:latin typeface="Lucida Bright" panose="02040602050505020304" pitchFamily="18" charset="0"/>
              </a:rPr>
              <a:t>TERÇA -FEIRA</a:t>
            </a:r>
            <a:endParaRPr lang="en-US" sz="1400" b="1" u="sng" dirty="0">
              <a:latin typeface="Lucida Bright" panose="02040602050505020304" pitchFamily="18" charset="0"/>
            </a:endParaRPr>
          </a:p>
          <a:p>
            <a:pPr algn="ctr"/>
            <a:endParaRPr lang="en-US" sz="1400" dirty="0">
              <a:latin typeface="Lucida Bright" panose="02040602050505020304" pitchFamily="18" charset="0"/>
            </a:endParaRPr>
          </a:p>
          <a:p>
            <a:pPr algn="ctr"/>
            <a:r>
              <a:rPr lang="en-US" sz="1400" dirty="0" smtClean="0">
                <a:latin typeface="Lucida Bright" panose="02040602050505020304" pitchFamily="18" charset="0"/>
              </a:rPr>
              <a:t>2x1 Nachos</a:t>
            </a:r>
          </a:p>
          <a:p>
            <a:pPr algn="ctr"/>
            <a:endParaRPr lang="en-US" sz="1400" dirty="0" smtClean="0">
              <a:latin typeface="Lucida Bright" panose="02040602050505020304" pitchFamily="18" charset="0"/>
            </a:endParaRPr>
          </a:p>
          <a:p>
            <a:pPr algn="ctr"/>
            <a:endParaRPr lang="en-US" sz="1400" dirty="0">
              <a:latin typeface="Lucida Bright" panose="02040602050505020304" pitchFamily="18" charset="0"/>
            </a:endParaRPr>
          </a:p>
          <a:p>
            <a:pPr algn="ctr"/>
            <a:r>
              <a:rPr lang="en-US" sz="1400" b="1" u="sng" dirty="0" smtClean="0">
                <a:latin typeface="Lucida Bright" panose="02040602050505020304" pitchFamily="18" charset="0"/>
              </a:rPr>
              <a:t>MÊS ANIVERSÁRIO</a:t>
            </a:r>
            <a:endParaRPr lang="en-US" sz="1400" b="1" u="sng" dirty="0">
              <a:latin typeface="Lucida Bright" panose="02040602050505020304" pitchFamily="18" charset="0"/>
            </a:endParaRPr>
          </a:p>
          <a:p>
            <a:pPr algn="ctr"/>
            <a:endParaRPr lang="en-US" sz="1400" dirty="0">
              <a:latin typeface="Lucida Bright" panose="02040602050505020304" pitchFamily="18" charset="0"/>
            </a:endParaRPr>
          </a:p>
          <a:p>
            <a:pPr algn="ctr"/>
            <a:r>
              <a:rPr lang="en-US" sz="1400" dirty="0" smtClean="0">
                <a:latin typeface="Lucida Bright" panose="02040602050505020304" pitchFamily="18" charset="0"/>
              </a:rPr>
              <a:t>2X1 Hot dog</a:t>
            </a:r>
          </a:p>
          <a:p>
            <a:pPr algn="just"/>
            <a:endParaRPr lang="en-US" sz="1400" u="sng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s-MX" sz="1100" dirty="0" smtClean="0">
                <a:latin typeface="Lucida Bright" panose="02040602050505020304" pitchFamily="18" charset="0"/>
              </a:rPr>
              <a:t>Para </a:t>
            </a:r>
            <a:r>
              <a:rPr lang="es-MX" sz="1100" dirty="0">
                <a:latin typeface="Lucida Bright" panose="02040602050505020304" pitchFamily="18" charset="0"/>
              </a:rPr>
              <a:t>usufruir desta vantagem, o cliente deve aguardar 24 hrs após o cadastro </a:t>
            </a:r>
            <a:r>
              <a:rPr lang="es-MX" sz="1100" dirty="0" smtClean="0">
                <a:latin typeface="Lucida Bright" panose="02040602050505020304" pitchFamily="18" charset="0"/>
              </a:rPr>
              <a:t>prévio e apresentar seu RG na </a:t>
            </a:r>
            <a:r>
              <a:rPr lang="es-MX" sz="1100" dirty="0" smtClean="0">
                <a:latin typeface="Lucida Bright" panose="02040602050505020304" pitchFamily="18" charset="0"/>
              </a:rPr>
              <a:t>Bomboniere</a:t>
            </a:r>
            <a:r>
              <a:rPr lang="es-MX" sz="1100" dirty="0" smtClean="0">
                <a:latin typeface="Lucida Bright" panose="02040602050505020304" pitchFamily="18" charset="0"/>
              </a:rPr>
              <a:t>.</a:t>
            </a:r>
          </a:p>
          <a:p>
            <a:pPr algn="ctr"/>
            <a:endParaRPr lang="es-MX" sz="1100" dirty="0" smtClean="0">
              <a:latin typeface="Lucida Bright" panose="02040602050505020304" pitchFamily="18" charset="0"/>
            </a:endParaRPr>
          </a:p>
          <a:p>
            <a:pPr algn="ctr"/>
            <a:endParaRPr lang="es-MX" sz="1100" dirty="0">
              <a:latin typeface="Lucida Bright" panose="02040602050505020304" pitchFamily="18" charset="0"/>
            </a:endParaRPr>
          </a:p>
          <a:p>
            <a:pPr algn="just"/>
            <a:r>
              <a:rPr lang="es-MX" sz="1100" dirty="0">
                <a:latin typeface="Lucida Bright" panose="02040602050505020304" pitchFamily="18" charset="0"/>
              </a:rPr>
              <a:t>Importante que </a:t>
            </a:r>
            <a:r>
              <a:rPr lang="es-MX" sz="1100" dirty="0" smtClean="0">
                <a:latin typeface="Lucida Bright" panose="02040602050505020304" pitchFamily="18" charset="0"/>
              </a:rPr>
              <a:t>o cliente </a:t>
            </a:r>
            <a:r>
              <a:rPr lang="es-MX" sz="1100" dirty="0">
                <a:latin typeface="Lucida Bright" panose="02040602050505020304" pitchFamily="18" charset="0"/>
              </a:rPr>
              <a:t>realize o cadastro completo no site para se beneficiar deste ítem promocional</a:t>
            </a:r>
            <a:r>
              <a:rPr lang="es-MX" sz="1100" dirty="0" smtClean="0">
                <a:latin typeface="Lucida Bright" panose="02040602050505020304" pitchFamily="18" charset="0"/>
              </a:rPr>
              <a:t>.</a:t>
            </a:r>
            <a:endParaRPr lang="es-MX" sz="1100" dirty="0">
              <a:latin typeface="Lucida Bright" panose="02040602050505020304" pitchFamily="18" charset="0"/>
            </a:endParaRPr>
          </a:p>
          <a:p>
            <a:pPr algn="ctr"/>
            <a:endParaRPr lang="es-MX" sz="1100" u="sng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ctr"/>
            <a:endParaRPr lang="es-MX" sz="1100" u="sng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3 Rectángulo redondeado"/>
          <p:cNvSpPr/>
          <p:nvPr/>
        </p:nvSpPr>
        <p:spPr>
          <a:xfrm>
            <a:off x="389592" y="4297471"/>
            <a:ext cx="2520000" cy="26102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1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16" name="36 Rectángulo redondeado"/>
          <p:cNvSpPr/>
          <p:nvPr/>
        </p:nvSpPr>
        <p:spPr>
          <a:xfrm>
            <a:off x="324303" y="5675414"/>
            <a:ext cx="2629872" cy="13043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s-MX" sz="11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65" name="CaixaDeTexto 22"/>
          <p:cNvSpPr txBox="1"/>
          <p:nvPr/>
        </p:nvSpPr>
        <p:spPr>
          <a:xfrm>
            <a:off x="2954175" y="31706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DEMONSTRATIVO:</a:t>
            </a:r>
            <a:endParaRPr lang="pt-B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869185"/>
            <a:ext cx="3147219" cy="2809382"/>
          </a:xfrm>
          <a:prstGeom prst="rect">
            <a:avLst/>
          </a:prstGeom>
        </p:spPr>
      </p:pic>
      <p:sp>
        <p:nvSpPr>
          <p:cNvPr id="6" name="CaixaDeTexto 23"/>
          <p:cNvSpPr txBox="1"/>
          <p:nvPr/>
        </p:nvSpPr>
        <p:spPr>
          <a:xfrm>
            <a:off x="1835696" y="4956285"/>
            <a:ext cx="643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latin typeface="Lucida Bright" panose="02040602050505020304" pitchFamily="18" charset="0"/>
              </a:rPr>
              <a:t>Obs.: O documento encontra-se configurado para imprimir no formato </a:t>
            </a:r>
          </a:p>
          <a:p>
            <a:pPr algn="just"/>
            <a:r>
              <a:rPr lang="en-US" sz="1200" dirty="0" smtClean="0">
                <a:latin typeface="Lucida Bright" panose="02040602050505020304" pitchFamily="18" charset="0"/>
              </a:rPr>
              <a:t>como se encontra na imagem acima. </a:t>
            </a:r>
          </a:p>
          <a:p>
            <a:pPr algn="just"/>
            <a:r>
              <a:rPr lang="en-US" sz="1200" dirty="0" smtClean="0">
                <a:latin typeface="Lucida Bright" panose="02040602050505020304" pitchFamily="18" charset="0"/>
              </a:rPr>
              <a:t>Plastificar e entregar para cada Cinepolito da Bomboniere.</a:t>
            </a:r>
            <a:endParaRPr lang="en-US" sz="1200" dirty="0" smtClean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672</TotalTime>
  <Words>160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Batang</vt:lpstr>
      <vt:lpstr>Arial</vt:lpstr>
      <vt:lpstr>Arial Black</vt:lpstr>
      <vt:lpstr>Calibri</vt:lpstr>
      <vt:lpstr>Californian FB</vt:lpstr>
      <vt:lpstr>Franklin Gothic Book</vt:lpstr>
      <vt:lpstr>Franklin Gothic Medium</vt:lpstr>
      <vt:lpstr>Lucida Bright</vt:lpstr>
      <vt:lpstr>Wingdings 2</vt:lpstr>
      <vt:lpstr>Viagem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Daniele Endler (ext. Scanton)</cp:lastModifiedBy>
  <cp:revision>75</cp:revision>
  <dcterms:created xsi:type="dcterms:W3CDTF">2016-04-29T19:09:56Z</dcterms:created>
  <dcterms:modified xsi:type="dcterms:W3CDTF">2018-01-03T14:04:19Z</dcterms:modified>
</cp:coreProperties>
</file>