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11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64F9C-95D9-43F0-B9C6-C26047647E6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C576E-274B-4758-A381-C3893F5F15B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74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C576E-274B-4758-A381-C3893F5F15B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00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977412-6101-4D1A-9A5C-4B8BD10666E6}" type="datetimeFigureOut">
              <a:rPr lang="pt-BR" smtClean="0"/>
              <a:pPr/>
              <a:t>04/08/2017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 rot="5400000">
            <a:off x="2572554" y="3429000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-284966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054298" y="1556792"/>
            <a:ext cx="27740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900" u="sng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Milk Shake (copo pequeno):</a:t>
            </a:r>
          </a:p>
          <a:p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Calda 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de morango: 1 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concha cheia + ½ (sem transbordar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endParaRPr lang="en-US" sz="9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Leite: marca do copo</a:t>
            </a:r>
            <a:endParaRPr lang="en-US" sz="9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Calda de 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chocolate Blend: 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3 pumps </a:t>
            </a:r>
          </a:p>
          <a:p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Farofa 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de amendoim: usar o copo Cinépolis para medir. Colocar o produto até o logo Cinépolis, conforme indicado na imagem (equivalente a 35grs).</a:t>
            </a:r>
          </a:p>
          <a:p>
            <a:pPr algn="just"/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 </a:t>
            </a:r>
          </a:p>
          <a:p>
            <a:pPr algn="just"/>
            <a:r>
              <a:rPr lang="es-MX" sz="900" u="sng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Milk </a:t>
            </a:r>
            <a:r>
              <a:rPr lang="es-MX" sz="900" u="sng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Shake (copo </a:t>
            </a:r>
            <a:r>
              <a:rPr lang="es-MX" sz="900" u="sng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médio):</a:t>
            </a:r>
          </a:p>
          <a:p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Calda 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de morango: 2 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conchas cheias (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sem transbordar) </a:t>
            </a:r>
            <a:endParaRPr lang="en-US" sz="9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Leite: marca do copo</a:t>
            </a:r>
            <a:endParaRPr lang="en-US" sz="9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Calda de 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chocolate Blend: 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4 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pumps</a:t>
            </a:r>
          </a:p>
          <a:p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Farofa 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de amendoim: usar o copo transparente para medir. Colocar o produto até a metade da borda do copo, conforme indicado na imagem (equivalente a 45grs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endParaRPr lang="en-US" sz="9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s-MX" sz="900" u="sng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Milk Shake (copo </a:t>
            </a:r>
            <a:r>
              <a:rPr lang="es-MX" sz="900" u="sng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grande):</a:t>
            </a:r>
            <a:endParaRPr lang="es-MX" sz="900" u="sng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Calda 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de morango: 2 conchas cheias (sem transbordar) </a:t>
            </a: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Leite: marca do copo</a:t>
            </a: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Calda de chocolate Blend: 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6 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pumps</a:t>
            </a:r>
          </a:p>
          <a:p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Farofa de amendoim: usar o copo transparente para medir. Colocar o produto até a metade da borda do copo, conforme indicado na imagem (equivalente a 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60grs</a:t>
            </a:r>
            <a:r>
              <a:rPr lang="en-US" sz="900" dirty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endParaRPr lang="en-US" sz="9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6618725" y="1285859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TABELA DE MEDIDAS:</a:t>
            </a:r>
            <a:endParaRPr lang="pt-BR" sz="1200" b="1" dirty="0"/>
          </a:p>
        </p:txBody>
      </p:sp>
      <p:grpSp>
        <p:nvGrpSpPr>
          <p:cNvPr id="5" name="Grupo 29"/>
          <p:cNvGrpSpPr/>
          <p:nvPr/>
        </p:nvGrpSpPr>
        <p:grpSpPr>
          <a:xfrm>
            <a:off x="267026" y="1632668"/>
            <a:ext cx="2986108" cy="1214446"/>
            <a:chOff x="180082" y="428604"/>
            <a:chExt cx="2986108" cy="1214446"/>
          </a:xfrm>
        </p:grpSpPr>
        <p:sp>
          <p:nvSpPr>
            <p:cNvPr id="13" name="CaixaDeTexto 12"/>
            <p:cNvSpPr txBox="1"/>
            <p:nvPr/>
          </p:nvSpPr>
          <p:spPr>
            <a:xfrm>
              <a:off x="180082" y="642918"/>
              <a:ext cx="2986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 Black" pitchFamily="34" charset="0"/>
                </a:rPr>
                <a:t>GUIA DE BOLSO</a:t>
              </a:r>
              <a:endParaRPr lang="pt-BR" sz="2400" b="1" dirty="0">
                <a:latin typeface="Arial Black" pitchFamily="34" charset="0"/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972170" y="1066416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alifornian FB" pitchFamily="18" charset="0"/>
                  <a:ea typeface="Batang" pitchFamily="18" charset="-127"/>
                  <a:cs typeface="Arial" pitchFamily="34" charset="0"/>
                </a:rPr>
                <a:t>SPYRAL</a:t>
              </a:r>
              <a:endParaRPr lang="pt-BR" b="1" dirty="0">
                <a:latin typeface="Californian FB" pitchFamily="18" charset="0"/>
                <a:ea typeface="Batang" pitchFamily="18" charset="-127"/>
                <a:cs typeface="Arial" pitchFamily="34" charset="0"/>
              </a:endParaRPr>
            </a:p>
          </p:txBody>
        </p:sp>
        <p:pic>
          <p:nvPicPr>
            <p:cNvPr id="1030" name="Picture 6" descr="http://cgispread.com/wp-content/uploads/2015/01/Vintage-logo-restaurant-menu-set-vector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7389" t="54563" r="9486" b="42136"/>
            <a:stretch>
              <a:fillRect/>
            </a:stretch>
          </p:blipFill>
          <p:spPr bwMode="auto">
            <a:xfrm>
              <a:off x="442884" y="1428736"/>
              <a:ext cx="2271728" cy="214314"/>
            </a:xfrm>
            <a:prstGeom prst="rect">
              <a:avLst/>
            </a:prstGeom>
            <a:noFill/>
          </p:spPr>
        </p:pic>
        <p:pic>
          <p:nvPicPr>
            <p:cNvPr id="29" name="Picture 6" descr="http://cgispread.com/wp-content/uploads/2015/01/Vintage-logo-restaurant-menu-set-vector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7389" t="54563" r="9486" b="42136"/>
            <a:stretch>
              <a:fillRect/>
            </a:stretch>
          </p:blipFill>
          <p:spPr bwMode="auto">
            <a:xfrm>
              <a:off x="428596" y="428604"/>
              <a:ext cx="2271728" cy="214314"/>
            </a:xfrm>
            <a:prstGeom prst="rect">
              <a:avLst/>
            </a:prstGeom>
            <a:noFill/>
          </p:spPr>
        </p:pic>
      </p:grpSp>
      <p:cxnSp>
        <p:nvCxnSpPr>
          <p:cNvPr id="32" name="Conector reto 31"/>
          <p:cNvCxnSpPr/>
          <p:nvPr/>
        </p:nvCxnSpPr>
        <p:spPr>
          <a:xfrm>
            <a:off x="16020" y="5570552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5400000">
            <a:off x="-3215512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rot="5400000">
            <a:off x="5430074" y="3428182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23"/>
          <p:cNvSpPr txBox="1"/>
          <p:nvPr/>
        </p:nvSpPr>
        <p:spPr>
          <a:xfrm>
            <a:off x="237952" y="3925828"/>
            <a:ext cx="28575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smtClean="0">
                <a:latin typeface="Lucida Bright" panose="02040602050505020304" pitchFamily="18" charset="0"/>
              </a:rPr>
              <a:t>Atendimento:</a:t>
            </a:r>
            <a:r>
              <a:rPr lang="es-ES" sz="1000" dirty="0" smtClean="0">
                <a:latin typeface="Lucida Bright" panose="02040602050505020304" pitchFamily="18" charset="0"/>
              </a:rPr>
              <a:t> </a:t>
            </a:r>
            <a:r>
              <a:rPr lang="en-US" sz="1000" dirty="0" smtClean="0">
                <a:latin typeface="Lucida Bright" panose="02040602050505020304" pitchFamily="18" charset="0"/>
              </a:rPr>
              <a:t>Saudar e despedir do cliente, dizendo:</a:t>
            </a:r>
            <a:endParaRPr lang="en-US" sz="1000" dirty="0">
              <a:latin typeface="Lucida Bright" panose="02040602050505020304" pitchFamily="18" charset="0"/>
            </a:endParaRPr>
          </a:p>
          <a:p>
            <a:pPr algn="just"/>
            <a:r>
              <a:rPr lang="en-US" sz="1000" dirty="0" smtClean="0">
                <a:latin typeface="Lucida Bright" panose="02040602050505020304" pitchFamily="18" charset="0"/>
              </a:rPr>
              <a:t>- Bom dia, tarde ou noite. Bem vindo à Cinépolis.</a:t>
            </a:r>
          </a:p>
          <a:p>
            <a:pPr algn="just"/>
            <a:endParaRPr lang="en-US" sz="1000" dirty="0">
              <a:latin typeface="Lucida Bright" panose="02040602050505020304" pitchFamily="18" charset="0"/>
            </a:endParaRPr>
          </a:p>
          <a:p>
            <a:pPr algn="just"/>
            <a:r>
              <a:rPr lang="en-US" sz="1200" b="1" dirty="0" smtClean="0">
                <a:latin typeface="Lucida Bright" panose="02040602050505020304" pitchFamily="18" charset="0"/>
              </a:rPr>
              <a:t>IMPORTANTE: </a:t>
            </a:r>
            <a:r>
              <a:rPr lang="en-US" sz="1000" b="1" dirty="0" smtClean="0">
                <a:latin typeface="Lucida Bright" panose="02040602050505020304" pitchFamily="18" charset="0"/>
              </a:rPr>
              <a:t>Atender o cliente realizando contato visual (olhando em seus olhos) e sorrir.</a:t>
            </a:r>
          </a:p>
        </p:txBody>
      </p:sp>
      <p:sp>
        <p:nvSpPr>
          <p:cNvPr id="46" name="CaixaDeTexto 22"/>
          <p:cNvSpPr txBox="1"/>
          <p:nvPr/>
        </p:nvSpPr>
        <p:spPr>
          <a:xfrm>
            <a:off x="277615" y="3569187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Script </a:t>
            </a:r>
            <a:r>
              <a:rPr lang="en-US" sz="1200" b="1" dirty="0" smtClean="0"/>
              <a:t>de Atendimento e Maximização:</a:t>
            </a:r>
            <a:endParaRPr lang="pt-BR" sz="1200" b="1" dirty="0"/>
          </a:p>
        </p:txBody>
      </p:sp>
      <p:sp>
        <p:nvSpPr>
          <p:cNvPr id="18" name="5 Rectángulo redondeado"/>
          <p:cNvSpPr/>
          <p:nvPr/>
        </p:nvSpPr>
        <p:spPr>
          <a:xfrm>
            <a:off x="9397670" y="2195794"/>
            <a:ext cx="2520000" cy="26102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1100" dirty="0">
              <a:solidFill>
                <a:srgbClr val="0358EF"/>
              </a:solidFill>
              <a:latin typeface="Lucida Bright" panose="02040602050505020304" pitchFamily="18" charset="0"/>
            </a:endParaRPr>
          </a:p>
        </p:txBody>
      </p:sp>
      <p:sp>
        <p:nvSpPr>
          <p:cNvPr id="48" name="CaixaDeTexto 22"/>
          <p:cNvSpPr txBox="1"/>
          <p:nvPr/>
        </p:nvSpPr>
        <p:spPr>
          <a:xfrm>
            <a:off x="3579739" y="1353915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TABELA DE MEDIDAS:</a:t>
            </a:r>
            <a:endParaRPr lang="pt-BR" sz="1200" b="1" dirty="0"/>
          </a:p>
        </p:txBody>
      </p:sp>
      <p:sp>
        <p:nvSpPr>
          <p:cNvPr id="49" name="CaixaDeTexto 23"/>
          <p:cNvSpPr txBox="1"/>
          <p:nvPr/>
        </p:nvSpPr>
        <p:spPr>
          <a:xfrm>
            <a:off x="3156052" y="1700808"/>
            <a:ext cx="277403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u="sng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Casquinha/ Cascão: </a:t>
            </a:r>
          </a:p>
          <a:p>
            <a:pPr algn="just"/>
            <a:endParaRPr lang="es-MX" sz="1200" dirty="0" smtClean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r>
              <a:rPr lang="en-US" sz="1000" dirty="0">
                <a:solidFill>
                  <a:schemeClr val="tx2">
                    <a:lumMod val="50000"/>
                  </a:schemeClr>
                </a:solidFill>
              </a:rPr>
              <a:t>Calda de morango: 1 concha cheia (sem transbordar)</a:t>
            </a:r>
          </a:p>
          <a:p>
            <a:r>
              <a:rPr lang="en-US" sz="1000" dirty="0">
                <a:solidFill>
                  <a:schemeClr val="tx2">
                    <a:lumMod val="50000"/>
                  </a:schemeClr>
                </a:solidFill>
              </a:rPr>
              <a:t>Calda de chocolate: 2 pumps (cada um equivale 10grs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s-MX" sz="10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 </a:t>
            </a:r>
          </a:p>
          <a:p>
            <a:endParaRPr lang="pt-BR" sz="10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sz="1000" dirty="0" smtClean="0">
                <a:solidFill>
                  <a:schemeClr val="tx2">
                    <a:lumMod val="50000"/>
                  </a:schemeClr>
                </a:solidFill>
              </a:rPr>
              <a:t>Nota</a:t>
            </a:r>
            <a:r>
              <a:rPr lang="pt-BR" sz="1000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sz="1000" dirty="0">
                <a:solidFill>
                  <a:schemeClr val="tx2">
                    <a:lumMod val="50000"/>
                  </a:schemeClr>
                </a:solidFill>
              </a:rPr>
              <a:t>Deve ser colocado 1 tubete no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</a:rPr>
              <a:t>Cascão.</a:t>
            </a:r>
            <a:endParaRPr lang="es-MX" sz="1000" dirty="0" smtClean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endParaRPr lang="es-MX" sz="1000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pPr algn="just"/>
            <a:endParaRPr lang="es-MX" sz="1200" u="sng" dirty="0" smtClean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pPr algn="just"/>
            <a:endParaRPr lang="es-MX" sz="1200" u="sng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pPr algn="just"/>
            <a:endParaRPr lang="es-MX" sz="1200" u="sng" dirty="0" smtClean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pPr algn="just"/>
            <a:r>
              <a:rPr lang="es-MX" sz="1200" u="sng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Sundae:</a:t>
            </a:r>
          </a:p>
          <a:p>
            <a:pPr algn="just"/>
            <a:endParaRPr lang="es-MX" sz="1200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r>
              <a:rPr lang="en-US" sz="1000" dirty="0">
                <a:solidFill>
                  <a:schemeClr val="tx2">
                    <a:lumMod val="50000"/>
                  </a:schemeClr>
                </a:solidFill>
              </a:rPr>
              <a:t>Calda de morango: 1 concha cheia (sem transbordar)</a:t>
            </a:r>
          </a:p>
          <a:p>
            <a:r>
              <a:rPr lang="en-US" sz="1000" dirty="0">
                <a:solidFill>
                  <a:schemeClr val="tx2">
                    <a:lumMod val="50000"/>
                  </a:schemeClr>
                </a:solidFill>
              </a:rPr>
              <a:t>Calda de chocolate: 2 pumps (cada um equivale 10grs)</a:t>
            </a:r>
            <a:endParaRPr lang="pt-BR" sz="10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1000" dirty="0">
                <a:solidFill>
                  <a:schemeClr val="tx2">
                    <a:lumMod val="50000"/>
                  </a:schemeClr>
                </a:solidFill>
              </a:rPr>
              <a:t>Crocante de amendoim: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</a:rPr>
              <a:t>1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</a:rPr>
              <a:t>alavanca</a:t>
            </a:r>
            <a:endParaRPr lang="en-US" sz="1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0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pt-BR" sz="1000" dirty="0">
                <a:solidFill>
                  <a:schemeClr val="tx2">
                    <a:lumMod val="50000"/>
                  </a:schemeClr>
                </a:solidFill>
              </a:rPr>
              <a:t>Nota: </a:t>
            </a:r>
            <a:r>
              <a:rPr lang="en-US" sz="1000" dirty="0">
                <a:solidFill>
                  <a:schemeClr val="tx2">
                    <a:lumMod val="50000"/>
                  </a:schemeClr>
                </a:solidFill>
              </a:rPr>
              <a:t>Deve ser colocado 1 tubete no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</a:rPr>
              <a:t>Sundae.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 rot="5400000">
            <a:off x="2572554" y="3429000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-284966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-32" y="5570552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5400000">
            <a:off x="-3215512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rot="5400000">
            <a:off x="5430074" y="3428182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22"/>
          <p:cNvSpPr txBox="1"/>
          <p:nvPr/>
        </p:nvSpPr>
        <p:spPr>
          <a:xfrm>
            <a:off x="3669527" y="1285860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SEGUNDA MAXMIZAÇÃO</a:t>
            </a:r>
            <a:endParaRPr lang="pt-BR" sz="1200" b="1" dirty="0"/>
          </a:p>
        </p:txBody>
      </p:sp>
      <p:sp>
        <p:nvSpPr>
          <p:cNvPr id="13" name="CaixaDeTexto 22"/>
          <p:cNvSpPr txBox="1"/>
          <p:nvPr/>
        </p:nvSpPr>
        <p:spPr>
          <a:xfrm>
            <a:off x="6609392" y="1268760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TERCEIRA MAXMIZAÇÃO</a:t>
            </a:r>
            <a:endParaRPr lang="pt-BR" sz="1200" b="1" dirty="0"/>
          </a:p>
        </p:txBody>
      </p:sp>
      <p:sp>
        <p:nvSpPr>
          <p:cNvPr id="14" name="33 Rectángulo redondeado"/>
          <p:cNvSpPr/>
          <p:nvPr/>
        </p:nvSpPr>
        <p:spPr>
          <a:xfrm>
            <a:off x="389592" y="4297471"/>
            <a:ext cx="2520000" cy="26102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1100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  <p:sp>
        <p:nvSpPr>
          <p:cNvPr id="15" name="36 Rectángulo redondeado"/>
          <p:cNvSpPr/>
          <p:nvPr/>
        </p:nvSpPr>
        <p:spPr>
          <a:xfrm>
            <a:off x="3101565" y="1579959"/>
            <a:ext cx="2930546" cy="13043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Procura-se incorporar </a:t>
            </a:r>
            <a:r>
              <a:rPr lang="es-MX" sz="1100" b="1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extras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 ao pedido, de acordo com os produtos solicitados pelo cliente.</a:t>
            </a:r>
          </a:p>
          <a:p>
            <a:pPr algn="just"/>
            <a:endParaRPr lang="es-MX" sz="1100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  <p:sp>
        <p:nvSpPr>
          <p:cNvPr id="16" name="36 Rectángulo redondeado"/>
          <p:cNvSpPr/>
          <p:nvPr/>
        </p:nvSpPr>
        <p:spPr>
          <a:xfrm>
            <a:off x="324303" y="5675414"/>
            <a:ext cx="2629872" cy="13043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es-MX" sz="1100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  <p:grpSp>
        <p:nvGrpSpPr>
          <p:cNvPr id="17" name="8 Grupo"/>
          <p:cNvGrpSpPr/>
          <p:nvPr/>
        </p:nvGrpSpPr>
        <p:grpSpPr>
          <a:xfrm>
            <a:off x="3181262" y="2698171"/>
            <a:ext cx="1152128" cy="743670"/>
            <a:chOff x="1052607" y="4248091"/>
            <a:chExt cx="1152128" cy="1888465"/>
          </a:xfrm>
        </p:grpSpPr>
        <p:grpSp>
          <p:nvGrpSpPr>
            <p:cNvPr id="18" name="9 Grupo"/>
            <p:cNvGrpSpPr/>
            <p:nvPr/>
          </p:nvGrpSpPr>
          <p:grpSpPr>
            <a:xfrm>
              <a:off x="1052607" y="4248091"/>
              <a:ext cx="1152128" cy="1888465"/>
              <a:chOff x="1045344" y="4248091"/>
              <a:chExt cx="1152128" cy="1888465"/>
            </a:xfrm>
          </p:grpSpPr>
          <p:sp>
            <p:nvSpPr>
              <p:cNvPr id="20" name="14 CuadroTexto"/>
              <p:cNvSpPr txBox="1"/>
              <p:nvPr/>
            </p:nvSpPr>
            <p:spPr>
              <a:xfrm>
                <a:off x="1045344" y="4248091"/>
                <a:ext cx="1080120" cy="1094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 smtClean="0">
                    <a:solidFill>
                      <a:schemeClr val="tx2">
                        <a:lumMod val="50000"/>
                      </a:schemeClr>
                    </a:solidFill>
                    <a:latin typeface="Lucida Bright" panose="02040602050505020304" pitchFamily="18" charset="0"/>
                  </a:rPr>
                  <a:t>Por R$ 2,00 a mais:</a:t>
                </a:r>
              </a:p>
            </p:txBody>
          </p:sp>
          <p:sp>
            <p:nvSpPr>
              <p:cNvPr id="21" name="17 CuadroTexto"/>
              <p:cNvSpPr txBox="1"/>
              <p:nvPr/>
            </p:nvSpPr>
            <p:spPr>
              <a:xfrm>
                <a:off x="1117352" y="5472227"/>
                <a:ext cx="1080120" cy="664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s-MX" sz="1100" dirty="0" smtClean="0">
                  <a:solidFill>
                    <a:schemeClr val="tx2">
                      <a:lumMod val="50000"/>
                    </a:schemeClr>
                  </a:solidFill>
                  <a:latin typeface="Lucida Bright" panose="02040602050505020304" pitchFamily="18" charset="0"/>
                </a:endParaRPr>
              </a:p>
            </p:txBody>
          </p:sp>
        </p:grpSp>
        <p:cxnSp>
          <p:nvCxnSpPr>
            <p:cNvPr id="19" name="Conector recto de flecha 127"/>
            <p:cNvCxnSpPr/>
            <p:nvPr/>
          </p:nvCxnSpPr>
          <p:spPr>
            <a:xfrm>
              <a:off x="1340703" y="4248091"/>
              <a:ext cx="576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ixaDeTexto 67"/>
          <p:cNvSpPr txBox="1"/>
          <p:nvPr/>
        </p:nvSpPr>
        <p:spPr>
          <a:xfrm>
            <a:off x="4309191" y="3298366"/>
            <a:ext cx="1317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>
                    <a:lumMod val="50000"/>
                  </a:schemeClr>
                </a:solidFill>
              </a:rPr>
              <a:t>    Extra de calda morango/ chocolate</a:t>
            </a:r>
            <a:endParaRPr lang="en-US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734" y="2378805"/>
            <a:ext cx="550085" cy="864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088" y="2378805"/>
            <a:ext cx="557515" cy="91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8 Grupo"/>
          <p:cNvGrpSpPr/>
          <p:nvPr/>
        </p:nvGrpSpPr>
        <p:grpSpPr>
          <a:xfrm>
            <a:off x="3233880" y="4318434"/>
            <a:ext cx="1152128" cy="743670"/>
            <a:chOff x="1052607" y="4248091"/>
            <a:chExt cx="1152128" cy="1888465"/>
          </a:xfrm>
        </p:grpSpPr>
        <p:grpSp>
          <p:nvGrpSpPr>
            <p:cNvPr id="26" name="9 Grupo"/>
            <p:cNvGrpSpPr/>
            <p:nvPr/>
          </p:nvGrpSpPr>
          <p:grpSpPr>
            <a:xfrm>
              <a:off x="1052607" y="4248091"/>
              <a:ext cx="1152128" cy="1888465"/>
              <a:chOff x="1045344" y="4248091"/>
              <a:chExt cx="1152128" cy="1888465"/>
            </a:xfrm>
          </p:grpSpPr>
          <p:sp>
            <p:nvSpPr>
              <p:cNvPr id="28" name="14 CuadroTexto"/>
              <p:cNvSpPr txBox="1"/>
              <p:nvPr/>
            </p:nvSpPr>
            <p:spPr>
              <a:xfrm>
                <a:off x="1045344" y="4248091"/>
                <a:ext cx="1080120" cy="1094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 smtClean="0">
                    <a:solidFill>
                      <a:schemeClr val="tx2">
                        <a:lumMod val="50000"/>
                      </a:schemeClr>
                    </a:solidFill>
                    <a:latin typeface="Lucida Bright" panose="02040602050505020304" pitchFamily="18" charset="0"/>
                  </a:rPr>
                  <a:t>Por R$ 2,00 a mais:</a:t>
                </a:r>
              </a:p>
            </p:txBody>
          </p:sp>
          <p:sp>
            <p:nvSpPr>
              <p:cNvPr id="29" name="17 CuadroTexto"/>
              <p:cNvSpPr txBox="1"/>
              <p:nvPr/>
            </p:nvSpPr>
            <p:spPr>
              <a:xfrm>
                <a:off x="1117352" y="5472227"/>
                <a:ext cx="1080120" cy="664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s-MX" sz="1100" dirty="0" smtClean="0">
                  <a:solidFill>
                    <a:schemeClr val="tx2">
                      <a:lumMod val="50000"/>
                    </a:schemeClr>
                  </a:solidFill>
                  <a:latin typeface="Lucida Bright" panose="02040602050505020304" pitchFamily="18" charset="0"/>
                </a:endParaRPr>
              </a:p>
            </p:txBody>
          </p:sp>
        </p:grpSp>
        <p:cxnSp>
          <p:nvCxnSpPr>
            <p:cNvPr id="27" name="Conector recto de flecha 127"/>
            <p:cNvCxnSpPr/>
            <p:nvPr/>
          </p:nvCxnSpPr>
          <p:spPr>
            <a:xfrm>
              <a:off x="1340703" y="4248091"/>
              <a:ext cx="576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CaixaDeTexto 67"/>
          <p:cNvSpPr txBox="1"/>
          <p:nvPr/>
        </p:nvSpPr>
        <p:spPr>
          <a:xfrm>
            <a:off x="3420515" y="5048618"/>
            <a:ext cx="2917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2">
                    <a:lumMod val="50000"/>
                  </a:schemeClr>
                </a:solidFill>
              </a:rPr>
              <a:t>Extra de crocante  </a:t>
            </a:r>
            <a:br>
              <a:rPr lang="en-US" sz="1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1000" b="1" dirty="0" smtClean="0">
                <a:solidFill>
                  <a:schemeClr val="tx2">
                    <a:lumMod val="50000"/>
                  </a:schemeClr>
                </a:solidFill>
              </a:rPr>
              <a:t>  amendoim para Sundae</a:t>
            </a: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000" b="1" dirty="0" smtClean="0">
                <a:solidFill>
                  <a:schemeClr val="tx2">
                    <a:lumMod val="50000"/>
                  </a:schemeClr>
                </a:solidFill>
              </a:rPr>
              <a:t>e farofa </a:t>
            </a:r>
          </a:p>
          <a:p>
            <a:pPr algn="ctr"/>
            <a:r>
              <a:rPr lang="en-US" sz="1000" b="1" dirty="0" smtClean="0">
                <a:solidFill>
                  <a:schemeClr val="tx2">
                    <a:lumMod val="50000"/>
                  </a:schemeClr>
                </a:solidFill>
              </a:rPr>
              <a:t>para Milk Shake </a:t>
            </a:r>
            <a:endParaRPr lang="en-US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458" y="4007314"/>
            <a:ext cx="606708" cy="1006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19 Rectángulo redondeado"/>
          <p:cNvSpPr/>
          <p:nvPr/>
        </p:nvSpPr>
        <p:spPr>
          <a:xfrm>
            <a:off x="5893910" y="1545759"/>
            <a:ext cx="3019738" cy="20702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Procura-se incrementar </a:t>
            </a:r>
            <a:r>
              <a:rPr lang="es-MX" sz="1100" b="1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mais 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produtos.</a:t>
            </a:r>
          </a:p>
          <a:p>
            <a:pPr algn="just"/>
            <a:endParaRPr lang="es-MX" sz="1100" dirty="0" smtClean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pPr algn="just"/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Se o cliente pedir um sorvete, oferecer:</a:t>
            </a:r>
          </a:p>
          <a:p>
            <a:pPr algn="just"/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- Água para acompanhar Sr(a)?</a:t>
            </a:r>
          </a:p>
          <a:p>
            <a:pPr algn="just"/>
            <a:endParaRPr lang="es-MX" sz="1100" dirty="0" smtClean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pPr algn="just"/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    </a:t>
            </a:r>
          </a:p>
          <a:p>
            <a:pPr algn="just"/>
            <a:endParaRPr lang="es-MX" sz="1100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pPr algn="just"/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       </a:t>
            </a:r>
          </a:p>
        </p:txBody>
      </p:sp>
      <p:grpSp>
        <p:nvGrpSpPr>
          <p:cNvPr id="34" name="8 Grupo"/>
          <p:cNvGrpSpPr/>
          <p:nvPr/>
        </p:nvGrpSpPr>
        <p:grpSpPr>
          <a:xfrm>
            <a:off x="6033256" y="3639328"/>
            <a:ext cx="1113491" cy="743670"/>
            <a:chOff x="1091244" y="4248091"/>
            <a:chExt cx="1113491" cy="1888465"/>
          </a:xfrm>
        </p:grpSpPr>
        <p:grpSp>
          <p:nvGrpSpPr>
            <p:cNvPr id="35" name="9 Grupo"/>
            <p:cNvGrpSpPr/>
            <p:nvPr/>
          </p:nvGrpSpPr>
          <p:grpSpPr>
            <a:xfrm>
              <a:off x="1091244" y="4248091"/>
              <a:ext cx="1113491" cy="1888465"/>
              <a:chOff x="1083981" y="4248091"/>
              <a:chExt cx="1113491" cy="1888465"/>
            </a:xfrm>
          </p:grpSpPr>
          <p:sp>
            <p:nvSpPr>
              <p:cNvPr id="39" name="14 CuadroTexto"/>
              <p:cNvSpPr txBox="1"/>
              <p:nvPr/>
            </p:nvSpPr>
            <p:spPr>
              <a:xfrm>
                <a:off x="1083981" y="4248091"/>
                <a:ext cx="1080120" cy="664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 smtClean="0">
                    <a:solidFill>
                      <a:schemeClr val="tx2">
                        <a:lumMod val="50000"/>
                      </a:schemeClr>
                    </a:solidFill>
                    <a:latin typeface="Lucida Bright" panose="02040602050505020304" pitchFamily="18" charset="0"/>
                  </a:rPr>
                  <a:t>Por R$ 3,75</a:t>
                </a:r>
              </a:p>
            </p:txBody>
          </p:sp>
          <p:sp>
            <p:nvSpPr>
              <p:cNvPr id="40" name="17 CuadroTexto"/>
              <p:cNvSpPr txBox="1"/>
              <p:nvPr/>
            </p:nvSpPr>
            <p:spPr>
              <a:xfrm>
                <a:off x="1117352" y="5472227"/>
                <a:ext cx="1080120" cy="664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s-MX" sz="1100" dirty="0" smtClean="0">
                  <a:solidFill>
                    <a:schemeClr val="tx2">
                      <a:lumMod val="50000"/>
                    </a:schemeClr>
                  </a:solidFill>
                  <a:latin typeface="Lucida Bright" panose="02040602050505020304" pitchFamily="18" charset="0"/>
                </a:endParaRPr>
              </a:p>
            </p:txBody>
          </p:sp>
        </p:grpSp>
        <p:cxnSp>
          <p:nvCxnSpPr>
            <p:cNvPr id="38" name="Conector recto de flecha 127"/>
            <p:cNvCxnSpPr/>
            <p:nvPr/>
          </p:nvCxnSpPr>
          <p:spPr>
            <a:xfrm>
              <a:off x="1340703" y="4248091"/>
              <a:ext cx="576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416" y="3121051"/>
            <a:ext cx="1132203" cy="1010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6 Rectángulo"/>
          <p:cNvSpPr/>
          <p:nvPr/>
        </p:nvSpPr>
        <p:spPr>
          <a:xfrm>
            <a:off x="5580112" y="3242011"/>
            <a:ext cx="19553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Exemplo</a:t>
            </a:r>
            <a:endParaRPr lang="es-MX" sz="1200" b="1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  <p:sp>
        <p:nvSpPr>
          <p:cNvPr id="43" name="6 Rectángulo"/>
          <p:cNvSpPr/>
          <p:nvPr/>
        </p:nvSpPr>
        <p:spPr>
          <a:xfrm>
            <a:off x="2771800" y="2327650"/>
            <a:ext cx="19553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Exemplo</a:t>
            </a:r>
            <a:endParaRPr lang="es-MX" sz="1200" b="1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  <p:sp>
        <p:nvSpPr>
          <p:cNvPr id="44" name="6 Rectángulo"/>
          <p:cNvSpPr/>
          <p:nvPr/>
        </p:nvSpPr>
        <p:spPr>
          <a:xfrm>
            <a:off x="2832315" y="3908845"/>
            <a:ext cx="19553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Exemplo</a:t>
            </a:r>
            <a:endParaRPr lang="es-MX" sz="1200" b="1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  <p:sp>
        <p:nvSpPr>
          <p:cNvPr id="45" name="CaixaDeTexto 23"/>
          <p:cNvSpPr txBox="1"/>
          <p:nvPr/>
        </p:nvSpPr>
        <p:spPr>
          <a:xfrm>
            <a:off x="216229" y="1556792"/>
            <a:ext cx="28853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Procura-se incrementar o </a:t>
            </a:r>
            <a:r>
              <a:rPr lang="es-MX" sz="1000" b="1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tamanho</a:t>
            </a:r>
            <a:r>
              <a:rPr lang="es-MX" sz="100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 dos produtos. </a:t>
            </a:r>
          </a:p>
          <a:p>
            <a:pPr algn="just"/>
            <a:endParaRPr lang="es-MX" sz="1000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pPr algn="just"/>
            <a:r>
              <a:rPr lang="es-MX" sz="100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Se o cliente não mencionar o tamanho do produto, dizer: Cascão / Milk Shake médio, sr(a)?</a:t>
            </a:r>
          </a:p>
          <a:p>
            <a:pPr algn="just"/>
            <a:r>
              <a:rPr lang="es-MX" sz="1000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Se </a:t>
            </a:r>
            <a:r>
              <a:rPr lang="es-MX" sz="100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ele não aceitar, mencionar que por apenas R$ X é possível levar o produto de maior tamanho.</a:t>
            </a:r>
          </a:p>
          <a:p>
            <a:pPr algn="just"/>
            <a:endParaRPr lang="en-US" sz="1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" name="CaixaDeTexto 22"/>
          <p:cNvSpPr txBox="1"/>
          <p:nvPr/>
        </p:nvSpPr>
        <p:spPr>
          <a:xfrm>
            <a:off x="780656" y="1285859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PRIMEIRA MAXMIZAÇÃO</a:t>
            </a:r>
            <a:endParaRPr lang="pt-BR" sz="1200" b="1" dirty="0"/>
          </a:p>
        </p:txBody>
      </p:sp>
      <p:sp>
        <p:nvSpPr>
          <p:cNvPr id="47" name="6 Rectángulo"/>
          <p:cNvSpPr/>
          <p:nvPr/>
        </p:nvSpPr>
        <p:spPr>
          <a:xfrm>
            <a:off x="667041" y="3284984"/>
            <a:ext cx="19553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Exemplo</a:t>
            </a:r>
            <a:endParaRPr lang="es-MX" sz="1200" b="1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  <p:grpSp>
        <p:nvGrpSpPr>
          <p:cNvPr id="48" name="8 Grupo"/>
          <p:cNvGrpSpPr/>
          <p:nvPr/>
        </p:nvGrpSpPr>
        <p:grpSpPr>
          <a:xfrm>
            <a:off x="1102582" y="3653131"/>
            <a:ext cx="1087733" cy="743670"/>
            <a:chOff x="1117002" y="4248091"/>
            <a:chExt cx="1087733" cy="1888465"/>
          </a:xfrm>
        </p:grpSpPr>
        <p:grpSp>
          <p:nvGrpSpPr>
            <p:cNvPr id="49" name="9 Grupo"/>
            <p:cNvGrpSpPr/>
            <p:nvPr/>
          </p:nvGrpSpPr>
          <p:grpSpPr>
            <a:xfrm>
              <a:off x="1117002" y="4248091"/>
              <a:ext cx="1087733" cy="1888465"/>
              <a:chOff x="1109739" y="4248091"/>
              <a:chExt cx="1087733" cy="1888465"/>
            </a:xfrm>
          </p:grpSpPr>
          <p:sp>
            <p:nvSpPr>
              <p:cNvPr id="51" name="14 CuadroTexto"/>
              <p:cNvSpPr txBox="1"/>
              <p:nvPr/>
            </p:nvSpPr>
            <p:spPr>
              <a:xfrm>
                <a:off x="1109739" y="4248091"/>
                <a:ext cx="1080120" cy="1094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 smtClean="0">
                    <a:solidFill>
                      <a:schemeClr val="tx2">
                        <a:lumMod val="50000"/>
                      </a:schemeClr>
                    </a:solidFill>
                    <a:latin typeface="Lucida Bright" panose="02040602050505020304" pitchFamily="18" charset="0"/>
                  </a:rPr>
                  <a:t>Por R$1,50  a mais:</a:t>
                </a:r>
              </a:p>
            </p:txBody>
          </p:sp>
          <p:sp>
            <p:nvSpPr>
              <p:cNvPr id="52" name="17 CuadroTexto"/>
              <p:cNvSpPr txBox="1"/>
              <p:nvPr/>
            </p:nvSpPr>
            <p:spPr>
              <a:xfrm>
                <a:off x="1117352" y="5472227"/>
                <a:ext cx="1080120" cy="664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s-MX" sz="1100" dirty="0" smtClean="0">
                  <a:solidFill>
                    <a:schemeClr val="tx2">
                      <a:lumMod val="50000"/>
                    </a:schemeClr>
                  </a:solidFill>
                  <a:latin typeface="Lucida Bright" panose="02040602050505020304" pitchFamily="18" charset="0"/>
                </a:endParaRPr>
              </a:p>
            </p:txBody>
          </p:sp>
        </p:grpSp>
        <p:cxnSp>
          <p:nvCxnSpPr>
            <p:cNvPr id="50" name="Conector recto de flecha 127"/>
            <p:cNvCxnSpPr/>
            <p:nvPr/>
          </p:nvCxnSpPr>
          <p:spPr>
            <a:xfrm>
              <a:off x="1340703" y="4248091"/>
              <a:ext cx="576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CaixaDeTexto 67"/>
          <p:cNvSpPr txBox="1"/>
          <p:nvPr/>
        </p:nvSpPr>
        <p:spPr>
          <a:xfrm>
            <a:off x="436109" y="3076047"/>
            <a:ext cx="13176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>
                    <a:lumMod val="50000"/>
                  </a:schemeClr>
                </a:solidFill>
              </a:rPr>
              <a:t>Casquinha</a:t>
            </a:r>
            <a:endParaRPr lang="en-US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131" y="3354969"/>
            <a:ext cx="589203" cy="852612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71629" y="3331691"/>
            <a:ext cx="572779" cy="855718"/>
          </a:xfrm>
          <a:prstGeom prst="rect">
            <a:avLst/>
          </a:prstGeom>
        </p:spPr>
      </p:pic>
      <p:sp>
        <p:nvSpPr>
          <p:cNvPr id="56" name="6 Rectángulo"/>
          <p:cNvSpPr/>
          <p:nvPr/>
        </p:nvSpPr>
        <p:spPr>
          <a:xfrm>
            <a:off x="606139" y="4485425"/>
            <a:ext cx="19553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</a:rPr>
              <a:t>Exemplo</a:t>
            </a:r>
            <a:endParaRPr lang="es-MX" sz="1200" b="1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  <p:grpSp>
        <p:nvGrpSpPr>
          <p:cNvPr id="57" name="8 Grupo"/>
          <p:cNvGrpSpPr/>
          <p:nvPr/>
        </p:nvGrpSpPr>
        <p:grpSpPr>
          <a:xfrm>
            <a:off x="1038187" y="4869160"/>
            <a:ext cx="1152128" cy="792088"/>
            <a:chOff x="1052607" y="4125139"/>
            <a:chExt cx="1152128" cy="2011417"/>
          </a:xfrm>
        </p:grpSpPr>
        <p:grpSp>
          <p:nvGrpSpPr>
            <p:cNvPr id="58" name="9 Grupo"/>
            <p:cNvGrpSpPr/>
            <p:nvPr/>
          </p:nvGrpSpPr>
          <p:grpSpPr>
            <a:xfrm>
              <a:off x="1052607" y="4248091"/>
              <a:ext cx="1152128" cy="1888465"/>
              <a:chOff x="1045344" y="4248091"/>
              <a:chExt cx="1152128" cy="1888465"/>
            </a:xfrm>
          </p:grpSpPr>
          <p:sp>
            <p:nvSpPr>
              <p:cNvPr id="60" name="14 CuadroTexto"/>
              <p:cNvSpPr txBox="1"/>
              <p:nvPr/>
            </p:nvSpPr>
            <p:spPr>
              <a:xfrm>
                <a:off x="1045344" y="4248091"/>
                <a:ext cx="1080120" cy="1094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 smtClean="0">
                    <a:solidFill>
                      <a:schemeClr val="tx2">
                        <a:lumMod val="50000"/>
                      </a:schemeClr>
                    </a:solidFill>
                    <a:latin typeface="Lucida Bright" panose="02040602050505020304" pitchFamily="18" charset="0"/>
                  </a:rPr>
                  <a:t>Por R$ 2,50 a mais:</a:t>
                </a:r>
              </a:p>
            </p:txBody>
          </p:sp>
          <p:sp>
            <p:nvSpPr>
              <p:cNvPr id="61" name="17 CuadroTexto"/>
              <p:cNvSpPr txBox="1"/>
              <p:nvPr/>
            </p:nvSpPr>
            <p:spPr>
              <a:xfrm>
                <a:off x="1117352" y="5472227"/>
                <a:ext cx="1080120" cy="664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s-MX" sz="1100" dirty="0" smtClean="0">
                  <a:solidFill>
                    <a:schemeClr val="tx2">
                      <a:lumMod val="50000"/>
                    </a:schemeClr>
                  </a:solidFill>
                  <a:latin typeface="Lucida Bright" panose="02040602050505020304" pitchFamily="18" charset="0"/>
                </a:endParaRPr>
              </a:p>
            </p:txBody>
          </p:sp>
        </p:grpSp>
        <p:cxnSp>
          <p:nvCxnSpPr>
            <p:cNvPr id="59" name="Conector recto de flecha 127"/>
            <p:cNvCxnSpPr/>
            <p:nvPr/>
          </p:nvCxnSpPr>
          <p:spPr>
            <a:xfrm>
              <a:off x="1268631" y="4125139"/>
              <a:ext cx="576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CaixaDeTexto 67"/>
          <p:cNvSpPr txBox="1"/>
          <p:nvPr/>
        </p:nvSpPr>
        <p:spPr>
          <a:xfrm>
            <a:off x="426897" y="4352816"/>
            <a:ext cx="13176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>
                    <a:lumMod val="50000"/>
                  </a:schemeClr>
                </a:solidFill>
              </a:rPr>
              <a:t>Sundae</a:t>
            </a:r>
            <a:endParaRPr lang="en-US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1406" y="4587434"/>
            <a:ext cx="593002" cy="919153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8539" y="4587434"/>
            <a:ext cx="606415" cy="939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611</TotalTime>
  <Words>455</Words>
  <Application>Microsoft Office PowerPoint</Application>
  <PresentationFormat>On-screen Show (4:3)</PresentationFormat>
  <Paragraphs>75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Batang</vt:lpstr>
      <vt:lpstr>Arial</vt:lpstr>
      <vt:lpstr>Arial Black</vt:lpstr>
      <vt:lpstr>Calibri</vt:lpstr>
      <vt:lpstr>Californian FB</vt:lpstr>
      <vt:lpstr>Franklin Gothic Book</vt:lpstr>
      <vt:lpstr>Franklin Gothic Medium</vt:lpstr>
      <vt:lpstr>Lucida Bright</vt:lpstr>
      <vt:lpstr>Wingdings 2</vt:lpstr>
      <vt:lpstr>Viagem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</dc:creator>
  <cp:lastModifiedBy>Daniele Endler (ext. Scanton)</cp:lastModifiedBy>
  <cp:revision>61</cp:revision>
  <dcterms:created xsi:type="dcterms:W3CDTF">2016-04-29T19:09:56Z</dcterms:created>
  <dcterms:modified xsi:type="dcterms:W3CDTF">2017-08-05T00:53:48Z</dcterms:modified>
</cp:coreProperties>
</file>