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94" r:id="rId4"/>
    <p:sldId id="295" r:id="rId5"/>
    <p:sldId id="296" r:id="rId6"/>
    <p:sldId id="297" r:id="rId7"/>
    <p:sldId id="265" r:id="rId8"/>
    <p:sldId id="299" r:id="rId9"/>
    <p:sldId id="307" r:id="rId10"/>
    <p:sldId id="266" r:id="rId11"/>
    <p:sldId id="267" r:id="rId12"/>
    <p:sldId id="268" r:id="rId13"/>
    <p:sldId id="300" r:id="rId14"/>
    <p:sldId id="273" r:id="rId15"/>
    <p:sldId id="286" r:id="rId16"/>
    <p:sldId id="301" r:id="rId17"/>
    <p:sldId id="309" r:id="rId18"/>
    <p:sldId id="310" r:id="rId19"/>
    <p:sldId id="302" r:id="rId20"/>
    <p:sldId id="303" r:id="rId21"/>
    <p:sldId id="304" r:id="rId22"/>
    <p:sldId id="305" r:id="rId23"/>
    <p:sldId id="306" r:id="rId24"/>
    <p:sldId id="291" r:id="rId25"/>
    <p:sldId id="287" r:id="rId26"/>
    <p:sldId id="289" r:id="rId27"/>
    <p:sldId id="288" r:id="rId28"/>
    <p:sldId id="277" r:id="rId29"/>
    <p:sldId id="278" r:id="rId30"/>
    <p:sldId id="279" r:id="rId31"/>
    <p:sldId id="280" r:id="rId32"/>
    <p:sldId id="281" r:id="rId33"/>
    <p:sldId id="282" r:id="rId3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66"/>
    <a:srgbClr val="EA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4149D36B-2380-F348-A370-993D89B4A1F9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924560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15A83A07-B3EC-624D-9D0B-522CCCBF7066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4467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642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127B96A0-3663-B34F-A370-A59B127CB4E1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9347200" y="62642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D8C63353-EAE8-504E-9555-CF678630906D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23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D9DECBC4-BC63-3F42-9731-EAE8C69A50AB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C96CB33-0797-6A41-B86A-9DD1DC1347A9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254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F02B46ED-29C8-DB4D-AD28-CB694531A187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1458D2-64A6-A247-9236-9F5EA779DC84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183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DD8753E8-6D0E-0042-8E88-66226CD029BB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7519B2-04AE-A04E-BFF6-5C8E0AC0E77C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127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15863D97-D3F2-EE4E-933D-61518F364051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A8935A-0DC4-FE42-BEBF-8663A52D896C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376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A50A97B1-5F6F-C044-BD42-52F09F7EB018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45AD2B-1603-D446-8C48-E2B151B086D0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843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109728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F7C070AF-12DB-FF44-82E3-65F4F8AF6210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36F619-F904-2449-9A9A-7AFF226C83A0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0989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5CC697D8-31E8-A241-9836-97AE8420D9E7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3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156580-CA07-6148-8647-83A8721CFD48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714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4840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41B0836E-0A49-C045-90D8-EA68E62F3CD0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2E53D4-D27F-504E-A669-B394253677A8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39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smtClean="0"/>
              <a:t>Arrastre la imagen al marcador de posición o haga clic en el icono para agregar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2642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9124ECED-FB53-834E-9956-09853523D28C}" type="datetime1">
              <a:rPr lang="es-ES_tradnl"/>
              <a:pPr/>
              <a:t>15/08/2018</a:t>
            </a:fld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EA2E57-4637-4B4A-BBFD-7A44CE9791E4}" type="slidenum">
              <a:rPr lang="es-ES_tradnl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5625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7473F52-EEFF-FD4C-9D10-1721CC8BC050}" type="datetime1">
              <a:rPr lang="es-ES_tradnl" smtClean="0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15/08/2018</a:t>
            </a:fld>
            <a:endParaRPr lang="es-ES_tradnl">
              <a:ea typeface="ＭＳ Ｐゴシック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47200" y="62484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C36B2F0-C207-DE42-9831-6074E68A4974}" type="slidenum">
              <a:rPr lang="es-ES_tradnl" smtClean="0"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_tradnl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4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Clarendon Bold BT"/>
          <a:ea typeface="ＭＳ Ｐゴシック" charset="-128"/>
          <a:cs typeface="Clarendon Bold BT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larendon Bold BT" pitchFamily="-109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larendon Bold BT" pitchFamily="-109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larendon Bold BT" pitchFamily="-109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larendon Bold BT" pitchFamily="-109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Lucida Bright"/>
          <a:ea typeface="ＭＳ Ｐゴシック" charset="-128"/>
          <a:cs typeface="Lucida Br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Lucida Bright"/>
          <a:ea typeface="ＭＳ Ｐゴシック" charset="-128"/>
          <a:cs typeface="Lucida Br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Lucida Bright"/>
          <a:ea typeface="ＭＳ Ｐゴシック" charset="-128"/>
          <a:cs typeface="Lucida Br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bg1"/>
          </a:solidFill>
          <a:latin typeface="Lucida Bright"/>
          <a:ea typeface="ＭＳ Ｐゴシック" charset="-128"/>
          <a:cs typeface="Lucida Br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bg1"/>
          </a:solidFill>
          <a:latin typeface="Lucida Bright"/>
          <a:ea typeface="ＭＳ Ｐゴシック" charset="-128"/>
          <a:cs typeface="Lucida Br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hyperlink" Target="POL&#205;TICAS%20APROVADAS/SST010-DOC_Pol&#237;tica%20de%20la%20Seguridad%20y%20Salud%20en%20el%20Trabajo.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POL&#205;TICAS%20APROVADAS/SST014-DOC_Funciones%20y%20Responsabilidades..pdf" TargetMode="External"/><Relationship Id="rId5" Type="http://schemas.openxmlformats.org/officeDocument/2006/relationships/hyperlink" Target="POL&#205;TICAS%20APROVADAS/SST007-DOC_Reglamento%20de%20Higene%20y%20Seguridad%20industrial..pdf" TargetMode="External"/><Relationship Id="rId4" Type="http://schemas.openxmlformats.org/officeDocument/2006/relationships/hyperlink" Target="POL&#205;TICAS%20APROVADAS/SST011-DOC_Pol&#237;tica%20de%20Prevenci&#243;n%20de%20SPA.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28" y="218940"/>
            <a:ext cx="2983144" cy="22527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7375" y="2687175"/>
            <a:ext cx="9517250" cy="2191568"/>
          </a:xfrm>
        </p:spPr>
        <p:txBody>
          <a:bodyPr/>
          <a:lstStyle/>
          <a:p>
            <a:r>
              <a:rPr lang="es-CO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 de Gestión de la Seguridad y Salud en el Trabajo SG-SST</a:t>
            </a:r>
            <a:endParaRPr lang="es-CO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66690" y="5088504"/>
            <a:ext cx="7766936" cy="923027"/>
          </a:xfrm>
        </p:spPr>
        <p:txBody>
          <a:bodyPr>
            <a:normAutofit/>
          </a:bodyPr>
          <a:lstStyle/>
          <a:p>
            <a:r>
              <a:rPr lang="es-CO" sz="2000" b="1" dirty="0" smtClean="0">
                <a:solidFill>
                  <a:srgbClr val="0070C0"/>
                </a:solidFill>
              </a:rPr>
              <a:t>OPERADORA COLOMBIANA DE </a:t>
            </a:r>
            <a:r>
              <a:rPr lang="es-CO" sz="2000" b="1" smtClean="0">
                <a:solidFill>
                  <a:srgbClr val="0070C0"/>
                </a:solidFill>
              </a:rPr>
              <a:t>CINES S.A.S</a:t>
            </a:r>
            <a:endParaRPr lang="es-CO" sz="2000" b="1" dirty="0" smtClean="0">
              <a:solidFill>
                <a:srgbClr val="0070C0"/>
              </a:solidFill>
            </a:endParaRPr>
          </a:p>
          <a:p>
            <a:r>
              <a:rPr lang="es-CO" sz="2000" b="1" dirty="0" smtClean="0">
                <a:solidFill>
                  <a:srgbClr val="0070C0"/>
                </a:solidFill>
              </a:rPr>
              <a:t>CINEPOLIS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6955"/>
            <a:ext cx="12192000" cy="10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6578" y="99266"/>
            <a:ext cx="10076525" cy="11371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Nuestros Derechos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1486" y="1526637"/>
            <a:ext cx="8943184" cy="44749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Conocer el Sistema de Gestión de Seguridad y Salud en el Trabajo SG-SST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Inducción, capacitación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y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entrenamiento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de los procesos y  procedimientos de la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compañía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Participar activamente en el SG-SST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Estar afiliado a la Seguridad Social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El Pago de asistencia médica e incapacidades por accidentes y enfermedades comunes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Contar son un espacio laborar que le brinde seguridad y salud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Dotación 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Elementos de Protección Personal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Ser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tratado con respeto e igualdad.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397">
            <a:off x="9341054" y="3854777"/>
            <a:ext cx="2568047" cy="1956532"/>
          </a:xfrm>
          <a:prstGeom prst="rect">
            <a:avLst/>
          </a:prstGeom>
          <a:ln>
            <a:solidFill>
              <a:srgbClr val="002060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5900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 8"/>
          <p:cNvSpPr/>
          <p:nvPr/>
        </p:nvSpPr>
        <p:spPr>
          <a:xfrm>
            <a:off x="10135621" y="2179374"/>
            <a:ext cx="1854663" cy="953191"/>
          </a:xfrm>
          <a:custGeom>
            <a:avLst/>
            <a:gdLst>
              <a:gd name="connsiteX0" fmla="*/ 63 w 1854663"/>
              <a:gd name="connsiteY0" fmla="*/ 953131 h 953191"/>
              <a:gd name="connsiteX1" fmla="*/ 785674 w 1854663"/>
              <a:gd name="connsiteY1" fmla="*/ 51610 h 953191"/>
              <a:gd name="connsiteX2" fmla="*/ 1854621 w 1854663"/>
              <a:gd name="connsiteY2" fmla="*/ 901615 h 953191"/>
              <a:gd name="connsiteX3" fmla="*/ 824311 w 1854663"/>
              <a:gd name="connsiteY3" fmla="*/ 94 h 953191"/>
              <a:gd name="connsiteX4" fmla="*/ 63 w 1854663"/>
              <a:gd name="connsiteY4" fmla="*/ 953131 h 95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4663" h="953191">
                <a:moveTo>
                  <a:pt x="63" y="953131"/>
                </a:moveTo>
                <a:cubicBezTo>
                  <a:pt x="-6377" y="961717"/>
                  <a:pt x="476581" y="60196"/>
                  <a:pt x="785674" y="51610"/>
                </a:cubicBezTo>
                <a:cubicBezTo>
                  <a:pt x="1094767" y="43024"/>
                  <a:pt x="1848182" y="910201"/>
                  <a:pt x="1854621" y="901615"/>
                </a:cubicBezTo>
                <a:cubicBezTo>
                  <a:pt x="1861061" y="893029"/>
                  <a:pt x="1129111" y="-10639"/>
                  <a:pt x="824311" y="94"/>
                </a:cubicBezTo>
                <a:cubicBezTo>
                  <a:pt x="519511" y="10826"/>
                  <a:pt x="6503" y="944545"/>
                  <a:pt x="63" y="953131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/>
          <p:cNvSpPr/>
          <p:nvPr/>
        </p:nvSpPr>
        <p:spPr>
          <a:xfrm>
            <a:off x="10850388" y="2179374"/>
            <a:ext cx="180302" cy="194614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068" y="0"/>
            <a:ext cx="9762186" cy="12015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Nuestros Deberes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94474" y="1201520"/>
            <a:ext cx="9799507" cy="4842455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Cumplir con todas la normas de Seguridad y Salud en el Trabajo (</a:t>
            </a:r>
            <a:r>
              <a:rPr lang="es-CO" sz="1800" i="1" dirty="0">
                <a:solidFill>
                  <a:schemeClr val="tx1"/>
                </a:solidFill>
                <a:latin typeface="Arial Narrow" panose="020B0606020202030204" pitchFamily="34" charset="0"/>
              </a:rPr>
              <a:t>Normas, Reglamentos y Políticas establecidas por la empresa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Practicar las medidas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preventivas, comunicar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y reportar las condiciones y actos subestándar o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inseguros.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Cumplir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los procedimientos de Seguridad y asumir un papel activo para nuestra propia protección, la de nuestros compañeros y la de la compañía.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Solicitar, utilizar y cuidar  los Elementos de Protección Personal requeridos para el desarrollo seguro de cada labor asignada.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Asistir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y  participar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activamente en las capaciones y entrenamiento del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SG-SST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Mantener el orden y el aseo en su lugar de trabajo.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Practicarse los exámenes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médicos asignados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Ayudar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y apoyar en los procesos para la Gestión de los Riesgos en la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compañía</a:t>
            </a:r>
            <a:r>
              <a:rPr lang="es-CO" sz="1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Informar sobre su condición de salud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298" y="3290277"/>
            <a:ext cx="1455310" cy="13819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Anillo 6"/>
          <p:cNvSpPr/>
          <p:nvPr/>
        </p:nvSpPr>
        <p:spPr>
          <a:xfrm>
            <a:off x="10818254" y="2123286"/>
            <a:ext cx="244699" cy="245225"/>
          </a:xfrm>
          <a:prstGeom prst="don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59192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Grupos de Apoyo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32406" y="831273"/>
            <a:ext cx="8714583" cy="483057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schemeClr val="tx1"/>
                </a:solidFill>
              </a:rPr>
              <a:t>COMITÉ </a:t>
            </a:r>
            <a:r>
              <a:rPr lang="es-CO" sz="2000" dirty="0">
                <a:solidFill>
                  <a:schemeClr val="tx1"/>
                </a:solidFill>
              </a:rPr>
              <a:t>DE CONVIVENCIA </a:t>
            </a:r>
            <a:r>
              <a:rPr lang="es-CO" sz="2000" dirty="0" smtClean="0">
                <a:solidFill>
                  <a:schemeClr val="tx1"/>
                </a:solidFill>
              </a:rPr>
              <a:t>LABORAL (CMCVL)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CO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CO" sz="20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CO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chemeClr val="tx1"/>
                </a:solidFill>
              </a:rPr>
              <a:t>COMITÉ PARITARIO DE SEGURIDAD Y SALUD EN EL TRABAJO </a:t>
            </a:r>
            <a:r>
              <a:rPr lang="es-CO" sz="2000" dirty="0" smtClean="0">
                <a:solidFill>
                  <a:schemeClr val="tx1"/>
                </a:solidFill>
              </a:rPr>
              <a:t>– COPASST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CO" sz="2000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CO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es-CO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CO" sz="2000" dirty="0" smtClean="0">
                <a:solidFill>
                  <a:schemeClr val="tx1"/>
                </a:solidFill>
              </a:rPr>
              <a:t>BRIGADA DE EMERGENCIAS:</a:t>
            </a:r>
          </a:p>
          <a:p>
            <a:pPr lvl="1" algn="just"/>
            <a:r>
              <a:rPr lang="es-CO" sz="1600" dirty="0">
                <a:solidFill>
                  <a:schemeClr val="tx1"/>
                </a:solidFill>
              </a:rPr>
              <a:t>Brigada de Control de </a:t>
            </a:r>
            <a:r>
              <a:rPr lang="es-CO" sz="1600" dirty="0" smtClean="0">
                <a:solidFill>
                  <a:schemeClr val="tx1"/>
                </a:solidFill>
              </a:rPr>
              <a:t>Incendios</a:t>
            </a:r>
            <a:endParaRPr lang="es-CO" sz="1600" dirty="0">
              <a:solidFill>
                <a:schemeClr val="tx1"/>
              </a:solidFill>
            </a:endParaRPr>
          </a:p>
          <a:p>
            <a:pPr lvl="1" algn="just"/>
            <a:r>
              <a:rPr lang="es-CO" sz="1600" dirty="0">
                <a:solidFill>
                  <a:schemeClr val="tx1"/>
                </a:solidFill>
              </a:rPr>
              <a:t>Brigada de </a:t>
            </a:r>
            <a:r>
              <a:rPr lang="es-CO" sz="1600" dirty="0" smtClean="0">
                <a:solidFill>
                  <a:schemeClr val="tx1"/>
                </a:solidFill>
              </a:rPr>
              <a:t>Evacuación</a:t>
            </a:r>
            <a:endParaRPr lang="es-CO" sz="1600" dirty="0">
              <a:solidFill>
                <a:schemeClr val="tx1"/>
              </a:solidFill>
            </a:endParaRPr>
          </a:p>
          <a:p>
            <a:pPr lvl="1" algn="just"/>
            <a:r>
              <a:rPr lang="es-CO" sz="1600" dirty="0">
                <a:solidFill>
                  <a:schemeClr val="tx1"/>
                </a:solidFill>
              </a:rPr>
              <a:t>Brigada de Primeros Auxilios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17" y="2396375"/>
            <a:ext cx="2237705" cy="1572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8963695" y="4141132"/>
            <a:ext cx="2846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“La unión hace la fuerza”</a:t>
            </a:r>
          </a:p>
          <a:p>
            <a:pPr algn="ctr"/>
            <a:r>
              <a:rPr lang="es-CO" sz="1200" i="1" dirty="0" smtClean="0"/>
              <a:t>    </a:t>
            </a:r>
            <a:r>
              <a:rPr lang="es-CO" sz="1200" i="1" dirty="0" err="1" smtClean="0"/>
              <a:t>Eendracht</a:t>
            </a:r>
            <a:r>
              <a:rPr lang="es-CO" sz="1200" i="1" dirty="0" smtClean="0"/>
              <a:t> </a:t>
            </a:r>
            <a:r>
              <a:rPr lang="es-CO" sz="1200" i="1" dirty="0" err="1"/>
              <a:t>maakt</a:t>
            </a:r>
            <a:r>
              <a:rPr lang="es-CO" sz="1200" i="1" dirty="0"/>
              <a:t> </a:t>
            </a:r>
            <a:r>
              <a:rPr lang="es-CO" sz="1200" i="1" dirty="0" err="1"/>
              <a:t>macht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671" y="946406"/>
            <a:ext cx="2896265" cy="953576"/>
          </a:xfrm>
          <a:prstGeom prst="rect">
            <a:avLst/>
          </a:prstGeom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639" y="4695130"/>
            <a:ext cx="3597440" cy="1429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00" y="2860846"/>
            <a:ext cx="2195128" cy="110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1320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Definiciones 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68053" y="1454319"/>
            <a:ext cx="7607001" cy="46760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b="1" dirty="0" smtClean="0">
                <a:solidFill>
                  <a:srgbClr val="FF0000"/>
                </a:solidFill>
              </a:rPr>
              <a:t>¿</a:t>
            </a:r>
            <a:r>
              <a:rPr lang="es-CO" sz="2000" b="1" dirty="0">
                <a:solidFill>
                  <a:srgbClr val="FF0000"/>
                </a:solidFill>
              </a:rPr>
              <a:t>Qué es un Peligro?</a:t>
            </a:r>
          </a:p>
          <a:p>
            <a:pPr marL="0" indent="0" algn="just">
              <a:buNone/>
            </a:pPr>
            <a:r>
              <a:rPr lang="es-CO" sz="2000" dirty="0">
                <a:solidFill>
                  <a:schemeClr val="tx1"/>
                </a:solidFill>
              </a:rPr>
              <a:t>Fuente, situación o acto con potencial de daño en términos de enfermedad o lesión a las personas o una combinación de estos. (</a:t>
            </a:r>
            <a:r>
              <a:rPr lang="es-CO" sz="2000" i="1" dirty="0">
                <a:solidFill>
                  <a:schemeClr val="tx1"/>
                </a:solidFill>
              </a:rPr>
              <a:t>Norma OHSAS 18001:2007</a:t>
            </a:r>
            <a:r>
              <a:rPr lang="es-CO" sz="2000" dirty="0" smtClean="0">
                <a:solidFill>
                  <a:schemeClr val="tx1"/>
                </a:solidFill>
              </a:rPr>
              <a:t>)</a:t>
            </a:r>
          </a:p>
          <a:p>
            <a:pPr marL="0" indent="0" algn="just">
              <a:buNone/>
            </a:pPr>
            <a:endParaRPr lang="es-CO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CO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CO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CO" sz="2000" b="1" dirty="0">
                <a:solidFill>
                  <a:srgbClr val="FF0000"/>
                </a:solidFill>
              </a:rPr>
              <a:t>¿Qué es un Riesgo?</a:t>
            </a:r>
          </a:p>
          <a:p>
            <a:pPr marL="0" indent="0" algn="just">
              <a:buNone/>
            </a:pPr>
            <a:r>
              <a:rPr lang="es-CO" sz="2000" dirty="0">
                <a:solidFill>
                  <a:schemeClr val="tx1"/>
                </a:solidFill>
              </a:rPr>
              <a:t>Combinación de la probabilidad de que ocurra un evento peligroso o exposición y la severidad de la lesión o enfermedad que puede ser causada por el evento o exposición. (</a:t>
            </a:r>
            <a:r>
              <a:rPr lang="es-CO" sz="2000" i="1" dirty="0">
                <a:solidFill>
                  <a:schemeClr val="tx1"/>
                </a:solidFill>
              </a:rPr>
              <a:t>Norma OHSAS 18001:2007</a:t>
            </a:r>
            <a:r>
              <a:rPr lang="es-CO" sz="2000" dirty="0" smtClean="0">
                <a:solidFill>
                  <a:schemeClr val="tx1"/>
                </a:solidFill>
              </a:rPr>
              <a:t>)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71" y="1364742"/>
            <a:ext cx="2920121" cy="1868430"/>
          </a:xfrm>
          <a:prstGeom prst="rect">
            <a:avLst/>
          </a:prstGeom>
        </p:spPr>
      </p:pic>
      <p:pic>
        <p:nvPicPr>
          <p:cNvPr id="1028" name="Picture 4" descr="http://pdvsa.tripod.com/07a50f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49" y="3701186"/>
            <a:ext cx="2920121" cy="21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8985" y="141667"/>
            <a:ext cx="7093488" cy="607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FÍSICOS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Iluminación natural y </a:t>
            </a:r>
            <a:r>
              <a:rPr lang="es-CO" sz="1400" dirty="0" smtClean="0"/>
              <a:t>artificial (escasa-excesiva)</a:t>
            </a:r>
            <a:endParaRPr lang="es-CO" sz="1400" dirty="0"/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Radiación no ionizantes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Cambios bruscos  de temperatura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Ruido 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QUÍMICOS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Líquidos, sustancias solventes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Gases y vapores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Polvos  orgánicos e inorgánicos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BIOLÓGICOS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Contacto con virus, hongos, bacterias, protozoos de origen vegetal, animal o humanos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PSICOSOCIALES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Atención a publico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Ritmos acelerados de trabajo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Trabajo repetitivo – monotonía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turnos de trabajo fin de semana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Carga laboral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Manejo de responsabilidades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LOCATIVOS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Pisos lisos y húmedos, barandas en las escaleras y desplazamiento entre áreas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pisos con sustancias que pueden provocar  una caída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orden y aseo 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NATURALES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Sismos, terremotos o inundaciones.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PUBLICOS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CO" sz="1400" dirty="0"/>
              <a:t>Atraco, robo, disturbio, asonada, delincuencia y otras situaciones de violencia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595332" y="141667"/>
            <a:ext cx="8596668" cy="658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s-CO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Panorama de Riesgos</a:t>
            </a:r>
            <a:endParaRPr lang="es-CO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larendon Bold BT"/>
              <a:ea typeface="ＭＳ Ｐゴシック" charset="-128"/>
              <a:cs typeface="Clarendon Bold B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r="13208"/>
          <a:stretch/>
        </p:blipFill>
        <p:spPr>
          <a:xfrm>
            <a:off x="10045522" y="928308"/>
            <a:ext cx="1777284" cy="18267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473" y="3903763"/>
            <a:ext cx="1763869" cy="16966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507" y="1628749"/>
            <a:ext cx="1912980" cy="17422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487" y="3371048"/>
            <a:ext cx="21621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6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1665" y="154547"/>
            <a:ext cx="10212949" cy="6536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 MECANICOS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Máquina y equipo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Manejo de herramientas e insumos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Objetos en movimientos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Superficies y elementos calientes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Golpes, proyección de partículas</a:t>
            </a:r>
          </a:p>
          <a:p>
            <a:pPr marL="342900" lvl="0" indent="-342900" algn="just">
              <a:lnSpc>
                <a:spcPct val="107000"/>
              </a:lnSpc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RIESGOS BIOMECANICOS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Posiciones forzadas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Movimientos repetitivos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Carga estática bípeda prolongada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Carga dinámica por esfuerzos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Carga dinámica por movimientos repetitivos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Carga estática por posición sedente </a:t>
            </a:r>
          </a:p>
          <a:p>
            <a:pPr marL="342900" lvl="0" indent="-342900" algn="just">
              <a:lnSpc>
                <a:spcPct val="107000"/>
              </a:lnSpc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RIESGOS ELECTRICOS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Alta y baja tensión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Cables sueltos de los </a:t>
            </a:r>
            <a:r>
              <a:rPr lang="es-CO" sz="1400" dirty="0" smtClean="0"/>
              <a:t>equipos </a:t>
            </a:r>
            <a:r>
              <a:rPr lang="es-CO" sz="1400" dirty="0"/>
              <a:t>de oficina y operativos e instalaciones eléctricas de las diferentes áreas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Contacto directo con controles y sistemas eléctrico energizados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Subestaciones eléctricas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Instalaciones eléctricas en mal estado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CO" sz="1400" dirty="0"/>
              <a:t>Instalaciones recargadas </a:t>
            </a:r>
          </a:p>
          <a:p>
            <a:pPr marL="342900" lvl="0" indent="-342900" algn="just">
              <a:lnSpc>
                <a:spcPct val="107000"/>
              </a:lnSpc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RISGOS DE TRANSITO</a:t>
            </a:r>
          </a:p>
          <a:p>
            <a:pPr marL="408305" indent="-228600" algn="just">
              <a:lnSpc>
                <a:spcPct val="107000"/>
              </a:lnSpc>
            </a:pPr>
            <a:r>
              <a:rPr lang="es-CO" sz="1400" dirty="0"/>
              <a:t>Accidentes debido a movilización o desplazamiento de los trabajadores por vías  públicas realizadas </a:t>
            </a:r>
            <a:r>
              <a:rPr lang="es-CO" sz="1400" dirty="0" smtClean="0"/>
              <a:t>en gestiones </a:t>
            </a:r>
            <a:r>
              <a:rPr lang="es-CO" sz="1400" dirty="0"/>
              <a:t>propias de  la </a:t>
            </a:r>
            <a:r>
              <a:rPr lang="es-CO" sz="1400" dirty="0" smtClean="0"/>
              <a:t>empresa. </a:t>
            </a:r>
            <a:endParaRPr lang="es-CO" sz="1400" dirty="0"/>
          </a:p>
          <a:p>
            <a:pPr marL="342900" lvl="0" indent="-342900" algn="just">
              <a:lnSpc>
                <a:spcPct val="107000"/>
              </a:lnSpc>
              <a:buClr>
                <a:srgbClr val="0070C0"/>
              </a:buClr>
              <a:buFont typeface="Symbol" panose="05050102010706020507" pitchFamily="18" charset="2"/>
              <a:buChar char=""/>
            </a:pPr>
            <a:r>
              <a:rPr lang="es-CO" sz="1400" b="1" dirty="0">
                <a:solidFill>
                  <a:srgbClr val="0070C0"/>
                </a:solidFill>
              </a:rPr>
              <a:t>OTROS RIESGOS </a:t>
            </a:r>
          </a:p>
          <a:p>
            <a:pPr marL="408305" indent="-228600" algn="just">
              <a:lnSpc>
                <a:spcPct val="107000"/>
              </a:lnSpc>
            </a:pPr>
            <a:r>
              <a:rPr lang="es-CO" sz="1400" dirty="0"/>
              <a:t>Tareas de alta riesgo, trabajo en alturas</a:t>
            </a:r>
          </a:p>
          <a:p>
            <a:pPr marL="408305" indent="-228600" algn="just">
              <a:lnSpc>
                <a:spcPct val="107000"/>
              </a:lnSpc>
            </a:pPr>
            <a:r>
              <a:rPr lang="es-CO" sz="1400" dirty="0"/>
              <a:t>Físico – químico materiales  y sustancias explosivas </a:t>
            </a:r>
            <a:r>
              <a:rPr lang="es-CO" sz="1400" dirty="0" smtClean="0"/>
              <a:t> - Incendio</a:t>
            </a:r>
            <a:endParaRPr lang="es-CO" sz="1400" dirty="0"/>
          </a:p>
          <a:p>
            <a:pPr marL="408305" indent="-228600" algn="just">
              <a:lnSpc>
                <a:spcPct val="107000"/>
              </a:lnSpc>
            </a:pPr>
            <a:r>
              <a:rPr lang="es-CO" sz="1400" dirty="0"/>
              <a:t>Físico químico materiales y sustancias </a:t>
            </a:r>
            <a:r>
              <a:rPr lang="es-CO" sz="1400" dirty="0" smtClean="0"/>
              <a:t>combustibles - Incendio</a:t>
            </a:r>
            <a:endParaRPr lang="es-CO" sz="1400" dirty="0"/>
          </a:p>
          <a:p>
            <a:pPr marL="408305" indent="-228600" algn="just">
              <a:lnSpc>
                <a:spcPct val="107000"/>
              </a:lnSpc>
              <a:spcAft>
                <a:spcPts val="800"/>
              </a:spcAft>
            </a:pPr>
            <a:r>
              <a:rPr lang="es-CO" sz="1400" dirty="0" smtClean="0"/>
              <a:t> </a:t>
            </a: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6" r="24754"/>
          <a:stretch/>
        </p:blipFill>
        <p:spPr>
          <a:xfrm>
            <a:off x="10113003" y="910813"/>
            <a:ext cx="1906073" cy="202236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9" t="3409" r="17750" b="5639"/>
          <a:stretch/>
        </p:blipFill>
        <p:spPr>
          <a:xfrm>
            <a:off x="4939047" y="1043853"/>
            <a:ext cx="1648496" cy="17637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46" y="3269047"/>
            <a:ext cx="2208995" cy="15430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r="6883"/>
          <a:stretch/>
        </p:blipFill>
        <p:spPr>
          <a:xfrm>
            <a:off x="7533058" y="1043853"/>
            <a:ext cx="1719329" cy="182068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3595332" y="141667"/>
            <a:ext cx="8596668" cy="6581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base">
              <a:spcAft>
                <a:spcPct val="0"/>
              </a:spcAft>
            </a:pPr>
            <a:r>
              <a:rPr lang="es-CO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Panorama de Riesgos</a:t>
            </a:r>
            <a:endParaRPr lang="es-CO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larendon Bold BT"/>
              <a:ea typeface="ＭＳ Ｐゴシック" charset="-128"/>
              <a:cs typeface="Clarendon Bold BT"/>
            </a:endParaRPr>
          </a:p>
        </p:txBody>
      </p:sp>
    </p:spTree>
    <p:extLst>
      <p:ext uri="{BB962C8B-B14F-4D97-AF65-F5344CB8AC3E}">
        <p14:creationId xmlns:p14="http://schemas.microsoft.com/office/powerpoint/2010/main" val="25865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68692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Definiciones 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68052" y="1454318"/>
            <a:ext cx="5457735" cy="42933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¿</a:t>
            </a:r>
            <a:r>
              <a:rPr lang="es-CO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Qué es un Acto </a:t>
            </a:r>
            <a:r>
              <a:rPr lang="es-CO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 Comportamiento Inseguro</a:t>
            </a:r>
            <a:r>
              <a:rPr lang="es-CO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?</a:t>
            </a:r>
          </a:p>
          <a:p>
            <a:pPr marL="0" indent="0" algn="just">
              <a:buNone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violación u omisión de una norma o procedimiento por parte del trabajador que aumenta las posibilidades que ocurra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un accidente.</a:t>
            </a:r>
          </a:p>
          <a:p>
            <a:pPr marL="0" indent="0" algn="just">
              <a:buNone/>
            </a:pPr>
            <a:endParaRPr lang="es-CO" sz="20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es-CO" sz="20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CO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¿ Qué es una Condición insegura?</a:t>
            </a:r>
            <a:endParaRPr lang="es-CO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Situación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intrínseca en nuestro ambiente de trabajo que aumenta la posibilidad que un accidente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ocurra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499" y="1591295"/>
            <a:ext cx="5726458" cy="33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4"/>
          <p:cNvSpPr>
            <a:spLocks noGrp="1"/>
          </p:cNvSpPr>
          <p:nvPr>
            <p:ph idx="1"/>
          </p:nvPr>
        </p:nvSpPr>
        <p:spPr>
          <a:xfrm>
            <a:off x="527428" y="409289"/>
            <a:ext cx="9744727" cy="4293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0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Actos Inseguros mas </a:t>
            </a:r>
            <a:r>
              <a:rPr lang="es-CO" sz="20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habituales</a:t>
            </a:r>
          </a:p>
          <a:p>
            <a:pPr marL="0" indent="0">
              <a:buNone/>
            </a:pPr>
            <a:endParaRPr lang="es-CO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Operar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cualquier equipo de trabajo si debida autorización.</a:t>
            </a:r>
          </a:p>
          <a:p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Realizar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tareas a un ritmo inadecuado.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Poner fuera de servicio los dispositivos de seguridad.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Usar equipos de trabajo defectuosos.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Usar equipos de manera incorrecta.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No usar los equipos de protección personal (EPP); o usarlo incorrectamente.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Cargar o movilizar incorrectamente los materiales.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Levantar cargas manualmente en forma incorrecta.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Adoptar una posición incorrecta en los puestos de trabajo.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Efectuar mantenimiento de equipos y maquinarias en funcionamiento.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Hacer bromas en el trabajo con los equipos y/o herramientas.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Trabajar bajo los efectos del Alcohol y/o sustancias psicoactivas.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713" y="409289"/>
            <a:ext cx="1800225" cy="2009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9859">
            <a:off x="9353951" y="1691563"/>
            <a:ext cx="2333625" cy="24003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202" y="3778127"/>
            <a:ext cx="1983736" cy="19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1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4"/>
          <p:cNvSpPr>
            <a:spLocks noGrp="1"/>
          </p:cNvSpPr>
          <p:nvPr>
            <p:ph idx="1"/>
          </p:nvPr>
        </p:nvSpPr>
        <p:spPr>
          <a:xfrm>
            <a:off x="527428" y="409289"/>
            <a:ext cx="9744727" cy="42933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0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Condiciones Inseguros mas </a:t>
            </a:r>
            <a:r>
              <a:rPr lang="es-CO" sz="2000" b="1" u="sng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habituales</a:t>
            </a:r>
          </a:p>
          <a:p>
            <a:pPr marL="0" indent="0">
              <a:buNone/>
            </a:pPr>
            <a:endParaRPr lang="es-CO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Uso de resguardos o protección inadecuada.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No cumplir el orden y limpieza en el lugar de trabajo.,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Herramienta, equipos y materiales defectuosos.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Sistema inadecuado de señale.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Peligro de incendio o explosiones.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Condiciones atmosféricas peligrosas: gases , polvo, humo.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Ruido excesivo.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Radiación.</a:t>
            </a:r>
          </a:p>
          <a:p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Iluminación o ventilación inadecuada.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172" y="409289"/>
            <a:ext cx="2381250" cy="15430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2128447"/>
            <a:ext cx="2796020" cy="20397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096" y="3545217"/>
            <a:ext cx="23336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68692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Definiciones 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20551" y="1050557"/>
            <a:ext cx="7117603" cy="48305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¿</a:t>
            </a:r>
            <a:r>
              <a:rPr lang="es-CO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Qué es un </a:t>
            </a:r>
            <a:r>
              <a:rPr lang="es-CO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Accidente?</a:t>
            </a:r>
            <a:endParaRPr lang="es-CO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Es todo suceso repentino que sobrevenga por causa o con ocasión del trabajo y que produzca en el trabajador una lesión orgánica, una perturbación funcional, una invalidez o la muerte. También, es aquel que se produce durante la ejecución de órdenes del empleador, o durante la ejecución de una labor bajo su autoridad, aún fuera del lugar y horas de trabajo. </a:t>
            </a:r>
            <a:endParaRPr lang="es-CO" sz="20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CO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¿</a:t>
            </a:r>
            <a:r>
              <a:rPr lang="es-CO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Qué es </a:t>
            </a:r>
            <a:r>
              <a:rPr lang="es-CO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Incidente?</a:t>
            </a:r>
            <a:endParaRPr lang="es-CO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Es </a:t>
            </a: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un suceso repentino no deseado que ocurre por las mismas causas que se presentan los accidentes, sólo que por cuestiones del azar no desencadena lesiones en las personas, daños a la propiedad, al proceso o al ambiente.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260" y="1331335"/>
            <a:ext cx="1466850" cy="15335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303" y="1512185"/>
            <a:ext cx="2343645" cy="11718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260" y="3680068"/>
            <a:ext cx="1732043" cy="18406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027" y="3763196"/>
            <a:ext cx="1914630" cy="16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29" y="313275"/>
            <a:ext cx="3735190" cy="1143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46972" y="1579034"/>
            <a:ext cx="4649276" cy="9548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Somos la compañía de exhibición cinematográfica más grande se América Latina y la cuarta a nivel mundial.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46972" y="2769864"/>
            <a:ext cx="4649276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dirty="0"/>
              <a:t>Nos caracterizamos por una constante innovación y un reconocido servicio estelar.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46972" y="3713822"/>
            <a:ext cx="4649276" cy="14773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dirty="0"/>
              <a:t>Durante 12 años consecutivos hemos sido reconocidos como una </a:t>
            </a:r>
            <a:r>
              <a:rPr lang="es-CO" b="1" dirty="0"/>
              <a:t>Empresa Socialmente Responsable</a:t>
            </a:r>
            <a:r>
              <a:rPr lang="es-CO" dirty="0"/>
              <a:t>, y por ocho años certificados como como una </a:t>
            </a:r>
            <a:r>
              <a:rPr lang="es-CO" b="1" dirty="0"/>
              <a:t>Súper Empresa por Expansión </a:t>
            </a:r>
            <a:r>
              <a:rPr lang="es-CO" dirty="0"/>
              <a:t>y </a:t>
            </a:r>
            <a:r>
              <a:rPr lang="es-CO" b="1" dirty="0"/>
              <a:t>Top </a:t>
            </a:r>
            <a:r>
              <a:rPr lang="es-CO" b="1" dirty="0" smtClean="0"/>
              <a:t>Companies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46972" y="5488777"/>
            <a:ext cx="4649276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Somos la mejor opción de Entretenimiento.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142" y="2684540"/>
            <a:ext cx="2501133" cy="317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adroTexto 16"/>
          <p:cNvSpPr txBox="1"/>
          <p:nvPr/>
        </p:nvSpPr>
        <p:spPr>
          <a:xfrm>
            <a:off x="6006297" y="1733288"/>
            <a:ext cx="4593015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Nuestro mejor capital </a:t>
            </a:r>
            <a:r>
              <a:rPr lang="es-CO" b="1" dirty="0" smtClean="0">
                <a:solidFill>
                  <a:srgbClr val="FF0000"/>
                </a:solidFill>
              </a:rPr>
              <a:t>EL TALENTO CINEPOLIS </a:t>
            </a:r>
            <a:r>
              <a:rPr lang="es-CO" dirty="0"/>
              <a:t>en </a:t>
            </a:r>
            <a:r>
              <a:rPr lang="es-CO" dirty="0" smtClean="0"/>
              <a:t>Colombia tenemos el mejor, te tenemos a </a:t>
            </a:r>
            <a:r>
              <a:rPr lang="es-CO" dirty="0" err="1" smtClean="0"/>
              <a:t>tí</a:t>
            </a:r>
            <a:r>
              <a:rPr lang="es-CO" dirty="0" smtClean="0"/>
              <a:t>. </a:t>
            </a:r>
            <a:endParaRPr lang="es-CO" dirty="0"/>
          </a:p>
        </p:txBody>
      </p:sp>
      <p:pic>
        <p:nvPicPr>
          <p:cNvPr id="18" name="17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90" y="4468658"/>
            <a:ext cx="1174102" cy="13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1320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¡Ahora Identifiquemos! 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2" descr="http://t3.gstatic.com/images?q=tbn:ANd9GcToiaDYYxKeEO4nTIxw6Qr2w7FXTgkLMJSwFFb5NHItvI6m1pp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31" y="1768833"/>
            <a:ext cx="2202833" cy="36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90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1320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¡Ahora Identifiquemos! 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r="25227" b="14063"/>
          <a:stretch/>
        </p:blipFill>
        <p:spPr bwMode="auto">
          <a:xfrm>
            <a:off x="1124468" y="1906073"/>
            <a:ext cx="4858313" cy="377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r="29092"/>
          <a:stretch/>
        </p:blipFill>
        <p:spPr bwMode="auto">
          <a:xfrm>
            <a:off x="6346130" y="1906072"/>
            <a:ext cx="4710252" cy="377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7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1320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¡Ahora Identifiquemos! 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01" y="1815919"/>
            <a:ext cx="3774796" cy="4122828"/>
          </a:xfrm>
          <a:prstGeom prst="rect">
            <a:avLst/>
          </a:prstGeom>
        </p:spPr>
      </p:pic>
      <p:pic>
        <p:nvPicPr>
          <p:cNvPr id="7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5"/>
          <a:stretch/>
        </p:blipFill>
        <p:spPr>
          <a:xfrm>
            <a:off x="5997321" y="1815919"/>
            <a:ext cx="5400325" cy="41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083" y="239352"/>
            <a:ext cx="10131259" cy="1320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¡Ahora Identifiquemos! 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5624" r="15915" b="10000"/>
          <a:stretch/>
        </p:blipFill>
        <p:spPr bwMode="auto">
          <a:xfrm>
            <a:off x="971601" y="1880035"/>
            <a:ext cx="4888288" cy="37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t="11562" r="16969" b="4688"/>
          <a:stretch/>
        </p:blipFill>
        <p:spPr bwMode="auto">
          <a:xfrm>
            <a:off x="6555346" y="1880036"/>
            <a:ext cx="4559120" cy="37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92642" y="563660"/>
            <a:ext cx="3849530" cy="781430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 de accidente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49" y="83127"/>
            <a:ext cx="4587540" cy="6068291"/>
          </a:xfrm>
          <a:prstGeom prst="rect">
            <a:avLst/>
          </a:prstGeom>
        </p:spPr>
      </p:pic>
      <p:sp>
        <p:nvSpPr>
          <p:cNvPr id="7" name="Marcador de contenido 4"/>
          <p:cNvSpPr>
            <a:spLocks noGrp="1"/>
          </p:cNvSpPr>
          <p:nvPr>
            <p:ph idx="1"/>
          </p:nvPr>
        </p:nvSpPr>
        <p:spPr>
          <a:xfrm>
            <a:off x="6098355" y="2066306"/>
            <a:ext cx="5638103" cy="32182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Ocurrido el accidente, el trabajador debe reportar inmediatamente a jefe inmediato o supervisora de recursos humanos, quienes se encargarán de realizar el reporte adecuado al área de Salud ocupacional.</a:t>
            </a:r>
          </a:p>
          <a:p>
            <a:pPr marL="0" indent="0" algn="just">
              <a:buNone/>
            </a:pPr>
            <a:r>
              <a:rPr lang="es-CO" sz="2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Tener en cuenta:</a:t>
            </a:r>
          </a:p>
          <a:p>
            <a:pPr marL="0" indent="0" algn="just">
              <a:buNone/>
            </a:pPr>
            <a:endParaRPr lang="es-CO" sz="20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buAutoNum type="arabicPeriod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El trabajador NO reporta directamente a ARL.</a:t>
            </a:r>
          </a:p>
          <a:p>
            <a:pPr marL="457200" indent="-457200" algn="just">
              <a:buAutoNum type="arabicPeriod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NO se reporta días después a la ocurrencia del evento</a:t>
            </a:r>
          </a:p>
          <a:p>
            <a:pPr marL="457200" indent="-457200" algn="just">
              <a:buAutoNum type="arabicPeriod"/>
            </a:pPr>
            <a:endParaRPr lang="es-CO" sz="20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buAutoNum type="arabicPeriod"/>
            </a:pP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Caída de Personas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21751" r="23092" b="24742"/>
          <a:stretch/>
        </p:blipFill>
        <p:spPr>
          <a:xfrm>
            <a:off x="875762" y="180304"/>
            <a:ext cx="1339404" cy="1034491"/>
          </a:xfrm>
        </p:spPr>
      </p:pic>
      <p:sp>
        <p:nvSpPr>
          <p:cNvPr id="4" name="Rectángulo redondeado 3"/>
          <p:cNvSpPr/>
          <p:nvPr/>
        </p:nvSpPr>
        <p:spPr>
          <a:xfrm>
            <a:off x="4161142" y="1751041"/>
            <a:ext cx="3666186" cy="4224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SUELEN SUCEDER 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Salas de proyección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Baños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Corredores y pasillos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Coffee-tree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Dulcería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Escaleras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Áreas comunes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7916214" y="1751041"/>
            <a:ext cx="3666186" cy="4224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LAS PUEDO PREVENIR</a:t>
            </a:r>
          </a:p>
          <a:p>
            <a:pPr algn="ctr"/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Siempre atento a mi entorno 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Identifico peligros en mi entorno y los notifico al jefe de área.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Uso mis Elementos de Protección Personal.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Identifico los posibles lugares de ocurrencia.</a:t>
            </a:r>
          </a:p>
        </p:txBody>
      </p:sp>
      <p:pic>
        <p:nvPicPr>
          <p:cNvPr id="9" name="Marcador de contenido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9" t="21751" r="23092" b="24742"/>
          <a:stretch/>
        </p:blipFill>
        <p:spPr bwMode="auto">
          <a:xfrm>
            <a:off x="9863069" y="180303"/>
            <a:ext cx="1339404" cy="103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406070" y="1751042"/>
            <a:ext cx="3666186" cy="42242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LAS PUEDEN OCACIONAR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Descuidos o distracciones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Omisión de Señalización o demarcación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Pisos húmedos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Calzado inadecuado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Ausencia de mecanismos preventivos (cinta antideslizante)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Falta de orden y aseo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3865561" y="3618477"/>
            <a:ext cx="502276" cy="48939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Flecha derecha 11"/>
          <p:cNvSpPr/>
          <p:nvPr/>
        </p:nvSpPr>
        <p:spPr>
          <a:xfrm>
            <a:off x="7620633" y="3618477"/>
            <a:ext cx="502276" cy="48939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3877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Golpes, Pisadas y/o Choques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>
              <a:latin typeface="Harrington" panose="04040505050A02020702" pitchFamily="82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352281" y="1751044"/>
            <a:ext cx="3666186" cy="4224271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LOS PUEDEN OCACIONAR</a:t>
            </a:r>
            <a:endParaRPr lang="es-CO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Elementos salientes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Caídas a mismo y diferente nivel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Caída de objetos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Maquinas y/o equipos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Herramientas e implementos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999238" y="1751044"/>
            <a:ext cx="3666186" cy="4224271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SE PUEDEN PREVENIR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Siempre estando atento al entorno y sus vectores (arriba, abajo, derecha, izquierda, adelante y atrás).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Identificando peligros que pueden afectar mi integridad física o la de mis compañeros y reportando los mismos.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0" y="339032"/>
            <a:ext cx="1135916" cy="10142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424" y="339031"/>
            <a:ext cx="1135916" cy="10142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27" y="2217904"/>
            <a:ext cx="1851439" cy="32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127" y="2217904"/>
            <a:ext cx="1851439" cy="329055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62721"/>
            <a:ext cx="10972800" cy="1143000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Contacto con Temperatura Extrema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6" y="185758"/>
            <a:ext cx="1532586" cy="1215133"/>
          </a:xfrm>
        </p:spPr>
      </p:pic>
      <p:sp>
        <p:nvSpPr>
          <p:cNvPr id="4" name="Rectángulo redondeado 3"/>
          <p:cNvSpPr/>
          <p:nvPr/>
        </p:nvSpPr>
        <p:spPr>
          <a:xfrm>
            <a:off x="1352281" y="1751045"/>
            <a:ext cx="3666186" cy="4224271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SE PUEDE OCACIONAR EN</a:t>
            </a:r>
            <a:endParaRPr lang="es-CO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Maquinas crispeteras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Maquinas rosticeras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Sartenes </a:t>
            </a: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calientes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Planchas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Equipos emitentes de calor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Hieleras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7009226" y="1751045"/>
            <a:ext cx="3666186" cy="4224271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es-CO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20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SE PUEDEN PREVENIR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Identificando las maquinas de trabajo en caliente.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Siempre estando atento con los espacios para evitar contacto con la superficie caliente.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Leyendo y acatando los procedimientos de Seguridad establecidos.</a:t>
            </a:r>
            <a:endParaRPr lang="es-CO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Marcador de contenido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6282" y="185758"/>
            <a:ext cx="1515412" cy="121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533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0068" y="0"/>
            <a:ext cx="8596668" cy="10889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Autocuidado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4607" y="1438515"/>
            <a:ext cx="10707590" cy="38807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dirty="0">
                <a:solidFill>
                  <a:schemeClr val="tx1"/>
                </a:solidFill>
                <a:latin typeface="Arial Narrow" panose="020B0606020202030204" pitchFamily="34" charset="0"/>
              </a:rPr>
              <a:t>Es cualquier acción que realizo encaminada a preservar y promover mi salud e integridad física, mental y emocional, también mi disposición mental de prevenir condiciones, acciones o efectos que puedan afectar negativamente mi bienestar general, es cultura y compromiso conmigo mismo.</a:t>
            </a:r>
          </a:p>
          <a:p>
            <a:endParaRPr lang="es-CO" sz="2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es-CO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  <a:cs typeface="Clarendon Bold BT"/>
              </a:rPr>
              <a:t>PODER SOBRE MI MISMO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t="9947" r="8965"/>
          <a:stretch/>
        </p:blipFill>
        <p:spPr>
          <a:xfrm>
            <a:off x="8658419" y="4714081"/>
            <a:ext cx="3190144" cy="137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14"/>
          <a:stretch/>
        </p:blipFill>
        <p:spPr>
          <a:xfrm>
            <a:off x="927278" y="3385093"/>
            <a:ext cx="3052293" cy="27461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912" y="7689"/>
            <a:ext cx="8596668" cy="97921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 Cuidarme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2" y="1175050"/>
            <a:ext cx="1853532" cy="20857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34" y="1186285"/>
            <a:ext cx="2240280" cy="20745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45" y="1186905"/>
            <a:ext cx="2124829" cy="2085759"/>
          </a:xfrm>
          <a:prstGeom prst="rect">
            <a:avLst/>
          </a:prstGeom>
        </p:spPr>
      </p:pic>
      <p:sp>
        <p:nvSpPr>
          <p:cNvPr id="9" name="Igual que 8"/>
          <p:cNvSpPr/>
          <p:nvPr/>
        </p:nvSpPr>
        <p:spPr>
          <a:xfrm>
            <a:off x="8674680" y="2873320"/>
            <a:ext cx="785873" cy="126212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8" t="7188" r="21784" b="7886"/>
          <a:stretch/>
        </p:blipFill>
        <p:spPr>
          <a:xfrm>
            <a:off x="9584760" y="2351922"/>
            <a:ext cx="1700011" cy="2066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68" y="1186285"/>
            <a:ext cx="1976494" cy="2086379"/>
          </a:xfrm>
          <a:prstGeom prst="rect">
            <a:avLst/>
          </a:prstGeom>
        </p:spPr>
      </p:pic>
      <p:pic>
        <p:nvPicPr>
          <p:cNvPr id="11" name="Picture 2" descr="Resultado de imagen para piramide alimentici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"/>
          <a:stretch/>
        </p:blipFill>
        <p:spPr bwMode="auto">
          <a:xfrm>
            <a:off x="4280996" y="3729049"/>
            <a:ext cx="3876541" cy="228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529" y="313275"/>
            <a:ext cx="3735190" cy="1143000"/>
          </a:xfrm>
          <a:prstGeom prst="rect">
            <a:avLst/>
          </a:prstGeom>
        </p:spPr>
      </p:pic>
      <p:pic>
        <p:nvPicPr>
          <p:cNvPr id="18" name="17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90" y="4468658"/>
            <a:ext cx="1174102" cy="13014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160" y="1640175"/>
            <a:ext cx="3412905" cy="42953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475" y="1640176"/>
            <a:ext cx="3509559" cy="42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006" y="166818"/>
            <a:ext cx="9762186" cy="1320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mi Trabajo </a:t>
            </a:r>
            <a:r>
              <a:rPr lang="es-CO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 Excepción</a:t>
            </a:r>
            <a:endParaRPr lang="es-CO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9" y="2148631"/>
            <a:ext cx="2765587" cy="28499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40" y="2614448"/>
            <a:ext cx="2200275" cy="20859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863695" y="5145740"/>
            <a:ext cx="1216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Lucida Bright"/>
                <a:ea typeface="ＭＳ Ｐゴシック" charset="-128"/>
                <a:cs typeface="Lucida Bright"/>
              </a:rPr>
              <a:t>ESTOY</a:t>
            </a:r>
          </a:p>
        </p:txBody>
      </p:sp>
      <p:cxnSp>
        <p:nvCxnSpPr>
          <p:cNvPr id="11" name="Conector curvado 10"/>
          <p:cNvCxnSpPr>
            <a:endCxn id="7" idx="2"/>
          </p:cNvCxnSpPr>
          <p:nvPr/>
        </p:nvCxnSpPr>
        <p:spPr>
          <a:xfrm flipV="1">
            <a:off x="3080381" y="4700423"/>
            <a:ext cx="2111997" cy="67615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42" y="2408186"/>
            <a:ext cx="3424995" cy="12492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4913" r="3482" b="51183"/>
          <a:stretch/>
        </p:blipFill>
        <p:spPr>
          <a:xfrm>
            <a:off x="7798342" y="1576018"/>
            <a:ext cx="3424995" cy="83216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50793" y="1281655"/>
            <a:ext cx="4511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Lucida Bright"/>
                <a:ea typeface="ＭＳ Ｐゴシック" charset="-128"/>
                <a:cs typeface="Lucida Bright"/>
              </a:rPr>
              <a:t>Uso mis Elementos de Protección Personal (EPP)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556774" y="3054517"/>
            <a:ext cx="878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A:</a:t>
            </a:r>
            <a:endParaRPr lang="es-E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342" y="3908965"/>
            <a:ext cx="3599461" cy="206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9404" y="125778"/>
            <a:ext cx="9723548" cy="13208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s-CO" sz="4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 mi Bienestar, por </a:t>
            </a:r>
            <a:r>
              <a:rPr lang="es-CO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s-CO" sz="4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Familia</a:t>
            </a:r>
            <a:endParaRPr lang="es-CO" sz="48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11" y="1711360"/>
            <a:ext cx="8118936" cy="40841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82" y="2240925"/>
            <a:ext cx="5385981" cy="35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8" b="45164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511233" y="2780175"/>
            <a:ext cx="52786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“La vida es como una película, escribe tu propio final”.</a:t>
            </a:r>
            <a:endParaRPr lang="es-CO" sz="3200" b="1" dirty="0">
              <a:solidFill>
                <a:schemeClr val="tx1">
                  <a:lumMod val="95000"/>
                  <a:lumOff val="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45" y="2847126"/>
            <a:ext cx="3318056" cy="240170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969372" y="4345219"/>
            <a:ext cx="3322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i="1" dirty="0" err="1" smtClean="0"/>
              <a:t>Kermit</a:t>
            </a:r>
            <a:r>
              <a:rPr lang="es-CO" sz="1400" i="1" dirty="0" smtClean="0"/>
              <a:t> </a:t>
            </a:r>
            <a:r>
              <a:rPr lang="es-CO" sz="1400" i="1" dirty="0" err="1" smtClean="0"/>
              <a:t>the</a:t>
            </a:r>
            <a:r>
              <a:rPr lang="es-CO" sz="1400" i="1" dirty="0" smtClean="0"/>
              <a:t> </a:t>
            </a:r>
            <a:r>
              <a:rPr lang="es-CO" sz="1400" i="1" dirty="0" err="1" smtClean="0"/>
              <a:t>Frog</a:t>
            </a:r>
            <a:r>
              <a:rPr lang="es-CO" sz="1400" i="1" dirty="0" smtClean="0"/>
              <a:t>, Los </a:t>
            </a:r>
            <a:r>
              <a:rPr lang="es-CO" sz="1400" i="1" dirty="0" err="1" smtClean="0"/>
              <a:t>Muppets</a:t>
            </a:r>
            <a:r>
              <a:rPr lang="es-CO" sz="1400" i="1" dirty="0" smtClean="0"/>
              <a:t>.</a:t>
            </a:r>
            <a:endParaRPr lang="es-CO" sz="1400" i="1" dirty="0"/>
          </a:p>
        </p:txBody>
      </p:sp>
    </p:spTree>
    <p:extLst>
      <p:ext uri="{BB962C8B-B14F-4D97-AF65-F5344CB8AC3E}">
        <p14:creationId xmlns:p14="http://schemas.microsoft.com/office/powerpoint/2010/main" val="267132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4702" r="2188" b="3453"/>
          <a:stretch/>
        </p:blipFill>
        <p:spPr>
          <a:xfrm>
            <a:off x="4657755" y="1023212"/>
            <a:ext cx="4268026" cy="23549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31336" y="3996793"/>
            <a:ext cx="5422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¡</a:t>
            </a:r>
            <a:r>
              <a:rPr lang="es-CO" sz="4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Contamos contigo</a:t>
            </a:r>
            <a:r>
              <a:rPr lang="es-CO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!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123627" y="5503621"/>
            <a:ext cx="4068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¡</a:t>
            </a:r>
            <a:r>
              <a:rPr lang="es-CO" sz="44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Gracias… </a:t>
            </a:r>
            <a:r>
              <a:rPr lang="es-CO" sz="4400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  <a:sym typeface="Wingdings" panose="05000000000000000000" pitchFamily="2" charset="2"/>
              </a:rPr>
              <a:t> </a:t>
            </a:r>
            <a:r>
              <a:rPr lang="es-CO" sz="4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!</a:t>
            </a:r>
            <a:endParaRPr lang="es-CO" sz="44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larendon Bold BT"/>
              <a:ea typeface="ＭＳ Ｐゴシック" charset="-128"/>
              <a:cs typeface="Clarendon Bold BT"/>
            </a:endParaRPr>
          </a:p>
        </p:txBody>
      </p:sp>
      <p:pic>
        <p:nvPicPr>
          <p:cNvPr id="2050" name="Picture 2" descr="¡Ponte palomita, haz lo correcto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414" y="3439511"/>
            <a:ext cx="4850733" cy="34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0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802" y="223122"/>
            <a:ext cx="3735190" cy="1143000"/>
          </a:xfrm>
          <a:prstGeom prst="rect">
            <a:avLst/>
          </a:prstGeom>
        </p:spPr>
      </p:pic>
      <p:pic>
        <p:nvPicPr>
          <p:cNvPr id="18" name="17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90" y="4468658"/>
            <a:ext cx="1174102" cy="13014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071" y="1456275"/>
            <a:ext cx="6667233" cy="46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 de Gestión de la Seguridad y Salud en el Trabajo SG-SST</a:t>
            </a:r>
            <a:endParaRPr lang="es-CO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38" y="2021958"/>
            <a:ext cx="6370342" cy="3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80" y="4122814"/>
            <a:ext cx="2145927" cy="1299694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CO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 de Gestión de la Seguridad y Salud en el Trabajo SG-SST</a:t>
            </a:r>
            <a:endParaRPr lang="es-CO" dirty="0">
              <a:solidFill>
                <a:srgbClr val="0070C0"/>
              </a:solidFill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609600" y="1638838"/>
            <a:ext cx="4670738" cy="447540"/>
          </a:xfrm>
        </p:spPr>
        <p:txBody>
          <a:bodyPr/>
          <a:lstStyle/>
          <a:p>
            <a:pPr marL="0" indent="0" algn="just">
              <a:buNone/>
            </a:pPr>
            <a:r>
              <a:rPr lang="es-CO" sz="2000" b="1" u="sng" dirty="0" smtClean="0">
                <a:solidFill>
                  <a:srgbClr val="FF0000"/>
                </a:solidFill>
              </a:rPr>
              <a:t>Con quien contamos para lograrlo:</a:t>
            </a:r>
            <a:endParaRPr lang="es-CO" sz="2000" dirty="0" smtClean="0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323526" y="5031348"/>
            <a:ext cx="5422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¡</a:t>
            </a:r>
            <a:r>
              <a:rPr lang="es-CO" sz="4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Contamos contigo</a:t>
            </a:r>
            <a:r>
              <a:rPr lang="es-CO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Bold BT"/>
                <a:ea typeface="ＭＳ Ｐゴシック" charset="-128"/>
                <a:cs typeface="Clarendon Bold BT"/>
              </a:rPr>
              <a:t>!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93" y="1797388"/>
            <a:ext cx="4354046" cy="312755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683" y="2522614"/>
            <a:ext cx="3735190" cy="1143000"/>
          </a:xfrm>
          <a:prstGeom prst="rect">
            <a:avLst/>
          </a:prstGeom>
        </p:spPr>
      </p:pic>
      <p:pic>
        <p:nvPicPr>
          <p:cNvPr id="1026" name="Picture 7" descr="cid:image003.jpg@01D34276.F49BC6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16" y="3953242"/>
            <a:ext cx="259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2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8037" y="208689"/>
            <a:ext cx="9681271" cy="949455"/>
          </a:xfrm>
        </p:spPr>
        <p:txBody>
          <a:bodyPr>
            <a:noAutofit/>
          </a:bodyPr>
          <a:lstStyle/>
          <a:p>
            <a:r>
              <a:rPr lang="es-CO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 de Gestión de la Seguridad y Salud en el Trabajo SG-SST</a:t>
            </a:r>
            <a:endParaRPr lang="es-CO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8174" y="1417646"/>
            <a:ext cx="9903404" cy="388077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buNone/>
            </a:pPr>
            <a:r>
              <a:rPr lang="es-CO" sz="2000" dirty="0">
                <a:solidFill>
                  <a:schemeClr val="tx1"/>
                </a:solidFill>
              </a:rPr>
              <a:t>Se han establecido políticas y reglamentos tales como</a:t>
            </a:r>
            <a:r>
              <a:rPr lang="es-CO" sz="2000" dirty="0" smtClean="0">
                <a:solidFill>
                  <a:schemeClr val="tx1"/>
                </a:solidFill>
              </a:rPr>
              <a:t>:</a:t>
            </a:r>
          </a:p>
          <a:p>
            <a:pPr marL="0" indent="0" algn="just">
              <a:buNone/>
            </a:pPr>
            <a:endParaRPr lang="es-CO" sz="1000" dirty="0">
              <a:solidFill>
                <a:schemeClr val="tx1"/>
              </a:solidFill>
            </a:endParaRPr>
          </a:p>
          <a:p>
            <a:pPr algn="just"/>
            <a:r>
              <a:rPr lang="es-CO" sz="2000" dirty="0">
                <a:solidFill>
                  <a:schemeClr val="tx1"/>
                </a:solidFill>
              </a:rPr>
              <a:t>Reglamento Interno de Trabajo.</a:t>
            </a:r>
          </a:p>
          <a:p>
            <a:pPr algn="just"/>
            <a:r>
              <a:rPr lang="es-CO" sz="2000" dirty="0">
                <a:solidFill>
                  <a:schemeClr val="tx1"/>
                </a:solidFill>
              </a:rPr>
              <a:t>Reglamento de Higiene y Seguridad Industrial.</a:t>
            </a:r>
          </a:p>
          <a:p>
            <a:pPr algn="just"/>
            <a:r>
              <a:rPr lang="es-CO" sz="2000" dirty="0" smtClean="0">
                <a:solidFill>
                  <a:schemeClr val="tx1"/>
                </a:solidFill>
              </a:rPr>
              <a:t>Política </a:t>
            </a:r>
            <a:r>
              <a:rPr lang="es-CO" sz="2000" dirty="0">
                <a:solidFill>
                  <a:schemeClr val="tx1"/>
                </a:solidFill>
              </a:rPr>
              <a:t>de la Seguridad y Salud en el Trabajo.</a:t>
            </a:r>
          </a:p>
          <a:p>
            <a:pPr algn="just"/>
            <a:r>
              <a:rPr lang="es-CO" sz="2000" dirty="0">
                <a:solidFill>
                  <a:schemeClr val="tx1"/>
                </a:solidFill>
              </a:rPr>
              <a:t>Política de Prevención del Consumo de Sustancias Psicoactivas.</a:t>
            </a:r>
          </a:p>
          <a:p>
            <a:pPr algn="just"/>
            <a:r>
              <a:rPr lang="es-CO" sz="2000" dirty="0" smtClean="0">
                <a:solidFill>
                  <a:schemeClr val="tx1"/>
                </a:solidFill>
              </a:rPr>
              <a:t>Política </a:t>
            </a:r>
            <a:r>
              <a:rPr lang="es-CO" sz="2000" dirty="0">
                <a:solidFill>
                  <a:schemeClr val="tx1"/>
                </a:solidFill>
              </a:rPr>
              <a:t>de Funciones y Responsabilidades.</a:t>
            </a:r>
          </a:p>
        </p:txBody>
      </p:sp>
      <p:sp>
        <p:nvSpPr>
          <p:cNvPr id="4" name="Pergamino vertical 3">
            <a:hlinkClick r:id="rId2" action="ppaction://hlinkfile"/>
          </p:cNvPr>
          <p:cNvSpPr/>
          <p:nvPr/>
        </p:nvSpPr>
        <p:spPr>
          <a:xfrm>
            <a:off x="5022328" y="4211196"/>
            <a:ext cx="901132" cy="877797"/>
          </a:xfrm>
          <a:prstGeom prst="verticalScroll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060"/>
                </a:solidFill>
              </a:rPr>
              <a:t>P. SST</a:t>
            </a:r>
          </a:p>
        </p:txBody>
      </p:sp>
      <p:sp>
        <p:nvSpPr>
          <p:cNvPr id="5" name="Pergamino vertical 4">
            <a:hlinkClick r:id="rId4" action="ppaction://hlinkfile"/>
          </p:cNvPr>
          <p:cNvSpPr/>
          <p:nvPr/>
        </p:nvSpPr>
        <p:spPr>
          <a:xfrm>
            <a:off x="6085566" y="3737873"/>
            <a:ext cx="901132" cy="877797"/>
          </a:xfrm>
          <a:prstGeom prst="verticalScroll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060"/>
                </a:solidFill>
              </a:rPr>
              <a:t>P. SPA</a:t>
            </a:r>
          </a:p>
        </p:txBody>
      </p:sp>
      <p:sp>
        <p:nvSpPr>
          <p:cNvPr id="6" name="Pergamino vertical 5">
            <a:hlinkClick r:id="rId5" action="ppaction://hlinkfile"/>
          </p:cNvPr>
          <p:cNvSpPr/>
          <p:nvPr/>
        </p:nvSpPr>
        <p:spPr>
          <a:xfrm>
            <a:off x="3714424" y="4544143"/>
            <a:ext cx="901132" cy="877797"/>
          </a:xfrm>
          <a:prstGeom prst="verticalScroll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rgbClr val="002060"/>
                </a:solidFill>
              </a:rPr>
              <a:t>R. HSI</a:t>
            </a:r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7" name="Pergamino vertical 6">
            <a:hlinkClick r:id="rId6" action="ppaction://hlinkfile"/>
          </p:cNvPr>
          <p:cNvSpPr/>
          <p:nvPr/>
        </p:nvSpPr>
        <p:spPr>
          <a:xfrm>
            <a:off x="7386144" y="3457412"/>
            <a:ext cx="901132" cy="877797"/>
          </a:xfrm>
          <a:prstGeom prst="verticalScroll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rgbClr val="002060"/>
                </a:solidFill>
              </a:rPr>
              <a:t>P</a:t>
            </a:r>
            <a:r>
              <a:rPr lang="es-CO" dirty="0">
                <a:solidFill>
                  <a:srgbClr val="002060"/>
                </a:solidFill>
              </a:rPr>
              <a:t>. F&amp;R</a:t>
            </a:r>
          </a:p>
        </p:txBody>
      </p:sp>
      <p:sp>
        <p:nvSpPr>
          <p:cNvPr id="10" name="Pergamino vertical 9"/>
          <p:cNvSpPr/>
          <p:nvPr/>
        </p:nvSpPr>
        <p:spPr>
          <a:xfrm>
            <a:off x="2506754" y="5103122"/>
            <a:ext cx="901132" cy="877797"/>
          </a:xfrm>
          <a:prstGeom prst="verticalScroll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060"/>
                </a:solidFill>
              </a:rPr>
              <a:t>R</a:t>
            </a:r>
            <a:r>
              <a:rPr lang="es-CO" dirty="0" smtClean="0">
                <a:solidFill>
                  <a:srgbClr val="002060"/>
                </a:solidFill>
              </a:rPr>
              <a:t>. INT.T.</a:t>
            </a:r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rot="20643590">
            <a:off x="4602312" y="5196064"/>
            <a:ext cx="3022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MEJORA   CONTINUA</a:t>
            </a:r>
            <a:endParaRPr lang="es-CO" sz="24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634" y="2897746"/>
            <a:ext cx="2266390" cy="1524061"/>
          </a:xfrm>
          <a:prstGeom prst="rect">
            <a:avLst/>
          </a:prstGeom>
        </p:spPr>
      </p:pic>
      <p:cxnSp>
        <p:nvCxnSpPr>
          <p:cNvPr id="18" name="Conector recto 17"/>
          <p:cNvCxnSpPr/>
          <p:nvPr/>
        </p:nvCxnSpPr>
        <p:spPr>
          <a:xfrm>
            <a:off x="8287276" y="4421807"/>
            <a:ext cx="2415068" cy="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angular 19"/>
          <p:cNvCxnSpPr/>
          <p:nvPr/>
        </p:nvCxnSpPr>
        <p:spPr>
          <a:xfrm flipV="1">
            <a:off x="2386557" y="5595470"/>
            <a:ext cx="2208473" cy="496427"/>
          </a:xfrm>
          <a:prstGeom prst="bentConnector3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 angular 23"/>
          <p:cNvCxnSpPr/>
          <p:nvPr/>
        </p:nvCxnSpPr>
        <p:spPr>
          <a:xfrm flipV="1">
            <a:off x="3565059" y="5176133"/>
            <a:ext cx="2300336" cy="419171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 angular 25"/>
          <p:cNvCxnSpPr/>
          <p:nvPr/>
        </p:nvCxnSpPr>
        <p:spPr>
          <a:xfrm flipV="1">
            <a:off x="4696295" y="4810713"/>
            <a:ext cx="2457115" cy="371076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angular 28"/>
          <p:cNvCxnSpPr/>
          <p:nvPr/>
        </p:nvCxnSpPr>
        <p:spPr>
          <a:xfrm flipV="1">
            <a:off x="5916134" y="4421808"/>
            <a:ext cx="2454050" cy="388909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8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420" y="178130"/>
            <a:ext cx="5940756" cy="587828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2722" y="1974273"/>
            <a:ext cx="4247408" cy="1143000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Política de SST</a:t>
            </a:r>
            <a:endParaRPr lang="es-CO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22" y="84798"/>
            <a:ext cx="6106106" cy="6064949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224155" y="2330533"/>
            <a:ext cx="4247408" cy="1143000"/>
          </a:xfrm>
        </p:spPr>
        <p:txBody>
          <a:bodyPr/>
          <a:lstStyle/>
          <a:p>
            <a:r>
              <a:rPr lang="es-CO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Política de Prevención de sustancias Psicoactivas</a:t>
            </a:r>
            <a:endParaRPr lang="es-CO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6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NEPOLI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</TotalTime>
  <Words>1551</Words>
  <Application>Microsoft Office PowerPoint</Application>
  <PresentationFormat>Panorámica</PresentationFormat>
  <Paragraphs>245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Clarendon Bold BT</vt:lpstr>
      <vt:lpstr>Courier New</vt:lpstr>
      <vt:lpstr>Harrington</vt:lpstr>
      <vt:lpstr>Lucida Bright</vt:lpstr>
      <vt:lpstr>Symbol</vt:lpstr>
      <vt:lpstr>Times New Roman</vt:lpstr>
      <vt:lpstr>Wingdings</vt:lpstr>
      <vt:lpstr>CINEPOLIS</vt:lpstr>
      <vt:lpstr>Sistema de Gestión de la Seguridad y Salud en el Trabajo SG-SST</vt:lpstr>
      <vt:lpstr>Presentación de PowerPoint</vt:lpstr>
      <vt:lpstr>Presentación de PowerPoint</vt:lpstr>
      <vt:lpstr>Presentación de PowerPoint</vt:lpstr>
      <vt:lpstr>Sistema de Gestión de la Seguridad y Salud en el Trabajo SG-SST</vt:lpstr>
      <vt:lpstr>Sistema de Gestión de la Seguridad y Salud en el Trabajo SG-SST</vt:lpstr>
      <vt:lpstr>Sistema de Gestión de la Seguridad y Salud en el Trabajo SG-SST</vt:lpstr>
      <vt:lpstr>Política de SST</vt:lpstr>
      <vt:lpstr>Política de Prevención de sustancias Psicoactivas</vt:lpstr>
      <vt:lpstr>Nuestros Derechos</vt:lpstr>
      <vt:lpstr>Nuestros Deberes</vt:lpstr>
      <vt:lpstr>Grupos de Apoyo</vt:lpstr>
      <vt:lpstr>Definiciones </vt:lpstr>
      <vt:lpstr>Presentación de PowerPoint</vt:lpstr>
      <vt:lpstr>Presentación de PowerPoint</vt:lpstr>
      <vt:lpstr>Definiciones </vt:lpstr>
      <vt:lpstr>Presentación de PowerPoint</vt:lpstr>
      <vt:lpstr>Presentación de PowerPoint</vt:lpstr>
      <vt:lpstr>Definiciones </vt:lpstr>
      <vt:lpstr>¡Ahora Identifiquemos! </vt:lpstr>
      <vt:lpstr>¡Ahora Identifiquemos! </vt:lpstr>
      <vt:lpstr>¡Ahora Identifiquemos! </vt:lpstr>
      <vt:lpstr>¡Ahora Identifiquemos! </vt:lpstr>
      <vt:lpstr>Reporte de accidente</vt:lpstr>
      <vt:lpstr>Caída de Personas</vt:lpstr>
      <vt:lpstr>Golpes, Pisadas y/o Choques</vt:lpstr>
      <vt:lpstr>Contacto con Temperatura Extrema</vt:lpstr>
      <vt:lpstr>El Autocuidado</vt:lpstr>
      <vt:lpstr>Para Cuidarme</vt:lpstr>
      <vt:lpstr>En mi Trabajo No hay Excepción</vt:lpstr>
      <vt:lpstr>Por mi Bienestar, por mi Familia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Cinepolis3</dc:creator>
  <cp:lastModifiedBy>NÓMINA</cp:lastModifiedBy>
  <cp:revision>153</cp:revision>
  <dcterms:created xsi:type="dcterms:W3CDTF">2017-04-05T21:53:10Z</dcterms:created>
  <dcterms:modified xsi:type="dcterms:W3CDTF">2018-08-15T16:17:31Z</dcterms:modified>
</cp:coreProperties>
</file>