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60" r:id="rId5"/>
    <p:sldId id="262" r:id="rId6"/>
  </p:sldIdLst>
  <p:sldSz cx="12192000" cy="6858000"/>
  <p:notesSz cx="6797675" cy="99266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999"/>
    <a:srgbClr val="0068AC"/>
    <a:srgbClr val="FFC72C"/>
    <a:srgbClr val="EDC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559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9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7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E5F40-3ED7-4251-8A6B-1B11447D311D}" type="datetimeFigureOut">
              <a:rPr lang="es-MX" smtClean="0"/>
              <a:t>06/07/2017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205AF-1A58-410B-AE42-52C32DE3032B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74545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43EBB-6BCB-4CCC-8359-F98AB8AA2C5D}" type="datetimeFigureOut">
              <a:rPr lang="en-US" smtClean="0"/>
              <a:t>7/6/2017</a:t>
            </a:fld>
            <a:endParaRPr lang="en-US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6147D-0912-4324-BB9A-A8ABFBFF15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17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147D-0912-4324-BB9A-A8ABFBFF155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47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08E0E-3DC4-4D62-BDA0-2AE37D04F79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67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48" y="31514"/>
            <a:ext cx="634089" cy="702086"/>
          </a:xfrm>
          <a:prstGeom prst="rect">
            <a:avLst/>
          </a:prstGeom>
        </p:spPr>
      </p:pic>
      <p:pic>
        <p:nvPicPr>
          <p:cNvPr id="9" name="0 Imagen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" y="31514"/>
            <a:ext cx="1673866" cy="6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9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02" y="63598"/>
            <a:ext cx="634089" cy="702086"/>
          </a:xfrm>
          <a:prstGeom prst="rect">
            <a:avLst/>
          </a:prstGeom>
        </p:spPr>
      </p:pic>
      <p:pic>
        <p:nvPicPr>
          <p:cNvPr id="6" name="0 Imagen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8" y="63598"/>
            <a:ext cx="1673866" cy="6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7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48" y="31514"/>
            <a:ext cx="634089" cy="702086"/>
          </a:xfrm>
          <a:prstGeom prst="rect">
            <a:avLst/>
          </a:prstGeom>
        </p:spPr>
      </p:pic>
      <p:pic>
        <p:nvPicPr>
          <p:cNvPr id="9" name="0 Imagen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" y="31514"/>
            <a:ext cx="1673866" cy="6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97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02" y="63598"/>
            <a:ext cx="634089" cy="702086"/>
          </a:xfrm>
          <a:prstGeom prst="rect">
            <a:avLst/>
          </a:prstGeom>
        </p:spPr>
      </p:pic>
      <p:pic>
        <p:nvPicPr>
          <p:cNvPr id="6" name="0 Imagen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8" y="63598"/>
            <a:ext cx="1673866" cy="6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38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48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49" r:id="rId3"/>
    <p:sldLayoutId id="2147483650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emf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ector recto 37"/>
          <p:cNvCxnSpPr/>
          <p:nvPr/>
        </p:nvCxnSpPr>
        <p:spPr>
          <a:xfrm>
            <a:off x="7828432" y="1658471"/>
            <a:ext cx="0" cy="5042647"/>
          </a:xfrm>
          <a:prstGeom prst="line">
            <a:avLst/>
          </a:prstGeom>
          <a:ln w="38100">
            <a:solidFill>
              <a:srgbClr val="FFC72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>
            <a:off x="3541064" y="4250940"/>
            <a:ext cx="8520947" cy="0"/>
          </a:xfrm>
          <a:prstGeom prst="line">
            <a:avLst/>
          </a:prstGeom>
          <a:ln w="38100">
            <a:solidFill>
              <a:srgbClr val="FFC72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>
            <a:off x="5661211" y="1658471"/>
            <a:ext cx="0" cy="5024717"/>
          </a:xfrm>
          <a:prstGeom prst="line">
            <a:avLst/>
          </a:prstGeom>
          <a:ln w="38100">
            <a:solidFill>
              <a:srgbClr val="FFC72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 flipH="1">
            <a:off x="9958666" y="1658471"/>
            <a:ext cx="1" cy="5010950"/>
          </a:xfrm>
          <a:prstGeom prst="line">
            <a:avLst/>
          </a:prstGeom>
          <a:ln w="38100">
            <a:solidFill>
              <a:srgbClr val="FFC72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ángulo 45"/>
          <p:cNvSpPr/>
          <p:nvPr/>
        </p:nvSpPr>
        <p:spPr>
          <a:xfrm>
            <a:off x="3541063" y="1658471"/>
            <a:ext cx="8520947" cy="5042647"/>
          </a:xfrm>
          <a:prstGeom prst="rect">
            <a:avLst/>
          </a:prstGeom>
          <a:noFill/>
          <a:ln w="38100">
            <a:solidFill>
              <a:srgbClr val="0068A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1" name="CuadroTexto 50"/>
          <p:cNvSpPr txBox="1"/>
          <p:nvPr/>
        </p:nvSpPr>
        <p:spPr>
          <a:xfrm>
            <a:off x="3531340" y="2850543"/>
            <a:ext cx="21201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Retirar as pipocas e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o lixo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que há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nos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assentos com ajuda de pano multiuso azul, balde, saco de plástico.</a:t>
            </a:r>
          </a:p>
          <a:p>
            <a:pPr algn="just"/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Esvaziar os copos despejando o líquido restante no balde.</a:t>
            </a:r>
            <a:endParaRPr lang="es-MX" sz="1100" dirty="0">
              <a:latin typeface="Lucida Bright" panose="02040602050505020304" pitchFamily="18" charset="0"/>
              <a:cs typeface="Lucida Sans" panose="020B0602040502020204" pitchFamily="34" charset="0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5682736" y="3811973"/>
            <a:ext cx="21582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Coletar as bandejas e assentos, se necessário.</a:t>
            </a:r>
            <a:endParaRPr lang="es-MX" sz="1100" dirty="0">
              <a:latin typeface="Lucida Bright" panose="02040602050505020304" pitchFamily="18" charset="0"/>
              <a:cs typeface="Lucida Sans" panose="020B0602040502020204" pitchFamily="34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9913242" y="3293299"/>
            <a:ext cx="20842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Sala tradicional: Limpar as poltronas com </a:t>
            </a:r>
            <a:r>
              <a:rPr lang="es-MX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o </a:t>
            </a:r>
            <a:r>
              <a:rPr lang="es-MX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produto</a:t>
            </a:r>
            <a:r>
              <a:rPr lang="es-MX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 </a:t>
            </a:r>
            <a:r>
              <a:rPr lang="es-MX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Suma D27.</a:t>
            </a:r>
            <a:endParaRPr lang="es-MX" sz="1100" dirty="0" smtClean="0">
              <a:latin typeface="Lucida Bright" panose="02040602050505020304" pitchFamily="18" charset="0"/>
              <a:cs typeface="Lucida Sans" panose="020B0602040502020204" pitchFamily="34" charset="0"/>
            </a:endParaRPr>
          </a:p>
          <a:p>
            <a:pPr algn="just"/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Nota: Deixar o apoio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de braços abaixados.</a:t>
            </a:r>
          </a:p>
          <a:p>
            <a:pPr algn="just"/>
            <a:endParaRPr lang="pt-BR" sz="1100" dirty="0">
              <a:latin typeface="Lucida Bright" panose="02040602050505020304" pitchFamily="18" charset="0"/>
              <a:cs typeface="Lucida Sans" panose="020B0602040502020204" pitchFamily="34" charset="0"/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3544624" y="6229855"/>
            <a:ext cx="21156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Limpar o porta-copos com o produto </a:t>
            </a:r>
            <a:r>
              <a:rPr lang="es-MX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Suma </a:t>
            </a:r>
            <a:r>
              <a:rPr lang="es-MX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D27.</a:t>
            </a:r>
            <a:endParaRPr lang="pt-BR" sz="1100" dirty="0">
              <a:latin typeface="Lucida Bright" panose="02040602050505020304" pitchFamily="18" charset="0"/>
              <a:cs typeface="Lucida Sans" panose="020B0602040502020204" pitchFamily="34" charset="0"/>
            </a:endParaRPr>
          </a:p>
        </p:txBody>
      </p:sp>
      <p:pic>
        <p:nvPicPr>
          <p:cNvPr id="5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39445" r="41111" b="21111"/>
          <a:stretch/>
        </p:blipFill>
        <p:spPr>
          <a:xfrm>
            <a:off x="5831161" y="4585885"/>
            <a:ext cx="700940" cy="739110"/>
          </a:xfrm>
          <a:prstGeom prst="rect">
            <a:avLst/>
          </a:prstGeom>
        </p:spPr>
      </p:pic>
      <p:pic>
        <p:nvPicPr>
          <p:cNvPr id="57" name="2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0" t="27998" r="13723" b="19594"/>
          <a:stretch/>
        </p:blipFill>
        <p:spPr>
          <a:xfrm>
            <a:off x="6612051" y="4823491"/>
            <a:ext cx="852459" cy="501551"/>
          </a:xfrm>
          <a:prstGeom prst="rect">
            <a:avLst/>
          </a:prstGeom>
        </p:spPr>
      </p:pic>
      <p:sp>
        <p:nvSpPr>
          <p:cNvPr id="49" name="CuadroTexto 57"/>
          <p:cNvSpPr txBox="1"/>
          <p:nvPr/>
        </p:nvSpPr>
        <p:spPr>
          <a:xfrm>
            <a:off x="7811669" y="3286387"/>
            <a:ext cx="217058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Varrer com a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vassoura piaçava, o piso paviflex (de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cima para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baixo) tomando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cuidado para não deixar restos debaixo dos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assentos.</a:t>
            </a:r>
            <a:endParaRPr lang="es-MX" sz="1100" b="1" dirty="0">
              <a:latin typeface="Lucida Bright" panose="02040602050505020304" pitchFamily="18" charset="0"/>
              <a:cs typeface="Lucida Sans" panose="020B0602040502020204" pitchFamily="34" charset="0"/>
            </a:endParaRPr>
          </a:p>
        </p:txBody>
      </p:sp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3201" y="2181743"/>
            <a:ext cx="1569389" cy="104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9" name="Grupo 58"/>
          <p:cNvGrpSpPr/>
          <p:nvPr/>
        </p:nvGrpSpPr>
        <p:grpSpPr>
          <a:xfrm>
            <a:off x="11608613" y="1740069"/>
            <a:ext cx="342896" cy="351508"/>
            <a:chOff x="8806868" y="4672256"/>
            <a:chExt cx="342896" cy="351508"/>
          </a:xfrm>
        </p:grpSpPr>
        <p:sp>
          <p:nvSpPr>
            <p:cNvPr id="61" name="Conector 60"/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</a:endParaRPr>
            </a:p>
          </p:txBody>
        </p:sp>
        <p:sp>
          <p:nvSpPr>
            <p:cNvPr id="62" name="CuadroTexto 61"/>
            <p:cNvSpPr txBox="1"/>
            <p:nvPr/>
          </p:nvSpPr>
          <p:spPr>
            <a:xfrm>
              <a:off x="8840296" y="469412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rgbClr val="FFC72C"/>
                  </a:solidFill>
                </a:rPr>
                <a:t>4</a:t>
              </a:r>
              <a:endParaRPr lang="es-MX" sz="1600" dirty="0">
                <a:solidFill>
                  <a:srgbClr val="FFC72C"/>
                </a:solidFill>
              </a:endParaRPr>
            </a:p>
          </p:txBody>
        </p:sp>
      </p:grpSp>
      <p:grpSp>
        <p:nvGrpSpPr>
          <p:cNvPr id="63" name="Grupo 62"/>
          <p:cNvGrpSpPr/>
          <p:nvPr/>
        </p:nvGrpSpPr>
        <p:grpSpPr>
          <a:xfrm>
            <a:off x="9492836" y="1755616"/>
            <a:ext cx="342896" cy="351508"/>
            <a:chOff x="8806868" y="4672256"/>
            <a:chExt cx="342896" cy="351508"/>
          </a:xfrm>
        </p:grpSpPr>
        <p:sp>
          <p:nvSpPr>
            <p:cNvPr id="68" name="Conector 67"/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</a:endParaRPr>
            </a:p>
          </p:txBody>
        </p:sp>
        <p:sp>
          <p:nvSpPr>
            <p:cNvPr id="69" name="CuadroTexto 68"/>
            <p:cNvSpPr txBox="1"/>
            <p:nvPr/>
          </p:nvSpPr>
          <p:spPr>
            <a:xfrm>
              <a:off x="8840296" y="469412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rgbClr val="FFC72C"/>
                  </a:solidFill>
                </a:rPr>
                <a:t>3</a:t>
              </a:r>
              <a:endParaRPr lang="es-MX" sz="1600" dirty="0">
                <a:solidFill>
                  <a:srgbClr val="FFC72C"/>
                </a:solidFill>
              </a:endParaRPr>
            </a:p>
          </p:txBody>
        </p:sp>
      </p:grpSp>
      <p:grpSp>
        <p:nvGrpSpPr>
          <p:cNvPr id="70" name="Grupo 69"/>
          <p:cNvGrpSpPr/>
          <p:nvPr/>
        </p:nvGrpSpPr>
        <p:grpSpPr>
          <a:xfrm>
            <a:off x="7380190" y="1744141"/>
            <a:ext cx="342896" cy="351508"/>
            <a:chOff x="8806868" y="4672256"/>
            <a:chExt cx="342896" cy="351508"/>
          </a:xfrm>
        </p:grpSpPr>
        <p:sp>
          <p:nvSpPr>
            <p:cNvPr id="71" name="Conector 70"/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</a:endParaRPr>
            </a:p>
          </p:txBody>
        </p:sp>
        <p:sp>
          <p:nvSpPr>
            <p:cNvPr id="72" name="CuadroTexto 71"/>
            <p:cNvSpPr txBox="1"/>
            <p:nvPr/>
          </p:nvSpPr>
          <p:spPr>
            <a:xfrm>
              <a:off x="8840296" y="469412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rgbClr val="FFC72C"/>
                  </a:solidFill>
                </a:rPr>
                <a:t>2</a:t>
              </a:r>
              <a:endParaRPr lang="es-MX" sz="1600" dirty="0">
                <a:solidFill>
                  <a:srgbClr val="FFC72C"/>
                </a:solidFill>
              </a:endParaRPr>
            </a:p>
          </p:txBody>
        </p:sp>
      </p:grpSp>
      <p:grpSp>
        <p:nvGrpSpPr>
          <p:cNvPr id="73" name="Grupo 72"/>
          <p:cNvGrpSpPr/>
          <p:nvPr/>
        </p:nvGrpSpPr>
        <p:grpSpPr>
          <a:xfrm>
            <a:off x="5208437" y="1741659"/>
            <a:ext cx="342896" cy="351508"/>
            <a:chOff x="8806868" y="4672256"/>
            <a:chExt cx="342896" cy="351508"/>
          </a:xfrm>
        </p:grpSpPr>
        <p:sp>
          <p:nvSpPr>
            <p:cNvPr id="74" name="Conector 73"/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</a:endParaRPr>
            </a:p>
          </p:txBody>
        </p:sp>
        <p:sp>
          <p:nvSpPr>
            <p:cNvPr id="75" name="CuadroTexto 74"/>
            <p:cNvSpPr txBox="1"/>
            <p:nvPr/>
          </p:nvSpPr>
          <p:spPr>
            <a:xfrm>
              <a:off x="8840297" y="4694122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 smtClean="0">
                  <a:solidFill>
                    <a:srgbClr val="FFC72C"/>
                  </a:solidFill>
                </a:rPr>
                <a:t>1</a:t>
              </a:r>
              <a:endParaRPr lang="es-MX" sz="1600" dirty="0">
                <a:solidFill>
                  <a:srgbClr val="FFC72C"/>
                </a:solidFill>
              </a:endParaRPr>
            </a:p>
          </p:txBody>
        </p:sp>
      </p:grpSp>
      <p:grpSp>
        <p:nvGrpSpPr>
          <p:cNvPr id="76" name="Grupo 75"/>
          <p:cNvGrpSpPr/>
          <p:nvPr/>
        </p:nvGrpSpPr>
        <p:grpSpPr>
          <a:xfrm>
            <a:off x="9538680" y="4314097"/>
            <a:ext cx="342896" cy="351508"/>
            <a:chOff x="8806868" y="4672256"/>
            <a:chExt cx="342896" cy="351508"/>
          </a:xfrm>
        </p:grpSpPr>
        <p:sp>
          <p:nvSpPr>
            <p:cNvPr id="77" name="Conector 76"/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</a:endParaRPr>
            </a:p>
          </p:txBody>
        </p:sp>
        <p:sp>
          <p:nvSpPr>
            <p:cNvPr id="78" name="CuadroTexto 77"/>
            <p:cNvSpPr txBox="1"/>
            <p:nvPr/>
          </p:nvSpPr>
          <p:spPr>
            <a:xfrm>
              <a:off x="8840297" y="4694122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 smtClean="0">
                  <a:solidFill>
                    <a:srgbClr val="FFC72C"/>
                  </a:solidFill>
                </a:rPr>
                <a:t>7</a:t>
              </a:r>
              <a:endParaRPr lang="es-MX" sz="1600" dirty="0">
                <a:solidFill>
                  <a:srgbClr val="FFC72C"/>
                </a:solidFill>
              </a:endParaRPr>
            </a:p>
          </p:txBody>
        </p:sp>
      </p:grpSp>
      <p:grpSp>
        <p:nvGrpSpPr>
          <p:cNvPr id="82" name="Grupo 81"/>
          <p:cNvGrpSpPr/>
          <p:nvPr/>
        </p:nvGrpSpPr>
        <p:grpSpPr>
          <a:xfrm>
            <a:off x="7422736" y="4314945"/>
            <a:ext cx="342896" cy="351508"/>
            <a:chOff x="8806868" y="4672256"/>
            <a:chExt cx="342896" cy="351508"/>
          </a:xfrm>
        </p:grpSpPr>
        <p:sp>
          <p:nvSpPr>
            <p:cNvPr id="83" name="Conector 82"/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</a:endParaRPr>
            </a:p>
          </p:txBody>
        </p:sp>
        <p:sp>
          <p:nvSpPr>
            <p:cNvPr id="84" name="CuadroTexto 83"/>
            <p:cNvSpPr txBox="1"/>
            <p:nvPr/>
          </p:nvSpPr>
          <p:spPr>
            <a:xfrm>
              <a:off x="8840296" y="469412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 smtClean="0">
                  <a:solidFill>
                    <a:srgbClr val="FFC72C"/>
                  </a:solidFill>
                </a:rPr>
                <a:t>6</a:t>
              </a:r>
              <a:endParaRPr lang="es-MX" sz="1600" dirty="0">
                <a:solidFill>
                  <a:srgbClr val="FFC72C"/>
                </a:solidFill>
              </a:endParaRPr>
            </a:p>
          </p:txBody>
        </p:sp>
      </p:grpSp>
      <p:grpSp>
        <p:nvGrpSpPr>
          <p:cNvPr id="85" name="Grupo 84"/>
          <p:cNvGrpSpPr/>
          <p:nvPr/>
        </p:nvGrpSpPr>
        <p:grpSpPr>
          <a:xfrm>
            <a:off x="5214823" y="4342343"/>
            <a:ext cx="342896" cy="351508"/>
            <a:chOff x="8806868" y="4672256"/>
            <a:chExt cx="342896" cy="351508"/>
          </a:xfrm>
        </p:grpSpPr>
        <p:sp>
          <p:nvSpPr>
            <p:cNvPr id="86" name="Conector 85"/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</a:endParaRPr>
            </a:p>
          </p:txBody>
        </p:sp>
        <p:sp>
          <p:nvSpPr>
            <p:cNvPr id="87" name="CuadroTexto 86"/>
            <p:cNvSpPr txBox="1"/>
            <p:nvPr/>
          </p:nvSpPr>
          <p:spPr>
            <a:xfrm>
              <a:off x="8840297" y="4694122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 smtClean="0">
                  <a:solidFill>
                    <a:srgbClr val="FFC72C"/>
                  </a:solidFill>
                </a:rPr>
                <a:t>5</a:t>
              </a:r>
              <a:endParaRPr lang="es-MX" sz="1600" dirty="0">
                <a:solidFill>
                  <a:srgbClr val="FFC72C"/>
                </a:solidFill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10394237" y="1956333"/>
            <a:ext cx="931688" cy="1153672"/>
            <a:chOff x="8337166" y="4531085"/>
            <a:chExt cx="1037687" cy="1365338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37166" y="4531085"/>
              <a:ext cx="1001649" cy="1337625"/>
            </a:xfrm>
            <a:prstGeom prst="rect">
              <a:avLst/>
            </a:prstGeom>
          </p:spPr>
        </p:pic>
        <p:sp>
          <p:nvSpPr>
            <p:cNvPr id="4" name="3 Elipse"/>
            <p:cNvSpPr/>
            <p:nvPr/>
          </p:nvSpPr>
          <p:spPr>
            <a:xfrm>
              <a:off x="8876090" y="5609341"/>
              <a:ext cx="415575" cy="2870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67" name="66 Elipse"/>
            <p:cNvSpPr/>
            <p:nvPr/>
          </p:nvSpPr>
          <p:spPr>
            <a:xfrm>
              <a:off x="8959278" y="4647591"/>
              <a:ext cx="415575" cy="2870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79" name="78 Elipse"/>
            <p:cNvSpPr/>
            <p:nvPr/>
          </p:nvSpPr>
          <p:spPr>
            <a:xfrm rot="5400000">
              <a:off x="8401029" y="5158866"/>
              <a:ext cx="314659" cy="217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88" name="79 Elipse"/>
            <p:cNvSpPr/>
            <p:nvPr/>
          </p:nvSpPr>
          <p:spPr>
            <a:xfrm>
              <a:off x="8649912" y="5350444"/>
              <a:ext cx="415575" cy="2870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80" name="CuadroTexto 79"/>
          <p:cNvSpPr txBox="1"/>
          <p:nvPr/>
        </p:nvSpPr>
        <p:spPr>
          <a:xfrm>
            <a:off x="3112571" y="1661479"/>
            <a:ext cx="430887" cy="5039639"/>
          </a:xfrm>
          <a:prstGeom prst="rect">
            <a:avLst/>
          </a:prstGeom>
          <a:noFill/>
          <a:ln w="38100">
            <a:solidFill>
              <a:srgbClr val="0068AC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Atividades</a:t>
            </a:r>
            <a:endParaRPr lang="es-MX" sz="1600" b="1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64" name="CuadroTexto 3"/>
          <p:cNvSpPr txBox="1"/>
          <p:nvPr/>
        </p:nvSpPr>
        <p:spPr>
          <a:xfrm>
            <a:off x="-125538" y="873205"/>
            <a:ext cx="333486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900" b="1" dirty="0" smtClean="0">
                <a:solidFill>
                  <a:srgbClr val="0068AC"/>
                </a:solidFill>
                <a:latin typeface="Clarendon BT" panose="02040804050505030204" pitchFamily="18" charset="0"/>
              </a:rPr>
              <a:t>BRASIL: LIMPEZA </a:t>
            </a:r>
          </a:p>
          <a:p>
            <a:pPr algn="ctr"/>
            <a:r>
              <a:rPr lang="es-MX" sz="1900" b="1" dirty="0" smtClean="0">
                <a:solidFill>
                  <a:srgbClr val="0068AC"/>
                </a:solidFill>
                <a:latin typeface="Clarendon BT" panose="02040804050505030204" pitchFamily="18" charset="0"/>
              </a:rPr>
              <a:t>PROFUNDA DE SALAS</a:t>
            </a:r>
          </a:p>
          <a:p>
            <a:pPr algn="ctr"/>
            <a:endParaRPr lang="es-MX" sz="1900" b="1" dirty="0" smtClean="0">
              <a:solidFill>
                <a:srgbClr val="0068AC"/>
              </a:solidFill>
              <a:latin typeface="Clarendon BT" panose="02040804050505030204" pitchFamily="18" charset="0"/>
            </a:endParaRPr>
          </a:p>
          <a:p>
            <a:pPr algn="ctr"/>
            <a:r>
              <a:rPr lang="pt-BR" sz="1900" b="1" dirty="0" smtClean="0">
                <a:solidFill>
                  <a:srgbClr val="FFC72C"/>
                </a:solidFill>
                <a:latin typeface="Clarendon BT" panose="02040804050505030204" pitchFamily="18" charset="0"/>
              </a:rPr>
              <a:t>Apoio</a:t>
            </a:r>
            <a:r>
              <a:rPr lang="es-MX" sz="1900" b="1" dirty="0" smtClean="0">
                <a:solidFill>
                  <a:srgbClr val="FFC72C"/>
                </a:solidFill>
                <a:latin typeface="Clarendon BT" panose="02040804050505030204" pitchFamily="18" charset="0"/>
              </a:rPr>
              <a:t> visual</a:t>
            </a:r>
          </a:p>
        </p:txBody>
      </p:sp>
      <p:sp>
        <p:nvSpPr>
          <p:cNvPr id="89" name="Rectángulo redondeado 4"/>
          <p:cNvSpPr/>
          <p:nvPr/>
        </p:nvSpPr>
        <p:spPr>
          <a:xfrm>
            <a:off x="134471" y="2167575"/>
            <a:ext cx="2818693" cy="4619591"/>
          </a:xfrm>
          <a:prstGeom prst="roundRect">
            <a:avLst/>
          </a:prstGeom>
          <a:noFill/>
          <a:ln w="19050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0" name="CuadroTexto 7"/>
          <p:cNvSpPr txBox="1"/>
          <p:nvPr/>
        </p:nvSpPr>
        <p:spPr>
          <a:xfrm>
            <a:off x="-135903" y="2276772"/>
            <a:ext cx="3310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EPI’s/ Acessórios:</a:t>
            </a:r>
          </a:p>
        </p:txBody>
      </p:sp>
      <p:sp>
        <p:nvSpPr>
          <p:cNvPr id="91" name="CuadroTexto 39"/>
          <p:cNvSpPr txBox="1"/>
          <p:nvPr/>
        </p:nvSpPr>
        <p:spPr>
          <a:xfrm>
            <a:off x="223331" y="2589796"/>
            <a:ext cx="278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Lucida Bright" panose="02040602050505020304" pitchFamily="18" charset="0"/>
              </a:rPr>
              <a:t>Bota PVC preta;</a:t>
            </a:r>
          </a:p>
          <a:p>
            <a:pPr marL="1440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200" dirty="0">
                <a:latin typeface="Lucida Bright" panose="02040602050505020304" pitchFamily="18" charset="0"/>
              </a:rPr>
              <a:t>Luva </a:t>
            </a:r>
            <a:r>
              <a:rPr lang="es-MX" sz="1200" dirty="0" smtClean="0">
                <a:latin typeface="Lucida Bright" panose="02040602050505020304" pitchFamily="18" charset="0"/>
              </a:rPr>
              <a:t>Nitrílica.</a:t>
            </a:r>
            <a:endParaRPr lang="es-MX" sz="1200" dirty="0">
              <a:latin typeface="Lucida Bright" panose="02040602050505020304" pitchFamily="18" charset="0"/>
            </a:endParaRPr>
          </a:p>
        </p:txBody>
      </p:sp>
      <p:sp>
        <p:nvSpPr>
          <p:cNvPr id="92" name="CuadroTexto 7"/>
          <p:cNvSpPr txBox="1"/>
          <p:nvPr/>
        </p:nvSpPr>
        <p:spPr>
          <a:xfrm>
            <a:off x="55490" y="3186805"/>
            <a:ext cx="2938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rgbClr val="0068AC"/>
                </a:solidFill>
                <a:latin typeface="Lucida Bright" panose="02040602050505020304" pitchFamily="18" charset="0"/>
              </a:rPr>
              <a:t>Produtos/ solução e Utensílios:</a:t>
            </a:r>
          </a:p>
        </p:txBody>
      </p:sp>
      <p:sp>
        <p:nvSpPr>
          <p:cNvPr id="93" name="CuadroTexto 39"/>
          <p:cNvSpPr txBox="1"/>
          <p:nvPr/>
        </p:nvSpPr>
        <p:spPr>
          <a:xfrm>
            <a:off x="134471" y="3709395"/>
            <a:ext cx="2898183" cy="308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Lucida Bright" panose="02040602050505020304" pitchFamily="18" charset="0"/>
              </a:rPr>
              <a:t>Aromatizante </a:t>
            </a:r>
            <a:r>
              <a:rPr lang="es-MX" sz="1200" dirty="0">
                <a:latin typeface="Lucida Bright" panose="02040602050505020304" pitchFamily="18" charset="0"/>
              </a:rPr>
              <a:t>Fresh </a:t>
            </a:r>
            <a:r>
              <a:rPr lang="es-MX" sz="1200" dirty="0" smtClean="0">
                <a:latin typeface="Lucida Bright" panose="02040602050505020304" pitchFamily="18" charset="0"/>
              </a:rPr>
              <a:t>Phase;</a:t>
            </a:r>
          </a:p>
          <a:p>
            <a:pPr marL="1440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Lucida Bright" panose="02040602050505020304" pitchFamily="18" charset="0"/>
              </a:rPr>
              <a:t>Suma D27;</a:t>
            </a:r>
          </a:p>
          <a:p>
            <a:pPr marL="1440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Lucida Bright" panose="02040602050505020304" pitchFamily="18" charset="0"/>
              </a:rPr>
              <a:t>Aspirador</a:t>
            </a:r>
            <a:r>
              <a:rPr lang="en-US" sz="1200" dirty="0" smtClean="0">
                <a:latin typeface="Lucida Bright" panose="02040602050505020304" pitchFamily="18" charset="0"/>
              </a:rPr>
              <a:t> </a:t>
            </a:r>
            <a:r>
              <a:rPr lang="en-US" sz="1200" dirty="0" smtClean="0">
                <a:latin typeface="Lucida Bright" panose="02040602050505020304" pitchFamily="18" charset="0"/>
              </a:rPr>
              <a:t>de carpete</a:t>
            </a:r>
            <a:r>
              <a:rPr lang="en-US" sz="1200" dirty="0">
                <a:latin typeface="Lucida Bright" panose="02040602050505020304" pitchFamily="18" charset="0"/>
              </a:rPr>
              <a:t>;</a:t>
            </a:r>
            <a:endParaRPr lang="en-US" sz="1200" dirty="0" smtClean="0">
              <a:latin typeface="Lucida Bright" panose="02040602050505020304" pitchFamily="18" charset="0"/>
            </a:endParaRPr>
          </a:p>
          <a:p>
            <a:pPr marL="1440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200" dirty="0">
                <a:latin typeface="Lucida Bright" panose="02040602050505020304" pitchFamily="18" charset="0"/>
              </a:rPr>
              <a:t>Balde</a:t>
            </a:r>
            <a:r>
              <a:rPr lang="es-MX" sz="1200" dirty="0" smtClean="0">
                <a:latin typeface="Lucida Bright" panose="02040602050505020304" pitchFamily="18" charset="0"/>
              </a:rPr>
              <a:t>;</a:t>
            </a:r>
          </a:p>
          <a:p>
            <a:pPr marL="1440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150" dirty="0" smtClean="0">
                <a:latin typeface="Lucida Bright" panose="02040602050505020304" pitchFamily="18" charset="0"/>
              </a:rPr>
              <a:t>Escovinha com cerdas dura e mop;</a:t>
            </a:r>
            <a:endParaRPr lang="pt-BR" sz="1200" dirty="0" smtClean="0">
              <a:latin typeface="Lucida Bright" panose="02040602050505020304" pitchFamily="18" charset="0"/>
            </a:endParaRPr>
          </a:p>
          <a:p>
            <a:pPr marL="1440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Lucida Bright" panose="02040602050505020304" pitchFamily="18" charset="0"/>
              </a:rPr>
              <a:t>Pano multiuso azul</a:t>
            </a:r>
            <a:r>
              <a:rPr lang="es-MX" sz="1200" dirty="0">
                <a:latin typeface="Lucida Bright" panose="02040602050505020304" pitchFamily="18" charset="0"/>
              </a:rPr>
              <a:t> </a:t>
            </a:r>
            <a:r>
              <a:rPr lang="es-MX" sz="1200" dirty="0" smtClean="0">
                <a:latin typeface="Lucida Bright" panose="02040602050505020304" pitchFamily="18" charset="0"/>
              </a:rPr>
              <a:t>e pá </a:t>
            </a:r>
            <a:r>
              <a:rPr lang="es-MX" sz="1200" dirty="0">
                <a:latin typeface="Lucida Bright" panose="02040602050505020304" pitchFamily="18" charset="0"/>
              </a:rPr>
              <a:t>de </a:t>
            </a:r>
            <a:r>
              <a:rPr lang="es-MX" sz="1200" dirty="0" smtClean="0">
                <a:latin typeface="Lucida Bright" panose="02040602050505020304" pitchFamily="18" charset="0"/>
              </a:rPr>
              <a:t>lixo;</a:t>
            </a:r>
          </a:p>
          <a:p>
            <a:pPr marL="1440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Lucida Bright" panose="02040602050505020304" pitchFamily="18" charset="0"/>
              </a:rPr>
              <a:t>Taski Tapi já diluído;</a:t>
            </a:r>
            <a:endParaRPr lang="es-MX" sz="1200" dirty="0">
              <a:latin typeface="Lucida Bright" panose="02040602050505020304" pitchFamily="18" charset="0"/>
            </a:endParaRPr>
          </a:p>
          <a:p>
            <a:pPr marL="1440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Lucida Bright" panose="02040602050505020304" pitchFamily="18" charset="0"/>
              </a:rPr>
              <a:t>Saco preto de lixo;</a:t>
            </a:r>
          </a:p>
          <a:p>
            <a:pPr marL="1440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150" dirty="0" smtClean="0">
                <a:latin typeface="Lucida Bright" panose="02040602050505020304" pitchFamily="18" charset="0"/>
              </a:rPr>
              <a:t>Suma D27 e Suma Lube já diluído</a:t>
            </a:r>
            <a:r>
              <a:rPr lang="es-MX" sz="1200" dirty="0" smtClean="0">
                <a:latin typeface="Lucida Bright" panose="02040602050505020304" pitchFamily="18" charset="0"/>
              </a:rPr>
              <a:t>;</a:t>
            </a:r>
          </a:p>
          <a:p>
            <a:pPr marL="1440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100" dirty="0" smtClean="0">
                <a:latin typeface="Lucida Bright" panose="02040602050505020304" pitchFamily="18" charset="0"/>
              </a:rPr>
              <a:t>Vassoura de piaçava e polipropileno (nylon).</a:t>
            </a:r>
            <a:endParaRPr lang="es-MX" sz="1100" dirty="0">
              <a:latin typeface="Lucida Bright" panose="02040602050505020304" pitchFamily="18" charset="0"/>
            </a:endParaRPr>
          </a:p>
        </p:txBody>
      </p:sp>
      <p:sp>
        <p:nvSpPr>
          <p:cNvPr id="94" name="Rectángulo redondeado 8"/>
          <p:cNvSpPr/>
          <p:nvPr/>
        </p:nvSpPr>
        <p:spPr>
          <a:xfrm>
            <a:off x="3104549" y="134301"/>
            <a:ext cx="8948496" cy="1417479"/>
          </a:xfrm>
          <a:prstGeom prst="roundRect">
            <a:avLst/>
          </a:prstGeom>
          <a:noFill/>
          <a:ln w="19050">
            <a:solidFill>
              <a:srgbClr val="0068A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5" name="CuadroTexto 9"/>
          <p:cNvSpPr txBox="1"/>
          <p:nvPr/>
        </p:nvSpPr>
        <p:spPr>
          <a:xfrm>
            <a:off x="3432836" y="132133"/>
            <a:ext cx="5269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u="sng" dirty="0" smtClean="0">
                <a:solidFill>
                  <a:srgbClr val="FF0000"/>
                </a:solidFill>
                <a:latin typeface="Lucida Bright" panose="02040602050505020304" pitchFamily="18" charset="0"/>
              </a:rPr>
              <a:t>CONSIDERAÇÕES IMPORTANTES:</a:t>
            </a:r>
            <a:endParaRPr lang="es-MX" sz="1600" b="1" u="sng" dirty="0">
              <a:solidFill>
                <a:srgbClr val="FF0000"/>
              </a:solidFill>
              <a:latin typeface="Lucida Bright" panose="02040602050505020304" pitchFamily="18" charset="0"/>
            </a:endParaRPr>
          </a:p>
        </p:txBody>
      </p:sp>
      <p:sp>
        <p:nvSpPr>
          <p:cNvPr id="96" name="CaixaDeTexto 57"/>
          <p:cNvSpPr txBox="1"/>
          <p:nvPr/>
        </p:nvSpPr>
        <p:spPr>
          <a:xfrm>
            <a:off x="10825342" y="203486"/>
            <a:ext cx="97334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 smtClean="0"/>
              <a:t>Versão: </a:t>
            </a:r>
            <a:r>
              <a:rPr lang="pt-BR" sz="1300" b="1" dirty="0" smtClean="0"/>
              <a:t>1.1</a:t>
            </a:r>
            <a:endParaRPr lang="pt-BR" sz="1300" b="1" dirty="0" smtClean="0"/>
          </a:p>
          <a:p>
            <a:r>
              <a:rPr lang="pt-BR" sz="1300" b="1" dirty="0" smtClean="0"/>
              <a:t>Julho</a:t>
            </a:r>
            <a:r>
              <a:rPr lang="pt-BR" sz="1300" b="1" dirty="0" smtClean="0"/>
              <a:t>/2017</a:t>
            </a:r>
            <a:endParaRPr lang="pt-BR" sz="1300" b="1" dirty="0"/>
          </a:p>
        </p:txBody>
      </p:sp>
      <p:sp>
        <p:nvSpPr>
          <p:cNvPr id="97" name="CuadroTexto 40"/>
          <p:cNvSpPr txBox="1"/>
          <p:nvPr/>
        </p:nvSpPr>
        <p:spPr>
          <a:xfrm>
            <a:off x="3268476" y="515550"/>
            <a:ext cx="887200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100" dirty="0" smtClean="0">
                <a:latin typeface="Lucida Bright" panose="02040602050505020304" pitchFamily="18" charset="0"/>
              </a:rPr>
              <a:t>A limpeza das salas deve ser realizada diariamente;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>
                <a:latin typeface="Lucida Bright" panose="02040602050505020304" pitchFamily="18" charset="0"/>
              </a:rPr>
              <a:t>Os utensílios devem estar </a:t>
            </a:r>
            <a:r>
              <a:rPr lang="pt-BR" sz="1100" dirty="0">
                <a:latin typeface="Lucida Bright" panose="02040602050505020304" pitchFamily="18" charset="0"/>
              </a:rPr>
              <a:t>frequentemente </a:t>
            </a:r>
            <a:r>
              <a:rPr lang="pt-BR" sz="1100" dirty="0" smtClean="0">
                <a:latin typeface="Lucida Bright" panose="02040602050505020304" pitchFamily="18" charset="0"/>
              </a:rPr>
              <a:t>limpos </a:t>
            </a:r>
            <a:r>
              <a:rPr lang="pt-BR" sz="1100" dirty="0">
                <a:latin typeface="Lucida Bright" panose="02040602050505020304" pitchFamily="18" charset="0"/>
              </a:rPr>
              <a:t>para evitar o transporte de </a:t>
            </a:r>
            <a:r>
              <a:rPr lang="pt-BR" sz="1100" dirty="0" smtClean="0">
                <a:latin typeface="Lucida Bright" panose="02040602050505020304" pitchFamily="18" charset="0"/>
              </a:rPr>
              <a:t>sujeira</a:t>
            </a:r>
            <a:r>
              <a:rPr lang="es-MX" sz="1100" dirty="0" smtClean="0">
                <a:latin typeface="Lucida Bright" panose="02040602050505020304" pitchFamily="18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 smtClean="0">
                <a:latin typeface="Lucida Bright" panose="02040602050505020304" pitchFamily="18" charset="0"/>
              </a:rPr>
              <a:t>As bandejas e assentos devem ser lavados com o produto Suma D27 e esponja multiuso (parte macia);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 smtClean="0">
                <a:latin typeface="Lucida Bright" panose="02040602050505020304" pitchFamily="18" charset="0"/>
              </a:rPr>
              <a:t>Borrifar o </a:t>
            </a:r>
            <a:r>
              <a:rPr lang="es-MX" sz="1100" dirty="0" smtClean="0">
                <a:latin typeface="Lucida Bright" panose="02040602050505020304" pitchFamily="18" charset="0"/>
              </a:rPr>
              <a:t>produto</a:t>
            </a:r>
            <a:r>
              <a:rPr lang="es-MX" sz="1100" dirty="0" smtClean="0">
                <a:latin typeface="Lucida Bright" panose="02040602050505020304" pitchFamily="18" charset="0"/>
              </a:rPr>
              <a:t> </a:t>
            </a:r>
            <a:r>
              <a:rPr lang="es-MX" sz="1100" dirty="0" smtClean="0">
                <a:latin typeface="Lucida Bright" panose="02040602050505020304" pitchFamily="18" charset="0"/>
              </a:rPr>
              <a:t>Suma D27</a:t>
            </a:r>
            <a:r>
              <a:rPr lang="es-MX" sz="1100" dirty="0" smtClean="0">
                <a:latin typeface="Lucida Bright" panose="02040602050505020304" pitchFamily="18" charset="0"/>
              </a:rPr>
              <a:t> </a:t>
            </a:r>
            <a:r>
              <a:rPr lang="es-MX" sz="1100" dirty="0" smtClean="0">
                <a:latin typeface="Lucida Bright" panose="02040602050505020304" pitchFamily="18" charset="0"/>
              </a:rPr>
              <a:t>diretamente no pano para fim de economia e preservação</a:t>
            </a:r>
            <a:r>
              <a:rPr lang="es-MX" sz="1100" dirty="0">
                <a:latin typeface="Lucida Bright" panose="02040602050505020304" pitchFamily="18" charset="0"/>
              </a:rPr>
              <a:t> </a:t>
            </a:r>
            <a:r>
              <a:rPr lang="es-MX" sz="1100" dirty="0" smtClean="0">
                <a:latin typeface="Lucida Bright" panose="02040602050505020304" pitchFamily="18" charset="0"/>
              </a:rPr>
              <a:t>dos assentos;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 smtClean="0">
                <a:latin typeface="Lucida Bright" panose="02040602050505020304" pitchFamily="18" charset="0"/>
              </a:rPr>
              <a:t>Se algum assento estiver apresentando problema, notificar o responsável pela </a:t>
            </a:r>
            <a:r>
              <a:rPr lang="es-MX" sz="1100" dirty="0" smtClean="0">
                <a:latin typeface="Lucida Bright" panose="02040602050505020304" pitchFamily="18" charset="0"/>
              </a:rPr>
              <a:t>Manutenção</a:t>
            </a:r>
            <a:r>
              <a:rPr lang="es-MX" sz="1100" dirty="0" smtClean="0">
                <a:latin typeface="Lucida Bright" panose="02040602050505020304" pitchFamily="18" charset="0"/>
              </a:rPr>
              <a:t>.</a:t>
            </a:r>
            <a:endParaRPr lang="es-MX" sz="1100" dirty="0" smtClean="0">
              <a:latin typeface="Lucida Bright" panose="02040602050505020304" pitchFamily="18" charset="0"/>
            </a:endParaRPr>
          </a:p>
        </p:txBody>
      </p:sp>
      <p:pic>
        <p:nvPicPr>
          <p:cNvPr id="98" name="Imagen 77" descr="DSC01224 editada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7641" y="2105534"/>
            <a:ext cx="1278651" cy="1103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9272" y="1800763"/>
            <a:ext cx="1033168" cy="1034786"/>
          </a:xfrm>
          <a:prstGeom prst="rect">
            <a:avLst/>
          </a:prstGeom>
        </p:spPr>
      </p:pic>
      <p:pic>
        <p:nvPicPr>
          <p:cNvPr id="100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8466" y="2049878"/>
            <a:ext cx="621320" cy="4892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46692" y="2566360"/>
            <a:ext cx="649263" cy="326114"/>
          </a:xfrm>
          <a:prstGeom prst="rect">
            <a:avLst/>
          </a:prstGeom>
        </p:spPr>
      </p:pic>
      <p:sp>
        <p:nvSpPr>
          <p:cNvPr id="81" name="CuadroTexto 57"/>
          <p:cNvSpPr txBox="1"/>
          <p:nvPr/>
        </p:nvSpPr>
        <p:spPr>
          <a:xfrm>
            <a:off x="5638466" y="5712343"/>
            <a:ext cx="2144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Sala VIP/ 4DX: Limpar as poltronas, mesas e abajures com </a:t>
            </a:r>
            <a:r>
              <a:rPr lang="es-MX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o </a:t>
            </a:r>
            <a:r>
              <a:rPr lang="es-MX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produto</a:t>
            </a:r>
            <a:r>
              <a:rPr lang="es-MX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 </a:t>
            </a:r>
            <a:r>
              <a:rPr lang="es-MX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Suma </a:t>
            </a:r>
            <a:r>
              <a:rPr lang="es-MX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D27. </a:t>
            </a:r>
            <a:r>
              <a:rPr lang="en-US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Nota</a:t>
            </a:r>
            <a:r>
              <a:rPr lang="en-US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: Deixar o apoio </a:t>
            </a:r>
            <a:r>
              <a:rPr lang="en-US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de braços levantados.</a:t>
            </a:r>
            <a:endParaRPr lang="es-MX" sz="1100" dirty="0">
              <a:latin typeface="Lucida Bright" panose="02040602050505020304" pitchFamily="18" charset="0"/>
              <a:cs typeface="Lucida Sans" panose="020B0602040502020204" pitchFamily="34" charset="0"/>
            </a:endParaRPr>
          </a:p>
          <a:p>
            <a:pPr algn="just"/>
            <a:endParaRPr lang="en-US" sz="1100" dirty="0" smtClean="0">
              <a:latin typeface="Lucida Bright" panose="02040602050505020304" pitchFamily="18" charset="0"/>
              <a:cs typeface="Lucida Sans" panose="020B0602040502020204" pitchFamily="34" charset="0"/>
            </a:endParaRPr>
          </a:p>
        </p:txBody>
      </p:sp>
      <p:pic>
        <p:nvPicPr>
          <p:cNvPr id="101" name="Imagen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9144" y="4617732"/>
            <a:ext cx="779127" cy="1170523"/>
          </a:xfrm>
          <a:prstGeom prst="rect">
            <a:avLst/>
          </a:prstGeom>
        </p:spPr>
      </p:pic>
      <p:grpSp>
        <p:nvGrpSpPr>
          <p:cNvPr id="105" name="Grupo 58"/>
          <p:cNvGrpSpPr/>
          <p:nvPr/>
        </p:nvGrpSpPr>
        <p:grpSpPr>
          <a:xfrm>
            <a:off x="11606465" y="4352334"/>
            <a:ext cx="342896" cy="360420"/>
            <a:chOff x="8806868" y="4672256"/>
            <a:chExt cx="342896" cy="360420"/>
          </a:xfrm>
        </p:grpSpPr>
        <p:sp>
          <p:nvSpPr>
            <p:cNvPr id="106" name="Conector 60"/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</a:endParaRPr>
            </a:p>
          </p:txBody>
        </p:sp>
        <p:sp>
          <p:nvSpPr>
            <p:cNvPr id="107" name="CuadroTexto 61"/>
            <p:cNvSpPr txBox="1"/>
            <p:nvPr/>
          </p:nvSpPr>
          <p:spPr>
            <a:xfrm>
              <a:off x="8833884" y="469412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600" dirty="0" smtClean="0">
                  <a:solidFill>
                    <a:srgbClr val="FFC72C"/>
                  </a:solidFill>
                </a:rPr>
                <a:t>8</a:t>
              </a:r>
              <a:endParaRPr lang="es-MX" sz="1600" dirty="0">
                <a:solidFill>
                  <a:srgbClr val="FFC72C"/>
                </a:solidFill>
              </a:endParaRPr>
            </a:p>
          </p:txBody>
        </p:sp>
      </p:grpSp>
      <p:sp>
        <p:nvSpPr>
          <p:cNvPr id="102" name="CuadroTexto 61"/>
          <p:cNvSpPr txBox="1"/>
          <p:nvPr/>
        </p:nvSpPr>
        <p:spPr>
          <a:xfrm>
            <a:off x="7811536" y="5937289"/>
            <a:ext cx="2147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Limpar o piso paviflex seguindo o procedimento descrito no Apoio Visual Limpeza do Piso Paviflex.</a:t>
            </a:r>
            <a:endParaRPr lang="es-MX" sz="1100" dirty="0">
              <a:latin typeface="Lucida Bright" panose="02040602050505020304" pitchFamily="18" charset="0"/>
              <a:cs typeface="Lucida Sans" panose="020B0602040502020204" pitchFamily="34" charset="0"/>
            </a:endParaRPr>
          </a:p>
        </p:txBody>
      </p:sp>
      <p:pic>
        <p:nvPicPr>
          <p:cNvPr id="103" name="Imagen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9540" y="4380175"/>
            <a:ext cx="1342600" cy="1336191"/>
          </a:xfrm>
          <a:prstGeom prst="rect">
            <a:avLst/>
          </a:prstGeom>
        </p:spPr>
      </p:pic>
      <p:sp>
        <p:nvSpPr>
          <p:cNvPr id="116" name="CuadroTexto 36"/>
          <p:cNvSpPr txBox="1"/>
          <p:nvPr/>
        </p:nvSpPr>
        <p:spPr>
          <a:xfrm>
            <a:off x="9898775" y="5458123"/>
            <a:ext cx="214928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Utilizar a vassoura com cerdas dura para levantar a trama do carpete.</a:t>
            </a:r>
          </a:p>
          <a:p>
            <a:pPr algn="just"/>
            <a:r>
              <a:rPr lang="es-MX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Depois, aspirar toda a extensão do carpete iniciando pelo corredor (porta de entrada).</a:t>
            </a:r>
            <a:endParaRPr lang="es-MX" sz="1100" dirty="0">
              <a:latin typeface="Lucida Bright" panose="02040602050505020304" pitchFamily="18" charset="0"/>
              <a:cs typeface="Lucida Sans" panose="020B0602040502020204" pitchFamily="34" charset="0"/>
            </a:endParaRPr>
          </a:p>
        </p:txBody>
      </p:sp>
      <p:pic>
        <p:nvPicPr>
          <p:cNvPr id="117" name="Imagen 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8292" y="4399903"/>
            <a:ext cx="741019" cy="907866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400000">
            <a:off x="9993133" y="4510253"/>
            <a:ext cx="946707" cy="71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aixaDeTexto 57"/>
          <p:cNvSpPr txBox="1"/>
          <p:nvPr/>
        </p:nvSpPr>
        <p:spPr>
          <a:xfrm>
            <a:off x="10979083" y="82413"/>
            <a:ext cx="97334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 smtClean="0"/>
              <a:t>Versão: </a:t>
            </a:r>
            <a:r>
              <a:rPr lang="pt-BR" sz="1300" b="1" dirty="0" smtClean="0"/>
              <a:t>1.1</a:t>
            </a:r>
            <a:endParaRPr lang="pt-BR" sz="1300" b="1" dirty="0" smtClean="0"/>
          </a:p>
          <a:p>
            <a:r>
              <a:rPr lang="pt-BR" sz="1300" b="1" dirty="0" smtClean="0"/>
              <a:t>Julho</a:t>
            </a:r>
            <a:r>
              <a:rPr lang="pt-BR" sz="1300" b="1" dirty="0" smtClean="0"/>
              <a:t>/2017</a:t>
            </a:r>
            <a:endParaRPr lang="pt-BR" sz="1300" b="1" dirty="0"/>
          </a:p>
        </p:txBody>
      </p:sp>
      <p:sp>
        <p:nvSpPr>
          <p:cNvPr id="89" name="CuadroTexto 3"/>
          <p:cNvSpPr txBox="1"/>
          <p:nvPr/>
        </p:nvSpPr>
        <p:spPr>
          <a:xfrm>
            <a:off x="1556608" y="161221"/>
            <a:ext cx="91310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C72C"/>
                </a:solidFill>
                <a:latin typeface="Clarendon BT" panose="02040804050505030204" pitchFamily="18" charset="0"/>
              </a:rPr>
              <a:t>APOIO VISUAL: LIMPEZA PROFUNDA DE SALAS</a:t>
            </a:r>
            <a:endParaRPr lang="es-MX" sz="2200" b="1" dirty="0" smtClean="0">
              <a:solidFill>
                <a:srgbClr val="FFC72C"/>
              </a:solidFill>
              <a:latin typeface="Clarendon BT" panose="02040804050505030204" pitchFamily="18" charset="0"/>
            </a:endParaRPr>
          </a:p>
        </p:txBody>
      </p:sp>
      <p:cxnSp>
        <p:nvCxnSpPr>
          <p:cNvPr id="62" name="Conector recto 14"/>
          <p:cNvCxnSpPr/>
          <p:nvPr/>
        </p:nvCxnSpPr>
        <p:spPr>
          <a:xfrm flipH="1">
            <a:off x="9157423" y="793377"/>
            <a:ext cx="25758" cy="4835892"/>
          </a:xfrm>
          <a:prstGeom prst="line">
            <a:avLst/>
          </a:prstGeom>
          <a:ln w="38100">
            <a:solidFill>
              <a:srgbClr val="FFC72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16"/>
          <p:cNvCxnSpPr/>
          <p:nvPr/>
        </p:nvCxnSpPr>
        <p:spPr>
          <a:xfrm>
            <a:off x="121025" y="5613548"/>
            <a:ext cx="11980120" cy="15721"/>
          </a:xfrm>
          <a:prstGeom prst="line">
            <a:avLst/>
          </a:prstGeom>
          <a:ln w="38100">
            <a:solidFill>
              <a:srgbClr val="FFC72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ángulo 25"/>
          <p:cNvSpPr/>
          <p:nvPr/>
        </p:nvSpPr>
        <p:spPr>
          <a:xfrm>
            <a:off x="121025" y="793377"/>
            <a:ext cx="11940986" cy="5907742"/>
          </a:xfrm>
          <a:prstGeom prst="rect">
            <a:avLst/>
          </a:prstGeom>
          <a:noFill/>
          <a:ln w="38100">
            <a:solidFill>
              <a:srgbClr val="0068A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65" name="Conector recto 30"/>
          <p:cNvCxnSpPr/>
          <p:nvPr/>
        </p:nvCxnSpPr>
        <p:spPr>
          <a:xfrm>
            <a:off x="81891" y="3424686"/>
            <a:ext cx="11909597" cy="14792"/>
          </a:xfrm>
          <a:prstGeom prst="line">
            <a:avLst/>
          </a:prstGeom>
          <a:ln w="38100">
            <a:solidFill>
              <a:srgbClr val="FFC72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31"/>
          <p:cNvCxnSpPr/>
          <p:nvPr/>
        </p:nvCxnSpPr>
        <p:spPr>
          <a:xfrm flipH="1">
            <a:off x="3101121" y="793377"/>
            <a:ext cx="31163" cy="4869690"/>
          </a:xfrm>
          <a:prstGeom prst="line">
            <a:avLst/>
          </a:prstGeom>
          <a:ln w="38100">
            <a:solidFill>
              <a:srgbClr val="FFC72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32"/>
          <p:cNvCxnSpPr/>
          <p:nvPr/>
        </p:nvCxnSpPr>
        <p:spPr>
          <a:xfrm flipH="1">
            <a:off x="6210153" y="793377"/>
            <a:ext cx="21839" cy="4835892"/>
          </a:xfrm>
          <a:prstGeom prst="line">
            <a:avLst/>
          </a:prstGeom>
          <a:ln w="38100">
            <a:solidFill>
              <a:srgbClr val="FFC72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upo 105"/>
          <p:cNvGrpSpPr/>
          <p:nvPr/>
        </p:nvGrpSpPr>
        <p:grpSpPr>
          <a:xfrm>
            <a:off x="5763277" y="3494115"/>
            <a:ext cx="393056" cy="360420"/>
            <a:chOff x="8781787" y="4672256"/>
            <a:chExt cx="393056" cy="360420"/>
          </a:xfrm>
        </p:grpSpPr>
        <p:sp>
          <p:nvSpPr>
            <p:cNvPr id="74" name="Conector 106"/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</a:endParaRPr>
            </a:p>
          </p:txBody>
        </p:sp>
        <p:sp>
          <p:nvSpPr>
            <p:cNvPr id="79" name="CuadroTexto 107"/>
            <p:cNvSpPr txBox="1"/>
            <p:nvPr/>
          </p:nvSpPr>
          <p:spPr>
            <a:xfrm>
              <a:off x="8781787" y="469412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600" dirty="0" smtClean="0">
                  <a:solidFill>
                    <a:srgbClr val="FFC72C"/>
                  </a:solidFill>
                </a:rPr>
                <a:t>14</a:t>
              </a:r>
              <a:endParaRPr lang="es-MX" sz="1600" dirty="0">
                <a:solidFill>
                  <a:srgbClr val="FFC72C"/>
                </a:solidFill>
              </a:endParaRPr>
            </a:p>
          </p:txBody>
        </p:sp>
      </p:grpSp>
      <p:grpSp>
        <p:nvGrpSpPr>
          <p:cNvPr id="80" name="Grupo 108"/>
          <p:cNvGrpSpPr/>
          <p:nvPr/>
        </p:nvGrpSpPr>
        <p:grpSpPr>
          <a:xfrm>
            <a:off x="5793089" y="900804"/>
            <a:ext cx="393056" cy="360420"/>
            <a:chOff x="8781787" y="4672256"/>
            <a:chExt cx="393056" cy="360420"/>
          </a:xfrm>
        </p:grpSpPr>
        <p:sp>
          <p:nvSpPr>
            <p:cNvPr id="81" name="Conector 109"/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</a:endParaRPr>
            </a:p>
          </p:txBody>
        </p:sp>
        <p:sp>
          <p:nvSpPr>
            <p:cNvPr id="82" name="CuadroTexto 110"/>
            <p:cNvSpPr txBox="1"/>
            <p:nvPr/>
          </p:nvSpPr>
          <p:spPr>
            <a:xfrm>
              <a:off x="8781787" y="469412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600" dirty="0" smtClean="0">
                  <a:solidFill>
                    <a:srgbClr val="FFC72C"/>
                  </a:solidFill>
                </a:rPr>
                <a:t>10</a:t>
              </a:r>
              <a:endParaRPr lang="es-MX" sz="1600" dirty="0">
                <a:solidFill>
                  <a:srgbClr val="FFC72C"/>
                </a:solidFill>
              </a:endParaRPr>
            </a:p>
          </p:txBody>
        </p:sp>
      </p:grpSp>
      <p:grpSp>
        <p:nvGrpSpPr>
          <p:cNvPr id="83" name="Grupo 111"/>
          <p:cNvGrpSpPr/>
          <p:nvPr/>
        </p:nvGrpSpPr>
        <p:grpSpPr>
          <a:xfrm>
            <a:off x="11623737" y="900804"/>
            <a:ext cx="393056" cy="360420"/>
            <a:chOff x="8781787" y="4672256"/>
            <a:chExt cx="393056" cy="360420"/>
          </a:xfrm>
        </p:grpSpPr>
        <p:sp>
          <p:nvSpPr>
            <p:cNvPr id="84" name="Conector 112"/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</a:endParaRPr>
            </a:p>
          </p:txBody>
        </p:sp>
        <p:sp>
          <p:nvSpPr>
            <p:cNvPr id="90" name="CuadroTexto 113"/>
            <p:cNvSpPr txBox="1"/>
            <p:nvPr/>
          </p:nvSpPr>
          <p:spPr>
            <a:xfrm>
              <a:off x="8781787" y="469412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600" dirty="0" smtClean="0">
                  <a:solidFill>
                    <a:srgbClr val="FFC72C"/>
                  </a:solidFill>
                </a:rPr>
                <a:t>12</a:t>
              </a:r>
              <a:endParaRPr lang="es-MX" sz="1600" dirty="0">
                <a:solidFill>
                  <a:srgbClr val="FFC72C"/>
                </a:solidFill>
              </a:endParaRPr>
            </a:p>
          </p:txBody>
        </p:sp>
      </p:grpSp>
      <p:grpSp>
        <p:nvGrpSpPr>
          <p:cNvPr id="91" name="Grupo 114"/>
          <p:cNvGrpSpPr/>
          <p:nvPr/>
        </p:nvGrpSpPr>
        <p:grpSpPr>
          <a:xfrm>
            <a:off x="2708306" y="887925"/>
            <a:ext cx="342896" cy="351508"/>
            <a:chOff x="8806868" y="4672256"/>
            <a:chExt cx="342896" cy="351508"/>
          </a:xfrm>
        </p:grpSpPr>
        <p:sp>
          <p:nvSpPr>
            <p:cNvPr id="93" name="Conector 115"/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</a:endParaRPr>
            </a:p>
          </p:txBody>
        </p:sp>
        <p:sp>
          <p:nvSpPr>
            <p:cNvPr id="94" name="CuadroTexto 116"/>
            <p:cNvSpPr txBox="1"/>
            <p:nvPr/>
          </p:nvSpPr>
          <p:spPr>
            <a:xfrm>
              <a:off x="8833884" y="4681243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600" dirty="0" smtClean="0">
                  <a:solidFill>
                    <a:srgbClr val="FFC72C"/>
                  </a:solidFill>
                </a:rPr>
                <a:t>9</a:t>
              </a:r>
              <a:endParaRPr lang="es-MX" sz="1600" dirty="0">
                <a:solidFill>
                  <a:srgbClr val="FFC72C"/>
                </a:solidFill>
              </a:endParaRPr>
            </a:p>
          </p:txBody>
        </p:sp>
      </p:grpSp>
      <p:grpSp>
        <p:nvGrpSpPr>
          <p:cNvPr id="100" name="Grupo 85"/>
          <p:cNvGrpSpPr/>
          <p:nvPr/>
        </p:nvGrpSpPr>
        <p:grpSpPr>
          <a:xfrm>
            <a:off x="2581436" y="3567848"/>
            <a:ext cx="367408" cy="351508"/>
            <a:chOff x="8794611" y="4672256"/>
            <a:chExt cx="367408" cy="351508"/>
          </a:xfrm>
        </p:grpSpPr>
        <p:sp>
          <p:nvSpPr>
            <p:cNvPr id="101" name="Conector 106"/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</a:endParaRPr>
            </a:p>
          </p:txBody>
        </p:sp>
        <p:sp>
          <p:nvSpPr>
            <p:cNvPr id="102" name="CuadroTexto 107"/>
            <p:cNvSpPr txBox="1"/>
            <p:nvPr/>
          </p:nvSpPr>
          <p:spPr>
            <a:xfrm>
              <a:off x="8794611" y="469412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 smtClean="0">
                  <a:solidFill>
                    <a:srgbClr val="FFC72C"/>
                  </a:solidFill>
                </a:rPr>
                <a:t>13</a:t>
              </a:r>
              <a:endParaRPr lang="es-MX" sz="1600" dirty="0">
                <a:solidFill>
                  <a:srgbClr val="FFC72C"/>
                </a:solidFill>
              </a:endParaRPr>
            </a:p>
          </p:txBody>
        </p:sp>
      </p:grpSp>
      <p:sp>
        <p:nvSpPr>
          <p:cNvPr id="120" name="CuadroTexto 3"/>
          <p:cNvSpPr txBox="1"/>
          <p:nvPr/>
        </p:nvSpPr>
        <p:spPr>
          <a:xfrm>
            <a:off x="1619673" y="5831071"/>
            <a:ext cx="9606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200" b="1" dirty="0" smtClean="0">
                <a:solidFill>
                  <a:srgbClr val="0068AC"/>
                </a:solidFill>
                <a:latin typeface="Clarendon BT" panose="02040804050505030204" pitchFamily="18" charset="0"/>
              </a:rPr>
              <a:t>Esse processo encontra-se disponível no </a:t>
            </a:r>
          </a:p>
          <a:p>
            <a:pPr lvl="0" algn="ctr"/>
            <a:r>
              <a:rPr lang="pt-BR" sz="2200" b="1" dirty="0" smtClean="0">
                <a:solidFill>
                  <a:srgbClr val="0068AC"/>
                </a:solidFill>
                <a:latin typeface="Clarendon BT" panose="02040804050505030204" pitchFamily="18" charset="0"/>
              </a:rPr>
              <a:t>Guia Limpeza Pré Operativa.</a:t>
            </a:r>
            <a:endParaRPr lang="en-US" sz="2400" dirty="0">
              <a:latin typeface="Lucida Bright" panose="02040602050505020304" pitchFamily="18" charset="0"/>
            </a:endParaRPr>
          </a:p>
        </p:txBody>
      </p:sp>
      <p:grpSp>
        <p:nvGrpSpPr>
          <p:cNvPr id="127" name="Grupo 108"/>
          <p:cNvGrpSpPr/>
          <p:nvPr/>
        </p:nvGrpSpPr>
        <p:grpSpPr>
          <a:xfrm>
            <a:off x="8714447" y="898656"/>
            <a:ext cx="393056" cy="360420"/>
            <a:chOff x="8781787" y="4672256"/>
            <a:chExt cx="393056" cy="360420"/>
          </a:xfrm>
        </p:grpSpPr>
        <p:sp>
          <p:nvSpPr>
            <p:cNvPr id="128" name="Conector 109"/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</a:endParaRPr>
            </a:p>
          </p:txBody>
        </p:sp>
        <p:sp>
          <p:nvSpPr>
            <p:cNvPr id="129" name="CuadroTexto 110"/>
            <p:cNvSpPr txBox="1"/>
            <p:nvPr/>
          </p:nvSpPr>
          <p:spPr>
            <a:xfrm>
              <a:off x="8781787" y="469412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600" dirty="0" smtClean="0">
                  <a:solidFill>
                    <a:srgbClr val="FFC72C"/>
                  </a:solidFill>
                </a:rPr>
                <a:t>11</a:t>
              </a:r>
              <a:endParaRPr lang="es-MX" sz="1600" dirty="0">
                <a:solidFill>
                  <a:srgbClr val="FFC72C"/>
                </a:solidFill>
              </a:endParaRPr>
            </a:p>
          </p:txBody>
        </p:sp>
      </p:grpSp>
      <p:grpSp>
        <p:nvGrpSpPr>
          <p:cNvPr id="153" name="Grupo 105"/>
          <p:cNvGrpSpPr/>
          <p:nvPr/>
        </p:nvGrpSpPr>
        <p:grpSpPr>
          <a:xfrm>
            <a:off x="8671407" y="3534835"/>
            <a:ext cx="393056" cy="360420"/>
            <a:chOff x="8781787" y="4672256"/>
            <a:chExt cx="393056" cy="360420"/>
          </a:xfrm>
        </p:grpSpPr>
        <p:sp>
          <p:nvSpPr>
            <p:cNvPr id="154" name="Conector 106"/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</a:endParaRPr>
            </a:p>
          </p:txBody>
        </p:sp>
        <p:sp>
          <p:nvSpPr>
            <p:cNvPr id="155" name="CuadroTexto 107"/>
            <p:cNvSpPr txBox="1"/>
            <p:nvPr/>
          </p:nvSpPr>
          <p:spPr>
            <a:xfrm>
              <a:off x="8781787" y="469412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600" dirty="0" smtClean="0">
                  <a:solidFill>
                    <a:srgbClr val="FFC72C"/>
                  </a:solidFill>
                </a:rPr>
                <a:t>15</a:t>
              </a:r>
              <a:endParaRPr lang="es-MX" sz="1600" dirty="0">
                <a:solidFill>
                  <a:srgbClr val="FFC72C"/>
                </a:solidFill>
              </a:endParaRPr>
            </a:p>
          </p:txBody>
        </p:sp>
      </p:grpSp>
      <p:sp>
        <p:nvSpPr>
          <p:cNvPr id="159" name="CuadroTexto 52"/>
          <p:cNvSpPr txBox="1"/>
          <p:nvPr/>
        </p:nvSpPr>
        <p:spPr>
          <a:xfrm>
            <a:off x="6285812" y="1482377"/>
            <a:ext cx="2922969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Lixeiras (diariamente): Limpar com o </a:t>
            </a:r>
            <a:r>
              <a:rPr lang="en-US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produto</a:t>
            </a:r>
            <a:r>
              <a:rPr lang="en-US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 </a:t>
            </a:r>
            <a:r>
              <a:rPr lang="es-MX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Suma D27 </a:t>
            </a:r>
            <a:r>
              <a:rPr lang="en-US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e </a:t>
            </a:r>
            <a:r>
              <a:rPr lang="en-US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pano multiuso azul.</a:t>
            </a:r>
            <a:endParaRPr lang="pt-BR" sz="1100" dirty="0">
              <a:latin typeface="Lucida Bright" panose="02040602050505020304" pitchFamily="18" charset="0"/>
              <a:cs typeface="Lucida Sans" panose="020B0602040502020204" pitchFamily="34" charset="0"/>
            </a:endParaRPr>
          </a:p>
          <a:p>
            <a:pPr algn="just"/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Semanalmente, lavá-las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com o produto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Suma D27 e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uso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da esponja multiuso (parte macia).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 </a:t>
            </a:r>
            <a:r>
              <a:rPr lang="en-US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Depois, enxaguar em água corrente.</a:t>
            </a:r>
          </a:p>
          <a:p>
            <a:pPr algn="just"/>
            <a:r>
              <a:rPr lang="es-MX" sz="1100" dirty="0" smtClean="0">
                <a:latin typeface="Lucida Bright" pitchFamily="18" charset="0"/>
                <a:cs typeface="Lucida Sans" panose="020B0602040502020204" pitchFamily="34" charset="0"/>
              </a:rPr>
              <a:t>Parte externa da lixeira (semanalmente): </a:t>
            </a:r>
            <a:r>
              <a:rPr lang="es-MX" sz="1100" dirty="0">
                <a:latin typeface="Lucida Bright" pitchFamily="18" charset="0"/>
                <a:cs typeface="Lucida Sans" panose="020B0602040502020204" pitchFamily="34" charset="0"/>
              </a:rPr>
              <a:t>Aplicar o produto Suma Lube com uso do pano multiuso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azul</a:t>
            </a:r>
            <a:r>
              <a:rPr lang="es-MX" sz="1100" dirty="0">
                <a:latin typeface="Lucida Bright" pitchFamily="18" charset="0"/>
                <a:cs typeface="Lucida Sans" panose="020B0602040502020204" pitchFamily="34" charset="0"/>
              </a:rPr>
              <a:t>. Esse processo garantirá </a:t>
            </a:r>
            <a:r>
              <a:rPr lang="es-MX" sz="1100" dirty="0" smtClean="0">
                <a:latin typeface="Lucida Bright" pitchFamily="18" charset="0"/>
                <a:cs typeface="Lucida Sans" panose="020B0602040502020204" pitchFamily="34" charset="0"/>
              </a:rPr>
              <a:t>brilho</a:t>
            </a:r>
            <a:r>
              <a:rPr lang="es-MX" sz="1100" dirty="0">
                <a:latin typeface="Lucida Bright" pitchFamily="18" charset="0"/>
                <a:cs typeface="Lucida Sans" panose="020B0602040502020204" pitchFamily="34" charset="0"/>
              </a:rPr>
              <a:t>.</a:t>
            </a:r>
          </a:p>
        </p:txBody>
      </p:sp>
      <p:sp>
        <p:nvSpPr>
          <p:cNvPr id="160" name="CuadroTexto 52"/>
          <p:cNvSpPr txBox="1"/>
          <p:nvPr/>
        </p:nvSpPr>
        <p:spPr>
          <a:xfrm>
            <a:off x="3130445" y="2703411"/>
            <a:ext cx="30533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Limpar o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tivoli e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o protetor de derrapagem com o produto </a:t>
            </a:r>
            <a:r>
              <a:rPr lang="es-MX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Suma </a:t>
            </a:r>
            <a:r>
              <a:rPr lang="es-MX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D27.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Aplicar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a solução no pano multiuso azul.</a:t>
            </a:r>
          </a:p>
        </p:txBody>
      </p:sp>
      <p:pic>
        <p:nvPicPr>
          <p:cNvPr id="161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153" y="1090115"/>
            <a:ext cx="1538962" cy="1290251"/>
          </a:xfrm>
          <a:prstGeom prst="rect">
            <a:avLst/>
          </a:prstGeom>
        </p:spPr>
      </p:pic>
      <p:pic>
        <p:nvPicPr>
          <p:cNvPr id="162" name="Imagem 1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4295" y="949010"/>
            <a:ext cx="313540" cy="466431"/>
          </a:xfrm>
          <a:prstGeom prst="rect">
            <a:avLst/>
          </a:prstGeom>
        </p:spPr>
      </p:pic>
      <p:pic>
        <p:nvPicPr>
          <p:cNvPr id="163" name="Imagem 1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2004" y="907817"/>
            <a:ext cx="243437" cy="490558"/>
          </a:xfrm>
          <a:prstGeom prst="rect">
            <a:avLst/>
          </a:prstGeom>
        </p:spPr>
      </p:pic>
      <p:sp>
        <p:nvSpPr>
          <p:cNvPr id="167" name="CuadroTexto 52"/>
          <p:cNvSpPr txBox="1"/>
          <p:nvPr/>
        </p:nvSpPr>
        <p:spPr>
          <a:xfrm>
            <a:off x="143626" y="4711936"/>
            <a:ext cx="286453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Limpar </a:t>
            </a:r>
            <a:r>
              <a:rPr lang="es-MX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trilhos, extintores,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placas, molduras e por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trás das telas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com o produto </a:t>
            </a:r>
            <a:r>
              <a:rPr lang="es-MX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Suma D27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e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assegurar que nenhum objeto de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qualquer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tipo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esteja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à vista.</a:t>
            </a:r>
            <a:endParaRPr lang="es-MX" sz="1100" dirty="0">
              <a:latin typeface="Lucida Bright" panose="02040602050505020304" pitchFamily="18" charset="0"/>
              <a:cs typeface="Lucida Sans" panose="020B0602040502020204" pitchFamily="34" charset="0"/>
            </a:endParaRPr>
          </a:p>
        </p:txBody>
      </p:sp>
      <p:pic>
        <p:nvPicPr>
          <p:cNvPr id="169" name="Imagen 13"/>
          <p:cNvPicPr>
            <a:picLocks noChangeAspect="1"/>
          </p:cNvPicPr>
          <p:nvPr/>
        </p:nvPicPr>
        <p:blipFill rotWithShape="1">
          <a:blip r:embed="rId6"/>
          <a:srcRect t="4266" r="25291" b="6883"/>
          <a:stretch/>
        </p:blipFill>
        <p:spPr>
          <a:xfrm>
            <a:off x="1242108" y="3790634"/>
            <a:ext cx="475066" cy="715919"/>
          </a:xfrm>
          <a:prstGeom prst="rect">
            <a:avLst/>
          </a:prstGeom>
        </p:spPr>
      </p:pic>
      <p:pic>
        <p:nvPicPr>
          <p:cNvPr id="170" name="Imagen 14"/>
          <p:cNvPicPr>
            <a:picLocks noChangeAspect="1"/>
          </p:cNvPicPr>
          <p:nvPr/>
        </p:nvPicPr>
        <p:blipFill rotWithShape="1">
          <a:blip r:embed="rId7"/>
          <a:srcRect l="29682" t="10418" r="7816" b="12442"/>
          <a:stretch/>
        </p:blipFill>
        <p:spPr>
          <a:xfrm>
            <a:off x="317916" y="3818065"/>
            <a:ext cx="778543" cy="490193"/>
          </a:xfrm>
          <a:prstGeom prst="rect">
            <a:avLst/>
          </a:prstGeom>
        </p:spPr>
      </p:pic>
      <p:grpSp>
        <p:nvGrpSpPr>
          <p:cNvPr id="171" name="Grupo 107"/>
          <p:cNvGrpSpPr/>
          <p:nvPr/>
        </p:nvGrpSpPr>
        <p:grpSpPr>
          <a:xfrm>
            <a:off x="1835840" y="3628754"/>
            <a:ext cx="707800" cy="902507"/>
            <a:chOff x="5381428" y="4807005"/>
            <a:chExt cx="1268261" cy="1337946"/>
          </a:xfrm>
        </p:grpSpPr>
        <p:pic>
          <p:nvPicPr>
            <p:cNvPr id="172" name="1 Imagen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1428" y="4807005"/>
              <a:ext cx="1268261" cy="1337946"/>
            </a:xfrm>
            <a:prstGeom prst="rect">
              <a:avLst/>
            </a:prstGeom>
          </p:spPr>
        </p:pic>
        <p:sp>
          <p:nvSpPr>
            <p:cNvPr id="173" name="107 Señal de prohibido"/>
            <p:cNvSpPr/>
            <p:nvPr/>
          </p:nvSpPr>
          <p:spPr>
            <a:xfrm>
              <a:off x="5673317" y="5367629"/>
              <a:ext cx="684000" cy="684000"/>
            </a:xfrm>
            <a:prstGeom prst="noSmoking">
              <a:avLst>
                <a:gd name="adj" fmla="val 8168"/>
              </a:avLst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</p:grpSp>
      <p:sp>
        <p:nvSpPr>
          <p:cNvPr id="174" name="CuadroTexto 52"/>
          <p:cNvSpPr txBox="1"/>
          <p:nvPr/>
        </p:nvSpPr>
        <p:spPr>
          <a:xfrm>
            <a:off x="9162415" y="2990994"/>
            <a:ext cx="28938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Colocar o saco preto de lixo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nas lixeiras.</a:t>
            </a:r>
            <a:endParaRPr lang="es-MX" sz="1100" dirty="0">
              <a:latin typeface="Lucida Bright" panose="02040602050505020304" pitchFamily="18" charset="0"/>
              <a:cs typeface="Lucida Sans" panose="020B0602040502020204" pitchFamily="34" charset="0"/>
            </a:endParaRPr>
          </a:p>
        </p:txBody>
      </p:sp>
      <p:pic>
        <p:nvPicPr>
          <p:cNvPr id="175" name="Imagen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1439" y="3628754"/>
            <a:ext cx="670251" cy="808048"/>
          </a:xfrm>
          <a:prstGeom prst="rect">
            <a:avLst/>
          </a:prstGeom>
        </p:spPr>
      </p:pic>
      <p:sp>
        <p:nvSpPr>
          <p:cNvPr id="176" name="CuadroTexto 52"/>
          <p:cNvSpPr txBox="1"/>
          <p:nvPr/>
        </p:nvSpPr>
        <p:spPr>
          <a:xfrm>
            <a:off x="3119228" y="4499439"/>
            <a:ext cx="306452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Limpar as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portas, arredores dos vidros e corrimões com o produto </a:t>
            </a:r>
            <a:r>
              <a:rPr lang="es-MX" sz="1100" dirty="0">
                <a:latin typeface="Lucida Bright" pitchFamily="18" charset="0"/>
                <a:cs typeface="Lucida Sans" panose="020B0602040502020204" pitchFamily="34" charset="0"/>
              </a:rPr>
              <a:t>Suma D27 p</a:t>
            </a:r>
            <a:r>
              <a:rPr lang="es-MX" sz="1100" dirty="0" smtClean="0">
                <a:latin typeface="Lucida Bright" pitchFamily="18" charset="0"/>
                <a:cs typeface="Lucida Sans" panose="020B0602040502020204" pitchFamily="34" charset="0"/>
              </a:rPr>
              <a:t>ara </a:t>
            </a:r>
            <a:r>
              <a:rPr lang="es-MX" sz="1100" dirty="0" smtClean="0">
                <a:latin typeface="Lucida Bright" pitchFamily="18" charset="0"/>
                <a:cs typeface="Lucida Sans" panose="020B0602040502020204" pitchFamily="34" charset="0"/>
              </a:rPr>
              <a:t>corrimões em a</a:t>
            </a:r>
            <a:r>
              <a:rPr lang="es-MX" sz="1100" dirty="0">
                <a:latin typeface="Lucida Bright" pitchFamily="18" charset="0"/>
                <a:cs typeface="Lucida Sans" panose="020B0602040502020204" pitchFamily="34" charset="0"/>
              </a:rPr>
              <a:t>ç</a:t>
            </a:r>
            <a:r>
              <a:rPr lang="es-MX" sz="1100" dirty="0" smtClean="0">
                <a:latin typeface="Lucida Bright" pitchFamily="18" charset="0"/>
                <a:cs typeface="Lucida Sans" panose="020B0602040502020204" pitchFamily="34" charset="0"/>
              </a:rPr>
              <a:t>o inox (semanalmente): Aplicar </a:t>
            </a:r>
            <a:r>
              <a:rPr lang="es-MX" sz="1100" dirty="0">
                <a:latin typeface="Lucida Bright" pitchFamily="18" charset="0"/>
                <a:cs typeface="Lucida Sans" panose="020B0602040502020204" pitchFamily="34" charset="0"/>
              </a:rPr>
              <a:t>o produto Suma Lube com uso do pano multiuso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azul</a:t>
            </a:r>
            <a:r>
              <a:rPr lang="es-MX" sz="1100" dirty="0" smtClean="0">
                <a:latin typeface="Lucida Bright" pitchFamily="18" charset="0"/>
                <a:cs typeface="Lucida Sans" panose="020B0602040502020204" pitchFamily="34" charset="0"/>
              </a:rPr>
              <a:t>. </a:t>
            </a:r>
            <a:r>
              <a:rPr lang="es-MX" sz="1100" dirty="0">
                <a:latin typeface="Lucida Bright" pitchFamily="18" charset="0"/>
                <a:cs typeface="Lucida Sans" panose="020B0602040502020204" pitchFamily="34" charset="0"/>
              </a:rPr>
              <a:t>Esse processo garantirá brilho.</a:t>
            </a:r>
          </a:p>
          <a:p>
            <a:pPr algn="just"/>
            <a:endParaRPr lang="pt-BR" sz="1100" dirty="0">
              <a:latin typeface="Lucida Bright" panose="02040602050505020304" pitchFamily="18" charset="0"/>
              <a:cs typeface="Lucida Sans" panose="020B0602040502020204" pitchFamily="34" charset="0"/>
            </a:endParaRPr>
          </a:p>
        </p:txBody>
      </p:sp>
      <p:sp>
        <p:nvSpPr>
          <p:cNvPr id="180" name="CuadroTexto 52"/>
          <p:cNvSpPr txBox="1"/>
          <p:nvPr/>
        </p:nvSpPr>
        <p:spPr>
          <a:xfrm>
            <a:off x="6228979" y="4341868"/>
            <a:ext cx="288930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Borrifar neutralizador de odores Fresh Phase diretamente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na parede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, cortina, fundo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da sala (cerca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de 1 borrifada a cada 2 metros).</a:t>
            </a:r>
          </a:p>
          <a:p>
            <a:pPr algn="just"/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Obs.: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Em hipótese alguma, aplicar o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produto nas poltronas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e/ ou no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piso tátil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.</a:t>
            </a:r>
            <a:endParaRPr lang="es-MX" sz="1100" dirty="0">
              <a:latin typeface="Lucida Bright" panose="02040602050505020304" pitchFamily="18" charset="0"/>
              <a:cs typeface="Lucida Sans" panose="020B0602040502020204" pitchFamily="34" charset="0"/>
            </a:endParaRP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943" y="1488537"/>
            <a:ext cx="1456533" cy="10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Imagen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25441" y="3515981"/>
            <a:ext cx="456377" cy="881536"/>
          </a:xfrm>
          <a:prstGeom prst="rect">
            <a:avLst/>
          </a:prstGeom>
        </p:spPr>
      </p:pic>
      <p:sp>
        <p:nvSpPr>
          <p:cNvPr id="60" name="CuadroTexto 61"/>
          <p:cNvSpPr txBox="1"/>
          <p:nvPr/>
        </p:nvSpPr>
        <p:spPr>
          <a:xfrm>
            <a:off x="76133" y="2810069"/>
            <a:ext cx="30825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Lavar o carpete e as escadas seguindo o procedimento descrito no Apoio Visual Lavagem do Carpete – máquina Taski.</a:t>
            </a:r>
            <a:endParaRPr lang="es-MX" sz="1100" dirty="0">
              <a:latin typeface="Lucida Bright" panose="02040602050505020304" pitchFamily="18" charset="0"/>
              <a:cs typeface="Lucida Sans" panose="020B0602040502020204" pitchFamily="34" charset="0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0605" y="1250164"/>
            <a:ext cx="2012005" cy="111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9E3935653EF34ABE8D81221B884175" ma:contentTypeVersion="0" ma:contentTypeDescription="Create a new document." ma:contentTypeScope="" ma:versionID="8bf3231b548d5ff66781cb45d9419e6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bec52d60d7f426244e42e870d2185e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05A258-4435-4D2D-86E3-FCEFE7131B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9C0FDEB-6C75-432C-B130-6698511187E8}">
  <ds:schemaRefs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6BC73F2-BEE9-45C9-B82C-7D55BA0541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Cinépolis nuevo</Template>
  <TotalTime>3870</TotalTime>
  <Words>591</Words>
  <Application>Microsoft Office PowerPoint</Application>
  <PresentationFormat>Widescreen</PresentationFormat>
  <Paragraphs>70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Clarendon BT</vt:lpstr>
      <vt:lpstr>Lucida Bright</vt:lpstr>
      <vt:lpstr>Lucida Sans</vt:lpstr>
      <vt:lpstr>Tema de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SAAG</dc:creator>
  <cp:lastModifiedBy>Daniele Endler (ext. Scanton)</cp:lastModifiedBy>
  <cp:revision>301</cp:revision>
  <cp:lastPrinted>2014-09-04T15:23:35Z</cp:lastPrinted>
  <dcterms:created xsi:type="dcterms:W3CDTF">2013-12-12T17:28:36Z</dcterms:created>
  <dcterms:modified xsi:type="dcterms:W3CDTF">2017-07-07T02:34:21Z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0x010100289E3935653EF34ABE8D81221B884175</vt:lpwstr>
  </property>
</Properties>
</file>