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C"/>
    <a:srgbClr val="FFC72C"/>
    <a:srgbClr val="295999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8971" autoAdjust="0"/>
    <p:restoredTop sz="84560" autoAdjust="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E5F40-3ED7-4251-8A6B-1B11447D311D}" type="datetimeFigureOut">
              <a:rPr lang="es-MX" smtClean="0"/>
              <a:t>26/07/2017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05AF-1A58-410B-AE42-52C32DE3032B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454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9FEA6-CF1F-4738-B052-094D19FAC746}" type="datetimeFigureOut">
              <a:rPr lang="en-US" smtClean="0"/>
              <a:t>7/26/2017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08E0E-3DC4-4D62-BDA0-2AE37D04F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4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9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3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9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7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9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63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48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49" r:id="rId3"/>
    <p:sldLayoutId id="214748365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66130" y="769894"/>
            <a:ext cx="33348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BRASIL: LIMPEZA DO CARPETE </a:t>
            </a:r>
          </a:p>
          <a:p>
            <a:pPr algn="ctr"/>
            <a:r>
              <a:rPr lang="es-MX" sz="20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(MÁQUINA TASKI)</a:t>
            </a:r>
          </a:p>
          <a:p>
            <a:pPr algn="ctr"/>
            <a:endParaRPr lang="es-MX" sz="800" b="1" dirty="0" smtClean="0">
              <a:solidFill>
                <a:srgbClr val="0068AC"/>
              </a:solidFill>
              <a:latin typeface="Clarendon BT" panose="02040804050505030204" pitchFamily="18" charset="0"/>
            </a:endParaRPr>
          </a:p>
          <a:p>
            <a:pPr algn="ctr"/>
            <a:r>
              <a:rPr lang="pt-BR" sz="22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Apoio</a:t>
            </a:r>
            <a:r>
              <a:rPr lang="es-MX" sz="22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 visual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0076" y="2425156"/>
            <a:ext cx="2914579" cy="4352242"/>
          </a:xfrm>
          <a:prstGeom prst="roundRect">
            <a:avLst/>
          </a:prstGeom>
          <a:noFill/>
          <a:ln w="19050">
            <a:solidFill>
              <a:srgbClr val="006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-123024" y="2572989"/>
            <a:ext cx="331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EPI’s/ Acessórios: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104549" y="134301"/>
            <a:ext cx="8948496" cy="1417479"/>
          </a:xfrm>
          <a:prstGeom prst="roundRect">
            <a:avLst/>
          </a:prstGeom>
          <a:noFill/>
          <a:ln w="1905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3402602" y="132133"/>
            <a:ext cx="5269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u="sng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CONSIDERAÇÕES IMPORTANTES:</a:t>
            </a:r>
            <a:endParaRPr lang="es-MX" sz="1600" b="1" u="sng" dirty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7828432" y="1658471"/>
            <a:ext cx="0" cy="504264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3541064" y="4179795"/>
            <a:ext cx="8520947" cy="0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5661211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9977717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3541063" y="1658471"/>
            <a:ext cx="8520947" cy="5042647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0" name="CuadroTexto 39"/>
          <p:cNvSpPr txBox="1"/>
          <p:nvPr/>
        </p:nvSpPr>
        <p:spPr>
          <a:xfrm>
            <a:off x="146057" y="2898892"/>
            <a:ext cx="278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Bota PVC preta;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latin typeface="Lucida Bright" panose="02040602050505020304" pitchFamily="18" charset="0"/>
              </a:rPr>
              <a:t>Luva </a:t>
            </a:r>
            <a:r>
              <a:rPr lang="es-MX" sz="1200" dirty="0" smtClean="0">
                <a:latin typeface="Lucida Bright" panose="02040602050505020304" pitchFamily="18" charset="0"/>
              </a:rPr>
              <a:t>Nitrílica.</a:t>
            </a:r>
            <a:endParaRPr lang="es-MX" sz="1200" dirty="0">
              <a:latin typeface="Lucida Bright" panose="02040602050505020304" pitchFamily="18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224412" y="514103"/>
            <a:ext cx="8754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A limpeza do carpete deve ser realizada quinzenalmente ou mensalmente, dependendo do fluxo médio clientes</a:t>
            </a:r>
            <a:r>
              <a:rPr lang="en-US" sz="1000" dirty="0">
                <a:latin typeface="Lucida Bright" panose="02040602050505020304" pitchFamily="18" charset="0"/>
              </a:rPr>
              <a:t>;</a:t>
            </a:r>
            <a:endParaRPr lang="en-US" sz="1000" dirty="0" smtClean="0">
              <a:latin typeface="Lucida Bright" panose="020406020505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Varrer e aspirar sempre o carpete antes de utilizar a máquina. Após o uso dela, aspirar depois de 20 minutos;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Retirar chiclete sobre o carpete com gelo e espátula;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Utilizar o copo dosador para medir o produto Taski Tapi (1/2 medida significa atingir o orifício interno do copo);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O disco deve ser trocado somente quando o indicador vermelho juntamente com as cerdas brancas estiver no mesmo cumprimento;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Não é necessário repassar a máquina duas vezes. Apenas, se o local apresentar muita sujidade.</a:t>
            </a:r>
          </a:p>
        </p:txBody>
      </p:sp>
      <p:grpSp>
        <p:nvGrpSpPr>
          <p:cNvPr id="66" name="Grupo 65"/>
          <p:cNvGrpSpPr/>
          <p:nvPr/>
        </p:nvGrpSpPr>
        <p:grpSpPr>
          <a:xfrm>
            <a:off x="11625456" y="1753158"/>
            <a:ext cx="342896" cy="360420"/>
            <a:chOff x="8806868" y="4672256"/>
            <a:chExt cx="342896" cy="360420"/>
          </a:xfrm>
        </p:grpSpPr>
        <p:sp>
          <p:nvSpPr>
            <p:cNvPr id="67" name="Conector 6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68" name="CuadroTexto 67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4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69" name="Grupo 68"/>
          <p:cNvGrpSpPr/>
          <p:nvPr/>
        </p:nvGrpSpPr>
        <p:grpSpPr>
          <a:xfrm>
            <a:off x="5184846" y="4304454"/>
            <a:ext cx="342896" cy="360420"/>
            <a:chOff x="8806868" y="4672256"/>
            <a:chExt cx="342896" cy="360420"/>
          </a:xfrm>
        </p:grpSpPr>
        <p:sp>
          <p:nvSpPr>
            <p:cNvPr id="70" name="Conector 6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1" name="CuadroTexto 70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5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2" name="Grupo 71"/>
          <p:cNvGrpSpPr/>
          <p:nvPr/>
        </p:nvGrpSpPr>
        <p:grpSpPr>
          <a:xfrm>
            <a:off x="9536719" y="1756727"/>
            <a:ext cx="342896" cy="360420"/>
            <a:chOff x="8806868" y="4672256"/>
            <a:chExt cx="342896" cy="360420"/>
          </a:xfrm>
        </p:grpSpPr>
        <p:sp>
          <p:nvSpPr>
            <p:cNvPr id="73" name="Conector 72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4" name="CuadroTexto 73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3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5240521" y="1741659"/>
            <a:ext cx="342896" cy="351508"/>
            <a:chOff x="8806868" y="4672256"/>
            <a:chExt cx="342896" cy="351508"/>
          </a:xfrm>
        </p:grpSpPr>
        <p:sp>
          <p:nvSpPr>
            <p:cNvPr id="76" name="Conector 7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7" name="CuadroTexto 76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1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9554722" y="4270257"/>
            <a:ext cx="342896" cy="351508"/>
            <a:chOff x="8806868" y="4672256"/>
            <a:chExt cx="342896" cy="351508"/>
          </a:xfrm>
        </p:grpSpPr>
        <p:sp>
          <p:nvSpPr>
            <p:cNvPr id="79" name="Conector 78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0" name="CuadroTexto 79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7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81" name="Grupo 80"/>
          <p:cNvGrpSpPr/>
          <p:nvPr/>
        </p:nvGrpSpPr>
        <p:grpSpPr>
          <a:xfrm>
            <a:off x="11648995" y="4276279"/>
            <a:ext cx="342896" cy="351508"/>
            <a:chOff x="8806868" y="4672256"/>
            <a:chExt cx="342896" cy="351508"/>
          </a:xfrm>
        </p:grpSpPr>
        <p:sp>
          <p:nvSpPr>
            <p:cNvPr id="82" name="Conector 81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3" name="CuadroTexto 82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8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7352779" y="4301065"/>
            <a:ext cx="342896" cy="360420"/>
            <a:chOff x="8806868" y="4672256"/>
            <a:chExt cx="342896" cy="360420"/>
          </a:xfrm>
        </p:grpSpPr>
        <p:sp>
          <p:nvSpPr>
            <p:cNvPr id="88" name="Conector 87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9" name="CuadroTexto 88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6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55" name="CuadroTexto 54"/>
          <p:cNvSpPr txBox="1"/>
          <p:nvPr/>
        </p:nvSpPr>
        <p:spPr>
          <a:xfrm>
            <a:off x="3104549" y="1658470"/>
            <a:ext cx="430887" cy="5042647"/>
          </a:xfrm>
          <a:prstGeom prst="rect">
            <a:avLst/>
          </a:prstGeom>
          <a:noFill/>
          <a:ln w="38100">
            <a:solidFill>
              <a:srgbClr val="0068AC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Atividades</a:t>
            </a:r>
            <a:endParaRPr lang="es-MX" sz="16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0748345" y="218539"/>
            <a:ext cx="12435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1.0</a:t>
            </a:r>
          </a:p>
          <a:p>
            <a:r>
              <a:rPr lang="pt-BR" sz="1300" b="1" dirty="0" smtClean="0"/>
              <a:t>Fevereiro/2017</a:t>
            </a:r>
            <a:endParaRPr lang="pt-BR" sz="1300" b="1" dirty="0"/>
          </a:p>
        </p:txBody>
      </p:sp>
      <p:sp>
        <p:nvSpPr>
          <p:cNvPr id="59" name="CuadroTexto 7"/>
          <p:cNvSpPr txBox="1"/>
          <p:nvPr/>
        </p:nvSpPr>
        <p:spPr>
          <a:xfrm>
            <a:off x="94127" y="3577278"/>
            <a:ext cx="293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68AC"/>
                </a:solidFill>
                <a:latin typeface="Lucida Bright" panose="02040602050505020304" pitchFamily="18" charset="0"/>
              </a:rPr>
              <a:t>Produtos/ solução e Utensílios:</a:t>
            </a:r>
          </a:p>
        </p:txBody>
      </p:sp>
      <p:sp>
        <p:nvSpPr>
          <p:cNvPr id="60" name="CuadroTexto 39"/>
          <p:cNvSpPr txBox="1"/>
          <p:nvPr/>
        </p:nvSpPr>
        <p:spPr>
          <a:xfrm>
            <a:off x="63712" y="4101922"/>
            <a:ext cx="30703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Aspirador;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Alpha HP 1:128;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Balde;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Escovinha com cerdas dura;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Máquina Taski;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Pá para recolher o lixo;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Pano multiuso azul;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Taski Tapi já diluído;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Vassoura de polipropileno (nylon).</a:t>
            </a:r>
            <a:endParaRPr lang="es-MX" sz="1200" dirty="0">
              <a:latin typeface="Lucida Bright" panose="02040602050505020304" pitchFamily="18" charset="0"/>
            </a:endParaRPr>
          </a:p>
        </p:txBody>
      </p:sp>
      <p:sp>
        <p:nvSpPr>
          <p:cNvPr id="93" name="CuadroTexto 30"/>
          <p:cNvSpPr txBox="1"/>
          <p:nvPr/>
        </p:nvSpPr>
        <p:spPr>
          <a:xfrm>
            <a:off x="3541792" y="2904414"/>
            <a:ext cx="209915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u="sng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Lavagem do carpete:</a:t>
            </a:r>
          </a:p>
          <a:p>
            <a:pPr algn="just"/>
            <a:endParaRPr lang="es-MX" sz="1100" dirty="0" smtClean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Quinzenalmente: público médio/ semana: acima de 8 mil.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Mensalmente: público médio/ semana: até 8 mil.</a:t>
            </a:r>
          </a:p>
        </p:txBody>
      </p:sp>
      <p:sp>
        <p:nvSpPr>
          <p:cNvPr id="96" name="CuadroTexto 31"/>
          <p:cNvSpPr txBox="1"/>
          <p:nvPr/>
        </p:nvSpPr>
        <p:spPr>
          <a:xfrm>
            <a:off x="3557388" y="5899713"/>
            <a:ext cx="2120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Pressionar a alavanca menor para ajustar a </a:t>
            </a:r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altura. </a:t>
            </a:r>
          </a:p>
          <a:p>
            <a:pPr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 alavanca superior serve para ativar a máquina.</a:t>
            </a:r>
            <a:endParaRPr lang="pt-BR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99" name="CuadroTexto 37"/>
          <p:cNvSpPr txBox="1"/>
          <p:nvPr/>
        </p:nvSpPr>
        <p:spPr>
          <a:xfrm>
            <a:off x="9981032" y="5730480"/>
            <a:ext cx="20720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Após o uso da máquina,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enxaguar o reservatóorio e o disco em água corrente.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Deixar secar livremente na sala dosador.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103" name="CuadroTexto 59"/>
          <p:cNvSpPr txBox="1"/>
          <p:nvPr/>
        </p:nvSpPr>
        <p:spPr>
          <a:xfrm>
            <a:off x="9965722" y="3203803"/>
            <a:ext cx="2070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000" dirty="0">
                <a:latin typeface="Lucida Bright" panose="02040602050505020304" pitchFamily="18" charset="0"/>
                <a:cs typeface="Lucida Sans" panose="020B0602040502020204" pitchFamily="34" charset="0"/>
              </a:rPr>
              <a:t>Girar o botão de acionamento do gerador de espuma regulando na potência 2.</a:t>
            </a:r>
          </a:p>
          <a:p>
            <a:pPr lvl="0" algn="just"/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Somente </a:t>
            </a:r>
            <a:r>
              <a:rPr lang="es-MX" sz="1000" dirty="0">
                <a:latin typeface="Lucida Bright" panose="02040602050505020304" pitchFamily="18" charset="0"/>
                <a:cs typeface="Lucida Sans" panose="020B0602040502020204" pitchFamily="34" charset="0"/>
              </a:rPr>
              <a:t>em caso de muita sujidade, </a:t>
            </a:r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deve acionar potência 3.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14826" y="4276473"/>
            <a:ext cx="817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68AC"/>
                </a:solidFill>
              </a:rPr>
              <a:t>alavancas</a:t>
            </a:r>
            <a:endParaRPr lang="pt-BR" sz="1200" b="1" dirty="0">
              <a:solidFill>
                <a:srgbClr val="0068AC"/>
              </a:solidFill>
            </a:endParaRPr>
          </a:p>
        </p:txBody>
      </p:sp>
      <p:pic>
        <p:nvPicPr>
          <p:cNvPr id="121" name="Picture 12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63610" y="2223333"/>
            <a:ext cx="1619896" cy="764951"/>
          </a:xfrm>
          <a:prstGeom prst="rect">
            <a:avLst/>
          </a:prstGeom>
        </p:spPr>
      </p:pic>
      <p:sp>
        <p:nvSpPr>
          <p:cNvPr id="124" name="CuadroTexto 1"/>
          <p:cNvSpPr txBox="1"/>
          <p:nvPr/>
        </p:nvSpPr>
        <p:spPr>
          <a:xfrm>
            <a:off x="7810496" y="4284449"/>
            <a:ext cx="212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Depois de </a:t>
            </a:r>
          </a:p>
          <a:p>
            <a:pPr algn="ctr"/>
            <a:r>
              <a:rPr lang="es-MX" sz="14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20 minutos…</a:t>
            </a:r>
            <a:endParaRPr lang="es-MX" sz="1400" b="1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125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63417" y="4894021"/>
            <a:ext cx="992084" cy="1215460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188505" y="4689677"/>
            <a:ext cx="1518142" cy="700681"/>
          </a:xfrm>
          <a:prstGeom prst="rect">
            <a:avLst/>
          </a:prstGeom>
        </p:spPr>
      </p:pic>
      <p:sp>
        <p:nvSpPr>
          <p:cNvPr id="63" name="CuadroTexto 30"/>
          <p:cNvSpPr txBox="1"/>
          <p:nvPr/>
        </p:nvSpPr>
        <p:spPr>
          <a:xfrm>
            <a:off x="7833188" y="2911232"/>
            <a:ext cx="21863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Montar 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 máquina colocando o disco e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o reservatório.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Abastecer o reservatório com: </a:t>
            </a:r>
          </a:p>
          <a:p>
            <a:pPr algn="just"/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Taski Tapi puro (1 copo e ½).</a:t>
            </a:r>
          </a:p>
          <a:p>
            <a:pPr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Água </a:t>
            </a:r>
            <a:r>
              <a:rPr lang="en-US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(5 </a:t>
            </a:r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litros).</a:t>
            </a:r>
            <a:endParaRPr lang="en-US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65" name="Imagen 4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52" t="62416"/>
          <a:stretch/>
        </p:blipFill>
        <p:spPr>
          <a:xfrm>
            <a:off x="4105603" y="1896646"/>
            <a:ext cx="832660" cy="794183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18498" y="4760285"/>
            <a:ext cx="1509578" cy="815915"/>
          </a:xfrm>
          <a:prstGeom prst="rect">
            <a:avLst/>
          </a:prstGeom>
        </p:spPr>
      </p:pic>
      <p:cxnSp>
        <p:nvCxnSpPr>
          <p:cNvPr id="97" name="Straight Arrow Connector 96"/>
          <p:cNvCxnSpPr/>
          <p:nvPr/>
        </p:nvCxnSpPr>
        <p:spPr>
          <a:xfrm>
            <a:off x="3742853" y="4570279"/>
            <a:ext cx="380967" cy="251539"/>
          </a:xfrm>
          <a:prstGeom prst="straightConnector1">
            <a:avLst/>
          </a:prstGeom>
          <a:ln w="28575">
            <a:solidFill>
              <a:srgbClr val="0068AC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3745241" y="4702196"/>
            <a:ext cx="393816" cy="286295"/>
          </a:xfrm>
          <a:prstGeom prst="straightConnector1">
            <a:avLst/>
          </a:prstGeom>
          <a:ln w="28575">
            <a:solidFill>
              <a:srgbClr val="0068AC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71435" y="4855983"/>
            <a:ext cx="1639067" cy="790471"/>
          </a:xfrm>
          <a:prstGeom prst="rect">
            <a:avLst/>
          </a:prstGeom>
        </p:spPr>
      </p:pic>
      <p:sp>
        <p:nvSpPr>
          <p:cNvPr id="101" name="CuadroTexto 37"/>
          <p:cNvSpPr txBox="1"/>
          <p:nvPr/>
        </p:nvSpPr>
        <p:spPr>
          <a:xfrm>
            <a:off x="5662178" y="5968191"/>
            <a:ext cx="21621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Lavar toda a extensão do carpete (exceto as escadas) fazendo movimentos laterais.</a:t>
            </a:r>
          </a:p>
        </p:txBody>
      </p:sp>
      <p:sp>
        <p:nvSpPr>
          <p:cNvPr id="102" name="CuadroTexto 1"/>
          <p:cNvSpPr txBox="1"/>
          <p:nvPr/>
        </p:nvSpPr>
        <p:spPr>
          <a:xfrm>
            <a:off x="7870007" y="6389392"/>
            <a:ext cx="21201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Aspirar o carpete.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61" name="CuadroTexto 36"/>
          <p:cNvSpPr txBox="1"/>
          <p:nvPr/>
        </p:nvSpPr>
        <p:spPr>
          <a:xfrm>
            <a:off x="5668117" y="2925014"/>
            <a:ext cx="215468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Utilizar a vassoura com cerdas dura para levantar a trama do carpete.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Depois, aspirar toda a extensão do carpete iniciando pelo corredor (porta de entrada).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62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3715" y="1864893"/>
            <a:ext cx="799764" cy="97983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5771883" y="1958674"/>
            <a:ext cx="1012573" cy="767645"/>
          </a:xfrm>
          <a:prstGeom prst="rect">
            <a:avLst/>
          </a:prstGeom>
        </p:spPr>
      </p:pic>
      <p:grpSp>
        <p:nvGrpSpPr>
          <p:cNvPr id="90" name="Grupo 74"/>
          <p:cNvGrpSpPr/>
          <p:nvPr/>
        </p:nvGrpSpPr>
        <p:grpSpPr>
          <a:xfrm>
            <a:off x="7414363" y="1768547"/>
            <a:ext cx="342896" cy="360420"/>
            <a:chOff x="8806868" y="4672256"/>
            <a:chExt cx="342896" cy="360420"/>
          </a:xfrm>
        </p:grpSpPr>
        <p:sp>
          <p:nvSpPr>
            <p:cNvPr id="92" name="Conector 7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00" name="CuadroTexto 76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2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pic>
        <p:nvPicPr>
          <p:cNvPr id="84" name="Picture 8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7507" y="1763151"/>
            <a:ext cx="876793" cy="11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5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ector recto 16"/>
          <p:cNvCxnSpPr/>
          <p:nvPr/>
        </p:nvCxnSpPr>
        <p:spPr>
          <a:xfrm flipV="1">
            <a:off x="121025" y="5099202"/>
            <a:ext cx="6040041" cy="3782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21025" y="793377"/>
            <a:ext cx="11940986" cy="5907742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31" name="Conector recto 30"/>
          <p:cNvCxnSpPr/>
          <p:nvPr/>
        </p:nvCxnSpPr>
        <p:spPr>
          <a:xfrm>
            <a:off x="81891" y="3064078"/>
            <a:ext cx="11909597" cy="14792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3118268" y="793377"/>
            <a:ext cx="14016" cy="433268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6231992" y="793377"/>
            <a:ext cx="1594" cy="433268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/>
          <p:cNvSpPr txBox="1"/>
          <p:nvPr/>
        </p:nvSpPr>
        <p:spPr>
          <a:xfrm>
            <a:off x="9150928" y="2341655"/>
            <a:ext cx="28709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</a:rPr>
              <a:t>Remover o excesso do produto Taski Tapi no </a:t>
            </a:r>
            <a:r>
              <a:rPr lang="pt-BR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tivoli e </a:t>
            </a:r>
            <a:r>
              <a:rPr lang="pt-BR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protetor de derrapagem com </a:t>
            </a:r>
            <a:r>
              <a:rPr lang="pt-BR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uso do pano multiuso </a:t>
            </a:r>
            <a:r>
              <a:rPr lang="pt-BR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azul</a:t>
            </a:r>
            <a:r>
              <a:rPr lang="pt-BR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.</a:t>
            </a:r>
          </a:p>
        </p:txBody>
      </p:sp>
      <p:grpSp>
        <p:nvGrpSpPr>
          <p:cNvPr id="109" name="Grupo 108"/>
          <p:cNvGrpSpPr/>
          <p:nvPr/>
        </p:nvGrpSpPr>
        <p:grpSpPr>
          <a:xfrm>
            <a:off x="5818170" y="900804"/>
            <a:ext cx="342896" cy="351508"/>
            <a:chOff x="8806868" y="4672256"/>
            <a:chExt cx="342896" cy="351508"/>
          </a:xfrm>
        </p:grpSpPr>
        <p:sp>
          <p:nvSpPr>
            <p:cNvPr id="110" name="Conector 10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1" name="CuadroTexto 110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2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112" name="Grupo 111"/>
          <p:cNvGrpSpPr/>
          <p:nvPr/>
        </p:nvGrpSpPr>
        <p:grpSpPr>
          <a:xfrm>
            <a:off x="11648818" y="900804"/>
            <a:ext cx="342896" cy="351508"/>
            <a:chOff x="8806868" y="4672256"/>
            <a:chExt cx="342896" cy="351508"/>
          </a:xfrm>
        </p:grpSpPr>
        <p:sp>
          <p:nvSpPr>
            <p:cNvPr id="113" name="Conector 112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4" name="CuadroTexto 113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4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115" name="Grupo 114"/>
          <p:cNvGrpSpPr/>
          <p:nvPr/>
        </p:nvGrpSpPr>
        <p:grpSpPr>
          <a:xfrm>
            <a:off x="2708306" y="887925"/>
            <a:ext cx="342896" cy="351508"/>
            <a:chOff x="8806868" y="4672256"/>
            <a:chExt cx="342896" cy="351508"/>
          </a:xfrm>
        </p:grpSpPr>
        <p:sp>
          <p:nvSpPr>
            <p:cNvPr id="116" name="Conector 11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7" name="CuadroTexto 116"/>
            <p:cNvSpPr txBox="1"/>
            <p:nvPr/>
          </p:nvSpPr>
          <p:spPr>
            <a:xfrm>
              <a:off x="8840296" y="4681243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1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73" name="CuadroTexto 52"/>
          <p:cNvSpPr txBox="1"/>
          <p:nvPr/>
        </p:nvSpPr>
        <p:spPr>
          <a:xfrm>
            <a:off x="141311" y="4665769"/>
            <a:ext cx="29909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</a:rPr>
              <a:t>Aspirar as escadas 20 minutos depois da lavagem. </a:t>
            </a:r>
            <a:endParaRPr lang="es-MX" sz="1100" dirty="0">
              <a:latin typeface="Lucida Bright" panose="02040602050505020304" pitchFamily="18" charset="0"/>
            </a:endParaRPr>
          </a:p>
        </p:txBody>
      </p:sp>
      <p:sp>
        <p:nvSpPr>
          <p:cNvPr id="85" name="CuadroTexto 52"/>
          <p:cNvSpPr txBox="1"/>
          <p:nvPr/>
        </p:nvSpPr>
        <p:spPr>
          <a:xfrm>
            <a:off x="3086560" y="1978967"/>
            <a:ext cx="31454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 smtClean="0">
                <a:latin typeface="Lucida Bright" panose="02040602050505020304" pitchFamily="18" charset="0"/>
              </a:rPr>
              <a:t>Completar metade do balde com o produto</a:t>
            </a:r>
            <a:br>
              <a:rPr lang="en-US" sz="1100" dirty="0" smtClean="0">
                <a:latin typeface="Lucida Bright" panose="02040602050505020304" pitchFamily="18" charset="0"/>
              </a:rPr>
            </a:br>
            <a:r>
              <a:rPr lang="en-US" sz="1100" dirty="0" smtClean="0">
                <a:latin typeface="Lucida Bright" panose="02040602050505020304" pitchFamily="18" charset="0"/>
              </a:rPr>
              <a:t>Taski Tapi ja diluído.  </a:t>
            </a:r>
          </a:p>
          <a:p>
            <a:pPr algn="just">
              <a:lnSpc>
                <a:spcPct val="150000"/>
              </a:lnSpc>
            </a:pP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Nota: Cuidado para não estragar os leds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ao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/>
            </a:r>
            <a:b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</a:b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esfregar as 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escadas. </a:t>
            </a:r>
            <a:endParaRPr lang="es-MX" sz="105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grpSp>
        <p:nvGrpSpPr>
          <p:cNvPr id="86" name="Grupo 85"/>
          <p:cNvGrpSpPr/>
          <p:nvPr/>
        </p:nvGrpSpPr>
        <p:grpSpPr>
          <a:xfrm>
            <a:off x="2668843" y="3182660"/>
            <a:ext cx="342896" cy="351508"/>
            <a:chOff x="8806868" y="4672256"/>
            <a:chExt cx="342896" cy="351508"/>
          </a:xfrm>
        </p:grpSpPr>
        <p:sp>
          <p:nvSpPr>
            <p:cNvPr id="87" name="Conector 10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8" name="CuadroTexto 107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5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75" name="CaixaDeTexto 57"/>
          <p:cNvSpPr txBox="1"/>
          <p:nvPr/>
        </p:nvSpPr>
        <p:spPr>
          <a:xfrm>
            <a:off x="10979083" y="82413"/>
            <a:ext cx="12435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1.0</a:t>
            </a:r>
          </a:p>
          <a:p>
            <a:r>
              <a:rPr lang="pt-BR" sz="1300" b="1" dirty="0" smtClean="0"/>
              <a:t>Fevereiro/2017</a:t>
            </a:r>
            <a:endParaRPr lang="pt-BR" sz="1300" b="1" dirty="0"/>
          </a:p>
        </p:txBody>
      </p:sp>
      <p:sp>
        <p:nvSpPr>
          <p:cNvPr id="89" name="CuadroTexto 3"/>
          <p:cNvSpPr txBox="1"/>
          <p:nvPr/>
        </p:nvSpPr>
        <p:spPr>
          <a:xfrm>
            <a:off x="1848070" y="148015"/>
            <a:ext cx="9131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APOIO VISUAL: LIMPEZA DO CARPETE (ESCADAS)</a:t>
            </a:r>
            <a:endParaRPr lang="es-MX" sz="2200" b="1" dirty="0" smtClean="0">
              <a:solidFill>
                <a:srgbClr val="FFC72C"/>
              </a:solidFill>
              <a:latin typeface="Clarendon BT" panose="02040804050505030204" pitchFamily="18" charset="0"/>
            </a:endParaRPr>
          </a:p>
        </p:txBody>
      </p:sp>
      <p:grpSp>
        <p:nvGrpSpPr>
          <p:cNvPr id="140" name="Grupo 108"/>
          <p:cNvGrpSpPr/>
          <p:nvPr/>
        </p:nvGrpSpPr>
        <p:grpSpPr>
          <a:xfrm>
            <a:off x="8739528" y="898656"/>
            <a:ext cx="342896" cy="351508"/>
            <a:chOff x="8806868" y="4672256"/>
            <a:chExt cx="342896" cy="351508"/>
          </a:xfrm>
        </p:grpSpPr>
        <p:sp>
          <p:nvSpPr>
            <p:cNvPr id="141" name="Conector 10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42" name="CuadroTexto 110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3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pic>
        <p:nvPicPr>
          <p:cNvPr id="67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427" y="971689"/>
            <a:ext cx="759918" cy="1047204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833" y="1095298"/>
            <a:ext cx="500280" cy="824461"/>
          </a:xfrm>
          <a:prstGeom prst="rect">
            <a:avLst/>
          </a:prstGeom>
        </p:spPr>
      </p:pic>
      <p:pic>
        <p:nvPicPr>
          <p:cNvPr id="69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200" y="928656"/>
            <a:ext cx="753644" cy="1038559"/>
          </a:xfrm>
          <a:prstGeom prst="rect">
            <a:avLst/>
          </a:prstGeom>
        </p:spPr>
      </p:pic>
      <p:sp>
        <p:nvSpPr>
          <p:cNvPr id="56" name="CuadroTexto 52"/>
          <p:cNvSpPr txBox="1"/>
          <p:nvPr/>
        </p:nvSpPr>
        <p:spPr>
          <a:xfrm>
            <a:off x="3240733" y="3686927"/>
            <a:ext cx="2795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latin typeface="Lucida Bright" panose="02040602050505020304" pitchFamily="18" charset="0"/>
              </a:rPr>
              <a:t>Os galões devem estar acoplados no suporte com cadeado para evitar o transporte.</a:t>
            </a:r>
            <a:endParaRPr lang="es-MX" sz="1400" b="1" dirty="0">
              <a:latin typeface="Lucida Bright" panose="02040602050505020304" pitchFamily="18" charset="0"/>
            </a:endParaRPr>
          </a:p>
        </p:txBody>
      </p:sp>
      <p:sp>
        <p:nvSpPr>
          <p:cNvPr id="52" name="CuadroTexto 30"/>
          <p:cNvSpPr txBox="1"/>
          <p:nvPr/>
        </p:nvSpPr>
        <p:spPr>
          <a:xfrm>
            <a:off x="116728" y="1937849"/>
            <a:ext cx="297621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u="sng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Lavagem das escadas:</a:t>
            </a:r>
          </a:p>
          <a:p>
            <a:pPr algn="just"/>
            <a:endParaRPr lang="es-MX" sz="1100" dirty="0" smtClean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Semanalmente: público médio/ semana: acima de 8 mil.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Quinzenalmente: público médio/ semana: até 8 mil.</a:t>
            </a:r>
          </a:p>
        </p:txBody>
      </p:sp>
      <p:pic>
        <p:nvPicPr>
          <p:cNvPr id="57" name="Imagen 4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52" t="62416"/>
          <a:stretch/>
        </p:blipFill>
        <p:spPr>
          <a:xfrm>
            <a:off x="1079256" y="1058480"/>
            <a:ext cx="832660" cy="79418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2577" y="1045868"/>
            <a:ext cx="781308" cy="804133"/>
          </a:xfrm>
          <a:prstGeom prst="rect">
            <a:avLst/>
          </a:prstGeom>
        </p:spPr>
      </p:pic>
      <p:pic>
        <p:nvPicPr>
          <p:cNvPr id="60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97656" y="1051903"/>
            <a:ext cx="1214540" cy="1018258"/>
          </a:xfrm>
          <a:prstGeom prst="rect">
            <a:avLst/>
          </a:prstGeom>
        </p:spPr>
      </p:pic>
      <p:sp>
        <p:nvSpPr>
          <p:cNvPr id="65" name="CuadroTexto 30"/>
          <p:cNvSpPr txBox="1"/>
          <p:nvPr/>
        </p:nvSpPr>
        <p:spPr>
          <a:xfrm>
            <a:off x="6196352" y="1971829"/>
            <a:ext cx="297621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Emergir a vassoura no balde com o produto Taski Tapi e esfregar as escadas fazendo movimentos horizontais. Finalizar a lavagem de cada degrau quando perceber que ela está livre de manchas e sujeiras.</a:t>
            </a:r>
          </a:p>
        </p:txBody>
      </p:sp>
      <p:cxnSp>
        <p:nvCxnSpPr>
          <p:cNvPr id="71" name="Conector recto 32"/>
          <p:cNvCxnSpPr/>
          <p:nvPr/>
        </p:nvCxnSpPr>
        <p:spPr>
          <a:xfrm flipH="1">
            <a:off x="9188487" y="825944"/>
            <a:ext cx="487" cy="2261019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9292" y="3363529"/>
            <a:ext cx="912624" cy="1173374"/>
          </a:xfrm>
          <a:prstGeom prst="rect">
            <a:avLst/>
          </a:prstGeom>
        </p:spPr>
      </p:pic>
      <p:sp>
        <p:nvSpPr>
          <p:cNvPr id="39" name="CuadroTexto 3"/>
          <p:cNvSpPr txBox="1"/>
          <p:nvPr/>
        </p:nvSpPr>
        <p:spPr>
          <a:xfrm>
            <a:off x="1406137" y="5585989"/>
            <a:ext cx="9606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2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Esses processos encontram-se disponíveis no Guia de Instruções de uso da máquina Taski para lavagem do carpete.</a:t>
            </a:r>
            <a:endParaRPr lang="en-US" sz="24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0" ma:contentTypeDescription="Create a new document." ma:contentTypeScope="" ma:versionID="8bf3231b548d5ff66781cb45d9419e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bec52d60d7f426244e42e870d2185e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A38BD-E2C9-46B8-81AF-E1F8E5242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0AE8F6-E84E-436E-807A-8C3BA38944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D2CC3F-AE5A-4FD2-9316-47288773B05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Cinépolis nuevo</Template>
  <TotalTime>3120</TotalTime>
  <Words>516</Words>
  <Application>Microsoft Office PowerPoint</Application>
  <PresentationFormat>Widescreen</PresentationFormat>
  <Paragraphs>78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Clarendon BT</vt:lpstr>
      <vt:lpstr>Lucida Bright</vt:lpstr>
      <vt:lpstr>Lucida Sans</vt:lpstr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Daniele Endler (ext. Scanton)</cp:lastModifiedBy>
  <cp:revision>272</cp:revision>
  <cp:lastPrinted>2014-09-04T15:23:24Z</cp:lastPrinted>
  <dcterms:created xsi:type="dcterms:W3CDTF">2013-12-12T17:28:36Z</dcterms:created>
  <dcterms:modified xsi:type="dcterms:W3CDTF">2017-07-26T17:59:53Z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