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8"/>
  </p:notesMasterIdLst>
  <p:handoutMasterIdLst>
    <p:handoutMasterId r:id="rId9"/>
  </p:handoutMasterIdLst>
  <p:sldIdLst>
    <p:sldId id="259" r:id="rId5"/>
    <p:sldId id="261" r:id="rId6"/>
    <p:sldId id="260" r:id="rId7"/>
  </p:sldIdLst>
  <p:sldSz cx="12192000" cy="6858000"/>
  <p:notesSz cx="6797675" cy="9926638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8AC"/>
    <a:srgbClr val="FFC72C"/>
    <a:srgbClr val="295999"/>
    <a:srgbClr val="EDC23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8971" autoAdjust="0"/>
    <p:restoredTop sz="84560" autoAdjust="0"/>
  </p:normalViewPr>
  <p:slideViewPr>
    <p:cSldViewPr snapToGrid="0">
      <p:cViewPr varScale="1">
        <p:scale>
          <a:sx n="74" d="100"/>
          <a:sy n="74" d="100"/>
        </p:scale>
        <p:origin x="996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6" d="100"/>
          <a:sy n="56" d="100"/>
        </p:scale>
        <p:origin x="-2874" y="-84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 dirty="0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DE5F40-3ED7-4251-8A6B-1B11447D311D}" type="datetimeFigureOut">
              <a:rPr lang="es-MX" smtClean="0"/>
              <a:t>05/10/2017</a:t>
            </a:fld>
            <a:endParaRPr lang="es-MX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8D205AF-1A58-410B-AE42-52C32DE3032B}" type="slidenum">
              <a:rPr lang="es-MX" smtClean="0"/>
              <a:t>‹#›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77454551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89FEA6-CF1F-4738-B052-094D19FAC746}" type="datetimeFigureOut">
              <a:rPr lang="en-US" smtClean="0"/>
              <a:t>10/5/2017</a:t>
            </a:fld>
            <a:endParaRPr lang="en-US" dirty="0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908E0E-3DC4-4D62-BDA0-2AE37D04F79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72467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0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908E0E-3DC4-4D62-BDA0-2AE37D04F796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55978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baseline="0" dirty="0" smtClean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908E0E-3DC4-4D62-BDA0-2AE37D04F796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028834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baseline="0" dirty="0" smtClean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908E0E-3DC4-4D62-BDA0-2AE37D04F796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8344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6 Imagen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38948" y="31514"/>
            <a:ext cx="634089" cy="702086"/>
          </a:xfrm>
          <a:prstGeom prst="rect">
            <a:avLst/>
          </a:prstGeom>
        </p:spPr>
      </p:pic>
      <p:pic>
        <p:nvPicPr>
          <p:cNvPr id="9" name="0 Imagen"/>
          <p:cNvPicPr/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998" y="31514"/>
            <a:ext cx="1673866" cy="6554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44969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6 Imagen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2502" y="63598"/>
            <a:ext cx="634089" cy="702086"/>
          </a:xfrm>
          <a:prstGeom prst="rect">
            <a:avLst/>
          </a:prstGeom>
        </p:spPr>
      </p:pic>
      <p:pic>
        <p:nvPicPr>
          <p:cNvPr id="6" name="0 Imagen"/>
          <p:cNvPicPr/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468" y="63598"/>
            <a:ext cx="1673866" cy="6554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1679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6 Imagen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38948" y="31514"/>
            <a:ext cx="634089" cy="702086"/>
          </a:xfrm>
          <a:prstGeom prst="rect">
            <a:avLst/>
          </a:prstGeom>
        </p:spPr>
      </p:pic>
      <p:pic>
        <p:nvPicPr>
          <p:cNvPr id="9" name="0 Imagen"/>
          <p:cNvPicPr/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998" y="31514"/>
            <a:ext cx="1673866" cy="6554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73970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6 Imagen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2502" y="63598"/>
            <a:ext cx="634089" cy="702086"/>
          </a:xfrm>
          <a:prstGeom prst="rect">
            <a:avLst/>
          </a:prstGeom>
        </p:spPr>
      </p:pic>
      <p:pic>
        <p:nvPicPr>
          <p:cNvPr id="6" name="0 Imagen"/>
          <p:cNvPicPr/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468" y="63598"/>
            <a:ext cx="1673866" cy="6554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76383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024869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49" r:id="rId3"/>
    <p:sldLayoutId id="2147483650" r:id="rId4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10" Type="http://schemas.openxmlformats.org/officeDocument/2006/relationships/image" Target="../media/image10.pn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10.png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3.png"/><Relationship Id="rId5" Type="http://schemas.openxmlformats.org/officeDocument/2006/relationships/image" Target="../media/image9.png"/><Relationship Id="rId4" Type="http://schemas.openxmlformats.org/officeDocument/2006/relationships/image" Target="../media/image4.png"/><Relationship Id="rId9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3" Type="http://schemas.openxmlformats.org/officeDocument/2006/relationships/image" Target="../media/image11.png"/><Relationship Id="rId7" Type="http://schemas.openxmlformats.org/officeDocument/2006/relationships/image" Target="../media/image14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3.png"/><Relationship Id="rId5" Type="http://schemas.openxmlformats.org/officeDocument/2006/relationships/image" Target="../media/image6.png"/><Relationship Id="rId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-66130" y="769894"/>
            <a:ext cx="3334869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000" b="1" dirty="0" smtClean="0">
                <a:solidFill>
                  <a:srgbClr val="0068AC"/>
                </a:solidFill>
                <a:latin typeface="Clarendon BT" panose="02040804050505030204" pitchFamily="18" charset="0"/>
              </a:rPr>
              <a:t>BRASIL: LIMPEZA DO CARPETE </a:t>
            </a:r>
          </a:p>
          <a:p>
            <a:pPr algn="ctr"/>
            <a:r>
              <a:rPr lang="es-MX" sz="2000" b="1" dirty="0" smtClean="0">
                <a:solidFill>
                  <a:srgbClr val="0068AC"/>
                </a:solidFill>
                <a:latin typeface="Clarendon BT" panose="02040804050505030204" pitchFamily="18" charset="0"/>
              </a:rPr>
              <a:t>(MÁQUINA TASKI)</a:t>
            </a:r>
          </a:p>
          <a:p>
            <a:pPr algn="ctr"/>
            <a:endParaRPr lang="es-MX" sz="800" b="1" dirty="0" smtClean="0">
              <a:solidFill>
                <a:srgbClr val="0068AC"/>
              </a:solidFill>
              <a:latin typeface="Clarendon BT" panose="02040804050505030204" pitchFamily="18" charset="0"/>
            </a:endParaRPr>
          </a:p>
          <a:p>
            <a:pPr algn="ctr"/>
            <a:r>
              <a:rPr lang="pt-BR" sz="2200" b="1" dirty="0" smtClean="0">
                <a:solidFill>
                  <a:srgbClr val="FFC72C"/>
                </a:solidFill>
                <a:latin typeface="Clarendon BT" panose="02040804050505030204" pitchFamily="18" charset="0"/>
              </a:rPr>
              <a:t>Apoio</a:t>
            </a:r>
            <a:r>
              <a:rPr lang="es-MX" sz="2200" b="1" dirty="0" smtClean="0">
                <a:solidFill>
                  <a:srgbClr val="FFC72C"/>
                </a:solidFill>
                <a:latin typeface="Clarendon BT" panose="02040804050505030204" pitchFamily="18" charset="0"/>
              </a:rPr>
              <a:t> visual</a:t>
            </a:r>
          </a:p>
        </p:txBody>
      </p:sp>
      <p:sp>
        <p:nvSpPr>
          <p:cNvPr id="5" name="Rectángulo redondeado 4"/>
          <p:cNvSpPr/>
          <p:nvPr/>
        </p:nvSpPr>
        <p:spPr>
          <a:xfrm>
            <a:off x="70076" y="2425156"/>
            <a:ext cx="2914579" cy="4352242"/>
          </a:xfrm>
          <a:prstGeom prst="roundRect">
            <a:avLst/>
          </a:prstGeom>
          <a:noFill/>
          <a:ln w="19050">
            <a:solidFill>
              <a:srgbClr val="0068A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8" name="CuadroTexto 7"/>
          <p:cNvSpPr txBox="1"/>
          <p:nvPr/>
        </p:nvSpPr>
        <p:spPr>
          <a:xfrm>
            <a:off x="-123024" y="2572989"/>
            <a:ext cx="331022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600" b="1" dirty="0" smtClean="0">
                <a:solidFill>
                  <a:srgbClr val="0068AC"/>
                </a:solidFill>
                <a:latin typeface="Lucida Bright" panose="02040602050505020304" pitchFamily="18" charset="0"/>
              </a:rPr>
              <a:t>EPI’s/ Acessórios:</a:t>
            </a:r>
          </a:p>
        </p:txBody>
      </p:sp>
      <p:sp>
        <p:nvSpPr>
          <p:cNvPr id="9" name="Rectángulo redondeado 8"/>
          <p:cNvSpPr/>
          <p:nvPr/>
        </p:nvSpPr>
        <p:spPr>
          <a:xfrm>
            <a:off x="3104549" y="134301"/>
            <a:ext cx="8948496" cy="1417479"/>
          </a:xfrm>
          <a:prstGeom prst="roundRect">
            <a:avLst/>
          </a:prstGeom>
          <a:noFill/>
          <a:ln w="19050">
            <a:solidFill>
              <a:srgbClr val="0068AC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10" name="CuadroTexto 9"/>
          <p:cNvSpPr txBox="1"/>
          <p:nvPr/>
        </p:nvSpPr>
        <p:spPr>
          <a:xfrm>
            <a:off x="3402602" y="132133"/>
            <a:ext cx="526916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600" b="1" u="sng" dirty="0" smtClean="0">
                <a:solidFill>
                  <a:srgbClr val="FF0000"/>
                </a:solidFill>
                <a:latin typeface="Lucida Bright" panose="02040602050505020304" pitchFamily="18" charset="0"/>
              </a:rPr>
              <a:t>CONSIDERAÇÕES IMPORTANTES:</a:t>
            </a:r>
            <a:endParaRPr lang="es-MX" sz="1600" b="1" u="sng" dirty="0">
              <a:solidFill>
                <a:srgbClr val="FF0000"/>
              </a:solidFill>
              <a:latin typeface="Lucida Bright" panose="02040602050505020304" pitchFamily="18" charset="0"/>
            </a:endParaRPr>
          </a:p>
        </p:txBody>
      </p:sp>
      <p:cxnSp>
        <p:nvCxnSpPr>
          <p:cNvPr id="15" name="Conector recto 14"/>
          <p:cNvCxnSpPr/>
          <p:nvPr/>
        </p:nvCxnSpPr>
        <p:spPr>
          <a:xfrm>
            <a:off x="7828432" y="1658471"/>
            <a:ext cx="0" cy="5042647"/>
          </a:xfrm>
          <a:prstGeom prst="line">
            <a:avLst/>
          </a:prstGeom>
          <a:ln w="38100">
            <a:solidFill>
              <a:srgbClr val="FFC72C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ector recto 16"/>
          <p:cNvCxnSpPr/>
          <p:nvPr/>
        </p:nvCxnSpPr>
        <p:spPr>
          <a:xfrm>
            <a:off x="3541064" y="4179795"/>
            <a:ext cx="8520947" cy="0"/>
          </a:xfrm>
          <a:prstGeom prst="line">
            <a:avLst/>
          </a:prstGeom>
          <a:ln w="38100">
            <a:solidFill>
              <a:srgbClr val="FFC72C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ector recto 18"/>
          <p:cNvCxnSpPr/>
          <p:nvPr/>
        </p:nvCxnSpPr>
        <p:spPr>
          <a:xfrm>
            <a:off x="5661211" y="1658471"/>
            <a:ext cx="0" cy="5024717"/>
          </a:xfrm>
          <a:prstGeom prst="line">
            <a:avLst/>
          </a:prstGeom>
          <a:ln w="38100">
            <a:solidFill>
              <a:srgbClr val="FFC72C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ector recto 20"/>
          <p:cNvCxnSpPr/>
          <p:nvPr/>
        </p:nvCxnSpPr>
        <p:spPr>
          <a:xfrm>
            <a:off x="9977717" y="1658471"/>
            <a:ext cx="0" cy="5024717"/>
          </a:xfrm>
          <a:prstGeom prst="line">
            <a:avLst/>
          </a:prstGeom>
          <a:ln w="38100">
            <a:solidFill>
              <a:srgbClr val="FFC72C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ángulo 25"/>
          <p:cNvSpPr/>
          <p:nvPr/>
        </p:nvSpPr>
        <p:spPr>
          <a:xfrm>
            <a:off x="3541063" y="1658471"/>
            <a:ext cx="8520947" cy="5042647"/>
          </a:xfrm>
          <a:prstGeom prst="rect">
            <a:avLst/>
          </a:prstGeom>
          <a:noFill/>
          <a:ln w="38100">
            <a:solidFill>
              <a:srgbClr val="0068AC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40" name="CuadroTexto 39"/>
          <p:cNvSpPr txBox="1"/>
          <p:nvPr/>
        </p:nvSpPr>
        <p:spPr>
          <a:xfrm>
            <a:off x="146057" y="2898892"/>
            <a:ext cx="278298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4400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MX" sz="1200" dirty="0" smtClean="0">
                <a:latin typeface="Lucida Bright" panose="02040602050505020304" pitchFamily="18" charset="0"/>
              </a:rPr>
              <a:t>Bota PVC preta;</a:t>
            </a:r>
          </a:p>
          <a:p>
            <a:pPr marL="14400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MX" sz="1200" dirty="0">
                <a:latin typeface="Lucida Bright" panose="02040602050505020304" pitchFamily="18" charset="0"/>
              </a:rPr>
              <a:t>Luva </a:t>
            </a:r>
            <a:r>
              <a:rPr lang="es-MX" sz="1200" dirty="0" smtClean="0">
                <a:latin typeface="Lucida Bright" panose="02040602050505020304" pitchFamily="18" charset="0"/>
              </a:rPr>
              <a:t>Nitrílica.</a:t>
            </a:r>
            <a:endParaRPr lang="es-MX" sz="1200" dirty="0">
              <a:latin typeface="Lucida Bright" panose="02040602050505020304" pitchFamily="18" charset="0"/>
            </a:endParaRPr>
          </a:p>
        </p:txBody>
      </p:sp>
      <p:sp>
        <p:nvSpPr>
          <p:cNvPr id="41" name="CuadroTexto 40"/>
          <p:cNvSpPr txBox="1"/>
          <p:nvPr/>
        </p:nvSpPr>
        <p:spPr>
          <a:xfrm>
            <a:off x="3224412" y="514103"/>
            <a:ext cx="875459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000" dirty="0" smtClean="0">
                <a:latin typeface="Lucida Bright" panose="02040602050505020304" pitchFamily="18" charset="0"/>
              </a:rPr>
              <a:t>A limpeza do carpete deve ser realizada quinzenalmente ou mensalmente, dependendo do fluxo médio clientes</a:t>
            </a:r>
            <a:r>
              <a:rPr lang="en-US" sz="1000" dirty="0">
                <a:latin typeface="Lucida Bright" panose="02040602050505020304" pitchFamily="18" charset="0"/>
              </a:rPr>
              <a:t>;</a:t>
            </a:r>
            <a:endParaRPr lang="en-US" sz="1000" dirty="0" smtClean="0">
              <a:latin typeface="Lucida Bright" panose="02040602050505020304" pitchFamily="18" charset="0"/>
            </a:endParaRP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000" dirty="0" smtClean="0">
                <a:latin typeface="Lucida Bright" panose="02040602050505020304" pitchFamily="18" charset="0"/>
              </a:rPr>
              <a:t>Varrer e aspirar sempre o carpete antes de utilizar a máquina. Após o uso dela, aspirar depois de 20 minutos;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000" dirty="0" smtClean="0">
                <a:latin typeface="Lucida Bright" panose="02040602050505020304" pitchFamily="18" charset="0"/>
              </a:rPr>
              <a:t>Retirar chiclete sobre o carpete com gelo e espátula;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000" dirty="0" smtClean="0">
                <a:latin typeface="Lucida Bright" panose="02040602050505020304" pitchFamily="18" charset="0"/>
              </a:rPr>
              <a:t>Utilizar o copo dosador para medir o produto Taski Tapi (1/2 medida significa atingir o orifício interno do copo);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000" dirty="0" smtClean="0">
                <a:latin typeface="Lucida Bright" panose="02040602050505020304" pitchFamily="18" charset="0"/>
              </a:rPr>
              <a:t>O disco deve ser trocado somente quando o indicador vermelho juntamente com as cerdas brancas estiver no mesmo cumprimento;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000" dirty="0" smtClean="0">
                <a:latin typeface="Lucida Bright" panose="02040602050505020304" pitchFamily="18" charset="0"/>
              </a:rPr>
              <a:t>Não é necessário repassar a máquina duas vezes. Apenas, se o local apresentar muita sujidade.</a:t>
            </a:r>
          </a:p>
        </p:txBody>
      </p:sp>
      <p:grpSp>
        <p:nvGrpSpPr>
          <p:cNvPr id="66" name="Grupo 65"/>
          <p:cNvGrpSpPr/>
          <p:nvPr/>
        </p:nvGrpSpPr>
        <p:grpSpPr>
          <a:xfrm>
            <a:off x="11625456" y="1753158"/>
            <a:ext cx="342896" cy="360420"/>
            <a:chOff x="8806868" y="4672256"/>
            <a:chExt cx="342896" cy="360420"/>
          </a:xfrm>
        </p:grpSpPr>
        <p:sp>
          <p:nvSpPr>
            <p:cNvPr id="67" name="Conector 66"/>
            <p:cNvSpPr/>
            <p:nvPr/>
          </p:nvSpPr>
          <p:spPr>
            <a:xfrm>
              <a:off x="8806868" y="4672256"/>
              <a:ext cx="342896" cy="351508"/>
            </a:xfrm>
            <a:prstGeom prst="flowChartConnector">
              <a:avLst/>
            </a:prstGeom>
            <a:solidFill>
              <a:srgbClr val="0068AC"/>
            </a:solidFill>
            <a:ln>
              <a:solidFill>
                <a:srgbClr val="0068A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sz="1000" dirty="0">
                <a:solidFill>
                  <a:srgbClr val="FFC72C"/>
                </a:solidFill>
              </a:endParaRPr>
            </a:p>
          </p:txBody>
        </p:sp>
        <p:sp>
          <p:nvSpPr>
            <p:cNvPr id="68" name="CuadroTexto 67"/>
            <p:cNvSpPr txBox="1"/>
            <p:nvPr/>
          </p:nvSpPr>
          <p:spPr>
            <a:xfrm>
              <a:off x="8833884" y="4694122"/>
              <a:ext cx="28886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s-MX" sz="1600" dirty="0" smtClean="0">
                  <a:solidFill>
                    <a:srgbClr val="FFC72C"/>
                  </a:solidFill>
                </a:rPr>
                <a:t>4</a:t>
              </a:r>
              <a:endParaRPr lang="es-MX" sz="1600" dirty="0">
                <a:solidFill>
                  <a:srgbClr val="FFC72C"/>
                </a:solidFill>
              </a:endParaRPr>
            </a:p>
          </p:txBody>
        </p:sp>
      </p:grpSp>
      <p:grpSp>
        <p:nvGrpSpPr>
          <p:cNvPr id="69" name="Grupo 68"/>
          <p:cNvGrpSpPr/>
          <p:nvPr/>
        </p:nvGrpSpPr>
        <p:grpSpPr>
          <a:xfrm>
            <a:off x="5184846" y="4304454"/>
            <a:ext cx="342896" cy="360420"/>
            <a:chOff x="8806868" y="4672256"/>
            <a:chExt cx="342896" cy="360420"/>
          </a:xfrm>
        </p:grpSpPr>
        <p:sp>
          <p:nvSpPr>
            <p:cNvPr id="70" name="Conector 69"/>
            <p:cNvSpPr/>
            <p:nvPr/>
          </p:nvSpPr>
          <p:spPr>
            <a:xfrm>
              <a:off x="8806868" y="4672256"/>
              <a:ext cx="342896" cy="351508"/>
            </a:xfrm>
            <a:prstGeom prst="flowChartConnector">
              <a:avLst/>
            </a:prstGeom>
            <a:solidFill>
              <a:srgbClr val="0068AC"/>
            </a:solidFill>
            <a:ln>
              <a:solidFill>
                <a:srgbClr val="0068A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sz="1000" dirty="0">
                <a:solidFill>
                  <a:srgbClr val="FFC72C"/>
                </a:solidFill>
              </a:endParaRPr>
            </a:p>
          </p:txBody>
        </p:sp>
        <p:sp>
          <p:nvSpPr>
            <p:cNvPr id="71" name="CuadroTexto 70"/>
            <p:cNvSpPr txBox="1"/>
            <p:nvPr/>
          </p:nvSpPr>
          <p:spPr>
            <a:xfrm>
              <a:off x="8833884" y="4694122"/>
              <a:ext cx="28886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s-MX" sz="1600" dirty="0" smtClean="0">
                  <a:solidFill>
                    <a:srgbClr val="FFC72C"/>
                  </a:solidFill>
                </a:rPr>
                <a:t>5</a:t>
              </a:r>
              <a:endParaRPr lang="es-MX" sz="1600" dirty="0">
                <a:solidFill>
                  <a:srgbClr val="FFC72C"/>
                </a:solidFill>
              </a:endParaRPr>
            </a:p>
          </p:txBody>
        </p:sp>
      </p:grpSp>
      <p:grpSp>
        <p:nvGrpSpPr>
          <p:cNvPr id="72" name="Grupo 71"/>
          <p:cNvGrpSpPr/>
          <p:nvPr/>
        </p:nvGrpSpPr>
        <p:grpSpPr>
          <a:xfrm>
            <a:off x="9536719" y="1756727"/>
            <a:ext cx="342896" cy="360420"/>
            <a:chOff x="8806868" y="4672256"/>
            <a:chExt cx="342896" cy="360420"/>
          </a:xfrm>
        </p:grpSpPr>
        <p:sp>
          <p:nvSpPr>
            <p:cNvPr id="73" name="Conector 72"/>
            <p:cNvSpPr/>
            <p:nvPr/>
          </p:nvSpPr>
          <p:spPr>
            <a:xfrm>
              <a:off x="8806868" y="4672256"/>
              <a:ext cx="342896" cy="351508"/>
            </a:xfrm>
            <a:prstGeom prst="flowChartConnector">
              <a:avLst/>
            </a:prstGeom>
            <a:solidFill>
              <a:srgbClr val="0068AC"/>
            </a:solidFill>
            <a:ln>
              <a:solidFill>
                <a:srgbClr val="0068A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sz="1000" dirty="0">
                <a:solidFill>
                  <a:srgbClr val="FFC72C"/>
                </a:solidFill>
              </a:endParaRPr>
            </a:p>
          </p:txBody>
        </p:sp>
        <p:sp>
          <p:nvSpPr>
            <p:cNvPr id="74" name="CuadroTexto 73"/>
            <p:cNvSpPr txBox="1"/>
            <p:nvPr/>
          </p:nvSpPr>
          <p:spPr>
            <a:xfrm>
              <a:off x="8833884" y="4694122"/>
              <a:ext cx="28886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s-MX" sz="1600" dirty="0" smtClean="0">
                  <a:solidFill>
                    <a:srgbClr val="FFC72C"/>
                  </a:solidFill>
                </a:rPr>
                <a:t>3</a:t>
              </a:r>
              <a:endParaRPr lang="es-MX" sz="1600" dirty="0">
                <a:solidFill>
                  <a:srgbClr val="FFC72C"/>
                </a:solidFill>
              </a:endParaRPr>
            </a:p>
          </p:txBody>
        </p:sp>
      </p:grpSp>
      <p:grpSp>
        <p:nvGrpSpPr>
          <p:cNvPr id="75" name="Grupo 74"/>
          <p:cNvGrpSpPr/>
          <p:nvPr/>
        </p:nvGrpSpPr>
        <p:grpSpPr>
          <a:xfrm>
            <a:off x="5240521" y="1741659"/>
            <a:ext cx="342896" cy="351508"/>
            <a:chOff x="8806868" y="4672256"/>
            <a:chExt cx="342896" cy="351508"/>
          </a:xfrm>
        </p:grpSpPr>
        <p:sp>
          <p:nvSpPr>
            <p:cNvPr id="76" name="Conector 75"/>
            <p:cNvSpPr/>
            <p:nvPr/>
          </p:nvSpPr>
          <p:spPr>
            <a:xfrm>
              <a:off x="8806868" y="4672256"/>
              <a:ext cx="342896" cy="351508"/>
            </a:xfrm>
            <a:prstGeom prst="flowChartConnector">
              <a:avLst/>
            </a:prstGeom>
            <a:solidFill>
              <a:srgbClr val="0068AC"/>
            </a:solidFill>
            <a:ln>
              <a:solidFill>
                <a:srgbClr val="0068A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sz="1000" dirty="0">
                <a:solidFill>
                  <a:srgbClr val="FFC72C"/>
                </a:solidFill>
              </a:endParaRPr>
            </a:p>
          </p:txBody>
        </p:sp>
        <p:sp>
          <p:nvSpPr>
            <p:cNvPr id="77" name="CuadroTexto 76"/>
            <p:cNvSpPr txBox="1"/>
            <p:nvPr/>
          </p:nvSpPr>
          <p:spPr>
            <a:xfrm>
              <a:off x="8840297" y="4694122"/>
              <a:ext cx="276037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s-MX" sz="1400" dirty="0" smtClean="0">
                  <a:solidFill>
                    <a:srgbClr val="FFC72C"/>
                  </a:solidFill>
                </a:rPr>
                <a:t>1</a:t>
              </a:r>
              <a:endParaRPr lang="es-MX" sz="1600" dirty="0">
                <a:solidFill>
                  <a:srgbClr val="FFC72C"/>
                </a:solidFill>
              </a:endParaRPr>
            </a:p>
          </p:txBody>
        </p:sp>
      </p:grpSp>
      <p:grpSp>
        <p:nvGrpSpPr>
          <p:cNvPr id="78" name="Grupo 77"/>
          <p:cNvGrpSpPr/>
          <p:nvPr/>
        </p:nvGrpSpPr>
        <p:grpSpPr>
          <a:xfrm>
            <a:off x="9554722" y="4270257"/>
            <a:ext cx="342896" cy="351508"/>
            <a:chOff x="8806868" y="4672256"/>
            <a:chExt cx="342896" cy="351508"/>
          </a:xfrm>
        </p:grpSpPr>
        <p:sp>
          <p:nvSpPr>
            <p:cNvPr id="79" name="Conector 78"/>
            <p:cNvSpPr/>
            <p:nvPr/>
          </p:nvSpPr>
          <p:spPr>
            <a:xfrm>
              <a:off x="8806868" y="4672256"/>
              <a:ext cx="342896" cy="351508"/>
            </a:xfrm>
            <a:prstGeom prst="flowChartConnector">
              <a:avLst/>
            </a:prstGeom>
            <a:solidFill>
              <a:srgbClr val="0068AC"/>
            </a:solidFill>
            <a:ln>
              <a:solidFill>
                <a:srgbClr val="0068A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sz="1000" dirty="0">
                <a:solidFill>
                  <a:srgbClr val="FFC72C"/>
                </a:solidFill>
              </a:endParaRPr>
            </a:p>
          </p:txBody>
        </p:sp>
        <p:sp>
          <p:nvSpPr>
            <p:cNvPr id="80" name="CuadroTexto 79"/>
            <p:cNvSpPr txBox="1"/>
            <p:nvPr/>
          </p:nvSpPr>
          <p:spPr>
            <a:xfrm>
              <a:off x="8840297" y="4694122"/>
              <a:ext cx="276037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s-MX" sz="1400" dirty="0" smtClean="0">
                  <a:solidFill>
                    <a:srgbClr val="FFC72C"/>
                  </a:solidFill>
                </a:rPr>
                <a:t>7</a:t>
              </a:r>
              <a:endParaRPr lang="es-MX" sz="1600" dirty="0">
                <a:solidFill>
                  <a:srgbClr val="FFC72C"/>
                </a:solidFill>
              </a:endParaRPr>
            </a:p>
          </p:txBody>
        </p:sp>
      </p:grpSp>
      <p:grpSp>
        <p:nvGrpSpPr>
          <p:cNvPr id="81" name="Grupo 80"/>
          <p:cNvGrpSpPr/>
          <p:nvPr/>
        </p:nvGrpSpPr>
        <p:grpSpPr>
          <a:xfrm>
            <a:off x="11648995" y="4276279"/>
            <a:ext cx="342896" cy="351508"/>
            <a:chOff x="8806868" y="4672256"/>
            <a:chExt cx="342896" cy="351508"/>
          </a:xfrm>
        </p:grpSpPr>
        <p:sp>
          <p:nvSpPr>
            <p:cNvPr id="82" name="Conector 81"/>
            <p:cNvSpPr/>
            <p:nvPr/>
          </p:nvSpPr>
          <p:spPr>
            <a:xfrm>
              <a:off x="8806868" y="4672256"/>
              <a:ext cx="342896" cy="351508"/>
            </a:xfrm>
            <a:prstGeom prst="flowChartConnector">
              <a:avLst/>
            </a:prstGeom>
            <a:solidFill>
              <a:srgbClr val="0068AC"/>
            </a:solidFill>
            <a:ln>
              <a:solidFill>
                <a:srgbClr val="0068A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sz="1000" dirty="0">
                <a:solidFill>
                  <a:srgbClr val="FFC72C"/>
                </a:solidFill>
              </a:endParaRPr>
            </a:p>
          </p:txBody>
        </p:sp>
        <p:sp>
          <p:nvSpPr>
            <p:cNvPr id="83" name="CuadroTexto 82"/>
            <p:cNvSpPr txBox="1"/>
            <p:nvPr/>
          </p:nvSpPr>
          <p:spPr>
            <a:xfrm>
              <a:off x="8840297" y="4694122"/>
              <a:ext cx="276037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s-MX" sz="1400" dirty="0" smtClean="0">
                  <a:solidFill>
                    <a:srgbClr val="FFC72C"/>
                  </a:solidFill>
                </a:rPr>
                <a:t>8</a:t>
              </a:r>
              <a:endParaRPr lang="es-MX" sz="1600" dirty="0">
                <a:solidFill>
                  <a:srgbClr val="FFC72C"/>
                </a:solidFill>
              </a:endParaRPr>
            </a:p>
          </p:txBody>
        </p:sp>
      </p:grpSp>
      <p:grpSp>
        <p:nvGrpSpPr>
          <p:cNvPr id="87" name="Grupo 86"/>
          <p:cNvGrpSpPr/>
          <p:nvPr/>
        </p:nvGrpSpPr>
        <p:grpSpPr>
          <a:xfrm>
            <a:off x="7352779" y="4301065"/>
            <a:ext cx="342896" cy="360420"/>
            <a:chOff x="8806868" y="4672256"/>
            <a:chExt cx="342896" cy="360420"/>
          </a:xfrm>
        </p:grpSpPr>
        <p:sp>
          <p:nvSpPr>
            <p:cNvPr id="88" name="Conector 87"/>
            <p:cNvSpPr/>
            <p:nvPr/>
          </p:nvSpPr>
          <p:spPr>
            <a:xfrm>
              <a:off x="8806868" y="4672256"/>
              <a:ext cx="342896" cy="351508"/>
            </a:xfrm>
            <a:prstGeom prst="flowChartConnector">
              <a:avLst/>
            </a:prstGeom>
            <a:solidFill>
              <a:srgbClr val="0068AC"/>
            </a:solidFill>
            <a:ln>
              <a:solidFill>
                <a:srgbClr val="0068A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sz="1000" dirty="0">
                <a:solidFill>
                  <a:srgbClr val="FFC72C"/>
                </a:solidFill>
              </a:endParaRPr>
            </a:p>
          </p:txBody>
        </p:sp>
        <p:sp>
          <p:nvSpPr>
            <p:cNvPr id="89" name="CuadroTexto 88"/>
            <p:cNvSpPr txBox="1"/>
            <p:nvPr/>
          </p:nvSpPr>
          <p:spPr>
            <a:xfrm>
              <a:off x="8833884" y="4694122"/>
              <a:ext cx="28886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s-MX" sz="1600" dirty="0" smtClean="0">
                  <a:solidFill>
                    <a:srgbClr val="FFC72C"/>
                  </a:solidFill>
                </a:rPr>
                <a:t>6</a:t>
              </a:r>
              <a:endParaRPr lang="es-MX" sz="1600" dirty="0">
                <a:solidFill>
                  <a:srgbClr val="FFC72C"/>
                </a:solidFill>
              </a:endParaRPr>
            </a:p>
          </p:txBody>
        </p:sp>
      </p:grpSp>
      <p:sp>
        <p:nvSpPr>
          <p:cNvPr id="55" name="CuadroTexto 54"/>
          <p:cNvSpPr txBox="1"/>
          <p:nvPr/>
        </p:nvSpPr>
        <p:spPr>
          <a:xfrm>
            <a:off x="3104549" y="1658470"/>
            <a:ext cx="430887" cy="5042647"/>
          </a:xfrm>
          <a:prstGeom prst="rect">
            <a:avLst/>
          </a:prstGeom>
          <a:noFill/>
          <a:ln w="38100">
            <a:solidFill>
              <a:srgbClr val="0068AC"/>
            </a:solidFill>
          </a:ln>
        </p:spPr>
        <p:txBody>
          <a:bodyPr vert="vert270" wrap="square" rtlCol="0">
            <a:spAutoFit/>
          </a:bodyPr>
          <a:lstStyle/>
          <a:p>
            <a:pPr algn="ctr"/>
            <a:r>
              <a:rPr lang="es-MX" sz="1600" b="1" dirty="0" smtClean="0">
                <a:solidFill>
                  <a:srgbClr val="0068AC"/>
                </a:solidFill>
                <a:latin typeface="Lucida Bright" panose="02040602050505020304" pitchFamily="18" charset="0"/>
              </a:rPr>
              <a:t>Atividades</a:t>
            </a:r>
            <a:endParaRPr lang="es-MX" sz="1600" b="1" dirty="0">
              <a:solidFill>
                <a:srgbClr val="0068AC"/>
              </a:solidFill>
              <a:latin typeface="Lucida Bright" panose="02040602050505020304" pitchFamily="18" charset="0"/>
            </a:endParaRPr>
          </a:p>
        </p:txBody>
      </p:sp>
      <p:sp>
        <p:nvSpPr>
          <p:cNvPr id="58" name="CaixaDeTexto 57"/>
          <p:cNvSpPr txBox="1"/>
          <p:nvPr/>
        </p:nvSpPr>
        <p:spPr>
          <a:xfrm>
            <a:off x="10748345" y="218539"/>
            <a:ext cx="1243546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300" b="1" dirty="0" smtClean="0"/>
              <a:t>Versão: 1.0</a:t>
            </a:r>
          </a:p>
          <a:p>
            <a:r>
              <a:rPr lang="pt-BR" sz="1300" b="1" dirty="0" smtClean="0"/>
              <a:t>Fevereiro/2017</a:t>
            </a:r>
            <a:endParaRPr lang="pt-BR" sz="1300" b="1" dirty="0"/>
          </a:p>
        </p:txBody>
      </p:sp>
      <p:sp>
        <p:nvSpPr>
          <p:cNvPr id="59" name="CuadroTexto 7"/>
          <p:cNvSpPr txBox="1"/>
          <p:nvPr/>
        </p:nvSpPr>
        <p:spPr>
          <a:xfrm>
            <a:off x="94127" y="3577278"/>
            <a:ext cx="293825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600" b="1" dirty="0">
                <a:solidFill>
                  <a:srgbClr val="0068AC"/>
                </a:solidFill>
                <a:latin typeface="Lucida Bright" panose="02040602050505020304" pitchFamily="18" charset="0"/>
              </a:rPr>
              <a:t>Produtos/ solução e Utensílios:</a:t>
            </a:r>
          </a:p>
        </p:txBody>
      </p:sp>
      <p:sp>
        <p:nvSpPr>
          <p:cNvPr id="60" name="CuadroTexto 39"/>
          <p:cNvSpPr txBox="1"/>
          <p:nvPr/>
        </p:nvSpPr>
        <p:spPr>
          <a:xfrm>
            <a:off x="63712" y="4101922"/>
            <a:ext cx="3070395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4400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MX" sz="1200" dirty="0" smtClean="0">
                <a:latin typeface="Lucida Bright" panose="02040602050505020304" pitchFamily="18" charset="0"/>
              </a:rPr>
              <a:t>Aspirador;</a:t>
            </a:r>
          </a:p>
          <a:p>
            <a:pPr marL="14400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MX" sz="1200" smtClean="0">
                <a:latin typeface="Lucida Bright" panose="02040602050505020304" pitchFamily="18" charset="0"/>
              </a:rPr>
              <a:t>Balde</a:t>
            </a:r>
            <a:r>
              <a:rPr lang="es-MX" sz="1200" dirty="0" smtClean="0">
                <a:latin typeface="Lucida Bright" panose="02040602050505020304" pitchFamily="18" charset="0"/>
              </a:rPr>
              <a:t>;</a:t>
            </a:r>
          </a:p>
          <a:p>
            <a:pPr marL="14400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MX" sz="1200" dirty="0" smtClean="0">
                <a:latin typeface="Lucida Bright" panose="02040602050505020304" pitchFamily="18" charset="0"/>
              </a:rPr>
              <a:t>Escovinha com cerdas dura;</a:t>
            </a:r>
          </a:p>
          <a:p>
            <a:pPr marL="14400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MX" sz="1200" dirty="0" smtClean="0">
                <a:latin typeface="Lucida Bright" panose="02040602050505020304" pitchFamily="18" charset="0"/>
              </a:rPr>
              <a:t>Máquina Taski;</a:t>
            </a:r>
          </a:p>
          <a:p>
            <a:pPr marL="14400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MX" sz="1200" dirty="0" smtClean="0">
                <a:latin typeface="Lucida Bright" panose="02040602050505020304" pitchFamily="18" charset="0"/>
              </a:rPr>
              <a:t>Pá para recolher o lixo;</a:t>
            </a:r>
          </a:p>
          <a:p>
            <a:pPr marL="14400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MX" sz="1200" dirty="0" smtClean="0">
                <a:latin typeface="Lucida Bright" panose="02040602050505020304" pitchFamily="18" charset="0"/>
              </a:rPr>
              <a:t>Pano multiuso azul;</a:t>
            </a:r>
          </a:p>
          <a:p>
            <a:pPr marL="14400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MX" sz="1200" dirty="0" smtClean="0">
                <a:latin typeface="Lucida Bright" panose="02040602050505020304" pitchFamily="18" charset="0"/>
              </a:rPr>
              <a:t>Taski Tapi já diluído;</a:t>
            </a:r>
          </a:p>
          <a:p>
            <a:pPr marL="14400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MX" sz="1200" dirty="0" smtClean="0">
                <a:latin typeface="Lucida Bright" panose="02040602050505020304" pitchFamily="18" charset="0"/>
              </a:rPr>
              <a:t>Vassoura de polipropileno (nylon).</a:t>
            </a:r>
            <a:endParaRPr lang="es-MX" sz="1200" dirty="0">
              <a:latin typeface="Lucida Bright" panose="02040602050505020304" pitchFamily="18" charset="0"/>
            </a:endParaRPr>
          </a:p>
        </p:txBody>
      </p:sp>
      <p:sp>
        <p:nvSpPr>
          <p:cNvPr id="93" name="CuadroTexto 30"/>
          <p:cNvSpPr txBox="1"/>
          <p:nvPr/>
        </p:nvSpPr>
        <p:spPr>
          <a:xfrm>
            <a:off x="3541792" y="2904414"/>
            <a:ext cx="2099153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200" b="1" u="sng" dirty="0" smtClean="0">
                <a:latin typeface="Lucida Bright" panose="02040602050505020304" pitchFamily="18" charset="0"/>
                <a:cs typeface="Lucida Sans" panose="020B0602040502020204" pitchFamily="34" charset="0"/>
              </a:rPr>
              <a:t>Lavagem do carpete:</a:t>
            </a:r>
          </a:p>
          <a:p>
            <a:pPr algn="just"/>
            <a:endParaRPr lang="es-MX" sz="1100" dirty="0" smtClean="0">
              <a:latin typeface="Lucida Bright" panose="02040602050505020304" pitchFamily="18" charset="0"/>
              <a:cs typeface="Lucida Sans" panose="020B0602040502020204" pitchFamily="34" charset="0"/>
            </a:endParaRPr>
          </a:p>
          <a:p>
            <a:pPr algn="just"/>
            <a:r>
              <a:rPr lang="es-MX" sz="1100" dirty="0" smtClean="0">
                <a:latin typeface="Lucida Bright" panose="02040602050505020304" pitchFamily="18" charset="0"/>
                <a:cs typeface="Lucida Sans" panose="020B0602040502020204" pitchFamily="34" charset="0"/>
              </a:rPr>
              <a:t>Quinzenalmente: público médio/ semana: acima de 8 mil.</a:t>
            </a:r>
          </a:p>
          <a:p>
            <a:pPr algn="just"/>
            <a:r>
              <a:rPr lang="es-MX" sz="1100" dirty="0" smtClean="0">
                <a:latin typeface="Lucida Bright" panose="02040602050505020304" pitchFamily="18" charset="0"/>
                <a:cs typeface="Lucida Sans" panose="020B0602040502020204" pitchFamily="34" charset="0"/>
              </a:rPr>
              <a:t>Mensalmente: público médio/ semana: até 8 mil.</a:t>
            </a:r>
          </a:p>
        </p:txBody>
      </p:sp>
      <p:sp>
        <p:nvSpPr>
          <p:cNvPr id="96" name="CuadroTexto 31"/>
          <p:cNvSpPr txBox="1"/>
          <p:nvPr/>
        </p:nvSpPr>
        <p:spPr>
          <a:xfrm>
            <a:off x="3557388" y="5899713"/>
            <a:ext cx="212014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100" dirty="0">
                <a:latin typeface="Lucida Bright" panose="02040602050505020304" pitchFamily="18" charset="0"/>
                <a:cs typeface="Lucida Sans" panose="020B0602040502020204" pitchFamily="34" charset="0"/>
              </a:rPr>
              <a:t>Pressionar a alavanca menor para ajustar a </a:t>
            </a:r>
            <a:r>
              <a:rPr lang="en-US" sz="1100" dirty="0" smtClean="0">
                <a:latin typeface="Lucida Bright" panose="02040602050505020304" pitchFamily="18" charset="0"/>
                <a:cs typeface="Lucida Sans" panose="020B0602040502020204" pitchFamily="34" charset="0"/>
              </a:rPr>
              <a:t>altura. </a:t>
            </a:r>
          </a:p>
          <a:p>
            <a:pPr algn="just"/>
            <a:r>
              <a:rPr lang="en-US" sz="1100" dirty="0" smtClean="0">
                <a:latin typeface="Lucida Bright" panose="02040602050505020304" pitchFamily="18" charset="0"/>
                <a:cs typeface="Lucida Sans" panose="020B0602040502020204" pitchFamily="34" charset="0"/>
              </a:rPr>
              <a:t>A alavanca superior serve para ativar a máquina.</a:t>
            </a:r>
            <a:endParaRPr lang="pt-BR" sz="1100" dirty="0">
              <a:latin typeface="Lucida Bright" panose="02040602050505020304" pitchFamily="18" charset="0"/>
              <a:cs typeface="Lucida Sans" panose="020B0602040502020204" pitchFamily="34" charset="0"/>
            </a:endParaRPr>
          </a:p>
        </p:txBody>
      </p:sp>
      <p:sp>
        <p:nvSpPr>
          <p:cNvPr id="99" name="CuadroTexto 37"/>
          <p:cNvSpPr txBox="1"/>
          <p:nvPr/>
        </p:nvSpPr>
        <p:spPr>
          <a:xfrm>
            <a:off x="9981032" y="5730480"/>
            <a:ext cx="2072013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1100" dirty="0">
                <a:latin typeface="Lucida Bright" panose="02040602050505020304" pitchFamily="18" charset="0"/>
                <a:cs typeface="Lucida Sans" panose="020B0602040502020204" pitchFamily="34" charset="0"/>
              </a:rPr>
              <a:t>Após o uso da máquina, </a:t>
            </a:r>
            <a:r>
              <a:rPr lang="es-MX" sz="1100" dirty="0" smtClean="0">
                <a:latin typeface="Lucida Bright" panose="02040602050505020304" pitchFamily="18" charset="0"/>
                <a:cs typeface="Lucida Sans" panose="020B0602040502020204" pitchFamily="34" charset="0"/>
              </a:rPr>
              <a:t>enxaguar o reservatóorio e o disco em água corrente.</a:t>
            </a:r>
          </a:p>
          <a:p>
            <a:pPr algn="just"/>
            <a:r>
              <a:rPr lang="es-MX" sz="1100" dirty="0" smtClean="0">
                <a:latin typeface="Lucida Bright" panose="02040602050505020304" pitchFamily="18" charset="0"/>
                <a:cs typeface="Lucida Sans" panose="020B0602040502020204" pitchFamily="34" charset="0"/>
              </a:rPr>
              <a:t>Deixar secar livremente na sala dosador.</a:t>
            </a:r>
            <a:endParaRPr lang="es-MX" sz="1100" dirty="0">
              <a:latin typeface="Lucida Bright" panose="02040602050505020304" pitchFamily="18" charset="0"/>
              <a:cs typeface="Lucida Sans" panose="020B0602040502020204" pitchFamily="34" charset="0"/>
            </a:endParaRPr>
          </a:p>
        </p:txBody>
      </p:sp>
      <p:sp>
        <p:nvSpPr>
          <p:cNvPr id="103" name="CuadroTexto 59"/>
          <p:cNvSpPr txBox="1"/>
          <p:nvPr/>
        </p:nvSpPr>
        <p:spPr>
          <a:xfrm>
            <a:off x="9965722" y="3203803"/>
            <a:ext cx="207001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/>
            <a:r>
              <a:rPr lang="es-MX" sz="1000" dirty="0">
                <a:latin typeface="Lucida Bright" panose="02040602050505020304" pitchFamily="18" charset="0"/>
                <a:cs typeface="Lucida Sans" panose="020B0602040502020204" pitchFamily="34" charset="0"/>
              </a:rPr>
              <a:t>Girar o botão de acionamento do gerador de espuma regulando na potência 2.</a:t>
            </a:r>
          </a:p>
          <a:p>
            <a:pPr lvl="0" algn="just"/>
            <a:r>
              <a:rPr lang="es-MX" sz="1000" dirty="0" smtClean="0">
                <a:latin typeface="Lucida Bright" panose="02040602050505020304" pitchFamily="18" charset="0"/>
                <a:cs typeface="Lucida Sans" panose="020B0602040502020204" pitchFamily="34" charset="0"/>
              </a:rPr>
              <a:t>Somente </a:t>
            </a:r>
            <a:r>
              <a:rPr lang="es-MX" sz="1000" dirty="0">
                <a:latin typeface="Lucida Bright" panose="02040602050505020304" pitchFamily="18" charset="0"/>
                <a:cs typeface="Lucida Sans" panose="020B0602040502020204" pitchFamily="34" charset="0"/>
              </a:rPr>
              <a:t>em caso de muita sujidade, </a:t>
            </a:r>
            <a:r>
              <a:rPr lang="es-MX" sz="1000" dirty="0" smtClean="0">
                <a:latin typeface="Lucida Bright" panose="02040602050505020304" pitchFamily="18" charset="0"/>
                <a:cs typeface="Lucida Sans" panose="020B0602040502020204" pitchFamily="34" charset="0"/>
              </a:rPr>
              <a:t>deve acionar potência 3.</a:t>
            </a:r>
          </a:p>
        </p:txBody>
      </p:sp>
      <p:sp>
        <p:nvSpPr>
          <p:cNvPr id="119" name="TextBox 118"/>
          <p:cNvSpPr txBox="1"/>
          <p:nvPr/>
        </p:nvSpPr>
        <p:spPr>
          <a:xfrm>
            <a:off x="3714826" y="4276473"/>
            <a:ext cx="81798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solidFill>
                  <a:srgbClr val="0068AC"/>
                </a:solidFill>
              </a:rPr>
              <a:t>alavancas</a:t>
            </a:r>
            <a:endParaRPr lang="pt-BR" sz="1200" b="1" dirty="0">
              <a:solidFill>
                <a:srgbClr val="0068AC"/>
              </a:solidFill>
            </a:endParaRPr>
          </a:p>
        </p:txBody>
      </p:sp>
      <p:pic>
        <p:nvPicPr>
          <p:cNvPr id="121" name="Picture 120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0163610" y="2223333"/>
            <a:ext cx="1619896" cy="764951"/>
          </a:xfrm>
          <a:prstGeom prst="rect">
            <a:avLst/>
          </a:prstGeom>
        </p:spPr>
      </p:pic>
      <p:sp>
        <p:nvSpPr>
          <p:cNvPr id="124" name="CuadroTexto 1"/>
          <p:cNvSpPr txBox="1"/>
          <p:nvPr/>
        </p:nvSpPr>
        <p:spPr>
          <a:xfrm>
            <a:off x="7810496" y="4284449"/>
            <a:ext cx="21201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400" b="1" dirty="0" smtClean="0">
                <a:latin typeface="Lucida Bright" panose="02040602050505020304" pitchFamily="18" charset="0"/>
                <a:cs typeface="Lucida Sans" panose="020B0602040502020204" pitchFamily="34" charset="0"/>
              </a:rPr>
              <a:t>Depois de </a:t>
            </a:r>
          </a:p>
          <a:p>
            <a:pPr algn="ctr"/>
            <a:r>
              <a:rPr lang="es-MX" sz="1400" b="1" dirty="0" smtClean="0">
                <a:latin typeface="Lucida Bright" panose="02040602050505020304" pitchFamily="18" charset="0"/>
                <a:cs typeface="Lucida Sans" panose="020B0602040502020204" pitchFamily="34" charset="0"/>
              </a:rPr>
              <a:t>20 minutos…</a:t>
            </a:r>
            <a:endParaRPr lang="es-MX" sz="1400" b="1" dirty="0">
              <a:latin typeface="Lucida Bright" panose="02040602050505020304" pitchFamily="18" charset="0"/>
              <a:cs typeface="Lucida Sans" panose="020B0602040502020204" pitchFamily="34" charset="0"/>
            </a:endParaRPr>
          </a:p>
        </p:txBody>
      </p:sp>
      <p:pic>
        <p:nvPicPr>
          <p:cNvPr id="125" name="Imagen 3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463417" y="4894021"/>
            <a:ext cx="992084" cy="1215460"/>
          </a:xfrm>
          <a:prstGeom prst="rect">
            <a:avLst/>
          </a:prstGeom>
        </p:spPr>
      </p:pic>
      <p:pic>
        <p:nvPicPr>
          <p:cNvPr id="129" name="Picture 128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10188505" y="4689677"/>
            <a:ext cx="1518142" cy="700681"/>
          </a:xfrm>
          <a:prstGeom prst="rect">
            <a:avLst/>
          </a:prstGeom>
        </p:spPr>
      </p:pic>
      <p:sp>
        <p:nvSpPr>
          <p:cNvPr id="63" name="CuadroTexto 30"/>
          <p:cNvSpPr txBox="1"/>
          <p:nvPr/>
        </p:nvSpPr>
        <p:spPr>
          <a:xfrm>
            <a:off x="7833188" y="2911232"/>
            <a:ext cx="2186343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1100" dirty="0" smtClean="0">
                <a:latin typeface="Lucida Bright" panose="02040602050505020304" pitchFamily="18" charset="0"/>
                <a:cs typeface="Lucida Sans" panose="020B0602040502020204" pitchFamily="34" charset="0"/>
              </a:rPr>
              <a:t>Montar </a:t>
            </a:r>
            <a:r>
              <a:rPr lang="es-MX" sz="1100" dirty="0">
                <a:latin typeface="Lucida Bright" panose="02040602050505020304" pitchFamily="18" charset="0"/>
                <a:cs typeface="Lucida Sans" panose="020B0602040502020204" pitchFamily="34" charset="0"/>
              </a:rPr>
              <a:t>a máquina colocando o disco e </a:t>
            </a:r>
            <a:r>
              <a:rPr lang="es-MX" sz="1100" dirty="0" smtClean="0">
                <a:latin typeface="Lucida Bright" panose="02040602050505020304" pitchFamily="18" charset="0"/>
                <a:cs typeface="Lucida Sans" panose="020B0602040502020204" pitchFamily="34" charset="0"/>
              </a:rPr>
              <a:t>o reservatório.</a:t>
            </a:r>
          </a:p>
          <a:p>
            <a:pPr algn="just"/>
            <a:r>
              <a:rPr lang="es-MX" sz="1100" dirty="0" smtClean="0">
                <a:latin typeface="Lucida Bright" panose="02040602050505020304" pitchFamily="18" charset="0"/>
                <a:cs typeface="Lucida Sans" panose="020B0602040502020204" pitchFamily="34" charset="0"/>
              </a:rPr>
              <a:t>Abastecer o reservatório com: </a:t>
            </a:r>
          </a:p>
          <a:p>
            <a:pPr algn="just"/>
            <a:endParaRPr lang="es-MX" sz="1100" dirty="0">
              <a:latin typeface="Lucida Bright" panose="02040602050505020304" pitchFamily="18" charset="0"/>
              <a:cs typeface="Lucida Sans" panose="020B0602040502020204" pitchFamily="34" charset="0"/>
            </a:endParaRPr>
          </a:p>
          <a:p>
            <a:pPr algn="just"/>
            <a:r>
              <a:rPr lang="en-US" sz="1100" dirty="0" smtClean="0">
                <a:latin typeface="Lucida Bright" panose="02040602050505020304" pitchFamily="18" charset="0"/>
                <a:cs typeface="Lucida Sans" panose="020B0602040502020204" pitchFamily="34" charset="0"/>
              </a:rPr>
              <a:t>Taski Tapi puro (1 copo e ½).</a:t>
            </a:r>
          </a:p>
          <a:p>
            <a:pPr algn="just"/>
            <a:r>
              <a:rPr lang="en-US" sz="1100" dirty="0" smtClean="0">
                <a:latin typeface="Lucida Bright" panose="02040602050505020304" pitchFamily="18" charset="0"/>
                <a:cs typeface="Lucida Sans" panose="020B0602040502020204" pitchFamily="34" charset="0"/>
              </a:rPr>
              <a:t>Água </a:t>
            </a:r>
            <a:r>
              <a:rPr lang="en-US" sz="1100" dirty="0">
                <a:latin typeface="Lucida Bright" panose="02040602050505020304" pitchFamily="18" charset="0"/>
                <a:cs typeface="Lucida Sans" panose="020B0602040502020204" pitchFamily="34" charset="0"/>
              </a:rPr>
              <a:t>(5 </a:t>
            </a:r>
            <a:r>
              <a:rPr lang="en-US" sz="1100" dirty="0" smtClean="0">
                <a:latin typeface="Lucida Bright" panose="02040602050505020304" pitchFamily="18" charset="0"/>
                <a:cs typeface="Lucida Sans" panose="020B0602040502020204" pitchFamily="34" charset="0"/>
              </a:rPr>
              <a:t>litros).</a:t>
            </a:r>
            <a:endParaRPr lang="en-US" sz="1100" dirty="0">
              <a:latin typeface="Lucida Bright" panose="02040602050505020304" pitchFamily="18" charset="0"/>
              <a:cs typeface="Lucida Sans" panose="020B0602040502020204" pitchFamily="34" charset="0"/>
            </a:endParaRPr>
          </a:p>
        </p:txBody>
      </p:sp>
      <p:pic>
        <p:nvPicPr>
          <p:cNvPr id="65" name="Imagen 45"/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1852" t="62416"/>
          <a:stretch/>
        </p:blipFill>
        <p:spPr>
          <a:xfrm>
            <a:off x="4105603" y="1896646"/>
            <a:ext cx="832660" cy="794183"/>
          </a:xfrm>
          <a:prstGeom prst="rect">
            <a:avLst/>
          </a:prstGeom>
        </p:spPr>
      </p:pic>
      <p:pic>
        <p:nvPicPr>
          <p:cNvPr id="95" name="Picture 94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3918498" y="4760285"/>
            <a:ext cx="1509578" cy="815915"/>
          </a:xfrm>
          <a:prstGeom prst="rect">
            <a:avLst/>
          </a:prstGeom>
        </p:spPr>
      </p:pic>
      <p:cxnSp>
        <p:nvCxnSpPr>
          <p:cNvPr id="97" name="Straight Arrow Connector 96"/>
          <p:cNvCxnSpPr/>
          <p:nvPr/>
        </p:nvCxnSpPr>
        <p:spPr>
          <a:xfrm>
            <a:off x="3742853" y="4570279"/>
            <a:ext cx="380967" cy="251539"/>
          </a:xfrm>
          <a:prstGeom prst="straightConnector1">
            <a:avLst/>
          </a:prstGeom>
          <a:ln w="28575">
            <a:solidFill>
              <a:srgbClr val="0068AC"/>
            </a:solidFill>
            <a:headEnd type="none" w="med" len="me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Straight Arrow Connector 119"/>
          <p:cNvCxnSpPr/>
          <p:nvPr/>
        </p:nvCxnSpPr>
        <p:spPr>
          <a:xfrm>
            <a:off x="3745241" y="4702196"/>
            <a:ext cx="393816" cy="286295"/>
          </a:xfrm>
          <a:prstGeom prst="straightConnector1">
            <a:avLst/>
          </a:prstGeom>
          <a:ln w="28575">
            <a:solidFill>
              <a:srgbClr val="0068AC"/>
            </a:solidFill>
            <a:headEnd type="none" w="med" len="me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8" name="Picture 97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5871435" y="4855983"/>
            <a:ext cx="1639067" cy="790471"/>
          </a:xfrm>
          <a:prstGeom prst="rect">
            <a:avLst/>
          </a:prstGeom>
        </p:spPr>
      </p:pic>
      <p:sp>
        <p:nvSpPr>
          <p:cNvPr id="101" name="CuadroTexto 37"/>
          <p:cNvSpPr txBox="1"/>
          <p:nvPr/>
        </p:nvSpPr>
        <p:spPr>
          <a:xfrm>
            <a:off x="5662178" y="5968191"/>
            <a:ext cx="2162166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1100" dirty="0" smtClean="0">
                <a:latin typeface="Lucida Bright" panose="02040602050505020304" pitchFamily="18" charset="0"/>
                <a:cs typeface="Lucida Sans" panose="020B0602040502020204" pitchFamily="34" charset="0"/>
              </a:rPr>
              <a:t>Lavar toda a extensão do carpete (exceto as escadas) fazendo movimentos laterais.</a:t>
            </a:r>
          </a:p>
        </p:txBody>
      </p:sp>
      <p:sp>
        <p:nvSpPr>
          <p:cNvPr id="102" name="CuadroTexto 1"/>
          <p:cNvSpPr txBox="1"/>
          <p:nvPr/>
        </p:nvSpPr>
        <p:spPr>
          <a:xfrm>
            <a:off x="7870007" y="6389392"/>
            <a:ext cx="212014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1100" dirty="0" smtClean="0">
                <a:latin typeface="Lucida Bright" panose="02040602050505020304" pitchFamily="18" charset="0"/>
                <a:cs typeface="Lucida Sans" panose="020B0602040502020204" pitchFamily="34" charset="0"/>
              </a:rPr>
              <a:t>Aspirar o carpete.</a:t>
            </a:r>
            <a:endParaRPr lang="es-MX" sz="1100" dirty="0">
              <a:latin typeface="Lucida Bright" panose="02040602050505020304" pitchFamily="18" charset="0"/>
              <a:cs typeface="Lucida Sans" panose="020B0602040502020204" pitchFamily="34" charset="0"/>
            </a:endParaRPr>
          </a:p>
        </p:txBody>
      </p:sp>
      <p:sp>
        <p:nvSpPr>
          <p:cNvPr id="61" name="CuadroTexto 36"/>
          <p:cNvSpPr txBox="1"/>
          <p:nvPr/>
        </p:nvSpPr>
        <p:spPr>
          <a:xfrm>
            <a:off x="5668117" y="2925014"/>
            <a:ext cx="2154688" cy="12772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1100" dirty="0" smtClean="0">
                <a:latin typeface="Lucida Bright" panose="02040602050505020304" pitchFamily="18" charset="0"/>
                <a:cs typeface="Lucida Sans" panose="020B0602040502020204" pitchFamily="34" charset="0"/>
              </a:rPr>
              <a:t>Utilizar a vassoura com cerdas dura para levantar a trama do carpete.</a:t>
            </a:r>
          </a:p>
          <a:p>
            <a:pPr algn="just"/>
            <a:r>
              <a:rPr lang="es-MX" sz="1100" dirty="0" smtClean="0">
                <a:latin typeface="Lucida Bright" panose="02040602050505020304" pitchFamily="18" charset="0"/>
                <a:cs typeface="Lucida Sans" panose="020B0602040502020204" pitchFamily="34" charset="0"/>
              </a:rPr>
              <a:t>Depois, aspirar toda a extensão do carpete iniciando pelo corredor (porta de entrada).</a:t>
            </a:r>
            <a:endParaRPr lang="es-MX" sz="1100" dirty="0">
              <a:latin typeface="Lucida Bright" panose="02040602050505020304" pitchFamily="18" charset="0"/>
              <a:cs typeface="Lucida Sans" panose="020B0602040502020204" pitchFamily="34" charset="0"/>
            </a:endParaRPr>
          </a:p>
        </p:txBody>
      </p:sp>
      <p:pic>
        <p:nvPicPr>
          <p:cNvPr id="62" name="Imagen 3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813715" y="1864893"/>
            <a:ext cx="799764" cy="979838"/>
          </a:xfrm>
          <a:prstGeom prst="rect">
            <a:avLst/>
          </a:prstGeom>
        </p:spPr>
      </p:pic>
      <p:pic>
        <p:nvPicPr>
          <p:cNvPr id="64" name="Picture 63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 rot="5400000">
            <a:off x="5771883" y="1958674"/>
            <a:ext cx="1012573" cy="767645"/>
          </a:xfrm>
          <a:prstGeom prst="rect">
            <a:avLst/>
          </a:prstGeom>
        </p:spPr>
      </p:pic>
      <p:grpSp>
        <p:nvGrpSpPr>
          <p:cNvPr id="90" name="Grupo 74"/>
          <p:cNvGrpSpPr/>
          <p:nvPr/>
        </p:nvGrpSpPr>
        <p:grpSpPr>
          <a:xfrm>
            <a:off x="7414363" y="1768547"/>
            <a:ext cx="342896" cy="360420"/>
            <a:chOff x="8806868" y="4672256"/>
            <a:chExt cx="342896" cy="360420"/>
          </a:xfrm>
        </p:grpSpPr>
        <p:sp>
          <p:nvSpPr>
            <p:cNvPr id="92" name="Conector 75"/>
            <p:cNvSpPr/>
            <p:nvPr/>
          </p:nvSpPr>
          <p:spPr>
            <a:xfrm>
              <a:off x="8806868" y="4672256"/>
              <a:ext cx="342896" cy="351508"/>
            </a:xfrm>
            <a:prstGeom prst="flowChartConnector">
              <a:avLst/>
            </a:prstGeom>
            <a:solidFill>
              <a:srgbClr val="0068AC"/>
            </a:solidFill>
            <a:ln>
              <a:solidFill>
                <a:srgbClr val="0068A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sz="1000" dirty="0">
                <a:solidFill>
                  <a:srgbClr val="FFC72C"/>
                </a:solidFill>
              </a:endParaRPr>
            </a:p>
          </p:txBody>
        </p:sp>
        <p:sp>
          <p:nvSpPr>
            <p:cNvPr id="100" name="CuadroTexto 76"/>
            <p:cNvSpPr txBox="1"/>
            <p:nvPr/>
          </p:nvSpPr>
          <p:spPr>
            <a:xfrm>
              <a:off x="8833884" y="4694122"/>
              <a:ext cx="28886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s-MX" sz="1600" dirty="0" smtClean="0">
                  <a:solidFill>
                    <a:srgbClr val="FFC72C"/>
                  </a:solidFill>
                </a:rPr>
                <a:t>2</a:t>
              </a:r>
              <a:endParaRPr lang="es-MX" sz="1600" dirty="0">
                <a:solidFill>
                  <a:srgbClr val="FFC72C"/>
                </a:solidFill>
              </a:endParaRPr>
            </a:p>
          </p:txBody>
        </p:sp>
      </p:grpSp>
      <p:pic>
        <p:nvPicPr>
          <p:cNvPr id="84" name="Picture 83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8387507" y="1763151"/>
            <a:ext cx="876793" cy="11523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8549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7" name="Conector recto 16"/>
          <p:cNvCxnSpPr/>
          <p:nvPr/>
        </p:nvCxnSpPr>
        <p:spPr>
          <a:xfrm flipV="1">
            <a:off x="121025" y="5124494"/>
            <a:ext cx="11940986" cy="12534"/>
          </a:xfrm>
          <a:prstGeom prst="line">
            <a:avLst/>
          </a:prstGeom>
          <a:ln w="38100">
            <a:solidFill>
              <a:srgbClr val="FFC72C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ángulo 25"/>
          <p:cNvSpPr/>
          <p:nvPr/>
        </p:nvSpPr>
        <p:spPr>
          <a:xfrm>
            <a:off x="121025" y="793377"/>
            <a:ext cx="11940986" cy="5907742"/>
          </a:xfrm>
          <a:prstGeom prst="rect">
            <a:avLst/>
          </a:prstGeom>
          <a:noFill/>
          <a:ln w="38100">
            <a:solidFill>
              <a:srgbClr val="0068AC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cxnSp>
        <p:nvCxnSpPr>
          <p:cNvPr id="31" name="Conector recto 30"/>
          <p:cNvCxnSpPr/>
          <p:nvPr/>
        </p:nvCxnSpPr>
        <p:spPr>
          <a:xfrm>
            <a:off x="81891" y="3064078"/>
            <a:ext cx="11909597" cy="14792"/>
          </a:xfrm>
          <a:prstGeom prst="line">
            <a:avLst/>
          </a:prstGeom>
          <a:ln w="38100">
            <a:solidFill>
              <a:srgbClr val="FFC72C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onector recto 31"/>
          <p:cNvCxnSpPr/>
          <p:nvPr/>
        </p:nvCxnSpPr>
        <p:spPr>
          <a:xfrm flipH="1">
            <a:off x="3118268" y="793377"/>
            <a:ext cx="14016" cy="4332686"/>
          </a:xfrm>
          <a:prstGeom prst="line">
            <a:avLst/>
          </a:prstGeom>
          <a:ln w="38100">
            <a:solidFill>
              <a:srgbClr val="FFC72C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Conector recto 32"/>
          <p:cNvCxnSpPr/>
          <p:nvPr/>
        </p:nvCxnSpPr>
        <p:spPr>
          <a:xfrm>
            <a:off x="6231992" y="793377"/>
            <a:ext cx="1594" cy="4332686"/>
          </a:xfrm>
          <a:prstGeom prst="line">
            <a:avLst/>
          </a:prstGeom>
          <a:ln w="38100">
            <a:solidFill>
              <a:srgbClr val="FFC72C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9" name="Grupo 108"/>
          <p:cNvGrpSpPr/>
          <p:nvPr/>
        </p:nvGrpSpPr>
        <p:grpSpPr>
          <a:xfrm>
            <a:off x="5818170" y="900804"/>
            <a:ext cx="342896" cy="351508"/>
            <a:chOff x="8806868" y="4672256"/>
            <a:chExt cx="342896" cy="351508"/>
          </a:xfrm>
        </p:grpSpPr>
        <p:sp>
          <p:nvSpPr>
            <p:cNvPr id="110" name="Conector 109"/>
            <p:cNvSpPr/>
            <p:nvPr/>
          </p:nvSpPr>
          <p:spPr>
            <a:xfrm>
              <a:off x="8806868" y="4672256"/>
              <a:ext cx="342896" cy="351508"/>
            </a:xfrm>
            <a:prstGeom prst="flowChartConnector">
              <a:avLst/>
            </a:prstGeom>
            <a:solidFill>
              <a:srgbClr val="0068AC"/>
            </a:solidFill>
            <a:ln>
              <a:solidFill>
                <a:srgbClr val="0068A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sz="1000" dirty="0">
                <a:solidFill>
                  <a:srgbClr val="FFC72C"/>
                </a:solidFill>
              </a:endParaRPr>
            </a:p>
          </p:txBody>
        </p:sp>
        <p:sp>
          <p:nvSpPr>
            <p:cNvPr id="111" name="CuadroTexto 110"/>
            <p:cNvSpPr txBox="1"/>
            <p:nvPr/>
          </p:nvSpPr>
          <p:spPr>
            <a:xfrm>
              <a:off x="8840296" y="4694122"/>
              <a:ext cx="27603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s-MX" sz="1400" dirty="0">
                  <a:solidFill>
                    <a:srgbClr val="FFC72C"/>
                  </a:solidFill>
                </a:rPr>
                <a:t>2</a:t>
              </a:r>
              <a:endParaRPr lang="es-MX" sz="1600" dirty="0">
                <a:solidFill>
                  <a:srgbClr val="FFC72C"/>
                </a:solidFill>
              </a:endParaRPr>
            </a:p>
          </p:txBody>
        </p:sp>
      </p:grpSp>
      <p:grpSp>
        <p:nvGrpSpPr>
          <p:cNvPr id="112" name="Grupo 111"/>
          <p:cNvGrpSpPr/>
          <p:nvPr/>
        </p:nvGrpSpPr>
        <p:grpSpPr>
          <a:xfrm>
            <a:off x="11648818" y="900804"/>
            <a:ext cx="342896" cy="351508"/>
            <a:chOff x="8806868" y="4672256"/>
            <a:chExt cx="342896" cy="351508"/>
          </a:xfrm>
        </p:grpSpPr>
        <p:sp>
          <p:nvSpPr>
            <p:cNvPr id="113" name="Conector 112"/>
            <p:cNvSpPr/>
            <p:nvPr/>
          </p:nvSpPr>
          <p:spPr>
            <a:xfrm>
              <a:off x="8806868" y="4672256"/>
              <a:ext cx="342896" cy="351508"/>
            </a:xfrm>
            <a:prstGeom prst="flowChartConnector">
              <a:avLst/>
            </a:prstGeom>
            <a:solidFill>
              <a:srgbClr val="0068AC"/>
            </a:solidFill>
            <a:ln>
              <a:solidFill>
                <a:srgbClr val="0068A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sz="1000" dirty="0">
                <a:solidFill>
                  <a:srgbClr val="FFC72C"/>
                </a:solidFill>
              </a:endParaRPr>
            </a:p>
          </p:txBody>
        </p:sp>
        <p:sp>
          <p:nvSpPr>
            <p:cNvPr id="114" name="CuadroTexto 113"/>
            <p:cNvSpPr txBox="1"/>
            <p:nvPr/>
          </p:nvSpPr>
          <p:spPr>
            <a:xfrm>
              <a:off x="8840296" y="4694122"/>
              <a:ext cx="27603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s-MX" sz="1400" dirty="0">
                  <a:solidFill>
                    <a:srgbClr val="FFC72C"/>
                  </a:solidFill>
                </a:rPr>
                <a:t>4</a:t>
              </a:r>
              <a:endParaRPr lang="es-MX" sz="1600" dirty="0">
                <a:solidFill>
                  <a:srgbClr val="FFC72C"/>
                </a:solidFill>
              </a:endParaRPr>
            </a:p>
          </p:txBody>
        </p:sp>
      </p:grpSp>
      <p:grpSp>
        <p:nvGrpSpPr>
          <p:cNvPr id="115" name="Grupo 114"/>
          <p:cNvGrpSpPr/>
          <p:nvPr/>
        </p:nvGrpSpPr>
        <p:grpSpPr>
          <a:xfrm>
            <a:off x="2708306" y="887925"/>
            <a:ext cx="342896" cy="351508"/>
            <a:chOff x="8806868" y="4672256"/>
            <a:chExt cx="342896" cy="351508"/>
          </a:xfrm>
        </p:grpSpPr>
        <p:sp>
          <p:nvSpPr>
            <p:cNvPr id="116" name="Conector 115"/>
            <p:cNvSpPr/>
            <p:nvPr/>
          </p:nvSpPr>
          <p:spPr>
            <a:xfrm>
              <a:off x="8806868" y="4672256"/>
              <a:ext cx="342896" cy="351508"/>
            </a:xfrm>
            <a:prstGeom prst="flowChartConnector">
              <a:avLst/>
            </a:prstGeom>
            <a:solidFill>
              <a:srgbClr val="0068AC"/>
            </a:solidFill>
            <a:ln>
              <a:solidFill>
                <a:srgbClr val="0068A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sz="1000" dirty="0">
                <a:solidFill>
                  <a:srgbClr val="FFC72C"/>
                </a:solidFill>
              </a:endParaRPr>
            </a:p>
          </p:txBody>
        </p:sp>
        <p:sp>
          <p:nvSpPr>
            <p:cNvPr id="117" name="CuadroTexto 116"/>
            <p:cNvSpPr txBox="1"/>
            <p:nvPr/>
          </p:nvSpPr>
          <p:spPr>
            <a:xfrm>
              <a:off x="8840296" y="4681243"/>
              <a:ext cx="27603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s-MX" sz="1400" dirty="0">
                  <a:solidFill>
                    <a:srgbClr val="FFC72C"/>
                  </a:solidFill>
                </a:rPr>
                <a:t>1</a:t>
              </a:r>
              <a:endParaRPr lang="es-MX" sz="1600" dirty="0">
                <a:solidFill>
                  <a:srgbClr val="FFC72C"/>
                </a:solidFill>
              </a:endParaRPr>
            </a:p>
          </p:txBody>
        </p:sp>
      </p:grpSp>
      <p:grpSp>
        <p:nvGrpSpPr>
          <p:cNvPr id="86" name="Grupo 85"/>
          <p:cNvGrpSpPr/>
          <p:nvPr/>
        </p:nvGrpSpPr>
        <p:grpSpPr>
          <a:xfrm>
            <a:off x="2668843" y="3182660"/>
            <a:ext cx="342896" cy="351508"/>
            <a:chOff x="8806868" y="4672256"/>
            <a:chExt cx="342896" cy="351508"/>
          </a:xfrm>
        </p:grpSpPr>
        <p:sp>
          <p:nvSpPr>
            <p:cNvPr id="87" name="Conector 106"/>
            <p:cNvSpPr/>
            <p:nvPr/>
          </p:nvSpPr>
          <p:spPr>
            <a:xfrm>
              <a:off x="8806868" y="4672256"/>
              <a:ext cx="342896" cy="351508"/>
            </a:xfrm>
            <a:prstGeom prst="flowChartConnector">
              <a:avLst/>
            </a:prstGeom>
            <a:solidFill>
              <a:srgbClr val="0068AC"/>
            </a:solidFill>
            <a:ln>
              <a:solidFill>
                <a:srgbClr val="0068A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sz="1000" dirty="0">
                <a:solidFill>
                  <a:srgbClr val="FFC72C"/>
                </a:solidFill>
              </a:endParaRPr>
            </a:p>
          </p:txBody>
        </p:sp>
        <p:sp>
          <p:nvSpPr>
            <p:cNvPr id="88" name="CuadroTexto 107"/>
            <p:cNvSpPr txBox="1"/>
            <p:nvPr/>
          </p:nvSpPr>
          <p:spPr>
            <a:xfrm>
              <a:off x="8840296" y="4694122"/>
              <a:ext cx="27603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s-MX" sz="1400" dirty="0">
                  <a:solidFill>
                    <a:srgbClr val="FFC72C"/>
                  </a:solidFill>
                </a:rPr>
                <a:t>5</a:t>
              </a:r>
              <a:endParaRPr lang="es-MX" sz="1600" dirty="0">
                <a:solidFill>
                  <a:srgbClr val="FFC72C"/>
                </a:solidFill>
              </a:endParaRPr>
            </a:p>
          </p:txBody>
        </p:sp>
      </p:grpSp>
      <p:sp>
        <p:nvSpPr>
          <p:cNvPr id="75" name="CaixaDeTexto 57"/>
          <p:cNvSpPr txBox="1"/>
          <p:nvPr/>
        </p:nvSpPr>
        <p:spPr>
          <a:xfrm>
            <a:off x="10979083" y="82413"/>
            <a:ext cx="955711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300" b="1" dirty="0" smtClean="0"/>
              <a:t>Versão: 1.0</a:t>
            </a:r>
          </a:p>
          <a:p>
            <a:r>
              <a:rPr lang="pt-BR" sz="1300" b="1" dirty="0" smtClean="0"/>
              <a:t>Maio/2017</a:t>
            </a:r>
            <a:endParaRPr lang="pt-BR" sz="1300" b="1" dirty="0"/>
          </a:p>
        </p:txBody>
      </p:sp>
      <p:sp>
        <p:nvSpPr>
          <p:cNvPr id="89" name="CuadroTexto 3"/>
          <p:cNvSpPr txBox="1"/>
          <p:nvPr/>
        </p:nvSpPr>
        <p:spPr>
          <a:xfrm>
            <a:off x="1848070" y="148015"/>
            <a:ext cx="913101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b="1" dirty="0" smtClean="0">
                <a:solidFill>
                  <a:srgbClr val="FFC72C"/>
                </a:solidFill>
                <a:latin typeface="Clarendon BT" panose="02040804050505030204" pitchFamily="18" charset="0"/>
              </a:rPr>
              <a:t>APOIO VISUAL: LIMPEZA PROFUNDA DO CARPETE</a:t>
            </a:r>
            <a:endParaRPr lang="es-MX" sz="2200" b="1" dirty="0" smtClean="0">
              <a:solidFill>
                <a:srgbClr val="FFC72C"/>
              </a:solidFill>
              <a:latin typeface="Clarendon BT" panose="02040804050505030204" pitchFamily="18" charset="0"/>
            </a:endParaRPr>
          </a:p>
        </p:txBody>
      </p:sp>
      <p:grpSp>
        <p:nvGrpSpPr>
          <p:cNvPr id="140" name="Grupo 108"/>
          <p:cNvGrpSpPr/>
          <p:nvPr/>
        </p:nvGrpSpPr>
        <p:grpSpPr>
          <a:xfrm>
            <a:off x="8739528" y="898656"/>
            <a:ext cx="342896" cy="351508"/>
            <a:chOff x="8806868" y="4672256"/>
            <a:chExt cx="342896" cy="351508"/>
          </a:xfrm>
        </p:grpSpPr>
        <p:sp>
          <p:nvSpPr>
            <p:cNvPr id="141" name="Conector 109"/>
            <p:cNvSpPr/>
            <p:nvPr/>
          </p:nvSpPr>
          <p:spPr>
            <a:xfrm>
              <a:off x="8806868" y="4672256"/>
              <a:ext cx="342896" cy="351508"/>
            </a:xfrm>
            <a:prstGeom prst="flowChartConnector">
              <a:avLst/>
            </a:prstGeom>
            <a:solidFill>
              <a:srgbClr val="0068AC"/>
            </a:solidFill>
            <a:ln>
              <a:solidFill>
                <a:srgbClr val="0068A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sz="1000" dirty="0">
                <a:solidFill>
                  <a:srgbClr val="FFC72C"/>
                </a:solidFill>
              </a:endParaRPr>
            </a:p>
          </p:txBody>
        </p:sp>
        <p:sp>
          <p:nvSpPr>
            <p:cNvPr id="142" name="CuadroTexto 110"/>
            <p:cNvSpPr txBox="1"/>
            <p:nvPr/>
          </p:nvSpPr>
          <p:spPr>
            <a:xfrm>
              <a:off x="8840296" y="4694122"/>
              <a:ext cx="27603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s-MX" sz="1400" dirty="0">
                  <a:solidFill>
                    <a:srgbClr val="FFC72C"/>
                  </a:solidFill>
                </a:rPr>
                <a:t>3</a:t>
              </a:r>
              <a:endParaRPr lang="es-MX" sz="1600" dirty="0">
                <a:solidFill>
                  <a:srgbClr val="FFC72C"/>
                </a:solidFill>
              </a:endParaRPr>
            </a:p>
          </p:txBody>
        </p:sp>
      </p:grpSp>
      <p:sp>
        <p:nvSpPr>
          <p:cNvPr id="56" name="CuadroTexto 52"/>
          <p:cNvSpPr txBox="1"/>
          <p:nvPr/>
        </p:nvSpPr>
        <p:spPr>
          <a:xfrm>
            <a:off x="9211020" y="3270444"/>
            <a:ext cx="2795956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1400" b="1" dirty="0" smtClean="0">
                <a:latin typeface="Lucida Bright" panose="02040602050505020304" pitchFamily="18" charset="0"/>
              </a:rPr>
              <a:t>O Processo de </a:t>
            </a:r>
            <a:r>
              <a:rPr lang="es-MX" sz="1400" b="1" dirty="0">
                <a:latin typeface="Lucida Bright" panose="02040602050505020304" pitchFamily="18" charset="0"/>
              </a:rPr>
              <a:t>L</a:t>
            </a:r>
            <a:r>
              <a:rPr lang="es-MX" sz="1400" b="1" dirty="0" smtClean="0">
                <a:latin typeface="Lucida Bright" panose="02040602050505020304" pitchFamily="18" charset="0"/>
              </a:rPr>
              <a:t>impeza Profunda do </a:t>
            </a:r>
            <a:r>
              <a:rPr lang="es-MX" sz="1400" b="1" dirty="0">
                <a:latin typeface="Lucida Bright" panose="02040602050505020304" pitchFamily="18" charset="0"/>
              </a:rPr>
              <a:t>C</a:t>
            </a:r>
            <a:r>
              <a:rPr lang="es-MX" sz="1400" b="1" dirty="0" smtClean="0">
                <a:latin typeface="Lucida Bright" panose="02040602050505020304" pitchFamily="18" charset="0"/>
              </a:rPr>
              <a:t>arpete deve finalizar e retornar ao processo normal quando perceber que a trama do carpete não está mais obstruído de sujeira.</a:t>
            </a:r>
            <a:endParaRPr lang="es-MX" sz="1400" b="1" dirty="0">
              <a:latin typeface="Lucida Bright" panose="02040602050505020304" pitchFamily="18" charset="0"/>
            </a:endParaRPr>
          </a:p>
        </p:txBody>
      </p:sp>
      <p:sp>
        <p:nvSpPr>
          <p:cNvPr id="52" name="CuadroTexto 30"/>
          <p:cNvSpPr txBox="1"/>
          <p:nvPr/>
        </p:nvSpPr>
        <p:spPr>
          <a:xfrm>
            <a:off x="3135708" y="1968261"/>
            <a:ext cx="3094866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1100" dirty="0" smtClean="0">
                <a:latin typeface="Lucida Bright" panose="02040602050505020304" pitchFamily="18" charset="0"/>
                <a:cs typeface="Lucida Sans" panose="020B0602040502020204" pitchFamily="34" charset="0"/>
              </a:rPr>
              <a:t>Semanalmente: utilizar a máquina Taski contendo 5 copos do produto Taski e 5 litros de água.</a:t>
            </a:r>
            <a:endParaRPr lang="es-MX" sz="1100" dirty="0">
              <a:latin typeface="Lucida Bright" panose="02040602050505020304" pitchFamily="18" charset="0"/>
              <a:cs typeface="Lucida Sans" panose="020B0602040502020204" pitchFamily="34" charset="0"/>
            </a:endParaRPr>
          </a:p>
          <a:p>
            <a:pPr algn="just"/>
            <a:r>
              <a:rPr lang="en-US" sz="1100" dirty="0">
                <a:latin typeface="Lucida Bright" panose="02040602050505020304" pitchFamily="18" charset="0"/>
              </a:rPr>
              <a:t>Utilizar o copo dosador para medir o produto Taski </a:t>
            </a:r>
            <a:r>
              <a:rPr lang="en-US" sz="1100" dirty="0" smtClean="0">
                <a:latin typeface="Lucida Bright" panose="02040602050505020304" pitchFamily="18" charset="0"/>
              </a:rPr>
              <a:t>Tapi (deve colocar até o </a:t>
            </a:r>
            <a:r>
              <a:rPr lang="en-US" sz="1100" dirty="0">
                <a:latin typeface="Lucida Bright" panose="02040602050505020304" pitchFamily="18" charset="0"/>
              </a:rPr>
              <a:t>orifício interno do copo</a:t>
            </a:r>
            <a:r>
              <a:rPr lang="en-US" sz="1100" dirty="0" smtClean="0">
                <a:latin typeface="Lucida Bright" panose="02040602050505020304" pitchFamily="18" charset="0"/>
              </a:rPr>
              <a:t>)</a:t>
            </a:r>
            <a:endParaRPr lang="en-US" sz="1100" dirty="0">
              <a:latin typeface="Lucida Bright" panose="02040602050505020304" pitchFamily="18" charset="0"/>
            </a:endParaRPr>
          </a:p>
        </p:txBody>
      </p:sp>
      <p:cxnSp>
        <p:nvCxnSpPr>
          <p:cNvPr id="71" name="Conector recto 32"/>
          <p:cNvCxnSpPr/>
          <p:nvPr/>
        </p:nvCxnSpPr>
        <p:spPr>
          <a:xfrm>
            <a:off x="9188975" y="825944"/>
            <a:ext cx="14115" cy="4298550"/>
          </a:xfrm>
          <a:prstGeom prst="line">
            <a:avLst/>
          </a:prstGeom>
          <a:ln w="38100">
            <a:solidFill>
              <a:srgbClr val="FFC72C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99166" y="942403"/>
            <a:ext cx="758564" cy="996969"/>
          </a:xfrm>
          <a:prstGeom prst="rect">
            <a:avLst/>
          </a:prstGeom>
        </p:spPr>
      </p:pic>
      <p:sp>
        <p:nvSpPr>
          <p:cNvPr id="43" name="CuadroTexto 36"/>
          <p:cNvSpPr txBox="1"/>
          <p:nvPr/>
        </p:nvSpPr>
        <p:spPr>
          <a:xfrm>
            <a:off x="95426" y="2152485"/>
            <a:ext cx="3049389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1100" dirty="0" smtClean="0">
                <a:latin typeface="Lucida Bright" panose="02040602050505020304" pitchFamily="18" charset="0"/>
                <a:cs typeface="Lucida Sans" panose="020B0602040502020204" pitchFamily="34" charset="0"/>
              </a:rPr>
              <a:t>Utilizar a vassoura com cerdas dura para levantar a trama do carpete.</a:t>
            </a:r>
          </a:p>
          <a:p>
            <a:pPr algn="just"/>
            <a:r>
              <a:rPr lang="es-MX" sz="1100" dirty="0" smtClean="0">
                <a:latin typeface="Lucida Bright" panose="02040602050505020304" pitchFamily="18" charset="0"/>
                <a:cs typeface="Lucida Sans" panose="020B0602040502020204" pitchFamily="34" charset="0"/>
              </a:rPr>
              <a:t>Depois, aspirar toda a extensão do carpete iniciando pelo corredor (porta de entrada).</a:t>
            </a:r>
            <a:endParaRPr lang="es-MX" sz="1100" dirty="0">
              <a:latin typeface="Lucida Bright" panose="02040602050505020304" pitchFamily="18" charset="0"/>
              <a:cs typeface="Lucida Sans" panose="020B0602040502020204" pitchFamily="34" charset="0"/>
            </a:endParaRPr>
          </a:p>
        </p:txBody>
      </p:sp>
      <p:pic>
        <p:nvPicPr>
          <p:cNvPr id="44" name="Imagen 3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665938" y="1156374"/>
            <a:ext cx="799764" cy="979838"/>
          </a:xfrm>
          <a:prstGeom prst="rect">
            <a:avLst/>
          </a:prstGeom>
        </p:spPr>
      </p:pic>
      <p:pic>
        <p:nvPicPr>
          <p:cNvPr id="45" name="Picture 4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 rot="5400000">
            <a:off x="624106" y="1250155"/>
            <a:ext cx="1012573" cy="767645"/>
          </a:xfrm>
          <a:prstGeom prst="rect">
            <a:avLst/>
          </a:prstGeom>
        </p:spPr>
      </p:pic>
      <p:sp>
        <p:nvSpPr>
          <p:cNvPr id="47" name="CuadroTexto 59"/>
          <p:cNvSpPr txBox="1"/>
          <p:nvPr/>
        </p:nvSpPr>
        <p:spPr>
          <a:xfrm>
            <a:off x="6210309" y="2344117"/>
            <a:ext cx="293674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/>
            <a:r>
              <a:rPr lang="es-MX" sz="1000" dirty="0">
                <a:latin typeface="Lucida Bright" panose="02040602050505020304" pitchFamily="18" charset="0"/>
                <a:cs typeface="Lucida Sans" panose="020B0602040502020204" pitchFamily="34" charset="0"/>
              </a:rPr>
              <a:t>Girar o botão de acionamento do gerador de espuma regulando na potência 2.</a:t>
            </a:r>
          </a:p>
          <a:p>
            <a:pPr lvl="0" algn="just"/>
            <a:r>
              <a:rPr lang="es-MX" sz="1000" dirty="0" smtClean="0">
                <a:latin typeface="Lucida Bright" panose="02040602050505020304" pitchFamily="18" charset="0"/>
                <a:cs typeface="Lucida Sans" panose="020B0602040502020204" pitchFamily="34" charset="0"/>
              </a:rPr>
              <a:t>Somente </a:t>
            </a:r>
            <a:r>
              <a:rPr lang="es-MX" sz="1000" dirty="0">
                <a:latin typeface="Lucida Bright" panose="02040602050505020304" pitchFamily="18" charset="0"/>
                <a:cs typeface="Lucida Sans" panose="020B0602040502020204" pitchFamily="34" charset="0"/>
              </a:rPr>
              <a:t>em caso de muita sujidade, </a:t>
            </a:r>
            <a:r>
              <a:rPr lang="es-MX" sz="1000" dirty="0" smtClean="0">
                <a:latin typeface="Lucida Bright" panose="02040602050505020304" pitchFamily="18" charset="0"/>
                <a:cs typeface="Lucida Sans" panose="020B0602040502020204" pitchFamily="34" charset="0"/>
              </a:rPr>
              <a:t>deve acionar potência 3.</a:t>
            </a:r>
          </a:p>
        </p:txBody>
      </p:sp>
      <p:pic>
        <p:nvPicPr>
          <p:cNvPr id="48" name="Picture 47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6672503" y="1287652"/>
            <a:ext cx="1619896" cy="764951"/>
          </a:xfrm>
          <a:prstGeom prst="rect">
            <a:avLst/>
          </a:prstGeom>
        </p:spPr>
      </p:pic>
      <p:sp>
        <p:nvSpPr>
          <p:cNvPr id="49" name="CuadroTexto 31"/>
          <p:cNvSpPr txBox="1"/>
          <p:nvPr/>
        </p:nvSpPr>
        <p:spPr>
          <a:xfrm>
            <a:off x="9214071" y="2317034"/>
            <a:ext cx="279382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100" dirty="0">
                <a:latin typeface="Lucida Bright" panose="02040602050505020304" pitchFamily="18" charset="0"/>
                <a:cs typeface="Lucida Sans" panose="020B0602040502020204" pitchFamily="34" charset="0"/>
              </a:rPr>
              <a:t>Pressionar a alavanca menor para ajustar a </a:t>
            </a:r>
            <a:r>
              <a:rPr lang="en-US" sz="1100" dirty="0" smtClean="0">
                <a:latin typeface="Lucida Bright" panose="02040602050505020304" pitchFamily="18" charset="0"/>
                <a:cs typeface="Lucida Sans" panose="020B0602040502020204" pitchFamily="34" charset="0"/>
              </a:rPr>
              <a:t>altura. </a:t>
            </a:r>
          </a:p>
          <a:p>
            <a:pPr algn="just"/>
            <a:r>
              <a:rPr lang="en-US" sz="1100" dirty="0" smtClean="0">
                <a:latin typeface="Lucida Bright" panose="02040602050505020304" pitchFamily="18" charset="0"/>
                <a:cs typeface="Lucida Sans" panose="020B0602040502020204" pitchFamily="34" charset="0"/>
              </a:rPr>
              <a:t>A alavanca superior serve para ativar a máquina.</a:t>
            </a:r>
            <a:endParaRPr lang="pt-BR" sz="1100" dirty="0">
              <a:latin typeface="Lucida Bright" panose="02040602050505020304" pitchFamily="18" charset="0"/>
              <a:cs typeface="Lucida Sans" panose="020B0602040502020204" pitchFamily="34" charset="0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9559996" y="888304"/>
            <a:ext cx="81798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solidFill>
                  <a:srgbClr val="0068AC"/>
                </a:solidFill>
              </a:rPr>
              <a:t>alavancas</a:t>
            </a:r>
            <a:endParaRPr lang="pt-BR" sz="1200" b="1" dirty="0">
              <a:solidFill>
                <a:srgbClr val="0068AC"/>
              </a:solidFill>
            </a:endParaRPr>
          </a:p>
        </p:txBody>
      </p:sp>
      <p:pic>
        <p:nvPicPr>
          <p:cNvPr id="51" name="Picture 50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9763668" y="1372116"/>
            <a:ext cx="1509578" cy="815915"/>
          </a:xfrm>
          <a:prstGeom prst="rect">
            <a:avLst/>
          </a:prstGeom>
        </p:spPr>
      </p:pic>
      <p:cxnSp>
        <p:nvCxnSpPr>
          <p:cNvPr id="53" name="Straight Arrow Connector 52"/>
          <p:cNvCxnSpPr/>
          <p:nvPr/>
        </p:nvCxnSpPr>
        <p:spPr>
          <a:xfrm>
            <a:off x="9588023" y="1182110"/>
            <a:ext cx="380967" cy="251539"/>
          </a:xfrm>
          <a:prstGeom prst="straightConnector1">
            <a:avLst/>
          </a:prstGeom>
          <a:ln w="28575">
            <a:solidFill>
              <a:srgbClr val="0068AC"/>
            </a:solidFill>
            <a:headEnd type="none" w="med" len="me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/>
          <p:cNvCxnSpPr/>
          <p:nvPr/>
        </p:nvCxnSpPr>
        <p:spPr>
          <a:xfrm>
            <a:off x="9590411" y="1314027"/>
            <a:ext cx="393816" cy="286295"/>
          </a:xfrm>
          <a:prstGeom prst="straightConnector1">
            <a:avLst/>
          </a:prstGeom>
          <a:ln w="28575">
            <a:solidFill>
              <a:srgbClr val="0068AC"/>
            </a:solidFill>
            <a:headEnd type="none" w="med" len="me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8" name="Picture 57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741935" y="3573330"/>
            <a:ext cx="1639067" cy="790471"/>
          </a:xfrm>
          <a:prstGeom prst="rect">
            <a:avLst/>
          </a:prstGeom>
        </p:spPr>
      </p:pic>
      <p:sp>
        <p:nvSpPr>
          <p:cNvPr id="59" name="CuadroTexto 37"/>
          <p:cNvSpPr txBox="1"/>
          <p:nvPr/>
        </p:nvSpPr>
        <p:spPr>
          <a:xfrm>
            <a:off x="121025" y="4679786"/>
            <a:ext cx="302379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1100" dirty="0" smtClean="0">
                <a:latin typeface="Lucida Bright" panose="02040602050505020304" pitchFamily="18" charset="0"/>
                <a:cs typeface="Lucida Sans" panose="020B0602040502020204" pitchFamily="34" charset="0"/>
              </a:rPr>
              <a:t>Lavar toda a extensão do carpete (exceto as escadas) fazendo movimentos laterais.</a:t>
            </a:r>
          </a:p>
        </p:txBody>
      </p:sp>
      <p:grpSp>
        <p:nvGrpSpPr>
          <p:cNvPr id="61" name="Grupo 85"/>
          <p:cNvGrpSpPr/>
          <p:nvPr/>
        </p:nvGrpSpPr>
        <p:grpSpPr>
          <a:xfrm>
            <a:off x="5758390" y="3204912"/>
            <a:ext cx="342896" cy="360420"/>
            <a:chOff x="8806868" y="4672256"/>
            <a:chExt cx="342896" cy="360420"/>
          </a:xfrm>
        </p:grpSpPr>
        <p:sp>
          <p:nvSpPr>
            <p:cNvPr id="62" name="Conector 106"/>
            <p:cNvSpPr/>
            <p:nvPr/>
          </p:nvSpPr>
          <p:spPr>
            <a:xfrm>
              <a:off x="8806868" y="4672256"/>
              <a:ext cx="342896" cy="351508"/>
            </a:xfrm>
            <a:prstGeom prst="flowChartConnector">
              <a:avLst/>
            </a:prstGeom>
            <a:solidFill>
              <a:srgbClr val="0068AC"/>
            </a:solidFill>
            <a:ln>
              <a:solidFill>
                <a:srgbClr val="0068A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sz="1000" dirty="0">
                <a:solidFill>
                  <a:srgbClr val="FFC72C"/>
                </a:solidFill>
              </a:endParaRPr>
            </a:p>
          </p:txBody>
        </p:sp>
        <p:sp>
          <p:nvSpPr>
            <p:cNvPr id="63" name="CuadroTexto 107"/>
            <p:cNvSpPr txBox="1"/>
            <p:nvPr/>
          </p:nvSpPr>
          <p:spPr>
            <a:xfrm>
              <a:off x="8833884" y="4694122"/>
              <a:ext cx="28886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s-MX" sz="1600" dirty="0" smtClean="0">
                  <a:solidFill>
                    <a:srgbClr val="FFC72C"/>
                  </a:solidFill>
                </a:rPr>
                <a:t>6</a:t>
              </a:r>
              <a:endParaRPr lang="es-MX" sz="1600" dirty="0">
                <a:solidFill>
                  <a:srgbClr val="FFC72C"/>
                </a:solidFill>
              </a:endParaRPr>
            </a:p>
          </p:txBody>
        </p:sp>
      </p:grpSp>
      <p:grpSp>
        <p:nvGrpSpPr>
          <p:cNvPr id="64" name="Grupo 85"/>
          <p:cNvGrpSpPr/>
          <p:nvPr/>
        </p:nvGrpSpPr>
        <p:grpSpPr>
          <a:xfrm>
            <a:off x="8743404" y="3164959"/>
            <a:ext cx="342896" cy="351508"/>
            <a:chOff x="8806868" y="4672256"/>
            <a:chExt cx="342896" cy="351508"/>
          </a:xfrm>
        </p:grpSpPr>
        <p:sp>
          <p:nvSpPr>
            <p:cNvPr id="66" name="Conector 106"/>
            <p:cNvSpPr/>
            <p:nvPr/>
          </p:nvSpPr>
          <p:spPr>
            <a:xfrm>
              <a:off x="8806868" y="4672256"/>
              <a:ext cx="342896" cy="351508"/>
            </a:xfrm>
            <a:prstGeom prst="flowChartConnector">
              <a:avLst/>
            </a:prstGeom>
            <a:solidFill>
              <a:srgbClr val="0068AC"/>
            </a:solidFill>
            <a:ln>
              <a:solidFill>
                <a:srgbClr val="0068A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sz="1000" dirty="0">
                <a:solidFill>
                  <a:srgbClr val="FFC72C"/>
                </a:solidFill>
              </a:endParaRPr>
            </a:p>
          </p:txBody>
        </p:sp>
        <p:sp>
          <p:nvSpPr>
            <p:cNvPr id="70" name="CuadroTexto 107"/>
            <p:cNvSpPr txBox="1"/>
            <p:nvPr/>
          </p:nvSpPr>
          <p:spPr>
            <a:xfrm>
              <a:off x="8840296" y="4694122"/>
              <a:ext cx="27603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s-MX" sz="1400" dirty="0">
                  <a:solidFill>
                    <a:srgbClr val="FFC72C"/>
                  </a:solidFill>
                </a:rPr>
                <a:t>7</a:t>
              </a:r>
              <a:endParaRPr lang="es-MX" sz="1600" dirty="0">
                <a:solidFill>
                  <a:srgbClr val="FFC72C"/>
                </a:solidFill>
              </a:endParaRPr>
            </a:p>
          </p:txBody>
        </p:sp>
      </p:grpSp>
      <p:sp>
        <p:nvSpPr>
          <p:cNvPr id="77" name="CuadroTexto 1"/>
          <p:cNvSpPr txBox="1"/>
          <p:nvPr/>
        </p:nvSpPr>
        <p:spPr>
          <a:xfrm>
            <a:off x="3598068" y="3164959"/>
            <a:ext cx="21201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400" b="1" dirty="0" smtClean="0">
                <a:latin typeface="Lucida Bright" panose="02040602050505020304" pitchFamily="18" charset="0"/>
                <a:cs typeface="Lucida Sans" panose="020B0602040502020204" pitchFamily="34" charset="0"/>
              </a:rPr>
              <a:t>Depois de </a:t>
            </a:r>
          </a:p>
          <a:p>
            <a:pPr algn="ctr"/>
            <a:r>
              <a:rPr lang="es-MX" sz="1400" b="1" dirty="0" smtClean="0">
                <a:latin typeface="Lucida Bright" panose="02040602050505020304" pitchFamily="18" charset="0"/>
                <a:cs typeface="Lucida Sans" panose="020B0602040502020204" pitchFamily="34" charset="0"/>
              </a:rPr>
              <a:t>20 minutos…</a:t>
            </a:r>
            <a:endParaRPr lang="es-MX" sz="1400" b="1" dirty="0">
              <a:latin typeface="Lucida Bright" panose="02040602050505020304" pitchFamily="18" charset="0"/>
              <a:cs typeface="Lucida Sans" panose="020B0602040502020204" pitchFamily="34" charset="0"/>
            </a:endParaRPr>
          </a:p>
        </p:txBody>
      </p:sp>
      <p:pic>
        <p:nvPicPr>
          <p:cNvPr id="78" name="Imagen 3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75254" y="3660713"/>
            <a:ext cx="992084" cy="1215460"/>
          </a:xfrm>
          <a:prstGeom prst="rect">
            <a:avLst/>
          </a:prstGeom>
        </p:spPr>
      </p:pic>
      <p:sp>
        <p:nvSpPr>
          <p:cNvPr id="79" name="CuadroTexto 1"/>
          <p:cNvSpPr txBox="1"/>
          <p:nvPr/>
        </p:nvSpPr>
        <p:spPr>
          <a:xfrm>
            <a:off x="4007488" y="4870882"/>
            <a:ext cx="212014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1100" dirty="0" smtClean="0">
                <a:latin typeface="Lucida Bright" panose="02040602050505020304" pitchFamily="18" charset="0"/>
                <a:cs typeface="Lucida Sans" panose="020B0602040502020204" pitchFamily="34" charset="0"/>
              </a:rPr>
              <a:t>Aspirar o carpete.</a:t>
            </a:r>
            <a:endParaRPr lang="es-MX" sz="1100" dirty="0">
              <a:latin typeface="Lucida Bright" panose="02040602050505020304" pitchFamily="18" charset="0"/>
              <a:cs typeface="Lucida Sans" panose="020B0602040502020204" pitchFamily="34" charset="0"/>
            </a:endParaRPr>
          </a:p>
        </p:txBody>
      </p:sp>
      <p:sp>
        <p:nvSpPr>
          <p:cNvPr id="80" name="CuadroTexto 37"/>
          <p:cNvSpPr txBox="1"/>
          <p:nvPr/>
        </p:nvSpPr>
        <p:spPr>
          <a:xfrm>
            <a:off x="6230574" y="4302176"/>
            <a:ext cx="294445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1100" dirty="0">
                <a:latin typeface="Lucida Bright" panose="02040602050505020304" pitchFamily="18" charset="0"/>
                <a:cs typeface="Lucida Sans" panose="020B0602040502020204" pitchFamily="34" charset="0"/>
              </a:rPr>
              <a:t>Após o uso da máquina, </a:t>
            </a:r>
            <a:r>
              <a:rPr lang="es-MX" sz="1100" dirty="0" smtClean="0">
                <a:latin typeface="Lucida Bright" panose="02040602050505020304" pitchFamily="18" charset="0"/>
                <a:cs typeface="Lucida Sans" panose="020B0602040502020204" pitchFamily="34" charset="0"/>
              </a:rPr>
              <a:t>enxaguar o reservatóorio e o disco em água corrente.</a:t>
            </a:r>
          </a:p>
          <a:p>
            <a:pPr algn="just"/>
            <a:r>
              <a:rPr lang="es-MX" sz="1100" dirty="0" smtClean="0">
                <a:latin typeface="Lucida Bright" panose="02040602050505020304" pitchFamily="18" charset="0"/>
                <a:cs typeface="Lucida Sans" panose="020B0602040502020204" pitchFamily="34" charset="0"/>
              </a:rPr>
              <a:t>Deixar secar livremente na sala dosador.</a:t>
            </a:r>
            <a:endParaRPr lang="es-MX" sz="1100" dirty="0">
              <a:latin typeface="Lucida Bright" panose="02040602050505020304" pitchFamily="18" charset="0"/>
              <a:cs typeface="Lucida Sans" panose="020B0602040502020204" pitchFamily="34" charset="0"/>
            </a:endParaRPr>
          </a:p>
        </p:txBody>
      </p:sp>
      <p:pic>
        <p:nvPicPr>
          <p:cNvPr id="81" name="Picture 80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6837941" y="3293345"/>
            <a:ext cx="1518142" cy="7006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1087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7" name="Conector recto 16"/>
          <p:cNvCxnSpPr/>
          <p:nvPr/>
        </p:nvCxnSpPr>
        <p:spPr>
          <a:xfrm flipV="1">
            <a:off x="121025" y="5099202"/>
            <a:ext cx="6040041" cy="37826"/>
          </a:xfrm>
          <a:prstGeom prst="line">
            <a:avLst/>
          </a:prstGeom>
          <a:ln w="38100">
            <a:solidFill>
              <a:srgbClr val="FFC72C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ángulo 25"/>
          <p:cNvSpPr/>
          <p:nvPr/>
        </p:nvSpPr>
        <p:spPr>
          <a:xfrm>
            <a:off x="121025" y="793377"/>
            <a:ext cx="11940986" cy="5907742"/>
          </a:xfrm>
          <a:prstGeom prst="rect">
            <a:avLst/>
          </a:prstGeom>
          <a:noFill/>
          <a:ln w="38100">
            <a:solidFill>
              <a:srgbClr val="0068AC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cxnSp>
        <p:nvCxnSpPr>
          <p:cNvPr id="31" name="Conector recto 30"/>
          <p:cNvCxnSpPr/>
          <p:nvPr/>
        </p:nvCxnSpPr>
        <p:spPr>
          <a:xfrm>
            <a:off x="81891" y="3064078"/>
            <a:ext cx="11909597" cy="14792"/>
          </a:xfrm>
          <a:prstGeom prst="line">
            <a:avLst/>
          </a:prstGeom>
          <a:ln w="38100">
            <a:solidFill>
              <a:srgbClr val="FFC72C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onector recto 31"/>
          <p:cNvCxnSpPr/>
          <p:nvPr/>
        </p:nvCxnSpPr>
        <p:spPr>
          <a:xfrm flipH="1">
            <a:off x="3118268" y="793377"/>
            <a:ext cx="14016" cy="4332686"/>
          </a:xfrm>
          <a:prstGeom prst="line">
            <a:avLst/>
          </a:prstGeom>
          <a:ln w="38100">
            <a:solidFill>
              <a:srgbClr val="FFC72C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Conector recto 32"/>
          <p:cNvCxnSpPr/>
          <p:nvPr/>
        </p:nvCxnSpPr>
        <p:spPr>
          <a:xfrm>
            <a:off x="6231992" y="793377"/>
            <a:ext cx="1594" cy="4332686"/>
          </a:xfrm>
          <a:prstGeom prst="line">
            <a:avLst/>
          </a:prstGeom>
          <a:ln w="38100">
            <a:solidFill>
              <a:srgbClr val="FFC72C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CuadroTexto 54"/>
          <p:cNvSpPr txBox="1"/>
          <p:nvPr/>
        </p:nvSpPr>
        <p:spPr>
          <a:xfrm>
            <a:off x="9150928" y="2341655"/>
            <a:ext cx="2870952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1100" dirty="0" smtClean="0">
                <a:latin typeface="Lucida Bright" panose="02040602050505020304" pitchFamily="18" charset="0"/>
              </a:rPr>
              <a:t>Remover o excesso do produto Taski Tapi no </a:t>
            </a:r>
            <a:r>
              <a:rPr lang="pt-BR" sz="1100" dirty="0" smtClean="0">
                <a:latin typeface="Lucida Bright" panose="02040602050505020304" pitchFamily="18" charset="0"/>
                <a:cs typeface="Lucida Sans" panose="020B0602040502020204" pitchFamily="34" charset="0"/>
              </a:rPr>
              <a:t>tivoli e </a:t>
            </a:r>
            <a:r>
              <a:rPr lang="pt-BR" sz="1100" dirty="0">
                <a:latin typeface="Lucida Bright" panose="02040602050505020304" pitchFamily="18" charset="0"/>
                <a:cs typeface="Lucida Sans" panose="020B0602040502020204" pitchFamily="34" charset="0"/>
              </a:rPr>
              <a:t>protetor de derrapagem com </a:t>
            </a:r>
            <a:r>
              <a:rPr lang="pt-BR" sz="1100" dirty="0" smtClean="0">
                <a:latin typeface="Lucida Bright" panose="02040602050505020304" pitchFamily="18" charset="0"/>
                <a:cs typeface="Lucida Sans" panose="020B0602040502020204" pitchFamily="34" charset="0"/>
              </a:rPr>
              <a:t>uso do pano multiuso </a:t>
            </a:r>
            <a:r>
              <a:rPr lang="pt-BR" sz="1100" dirty="0">
                <a:latin typeface="Lucida Bright" panose="02040602050505020304" pitchFamily="18" charset="0"/>
                <a:cs typeface="Lucida Sans" panose="020B0602040502020204" pitchFamily="34" charset="0"/>
              </a:rPr>
              <a:t>azul</a:t>
            </a:r>
            <a:r>
              <a:rPr lang="pt-BR" sz="1100" dirty="0" smtClean="0">
                <a:latin typeface="Lucida Bright" panose="02040602050505020304" pitchFamily="18" charset="0"/>
                <a:cs typeface="Lucida Sans" panose="020B0602040502020204" pitchFamily="34" charset="0"/>
              </a:rPr>
              <a:t>.</a:t>
            </a:r>
          </a:p>
        </p:txBody>
      </p:sp>
      <p:grpSp>
        <p:nvGrpSpPr>
          <p:cNvPr id="109" name="Grupo 108"/>
          <p:cNvGrpSpPr/>
          <p:nvPr/>
        </p:nvGrpSpPr>
        <p:grpSpPr>
          <a:xfrm>
            <a:off x="5818170" y="900804"/>
            <a:ext cx="342896" cy="351508"/>
            <a:chOff x="8806868" y="4672256"/>
            <a:chExt cx="342896" cy="351508"/>
          </a:xfrm>
        </p:grpSpPr>
        <p:sp>
          <p:nvSpPr>
            <p:cNvPr id="110" name="Conector 109"/>
            <p:cNvSpPr/>
            <p:nvPr/>
          </p:nvSpPr>
          <p:spPr>
            <a:xfrm>
              <a:off x="8806868" y="4672256"/>
              <a:ext cx="342896" cy="351508"/>
            </a:xfrm>
            <a:prstGeom prst="flowChartConnector">
              <a:avLst/>
            </a:prstGeom>
            <a:solidFill>
              <a:srgbClr val="0068AC"/>
            </a:solidFill>
            <a:ln>
              <a:solidFill>
                <a:srgbClr val="0068A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sz="1000" dirty="0">
                <a:solidFill>
                  <a:srgbClr val="FFC72C"/>
                </a:solidFill>
              </a:endParaRPr>
            </a:p>
          </p:txBody>
        </p:sp>
        <p:sp>
          <p:nvSpPr>
            <p:cNvPr id="111" name="CuadroTexto 110"/>
            <p:cNvSpPr txBox="1"/>
            <p:nvPr/>
          </p:nvSpPr>
          <p:spPr>
            <a:xfrm>
              <a:off x="8840296" y="4694122"/>
              <a:ext cx="27603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s-MX" sz="1400" dirty="0">
                  <a:solidFill>
                    <a:srgbClr val="FFC72C"/>
                  </a:solidFill>
                </a:rPr>
                <a:t>2</a:t>
              </a:r>
              <a:endParaRPr lang="es-MX" sz="1600" dirty="0">
                <a:solidFill>
                  <a:srgbClr val="FFC72C"/>
                </a:solidFill>
              </a:endParaRPr>
            </a:p>
          </p:txBody>
        </p:sp>
      </p:grpSp>
      <p:grpSp>
        <p:nvGrpSpPr>
          <p:cNvPr id="112" name="Grupo 111"/>
          <p:cNvGrpSpPr/>
          <p:nvPr/>
        </p:nvGrpSpPr>
        <p:grpSpPr>
          <a:xfrm>
            <a:off x="11648818" y="900804"/>
            <a:ext cx="342896" cy="351508"/>
            <a:chOff x="8806868" y="4672256"/>
            <a:chExt cx="342896" cy="351508"/>
          </a:xfrm>
        </p:grpSpPr>
        <p:sp>
          <p:nvSpPr>
            <p:cNvPr id="113" name="Conector 112"/>
            <p:cNvSpPr/>
            <p:nvPr/>
          </p:nvSpPr>
          <p:spPr>
            <a:xfrm>
              <a:off x="8806868" y="4672256"/>
              <a:ext cx="342896" cy="351508"/>
            </a:xfrm>
            <a:prstGeom prst="flowChartConnector">
              <a:avLst/>
            </a:prstGeom>
            <a:solidFill>
              <a:srgbClr val="0068AC"/>
            </a:solidFill>
            <a:ln>
              <a:solidFill>
                <a:srgbClr val="0068A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sz="1000" dirty="0">
                <a:solidFill>
                  <a:srgbClr val="FFC72C"/>
                </a:solidFill>
              </a:endParaRPr>
            </a:p>
          </p:txBody>
        </p:sp>
        <p:sp>
          <p:nvSpPr>
            <p:cNvPr id="114" name="CuadroTexto 113"/>
            <p:cNvSpPr txBox="1"/>
            <p:nvPr/>
          </p:nvSpPr>
          <p:spPr>
            <a:xfrm>
              <a:off x="8840296" y="4694122"/>
              <a:ext cx="27603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s-MX" sz="1400" dirty="0">
                  <a:solidFill>
                    <a:srgbClr val="FFC72C"/>
                  </a:solidFill>
                </a:rPr>
                <a:t>4</a:t>
              </a:r>
              <a:endParaRPr lang="es-MX" sz="1600" dirty="0">
                <a:solidFill>
                  <a:srgbClr val="FFC72C"/>
                </a:solidFill>
              </a:endParaRPr>
            </a:p>
          </p:txBody>
        </p:sp>
      </p:grpSp>
      <p:grpSp>
        <p:nvGrpSpPr>
          <p:cNvPr id="115" name="Grupo 114"/>
          <p:cNvGrpSpPr/>
          <p:nvPr/>
        </p:nvGrpSpPr>
        <p:grpSpPr>
          <a:xfrm>
            <a:off x="2708306" y="887925"/>
            <a:ext cx="342896" cy="351508"/>
            <a:chOff x="8806868" y="4672256"/>
            <a:chExt cx="342896" cy="351508"/>
          </a:xfrm>
        </p:grpSpPr>
        <p:sp>
          <p:nvSpPr>
            <p:cNvPr id="116" name="Conector 115"/>
            <p:cNvSpPr/>
            <p:nvPr/>
          </p:nvSpPr>
          <p:spPr>
            <a:xfrm>
              <a:off x="8806868" y="4672256"/>
              <a:ext cx="342896" cy="351508"/>
            </a:xfrm>
            <a:prstGeom prst="flowChartConnector">
              <a:avLst/>
            </a:prstGeom>
            <a:solidFill>
              <a:srgbClr val="0068AC"/>
            </a:solidFill>
            <a:ln>
              <a:solidFill>
                <a:srgbClr val="0068A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sz="1000" dirty="0">
                <a:solidFill>
                  <a:srgbClr val="FFC72C"/>
                </a:solidFill>
              </a:endParaRPr>
            </a:p>
          </p:txBody>
        </p:sp>
        <p:sp>
          <p:nvSpPr>
            <p:cNvPr id="117" name="CuadroTexto 116"/>
            <p:cNvSpPr txBox="1"/>
            <p:nvPr/>
          </p:nvSpPr>
          <p:spPr>
            <a:xfrm>
              <a:off x="8840296" y="4681243"/>
              <a:ext cx="27603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s-MX" sz="1400" dirty="0">
                  <a:solidFill>
                    <a:srgbClr val="FFC72C"/>
                  </a:solidFill>
                </a:rPr>
                <a:t>1</a:t>
              </a:r>
              <a:endParaRPr lang="es-MX" sz="1600" dirty="0">
                <a:solidFill>
                  <a:srgbClr val="FFC72C"/>
                </a:solidFill>
              </a:endParaRPr>
            </a:p>
          </p:txBody>
        </p:sp>
      </p:grpSp>
      <p:sp>
        <p:nvSpPr>
          <p:cNvPr id="73" name="CuadroTexto 52"/>
          <p:cNvSpPr txBox="1"/>
          <p:nvPr/>
        </p:nvSpPr>
        <p:spPr>
          <a:xfrm>
            <a:off x="141311" y="4665769"/>
            <a:ext cx="299097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1100" dirty="0" smtClean="0">
                <a:latin typeface="Lucida Bright" panose="02040602050505020304" pitchFamily="18" charset="0"/>
              </a:rPr>
              <a:t>Aspirar as escadas 20 minutos depois da lavagem. </a:t>
            </a:r>
            <a:endParaRPr lang="es-MX" sz="1100" dirty="0">
              <a:latin typeface="Lucida Bright" panose="02040602050505020304" pitchFamily="18" charset="0"/>
            </a:endParaRPr>
          </a:p>
        </p:txBody>
      </p:sp>
      <p:sp>
        <p:nvSpPr>
          <p:cNvPr id="85" name="CuadroTexto 52"/>
          <p:cNvSpPr txBox="1"/>
          <p:nvPr/>
        </p:nvSpPr>
        <p:spPr>
          <a:xfrm>
            <a:off x="3086560" y="1978967"/>
            <a:ext cx="3145431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1100" dirty="0" smtClean="0">
                <a:latin typeface="Lucida Bright" panose="02040602050505020304" pitchFamily="18" charset="0"/>
              </a:rPr>
              <a:t>Completar metade do balde com o produto</a:t>
            </a:r>
            <a:br>
              <a:rPr lang="en-US" sz="1100" dirty="0" smtClean="0">
                <a:latin typeface="Lucida Bright" panose="02040602050505020304" pitchFamily="18" charset="0"/>
              </a:rPr>
            </a:br>
            <a:r>
              <a:rPr lang="en-US" sz="1100" dirty="0" smtClean="0">
                <a:latin typeface="Lucida Bright" panose="02040602050505020304" pitchFamily="18" charset="0"/>
              </a:rPr>
              <a:t>Taski Tapi ja diluído.  </a:t>
            </a:r>
          </a:p>
          <a:p>
            <a:pPr algn="just">
              <a:lnSpc>
                <a:spcPct val="150000"/>
              </a:lnSpc>
            </a:pPr>
            <a:r>
              <a:rPr lang="es-MX" sz="1100" dirty="0">
                <a:latin typeface="Lucida Bright" panose="02040602050505020304" pitchFamily="18" charset="0"/>
                <a:cs typeface="Lucida Sans" panose="020B0602040502020204" pitchFamily="34" charset="0"/>
              </a:rPr>
              <a:t>Nota: Cuidado para não estragar os leds </a:t>
            </a:r>
            <a:r>
              <a:rPr lang="es-MX" sz="1100" dirty="0" smtClean="0">
                <a:latin typeface="Lucida Bright" panose="02040602050505020304" pitchFamily="18" charset="0"/>
                <a:cs typeface="Lucida Sans" panose="020B0602040502020204" pitchFamily="34" charset="0"/>
              </a:rPr>
              <a:t>ao</a:t>
            </a:r>
            <a:r>
              <a:rPr lang="es-MX" sz="1100" dirty="0">
                <a:latin typeface="Lucida Bright" panose="02040602050505020304" pitchFamily="18" charset="0"/>
                <a:cs typeface="Lucida Sans" panose="020B0602040502020204" pitchFamily="34" charset="0"/>
              </a:rPr>
              <a:t/>
            </a:r>
            <a:br>
              <a:rPr lang="es-MX" sz="1100" dirty="0">
                <a:latin typeface="Lucida Bright" panose="02040602050505020304" pitchFamily="18" charset="0"/>
                <a:cs typeface="Lucida Sans" panose="020B0602040502020204" pitchFamily="34" charset="0"/>
              </a:rPr>
            </a:br>
            <a:r>
              <a:rPr lang="es-MX" sz="1100" dirty="0" smtClean="0">
                <a:latin typeface="Lucida Bright" panose="02040602050505020304" pitchFamily="18" charset="0"/>
                <a:cs typeface="Lucida Sans" panose="020B0602040502020204" pitchFamily="34" charset="0"/>
              </a:rPr>
              <a:t>esfregar as </a:t>
            </a:r>
            <a:r>
              <a:rPr lang="es-MX" sz="1100" dirty="0">
                <a:latin typeface="Lucida Bright" panose="02040602050505020304" pitchFamily="18" charset="0"/>
                <a:cs typeface="Lucida Sans" panose="020B0602040502020204" pitchFamily="34" charset="0"/>
              </a:rPr>
              <a:t>escadas. </a:t>
            </a:r>
            <a:endParaRPr lang="es-MX" sz="1050" dirty="0">
              <a:latin typeface="Lucida Bright" panose="02040602050505020304" pitchFamily="18" charset="0"/>
              <a:cs typeface="Lucida Sans" panose="020B0602040502020204" pitchFamily="34" charset="0"/>
            </a:endParaRPr>
          </a:p>
        </p:txBody>
      </p:sp>
      <p:grpSp>
        <p:nvGrpSpPr>
          <p:cNvPr id="86" name="Grupo 85"/>
          <p:cNvGrpSpPr/>
          <p:nvPr/>
        </p:nvGrpSpPr>
        <p:grpSpPr>
          <a:xfrm>
            <a:off x="2668843" y="3182660"/>
            <a:ext cx="342896" cy="351508"/>
            <a:chOff x="8806868" y="4672256"/>
            <a:chExt cx="342896" cy="351508"/>
          </a:xfrm>
        </p:grpSpPr>
        <p:sp>
          <p:nvSpPr>
            <p:cNvPr id="87" name="Conector 106"/>
            <p:cNvSpPr/>
            <p:nvPr/>
          </p:nvSpPr>
          <p:spPr>
            <a:xfrm>
              <a:off x="8806868" y="4672256"/>
              <a:ext cx="342896" cy="351508"/>
            </a:xfrm>
            <a:prstGeom prst="flowChartConnector">
              <a:avLst/>
            </a:prstGeom>
            <a:solidFill>
              <a:srgbClr val="0068AC"/>
            </a:solidFill>
            <a:ln>
              <a:solidFill>
                <a:srgbClr val="0068A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sz="1000" dirty="0">
                <a:solidFill>
                  <a:srgbClr val="FFC72C"/>
                </a:solidFill>
              </a:endParaRPr>
            </a:p>
          </p:txBody>
        </p:sp>
        <p:sp>
          <p:nvSpPr>
            <p:cNvPr id="88" name="CuadroTexto 107"/>
            <p:cNvSpPr txBox="1"/>
            <p:nvPr/>
          </p:nvSpPr>
          <p:spPr>
            <a:xfrm>
              <a:off x="8840296" y="4694122"/>
              <a:ext cx="27603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s-MX" sz="1400" dirty="0">
                  <a:solidFill>
                    <a:srgbClr val="FFC72C"/>
                  </a:solidFill>
                </a:rPr>
                <a:t>5</a:t>
              </a:r>
              <a:endParaRPr lang="es-MX" sz="1600" dirty="0">
                <a:solidFill>
                  <a:srgbClr val="FFC72C"/>
                </a:solidFill>
              </a:endParaRPr>
            </a:p>
          </p:txBody>
        </p:sp>
      </p:grpSp>
      <p:sp>
        <p:nvSpPr>
          <p:cNvPr id="75" name="CaixaDeTexto 57"/>
          <p:cNvSpPr txBox="1"/>
          <p:nvPr/>
        </p:nvSpPr>
        <p:spPr>
          <a:xfrm>
            <a:off x="10979083" y="82413"/>
            <a:ext cx="1243546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300" b="1" dirty="0" smtClean="0"/>
              <a:t>Versão: 1.0</a:t>
            </a:r>
          </a:p>
          <a:p>
            <a:r>
              <a:rPr lang="pt-BR" sz="1300" b="1" dirty="0" smtClean="0"/>
              <a:t>Fevereiro/2017</a:t>
            </a:r>
            <a:endParaRPr lang="pt-BR" sz="1300" b="1" dirty="0"/>
          </a:p>
        </p:txBody>
      </p:sp>
      <p:sp>
        <p:nvSpPr>
          <p:cNvPr id="89" name="CuadroTexto 3"/>
          <p:cNvSpPr txBox="1"/>
          <p:nvPr/>
        </p:nvSpPr>
        <p:spPr>
          <a:xfrm>
            <a:off x="1848070" y="148015"/>
            <a:ext cx="913101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b="1" dirty="0" smtClean="0">
                <a:solidFill>
                  <a:srgbClr val="FFC72C"/>
                </a:solidFill>
                <a:latin typeface="Clarendon BT" panose="02040804050505030204" pitchFamily="18" charset="0"/>
              </a:rPr>
              <a:t>APOIO VISUAL: LIMPEZA DO CARPETE (ESCADAS)</a:t>
            </a:r>
            <a:endParaRPr lang="es-MX" sz="2200" b="1" dirty="0" smtClean="0">
              <a:solidFill>
                <a:srgbClr val="FFC72C"/>
              </a:solidFill>
              <a:latin typeface="Clarendon BT" panose="02040804050505030204" pitchFamily="18" charset="0"/>
            </a:endParaRPr>
          </a:p>
        </p:txBody>
      </p:sp>
      <p:grpSp>
        <p:nvGrpSpPr>
          <p:cNvPr id="140" name="Grupo 108"/>
          <p:cNvGrpSpPr/>
          <p:nvPr/>
        </p:nvGrpSpPr>
        <p:grpSpPr>
          <a:xfrm>
            <a:off x="8739528" y="898656"/>
            <a:ext cx="342896" cy="351508"/>
            <a:chOff x="8806868" y="4672256"/>
            <a:chExt cx="342896" cy="351508"/>
          </a:xfrm>
        </p:grpSpPr>
        <p:sp>
          <p:nvSpPr>
            <p:cNvPr id="141" name="Conector 109"/>
            <p:cNvSpPr/>
            <p:nvPr/>
          </p:nvSpPr>
          <p:spPr>
            <a:xfrm>
              <a:off x="8806868" y="4672256"/>
              <a:ext cx="342896" cy="351508"/>
            </a:xfrm>
            <a:prstGeom prst="flowChartConnector">
              <a:avLst/>
            </a:prstGeom>
            <a:solidFill>
              <a:srgbClr val="0068AC"/>
            </a:solidFill>
            <a:ln>
              <a:solidFill>
                <a:srgbClr val="0068A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sz="1000" dirty="0">
                <a:solidFill>
                  <a:srgbClr val="FFC72C"/>
                </a:solidFill>
              </a:endParaRPr>
            </a:p>
          </p:txBody>
        </p:sp>
        <p:sp>
          <p:nvSpPr>
            <p:cNvPr id="142" name="CuadroTexto 110"/>
            <p:cNvSpPr txBox="1"/>
            <p:nvPr/>
          </p:nvSpPr>
          <p:spPr>
            <a:xfrm>
              <a:off x="8840296" y="4694122"/>
              <a:ext cx="27603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s-MX" sz="1400" dirty="0">
                  <a:solidFill>
                    <a:srgbClr val="FFC72C"/>
                  </a:solidFill>
                </a:rPr>
                <a:t>3</a:t>
              </a:r>
              <a:endParaRPr lang="es-MX" sz="1600" dirty="0">
                <a:solidFill>
                  <a:srgbClr val="FFC72C"/>
                </a:solidFill>
              </a:endParaRPr>
            </a:p>
          </p:txBody>
        </p:sp>
      </p:grpSp>
      <p:pic>
        <p:nvPicPr>
          <p:cNvPr id="67" name="Imagem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97427" y="971689"/>
            <a:ext cx="759918" cy="1047204"/>
          </a:xfrm>
          <a:prstGeom prst="rect">
            <a:avLst/>
          </a:prstGeom>
        </p:spPr>
      </p:pic>
      <p:pic>
        <p:nvPicPr>
          <p:cNvPr id="68" name="Picture 6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48833" y="1095298"/>
            <a:ext cx="500280" cy="824461"/>
          </a:xfrm>
          <a:prstGeom prst="rect">
            <a:avLst/>
          </a:prstGeom>
        </p:spPr>
      </p:pic>
      <p:pic>
        <p:nvPicPr>
          <p:cNvPr id="69" name="Imagem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71200" y="928656"/>
            <a:ext cx="753644" cy="1038559"/>
          </a:xfrm>
          <a:prstGeom prst="rect">
            <a:avLst/>
          </a:prstGeom>
        </p:spPr>
      </p:pic>
      <p:sp>
        <p:nvSpPr>
          <p:cNvPr id="56" name="CuadroTexto 52"/>
          <p:cNvSpPr txBox="1"/>
          <p:nvPr/>
        </p:nvSpPr>
        <p:spPr>
          <a:xfrm>
            <a:off x="3240733" y="3686927"/>
            <a:ext cx="279595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1400" b="1" dirty="0" smtClean="0">
                <a:latin typeface="Lucida Bright" panose="02040602050505020304" pitchFamily="18" charset="0"/>
              </a:rPr>
              <a:t>Os galões devem estar acoplados no suporte com cadeado para evitar o transporte.</a:t>
            </a:r>
            <a:endParaRPr lang="es-MX" sz="1400" b="1" dirty="0">
              <a:latin typeface="Lucida Bright" panose="02040602050505020304" pitchFamily="18" charset="0"/>
            </a:endParaRPr>
          </a:p>
        </p:txBody>
      </p:sp>
      <p:sp>
        <p:nvSpPr>
          <p:cNvPr id="52" name="CuadroTexto 30"/>
          <p:cNvSpPr txBox="1"/>
          <p:nvPr/>
        </p:nvSpPr>
        <p:spPr>
          <a:xfrm>
            <a:off x="116728" y="1937849"/>
            <a:ext cx="2976217" cy="11233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200" b="1" u="sng" dirty="0" smtClean="0">
                <a:latin typeface="Lucida Bright" panose="02040602050505020304" pitchFamily="18" charset="0"/>
                <a:cs typeface="Lucida Sans" panose="020B0602040502020204" pitchFamily="34" charset="0"/>
              </a:rPr>
              <a:t>Lavagem das escadas:</a:t>
            </a:r>
          </a:p>
          <a:p>
            <a:pPr algn="just"/>
            <a:endParaRPr lang="es-MX" sz="1100" dirty="0" smtClean="0">
              <a:latin typeface="Lucida Bright" panose="02040602050505020304" pitchFamily="18" charset="0"/>
              <a:cs typeface="Lucida Sans" panose="020B0602040502020204" pitchFamily="34" charset="0"/>
            </a:endParaRPr>
          </a:p>
          <a:p>
            <a:pPr algn="just"/>
            <a:r>
              <a:rPr lang="es-MX" sz="1100" dirty="0" smtClean="0">
                <a:latin typeface="Lucida Bright" panose="02040602050505020304" pitchFamily="18" charset="0"/>
                <a:cs typeface="Lucida Sans" panose="020B0602040502020204" pitchFamily="34" charset="0"/>
              </a:rPr>
              <a:t>Semanalmente: público médio/ semana: acima de 8 mil.</a:t>
            </a:r>
          </a:p>
          <a:p>
            <a:pPr algn="just"/>
            <a:r>
              <a:rPr lang="es-MX" sz="1100" dirty="0" smtClean="0">
                <a:latin typeface="Lucida Bright" panose="02040602050505020304" pitchFamily="18" charset="0"/>
                <a:cs typeface="Lucida Sans" panose="020B0602040502020204" pitchFamily="34" charset="0"/>
              </a:rPr>
              <a:t>Quinzenalmente: público médio/ semana: até 8 mil.</a:t>
            </a:r>
          </a:p>
        </p:txBody>
      </p:sp>
      <p:pic>
        <p:nvPicPr>
          <p:cNvPr id="57" name="Imagen 45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1852" t="62416"/>
          <a:stretch/>
        </p:blipFill>
        <p:spPr>
          <a:xfrm>
            <a:off x="1079256" y="1058480"/>
            <a:ext cx="832660" cy="794183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852577" y="1045868"/>
            <a:ext cx="781308" cy="804133"/>
          </a:xfrm>
          <a:prstGeom prst="rect">
            <a:avLst/>
          </a:prstGeom>
        </p:spPr>
      </p:pic>
      <p:pic>
        <p:nvPicPr>
          <p:cNvPr id="60" name="Imagen 11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9797656" y="1051903"/>
            <a:ext cx="1214540" cy="1018258"/>
          </a:xfrm>
          <a:prstGeom prst="rect">
            <a:avLst/>
          </a:prstGeom>
        </p:spPr>
      </p:pic>
      <p:sp>
        <p:nvSpPr>
          <p:cNvPr id="65" name="CuadroTexto 30"/>
          <p:cNvSpPr txBox="1"/>
          <p:nvPr/>
        </p:nvSpPr>
        <p:spPr>
          <a:xfrm>
            <a:off x="6196352" y="1971829"/>
            <a:ext cx="2976217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1100" dirty="0" smtClean="0">
                <a:latin typeface="Lucida Bright" panose="02040602050505020304" pitchFamily="18" charset="0"/>
                <a:cs typeface="Lucida Sans" panose="020B0602040502020204" pitchFamily="34" charset="0"/>
              </a:rPr>
              <a:t>Emergir a vassoura no balde com o produto Taski Tapi e esfregar as escadas fazendo movimentos horizontais. Finalizar a lavagem de cada degrau quando perceber que ela está livre de manchas e sujeiras.</a:t>
            </a:r>
          </a:p>
        </p:txBody>
      </p:sp>
      <p:cxnSp>
        <p:nvCxnSpPr>
          <p:cNvPr id="71" name="Conector recto 32"/>
          <p:cNvCxnSpPr/>
          <p:nvPr/>
        </p:nvCxnSpPr>
        <p:spPr>
          <a:xfrm flipH="1">
            <a:off x="9188487" y="825944"/>
            <a:ext cx="487" cy="2261019"/>
          </a:xfrm>
          <a:prstGeom prst="line">
            <a:avLst/>
          </a:prstGeom>
          <a:ln w="38100">
            <a:solidFill>
              <a:srgbClr val="FFC72C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999292" y="3363529"/>
            <a:ext cx="912624" cy="1173374"/>
          </a:xfrm>
          <a:prstGeom prst="rect">
            <a:avLst/>
          </a:prstGeom>
        </p:spPr>
      </p:pic>
      <p:sp>
        <p:nvSpPr>
          <p:cNvPr id="39" name="CuadroTexto 3"/>
          <p:cNvSpPr txBox="1"/>
          <p:nvPr/>
        </p:nvSpPr>
        <p:spPr>
          <a:xfrm>
            <a:off x="1406137" y="5585989"/>
            <a:ext cx="960605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pt-BR" sz="2200" b="1" dirty="0" smtClean="0">
                <a:solidFill>
                  <a:srgbClr val="0068AC"/>
                </a:solidFill>
                <a:latin typeface="Clarendon BT" panose="02040804050505030204" pitchFamily="18" charset="0"/>
              </a:rPr>
              <a:t>Esses processos encontram-se disponíveis no Guia de Instruções de uso da máquina Taski para lavagem do carpete.</a:t>
            </a:r>
            <a:endParaRPr lang="en-US" sz="2400" dirty="0">
              <a:latin typeface="Lucida Bright" panose="020406020505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511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89E3935653EF34ABE8D81221B884175" ma:contentTypeVersion="9" ma:contentTypeDescription="Create a new document." ma:contentTypeScope="" ma:versionID="822a3e9f533db66c7e839b114cadbef6">
  <xsd:schema xmlns:xsd="http://www.w3.org/2001/XMLSchema" xmlns:xs="http://www.w3.org/2001/XMLSchema" xmlns:p="http://schemas.microsoft.com/office/2006/metadata/properties" xmlns:ns2="b434cdbb-54b5-49ea-a40b-8752fccc213c" xmlns:ns3="dd2f9859-fe61-414d-91be-415ae0412e18" targetNamespace="http://schemas.microsoft.com/office/2006/metadata/properties" ma:root="true" ma:fieldsID="316e8e2269cf370dfc3a7a18996c65e8" ns2:_="" ns3:_="">
    <xsd:import namespace="b434cdbb-54b5-49ea-a40b-8752fccc213c"/>
    <xsd:import namespace="dd2f9859-fe61-414d-91be-415ae0412e18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ingHintHash" minOccurs="0"/>
                <xsd:element ref="ns2:SharedWithDetails" minOccurs="0"/>
                <xsd:element ref="ns2:LastSharedByUser" minOccurs="0"/>
                <xsd:element ref="ns2:LastSharedByTime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434cdbb-54b5-49ea-a40b-8752fccc213c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ingHintHash" ma:index="9" nillable="true" ma:displayName="Sharing Hint Hash" ma:internalName="SharingHintHash" ma:readOnly="true">
      <xsd:simpleType>
        <xsd:restriction base="dms:Text"/>
      </xsd:simpleType>
    </xsd:element>
    <xsd:element name="SharedWithDetails" ma:index="1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LastSharedByUser" ma:index="11" nillable="true" ma:displayName="Last Shared By User" ma:description="" ma:internalName="LastSharedByUser" ma:readOnly="true">
      <xsd:simpleType>
        <xsd:restriction base="dms:Note">
          <xsd:maxLength value="255"/>
        </xsd:restriction>
      </xsd:simpleType>
    </xsd:element>
    <xsd:element name="LastSharedByTime" ma:index="12" nillable="true" ma:displayName="Last Shared By Time" ma:description="" ma:internalName="LastSharedByTime" ma:readOnly="tru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d2f9859-fe61-414d-91be-415ae0412e1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3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4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5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6" nillable="true" ma:displayName="MediaServiceAutoTags" ma:description="" ma:internalName="MediaServiceAutoTag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AC7CD0E1-290D-4882-98EC-B4BD9D86815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434cdbb-54b5-49ea-a40b-8752fccc213c"/>
    <ds:schemaRef ds:uri="dd2f9859-fe61-414d-91be-415ae0412e1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AF0AE8F6-E84E-436E-807A-8C3BA389440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7D2CC3F-AE5A-4FD2-9316-47288773B054}">
  <ds:schemaRefs>
    <ds:schemaRef ds:uri="b434cdbb-54b5-49ea-a40b-8752fccc213c"/>
    <ds:schemaRef ds:uri="http://purl.org/dc/terms/"/>
    <ds:schemaRef ds:uri="http://schemas.microsoft.com/office/2006/documentManagement/types"/>
    <ds:schemaRef ds:uri="http://schemas.microsoft.com/office/2006/metadata/properties"/>
    <ds:schemaRef ds:uri="http://purl.org/dc/dcmitype/"/>
    <ds:schemaRef ds:uri="http://purl.org/dc/elements/1.1/"/>
    <ds:schemaRef ds:uri="http://schemas.microsoft.com/office/infopath/2007/PartnerControls"/>
    <ds:schemaRef ds:uri="http://schemas.openxmlformats.org/package/2006/metadata/core-properties"/>
    <ds:schemaRef ds:uri="dd2f9859-fe61-414d-91be-415ae0412e18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Cinépolis nuevo</Template>
  <TotalTime>3105</TotalTime>
  <Words>718</Words>
  <Application>Microsoft Office PowerPoint</Application>
  <PresentationFormat>Widescreen</PresentationFormat>
  <Paragraphs>104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Calibri</vt:lpstr>
      <vt:lpstr>Clarendon BT</vt:lpstr>
      <vt:lpstr>Lucida Bright</vt:lpstr>
      <vt:lpstr>Lucida Sans</vt:lpstr>
      <vt:lpstr>Tema de Office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SAAG</dc:creator>
  <cp:lastModifiedBy>Daniele Endler (ext. Scanton)</cp:lastModifiedBy>
  <cp:revision>272</cp:revision>
  <cp:lastPrinted>2014-09-04T15:23:24Z</cp:lastPrinted>
  <dcterms:created xsi:type="dcterms:W3CDTF">2013-12-12T17:28:36Z</dcterms:created>
  <dcterms:modified xsi:type="dcterms:W3CDTF">2017-10-05T13:53:22Z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0x010100289E3935653EF34ABE8D81221B884175</vt:lpwstr>
  </property>
</Properties>
</file>