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0" r:id="rId6"/>
  </p:sldIdLst>
  <p:sldSz cx="12192000" cy="6858000"/>
  <p:notesSz cx="6797675" cy="992663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AC"/>
    <a:srgbClr val="FFC72C"/>
    <a:srgbClr val="295999"/>
    <a:srgbClr val="EDC2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8971" autoAdjust="0"/>
    <p:restoredTop sz="84560" autoAdjust="0"/>
  </p:normalViewPr>
  <p:slideViewPr>
    <p:cSldViewPr snapToGrid="0">
      <p:cViewPr varScale="1">
        <p:scale>
          <a:sx n="74" d="100"/>
          <a:sy n="74" d="100"/>
        </p:scale>
        <p:origin x="99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-2874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E5F40-3ED7-4251-8A6B-1B11447D311D}" type="datetimeFigureOut">
              <a:rPr lang="es-MX" smtClean="0"/>
              <a:t>26/06/2017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205AF-1A58-410B-AE42-52C32DE3032B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74545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89FEA6-CF1F-4738-B052-094D19FAC746}" type="datetimeFigureOut">
              <a:rPr lang="en-US" smtClean="0"/>
              <a:t>6/26/2017</a:t>
            </a:fld>
            <a:endParaRPr lang="en-US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08E0E-3DC4-4D62-BDA0-2AE37D04F7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246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08E0E-3DC4-4D62-BDA0-2AE37D04F79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597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08E0E-3DC4-4D62-BDA0-2AE37D04F79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949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6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948" y="31514"/>
            <a:ext cx="634089" cy="702086"/>
          </a:xfrm>
          <a:prstGeom prst="rect">
            <a:avLst/>
          </a:prstGeom>
        </p:spPr>
      </p:pic>
      <p:pic>
        <p:nvPicPr>
          <p:cNvPr id="9" name="0 Imagen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8" y="31514"/>
            <a:ext cx="1673866" cy="65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496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6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502" y="63598"/>
            <a:ext cx="634089" cy="702086"/>
          </a:xfrm>
          <a:prstGeom prst="rect">
            <a:avLst/>
          </a:prstGeom>
        </p:spPr>
      </p:pic>
      <p:pic>
        <p:nvPicPr>
          <p:cNvPr id="6" name="0 Imagen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68" y="63598"/>
            <a:ext cx="1673866" cy="65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67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6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948" y="31514"/>
            <a:ext cx="634089" cy="702086"/>
          </a:xfrm>
          <a:prstGeom prst="rect">
            <a:avLst/>
          </a:prstGeom>
        </p:spPr>
      </p:pic>
      <p:pic>
        <p:nvPicPr>
          <p:cNvPr id="9" name="0 Imagen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8" y="31514"/>
            <a:ext cx="1673866" cy="65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397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6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502" y="63598"/>
            <a:ext cx="634089" cy="702086"/>
          </a:xfrm>
          <a:prstGeom prst="rect">
            <a:avLst/>
          </a:prstGeom>
        </p:spPr>
      </p:pic>
      <p:pic>
        <p:nvPicPr>
          <p:cNvPr id="6" name="0 Imagen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68" y="63598"/>
            <a:ext cx="1673866" cy="65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638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2486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49" r:id="rId3"/>
    <p:sldLayoutId id="2147483650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-128391" y="731688"/>
            <a:ext cx="3334869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BRASIL: LIMPEZA DE PISO </a:t>
            </a:r>
          </a:p>
          <a:p>
            <a:pPr algn="ctr"/>
            <a:r>
              <a:rPr lang="es-MX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(Lobby e Corredores)</a:t>
            </a:r>
          </a:p>
          <a:p>
            <a:pPr algn="ctr"/>
            <a:r>
              <a:rPr lang="es-MX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Pré Operativo</a:t>
            </a:r>
          </a:p>
          <a:p>
            <a:pPr algn="ctr"/>
            <a:endParaRPr lang="es-MX" sz="1700" b="1" dirty="0" smtClean="0">
              <a:solidFill>
                <a:srgbClr val="0068AC"/>
              </a:solidFill>
              <a:latin typeface="Clarendon BT" panose="02040804050505030204" pitchFamily="18" charset="0"/>
            </a:endParaRPr>
          </a:p>
          <a:p>
            <a:pPr algn="ctr"/>
            <a:r>
              <a:rPr lang="pt-BR" sz="1700" b="1" dirty="0" smtClean="0">
                <a:solidFill>
                  <a:srgbClr val="FFC72C"/>
                </a:solidFill>
                <a:latin typeface="Clarendon BT" panose="02040804050505030204" pitchFamily="18" charset="0"/>
              </a:rPr>
              <a:t>Apoio</a:t>
            </a:r>
            <a:r>
              <a:rPr lang="es-MX" sz="1700" b="1" dirty="0" smtClean="0">
                <a:solidFill>
                  <a:srgbClr val="FFC72C"/>
                </a:solidFill>
                <a:latin typeface="Clarendon BT" panose="02040804050505030204" pitchFamily="18" charset="0"/>
              </a:rPr>
              <a:t> visual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134471" y="2167575"/>
            <a:ext cx="2818693" cy="4100259"/>
          </a:xfrm>
          <a:prstGeom prst="roundRect">
            <a:avLst/>
          </a:prstGeom>
          <a:noFill/>
          <a:ln w="19050">
            <a:solidFill>
              <a:srgbClr val="0068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-86175" y="2290203"/>
            <a:ext cx="3310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EPI’s/ Acessórios: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3104549" y="134301"/>
            <a:ext cx="8948496" cy="1417479"/>
          </a:xfrm>
          <a:prstGeom prst="roundRect">
            <a:avLst/>
          </a:prstGeom>
          <a:noFill/>
          <a:ln w="19050">
            <a:solidFill>
              <a:srgbClr val="0068A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>
            <a:off x="3355562" y="170770"/>
            <a:ext cx="5269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u="sng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CONSIDERAÇÕES IMPORTANTES:</a:t>
            </a:r>
            <a:endParaRPr lang="es-MX" sz="1400" b="1" u="sng" dirty="0">
              <a:solidFill>
                <a:srgbClr val="FF0000"/>
              </a:solidFill>
              <a:latin typeface="Lucida Bright" panose="02040602050505020304" pitchFamily="18" charset="0"/>
            </a:endParaRPr>
          </a:p>
        </p:txBody>
      </p:sp>
      <p:cxnSp>
        <p:nvCxnSpPr>
          <p:cNvPr id="15" name="Conector recto 14"/>
          <p:cNvCxnSpPr/>
          <p:nvPr/>
        </p:nvCxnSpPr>
        <p:spPr>
          <a:xfrm>
            <a:off x="7828432" y="1658471"/>
            <a:ext cx="0" cy="5042647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3541064" y="4179795"/>
            <a:ext cx="8520947" cy="0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5661211" y="1658471"/>
            <a:ext cx="0" cy="5024717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>
            <a:off x="9977717" y="1658471"/>
            <a:ext cx="0" cy="5024717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/>
          <p:cNvSpPr/>
          <p:nvPr/>
        </p:nvSpPr>
        <p:spPr>
          <a:xfrm>
            <a:off x="3541063" y="1658471"/>
            <a:ext cx="8520947" cy="5042647"/>
          </a:xfrm>
          <a:prstGeom prst="rect">
            <a:avLst/>
          </a:prstGeom>
          <a:noFill/>
          <a:ln w="38100">
            <a:solidFill>
              <a:srgbClr val="0068A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" name="CuadroTexto 1"/>
          <p:cNvSpPr txBox="1"/>
          <p:nvPr/>
        </p:nvSpPr>
        <p:spPr>
          <a:xfrm>
            <a:off x="3555787" y="3502835"/>
            <a:ext cx="2120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Montar a máquina colocando o disco vermelho ou branco, mangueira, rodo, reservatórios e filtro de tecido</a:t>
            </a:r>
            <a:endParaRPr lang="es-MX" sz="1000" dirty="0">
              <a:latin typeface="Lucida Bright" panose="02040602050505020304" pitchFamily="18" charset="0"/>
              <a:cs typeface="Lucida Sans" panose="020B0602040502020204" pitchFamily="34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5657293" y="3581604"/>
            <a:ext cx="21582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Abastecer os reservatórios com o produto Alpha HP 1:256.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7839086" y="3570665"/>
            <a:ext cx="212014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>
                <a:latin typeface="Lucida Bright" panose="02040602050505020304" pitchFamily="18" charset="0"/>
              </a:rPr>
              <a:t>Varrer o piso com mop pó e usar uma pá para depositar o lixo  </a:t>
            </a:r>
            <a:r>
              <a:rPr lang="es-ES" sz="1100" dirty="0" smtClean="0">
                <a:latin typeface="Lucida Bright" panose="02040602050505020304" pitchFamily="18" charset="0"/>
              </a:rPr>
              <a:t>no cesto.</a:t>
            </a:r>
            <a:endParaRPr lang="es-ES" sz="1100" dirty="0">
              <a:latin typeface="Lucida Bright" panose="02040602050505020304" pitchFamily="18" charset="0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3526966" y="5783757"/>
            <a:ext cx="21492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MX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>Depois de utilizado a máquina, </a:t>
            </a:r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passar </a:t>
            </a:r>
            <a:r>
              <a:rPr lang="es-MX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>o mop úmido </a:t>
            </a:r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para </a:t>
            </a:r>
            <a:r>
              <a:rPr lang="es-MX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>retirar o resíduo de produto sobrante no piso.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5677657" y="5570894"/>
            <a:ext cx="216216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>Após o uso da máquina, </a:t>
            </a:r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lavar o disco, mangueira, rodo e reservatórios com o produto Alpha HP 1:256 e esponja multiuso. Já o disco, enxaguar em água corrente.</a:t>
            </a:r>
            <a:endParaRPr lang="es-MX" sz="1100" dirty="0">
              <a:latin typeface="Lucida Bright" panose="02040602050505020304" pitchFamily="18" charset="0"/>
              <a:cs typeface="Lucida Sans" panose="020B0602040502020204" pitchFamily="34" charset="0"/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7835907" y="6087874"/>
            <a:ext cx="206636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Deixar os compartimentos e disco  na sala dosadora para secar. </a:t>
            </a:r>
            <a:endParaRPr lang="es-MX" sz="1100" dirty="0">
              <a:latin typeface="Lucida Bright" panose="02040602050505020304" pitchFamily="18" charset="0"/>
              <a:cs typeface="Lucida Sans" panose="020B0602040502020204" pitchFamily="34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223331" y="2782981"/>
            <a:ext cx="2782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Bota PVC preta;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>
                <a:latin typeface="Lucida Bright" panose="02040602050505020304" pitchFamily="18" charset="0"/>
              </a:rPr>
              <a:t>Luva </a:t>
            </a:r>
            <a:r>
              <a:rPr lang="es-MX" sz="1200" dirty="0" smtClean="0">
                <a:latin typeface="Lucida Bright" panose="02040602050505020304" pitchFamily="18" charset="0"/>
              </a:rPr>
              <a:t>Nitrílica.</a:t>
            </a:r>
            <a:endParaRPr lang="es-MX" sz="1200" dirty="0">
              <a:latin typeface="Lucida Bright" panose="02040602050505020304" pitchFamily="18" charset="0"/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3186209" y="435959"/>
            <a:ext cx="8787526" cy="1115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50" dirty="0" smtClean="0">
                <a:latin typeface="Lucida Bright" panose="02040602050505020304" pitchFamily="18" charset="0"/>
              </a:rPr>
              <a:t>A limpeza dos comportimentos, disco e máquina deve ser realizada logo após o uso</a:t>
            </a:r>
            <a:r>
              <a:rPr lang="en-US" sz="950" dirty="0">
                <a:latin typeface="Lucida Bright" panose="02040602050505020304" pitchFamily="18" charset="0"/>
              </a:rPr>
              <a:t>;</a:t>
            </a:r>
            <a:endParaRPr lang="en-US" sz="950" dirty="0" smtClean="0">
              <a:latin typeface="Lucida Bright" panose="020406020505050203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50" dirty="0" smtClean="0">
                <a:latin typeface="Lucida Bright" panose="02040602050505020304" pitchFamily="18" charset="0"/>
              </a:rPr>
              <a:t>Deve utilizar o disco vermelho. </a:t>
            </a:r>
            <a:r>
              <a:rPr lang="en-US" sz="95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A </a:t>
            </a:r>
            <a:r>
              <a:rPr lang="en-US" sz="950" dirty="0">
                <a:latin typeface="Lucida Bright" panose="02040602050505020304" pitchFamily="18" charset="0"/>
                <a:cs typeface="Lucida Sans" panose="020B0602040502020204" pitchFamily="34" charset="0"/>
              </a:rPr>
              <a:t>troca do disco deve ser trocado sempre que ele estiver </a:t>
            </a:r>
            <a:r>
              <a:rPr lang="en-US" sz="95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gasto (sempre que ele dobrar com </a:t>
            </a:r>
            <a:r>
              <a:rPr lang="en-US" sz="950" dirty="0">
                <a:latin typeface="Lucida Bright" panose="02040602050505020304" pitchFamily="18" charset="0"/>
                <a:cs typeface="Lucida Sans" panose="020B0602040502020204" pitchFamily="34" charset="0"/>
              </a:rPr>
              <a:t>facilidade </a:t>
            </a:r>
            <a:r>
              <a:rPr lang="en-US" sz="95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demonstrará </a:t>
            </a:r>
            <a:r>
              <a:rPr lang="en-US" sz="950" dirty="0">
                <a:latin typeface="Lucida Bright" panose="02040602050505020304" pitchFamily="18" charset="0"/>
                <a:cs typeface="Lucida Sans" panose="020B0602040502020204" pitchFamily="34" charset="0"/>
              </a:rPr>
              <a:t>que o mesmo </a:t>
            </a:r>
            <a:r>
              <a:rPr lang="en-US" sz="95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precisa ser substituído);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5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Limpar em dias </a:t>
            </a:r>
            <a:r>
              <a:rPr lang="es-MX" sz="950" dirty="0">
                <a:latin typeface="Lucida Bright" panose="02040602050505020304" pitchFamily="18" charset="0"/>
                <a:cs typeface="Lucida Sans" panose="020B0602040502020204" pitchFamily="34" charset="0"/>
              </a:rPr>
              <a:t>alternados (dia sim, dia não) </a:t>
            </a:r>
            <a:r>
              <a:rPr lang="es-MX" sz="95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ou quando houver necessidade, os cinemas que atenderem </a:t>
            </a:r>
            <a:r>
              <a:rPr lang="es-MX" sz="950" dirty="0">
                <a:latin typeface="Lucida Bright" panose="02040602050505020304" pitchFamily="18" charset="0"/>
                <a:cs typeface="Lucida Sans" panose="020B0602040502020204" pitchFamily="34" charset="0"/>
              </a:rPr>
              <a:t>público médio/ semana: acima de 8 </a:t>
            </a:r>
            <a:r>
              <a:rPr lang="es-MX" sz="95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mil.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MX" sz="95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Limpar 2x por semana (segundas e quintas-feiras) ou quando houver necessidade, os </a:t>
            </a:r>
            <a:r>
              <a:rPr lang="es-MX" sz="950" dirty="0">
                <a:latin typeface="Lucida Bright" panose="02040602050505020304" pitchFamily="18" charset="0"/>
                <a:cs typeface="Lucida Sans" panose="020B0602040502020204" pitchFamily="34" charset="0"/>
              </a:rPr>
              <a:t>cinemas que atenderem público médio/ semana: </a:t>
            </a:r>
            <a:r>
              <a:rPr lang="es-MX" sz="95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até </a:t>
            </a:r>
            <a:r>
              <a:rPr lang="es-MX" sz="950" dirty="0">
                <a:latin typeface="Lucida Bright" panose="02040602050505020304" pitchFamily="18" charset="0"/>
                <a:cs typeface="Lucida Sans" panose="020B0602040502020204" pitchFamily="34" charset="0"/>
              </a:rPr>
              <a:t>8 </a:t>
            </a:r>
            <a:r>
              <a:rPr lang="es-MX" sz="95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mil.</a:t>
            </a:r>
            <a:endParaRPr lang="en-US" sz="950" dirty="0" smtClean="0">
              <a:latin typeface="Lucida Bright" panose="02040602050505020304" pitchFamily="18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50" dirty="0" smtClean="0">
                <a:latin typeface="Lucida Bright" panose="02040602050505020304" pitchFamily="18" charset="0"/>
              </a:rPr>
              <a:t>Sempre que necessário, u</a:t>
            </a:r>
            <a:r>
              <a:rPr lang="en-US" sz="95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tilizar a máquina para lavagem do piso da Bomboniere.</a:t>
            </a:r>
          </a:p>
        </p:txBody>
      </p:sp>
      <p:grpSp>
        <p:nvGrpSpPr>
          <p:cNvPr id="66" name="Grupo 65"/>
          <p:cNvGrpSpPr/>
          <p:nvPr/>
        </p:nvGrpSpPr>
        <p:grpSpPr>
          <a:xfrm>
            <a:off x="9554722" y="1749594"/>
            <a:ext cx="342896" cy="351508"/>
            <a:chOff x="8806868" y="4672256"/>
            <a:chExt cx="342896" cy="351508"/>
          </a:xfrm>
        </p:grpSpPr>
        <p:sp>
          <p:nvSpPr>
            <p:cNvPr id="67" name="Conector 66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68" name="CuadroTexto 67"/>
            <p:cNvSpPr txBox="1"/>
            <p:nvPr/>
          </p:nvSpPr>
          <p:spPr>
            <a:xfrm>
              <a:off x="8840297" y="4694122"/>
              <a:ext cx="2760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 smtClean="0">
                  <a:solidFill>
                    <a:srgbClr val="FFC72C"/>
                  </a:solidFill>
                </a:rPr>
                <a:t>3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69" name="Grupo 68"/>
          <p:cNvGrpSpPr/>
          <p:nvPr/>
        </p:nvGrpSpPr>
        <p:grpSpPr>
          <a:xfrm>
            <a:off x="11639431" y="1706945"/>
            <a:ext cx="342896" cy="351508"/>
            <a:chOff x="8806868" y="4672256"/>
            <a:chExt cx="342896" cy="351508"/>
          </a:xfrm>
        </p:grpSpPr>
        <p:sp>
          <p:nvSpPr>
            <p:cNvPr id="70" name="Conector 69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71" name="CuadroTexto 70"/>
            <p:cNvSpPr txBox="1"/>
            <p:nvPr/>
          </p:nvSpPr>
          <p:spPr>
            <a:xfrm>
              <a:off x="8840297" y="4694122"/>
              <a:ext cx="2760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 smtClean="0">
                  <a:solidFill>
                    <a:srgbClr val="FFC72C"/>
                  </a:solidFill>
                </a:rPr>
                <a:t>4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72" name="Grupo 71"/>
          <p:cNvGrpSpPr/>
          <p:nvPr/>
        </p:nvGrpSpPr>
        <p:grpSpPr>
          <a:xfrm>
            <a:off x="7412274" y="1744141"/>
            <a:ext cx="342896" cy="351508"/>
            <a:chOff x="8806868" y="4672256"/>
            <a:chExt cx="342896" cy="351508"/>
          </a:xfrm>
        </p:grpSpPr>
        <p:sp>
          <p:nvSpPr>
            <p:cNvPr id="73" name="Conector 72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74" name="CuadroTexto 73"/>
            <p:cNvSpPr txBox="1"/>
            <p:nvPr/>
          </p:nvSpPr>
          <p:spPr>
            <a:xfrm>
              <a:off x="8840296" y="4694122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>
                  <a:solidFill>
                    <a:srgbClr val="FFC72C"/>
                  </a:solidFill>
                </a:rPr>
                <a:t>2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75" name="Grupo 74"/>
          <p:cNvGrpSpPr/>
          <p:nvPr/>
        </p:nvGrpSpPr>
        <p:grpSpPr>
          <a:xfrm>
            <a:off x="5240521" y="1741659"/>
            <a:ext cx="342896" cy="351508"/>
            <a:chOff x="8806868" y="4672256"/>
            <a:chExt cx="342896" cy="351508"/>
          </a:xfrm>
        </p:grpSpPr>
        <p:sp>
          <p:nvSpPr>
            <p:cNvPr id="76" name="Conector 75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77" name="CuadroTexto 76"/>
            <p:cNvSpPr txBox="1"/>
            <p:nvPr/>
          </p:nvSpPr>
          <p:spPr>
            <a:xfrm>
              <a:off x="8840297" y="4694122"/>
              <a:ext cx="2760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 smtClean="0">
                  <a:solidFill>
                    <a:srgbClr val="FFC72C"/>
                  </a:solidFill>
                </a:rPr>
                <a:t>1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78" name="Grupo 77"/>
          <p:cNvGrpSpPr/>
          <p:nvPr/>
        </p:nvGrpSpPr>
        <p:grpSpPr>
          <a:xfrm>
            <a:off x="9554722" y="4270257"/>
            <a:ext cx="342896" cy="351508"/>
            <a:chOff x="8806868" y="4672256"/>
            <a:chExt cx="342896" cy="351508"/>
          </a:xfrm>
        </p:grpSpPr>
        <p:sp>
          <p:nvSpPr>
            <p:cNvPr id="79" name="Conector 78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80" name="CuadroTexto 79"/>
            <p:cNvSpPr txBox="1"/>
            <p:nvPr/>
          </p:nvSpPr>
          <p:spPr>
            <a:xfrm>
              <a:off x="8840297" y="4694122"/>
              <a:ext cx="2760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 smtClean="0">
                  <a:solidFill>
                    <a:srgbClr val="FFC72C"/>
                  </a:solidFill>
                </a:rPr>
                <a:t>7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84" name="Grupo 83"/>
          <p:cNvGrpSpPr/>
          <p:nvPr/>
        </p:nvGrpSpPr>
        <p:grpSpPr>
          <a:xfrm>
            <a:off x="7412274" y="4264804"/>
            <a:ext cx="342896" cy="351508"/>
            <a:chOff x="8806868" y="4672256"/>
            <a:chExt cx="342896" cy="351508"/>
          </a:xfrm>
        </p:grpSpPr>
        <p:sp>
          <p:nvSpPr>
            <p:cNvPr id="85" name="Conector 84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86" name="CuadroTexto 85"/>
            <p:cNvSpPr txBox="1"/>
            <p:nvPr/>
          </p:nvSpPr>
          <p:spPr>
            <a:xfrm>
              <a:off x="8840296" y="4694122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 smtClean="0">
                  <a:solidFill>
                    <a:srgbClr val="FFC72C"/>
                  </a:solidFill>
                </a:rPr>
                <a:t>6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87" name="Grupo 86"/>
          <p:cNvGrpSpPr/>
          <p:nvPr/>
        </p:nvGrpSpPr>
        <p:grpSpPr>
          <a:xfrm>
            <a:off x="5240521" y="4262322"/>
            <a:ext cx="342896" cy="351508"/>
            <a:chOff x="8806868" y="4672256"/>
            <a:chExt cx="342896" cy="351508"/>
          </a:xfrm>
        </p:grpSpPr>
        <p:sp>
          <p:nvSpPr>
            <p:cNvPr id="88" name="Conector 87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89" name="CuadroTexto 88"/>
            <p:cNvSpPr txBox="1"/>
            <p:nvPr/>
          </p:nvSpPr>
          <p:spPr>
            <a:xfrm>
              <a:off x="8840297" y="4694122"/>
              <a:ext cx="2760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 smtClean="0">
                  <a:solidFill>
                    <a:srgbClr val="FFC72C"/>
                  </a:solidFill>
                </a:rPr>
                <a:t>5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sp>
        <p:nvSpPr>
          <p:cNvPr id="55" name="CuadroTexto 54"/>
          <p:cNvSpPr txBox="1"/>
          <p:nvPr/>
        </p:nvSpPr>
        <p:spPr>
          <a:xfrm>
            <a:off x="3104549" y="1658470"/>
            <a:ext cx="430887" cy="5042647"/>
          </a:xfrm>
          <a:prstGeom prst="rect">
            <a:avLst/>
          </a:prstGeom>
          <a:noFill/>
          <a:ln w="38100">
            <a:solidFill>
              <a:srgbClr val="0068AC"/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Atividades</a:t>
            </a:r>
            <a:endParaRPr lang="es-MX" sz="1600" b="1" dirty="0">
              <a:solidFill>
                <a:srgbClr val="0068AC"/>
              </a:solidFill>
              <a:latin typeface="Lucida Bright" panose="02040602050505020304" pitchFamily="18" charset="0"/>
            </a:endParaRPr>
          </a:p>
        </p:txBody>
      </p:sp>
      <p:sp>
        <p:nvSpPr>
          <p:cNvPr id="56" name="CuadroTexto 59"/>
          <p:cNvSpPr txBox="1"/>
          <p:nvPr/>
        </p:nvSpPr>
        <p:spPr>
          <a:xfrm>
            <a:off x="9941886" y="2750733"/>
            <a:ext cx="21156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pt-BR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>Liberar os dois botões e pressionar as alavancas para operar a máquina</a:t>
            </a:r>
            <a:r>
              <a:rPr lang="pt-BR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.</a:t>
            </a:r>
          </a:p>
          <a:p>
            <a:pPr lvl="0" algn="just"/>
            <a:r>
              <a:rPr lang="en-US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Lavar o piso no sentido vai e vem.</a:t>
            </a:r>
          </a:p>
          <a:p>
            <a:pPr algn="just"/>
            <a:r>
              <a:rPr lang="en-US" sz="1100" dirty="0">
                <a:latin typeface="Lucida Bright" panose="02040602050505020304" pitchFamily="18" charset="0"/>
              </a:rPr>
              <a:t>Quando o depósito de água estiver sujo, reabastecer com água </a:t>
            </a:r>
            <a:r>
              <a:rPr lang="en-US" sz="1100" dirty="0" smtClean="0">
                <a:latin typeface="Lucida Bright" panose="02040602050505020304" pitchFamily="18" charset="0"/>
              </a:rPr>
              <a:t>limpa</a:t>
            </a:r>
            <a:r>
              <a:rPr lang="en-US" sz="1100" dirty="0">
                <a:latin typeface="Lucida Bright" panose="02040602050505020304" pitchFamily="18" charset="0"/>
              </a:rPr>
              <a:t>.</a:t>
            </a:r>
          </a:p>
        </p:txBody>
      </p:sp>
      <p:sp>
        <p:nvSpPr>
          <p:cNvPr id="58" name="CaixaDeTexto 57"/>
          <p:cNvSpPr txBox="1"/>
          <p:nvPr/>
        </p:nvSpPr>
        <p:spPr>
          <a:xfrm>
            <a:off x="11005648" y="151970"/>
            <a:ext cx="101021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300" b="1" dirty="0" smtClean="0"/>
              <a:t>Versão: 1.1</a:t>
            </a:r>
          </a:p>
          <a:p>
            <a:r>
              <a:rPr lang="pt-BR" sz="1300" b="1" dirty="0" smtClean="0"/>
              <a:t>Junho/2017</a:t>
            </a:r>
            <a:endParaRPr lang="pt-BR" sz="1300" b="1" dirty="0"/>
          </a:p>
        </p:txBody>
      </p:sp>
      <p:sp>
        <p:nvSpPr>
          <p:cNvPr id="59" name="CuadroTexto 7"/>
          <p:cNvSpPr txBox="1"/>
          <p:nvPr/>
        </p:nvSpPr>
        <p:spPr>
          <a:xfrm>
            <a:off x="52677" y="3499173"/>
            <a:ext cx="2938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Produtos/ solução e Utensílios:</a:t>
            </a:r>
          </a:p>
        </p:txBody>
      </p:sp>
      <p:sp>
        <p:nvSpPr>
          <p:cNvPr id="60" name="CuadroTexto 39"/>
          <p:cNvSpPr txBox="1"/>
          <p:nvPr/>
        </p:nvSpPr>
        <p:spPr>
          <a:xfrm>
            <a:off x="245141" y="4118608"/>
            <a:ext cx="278298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Alpha HP 1:256;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Esponja multiuso;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Máquina para lavagem do piso;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Disco vermelho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Mop Pó;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Mop úmido;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Pá para recolher o lixo.</a:t>
            </a:r>
          </a:p>
        </p:txBody>
      </p:sp>
      <p:pic>
        <p:nvPicPr>
          <p:cNvPr id="92" name="Picture 9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7375" y="2366567"/>
            <a:ext cx="700241" cy="1132057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2840" y="1872077"/>
            <a:ext cx="686422" cy="722823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688" y="2641375"/>
            <a:ext cx="485775" cy="771525"/>
          </a:xfrm>
          <a:prstGeom prst="rect">
            <a:avLst/>
          </a:prstGeom>
        </p:spPr>
      </p:pic>
      <p:pic>
        <p:nvPicPr>
          <p:cNvPr id="98" name="Picture 9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63075" y="1883524"/>
            <a:ext cx="309386" cy="486178"/>
          </a:xfrm>
          <a:prstGeom prst="rect">
            <a:avLst/>
          </a:prstGeom>
        </p:spPr>
      </p:pic>
      <p:pic>
        <p:nvPicPr>
          <p:cNvPr id="99" name="Picture 9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99913" y="2176516"/>
            <a:ext cx="1365690" cy="12184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73497" y="2275130"/>
            <a:ext cx="1304790" cy="118617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177910" y="2273090"/>
            <a:ext cx="705234" cy="1277599"/>
          </a:xfrm>
          <a:prstGeom prst="rect">
            <a:avLst/>
          </a:prstGeom>
        </p:spPr>
      </p:pic>
      <p:pic>
        <p:nvPicPr>
          <p:cNvPr id="100" name="Picture 9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533328" y="1929966"/>
            <a:ext cx="741550" cy="818795"/>
          </a:xfrm>
          <a:prstGeom prst="rect">
            <a:avLst/>
          </a:prstGeom>
        </p:spPr>
      </p:pic>
      <p:sp>
        <p:nvSpPr>
          <p:cNvPr id="108" name="TextBox 107"/>
          <p:cNvSpPr txBox="1"/>
          <p:nvPr/>
        </p:nvSpPr>
        <p:spPr>
          <a:xfrm>
            <a:off x="11238621" y="2154039"/>
            <a:ext cx="671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68AC"/>
                </a:solidFill>
              </a:rPr>
              <a:t>botões</a:t>
            </a:r>
            <a:endParaRPr lang="pt-BR" sz="1200" b="1" dirty="0">
              <a:solidFill>
                <a:srgbClr val="0068AC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0286050" y="1673403"/>
            <a:ext cx="8179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68AC"/>
                </a:solidFill>
              </a:rPr>
              <a:t>alavanca</a:t>
            </a:r>
            <a:endParaRPr lang="pt-BR" sz="1200" b="1" dirty="0">
              <a:solidFill>
                <a:srgbClr val="0068AC"/>
              </a:solidFill>
            </a:endParaRPr>
          </a:p>
        </p:txBody>
      </p:sp>
      <p:pic>
        <p:nvPicPr>
          <p:cNvPr id="112" name="Picture 1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876027" y="4286854"/>
            <a:ext cx="1083445" cy="1497980"/>
          </a:xfrm>
          <a:prstGeom prst="rect">
            <a:avLst/>
          </a:prstGeom>
        </p:spPr>
      </p:pic>
      <p:pic>
        <p:nvPicPr>
          <p:cNvPr id="114" name="Picture 1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6643" y="4306669"/>
            <a:ext cx="481559" cy="507096"/>
          </a:xfrm>
          <a:prstGeom prst="rect">
            <a:avLst/>
          </a:prstGeom>
        </p:spPr>
      </p:pic>
      <p:pic>
        <p:nvPicPr>
          <p:cNvPr id="115" name="Picture 1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65867" y="4946458"/>
            <a:ext cx="383109" cy="608468"/>
          </a:xfrm>
          <a:prstGeom prst="rect">
            <a:avLst/>
          </a:prstGeom>
        </p:spPr>
      </p:pic>
      <p:pic>
        <p:nvPicPr>
          <p:cNvPr id="116" name="Picture 1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80321" y="4305175"/>
            <a:ext cx="309386" cy="486178"/>
          </a:xfrm>
          <a:prstGeom prst="rect">
            <a:avLst/>
          </a:prstGeom>
        </p:spPr>
      </p:pic>
      <p:pic>
        <p:nvPicPr>
          <p:cNvPr id="117" name="Picture 1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3274" y="4345330"/>
            <a:ext cx="667495" cy="702892"/>
          </a:xfrm>
          <a:prstGeom prst="rect">
            <a:avLst/>
          </a:prstGeom>
        </p:spPr>
      </p:pic>
      <p:pic>
        <p:nvPicPr>
          <p:cNvPr id="118" name="Picture 1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40382" y="5219121"/>
            <a:ext cx="383109" cy="608468"/>
          </a:xfrm>
          <a:prstGeom prst="rect">
            <a:avLst/>
          </a:prstGeom>
        </p:spPr>
      </p:pic>
      <p:pic>
        <p:nvPicPr>
          <p:cNvPr id="119" name="Picture 1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30400" y="4393939"/>
            <a:ext cx="309386" cy="486178"/>
          </a:xfrm>
          <a:prstGeom prst="rect">
            <a:avLst/>
          </a:prstGeom>
        </p:spPr>
      </p:pic>
      <p:pic>
        <p:nvPicPr>
          <p:cNvPr id="120" name="Picture 1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5547" y="5201615"/>
            <a:ext cx="439583" cy="710661"/>
          </a:xfrm>
          <a:prstGeom prst="rect">
            <a:avLst/>
          </a:prstGeom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623349" y="5036028"/>
            <a:ext cx="833333" cy="427536"/>
          </a:xfrm>
          <a:prstGeom prst="rect">
            <a:avLst/>
          </a:prstGeom>
        </p:spPr>
      </p:pic>
      <p:sp>
        <p:nvSpPr>
          <p:cNvPr id="122" name="CuadroTexto 3"/>
          <p:cNvSpPr txBox="1"/>
          <p:nvPr/>
        </p:nvSpPr>
        <p:spPr>
          <a:xfrm>
            <a:off x="9861836" y="4559674"/>
            <a:ext cx="23223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Esse processo </a:t>
            </a:r>
          </a:p>
          <a:p>
            <a:pPr algn="ctr"/>
            <a:r>
              <a:rPr lang="pt-BR" sz="15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encontra-se disponível </a:t>
            </a:r>
          </a:p>
          <a:p>
            <a:pPr algn="ctr"/>
            <a:r>
              <a:rPr lang="pt-BR" sz="15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no Guia de </a:t>
            </a:r>
          </a:p>
          <a:p>
            <a:pPr algn="ctr"/>
            <a:r>
              <a:rPr lang="pt-BR" sz="15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Instruções de Uso </a:t>
            </a:r>
          </a:p>
          <a:p>
            <a:pPr algn="ctr"/>
            <a:r>
              <a:rPr lang="pt-BR" sz="15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da Máquina para lavagem do piso</a:t>
            </a:r>
          </a:p>
        </p:txBody>
      </p:sp>
    </p:spTree>
    <p:extLst>
      <p:ext uri="{BB962C8B-B14F-4D97-AF65-F5344CB8AC3E}">
        <p14:creationId xmlns:p14="http://schemas.microsoft.com/office/powerpoint/2010/main" val="33485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-128391" y="718809"/>
            <a:ext cx="3334869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BRASIL: LIMPEZA DE PISO </a:t>
            </a:r>
          </a:p>
          <a:p>
            <a:pPr algn="ctr"/>
            <a:r>
              <a:rPr lang="es-MX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(Lobby e Corredores)</a:t>
            </a:r>
          </a:p>
          <a:p>
            <a:pPr algn="ctr"/>
            <a:r>
              <a:rPr lang="es-MX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Operativo</a:t>
            </a:r>
          </a:p>
          <a:p>
            <a:pPr algn="ctr"/>
            <a:endParaRPr lang="es-MX" sz="1700" b="1" dirty="0" smtClean="0">
              <a:solidFill>
                <a:srgbClr val="0068AC"/>
              </a:solidFill>
              <a:latin typeface="Clarendon BT" panose="02040804050505030204" pitchFamily="18" charset="0"/>
            </a:endParaRPr>
          </a:p>
          <a:p>
            <a:pPr algn="ctr"/>
            <a:r>
              <a:rPr lang="pt-BR" sz="1700" b="1" dirty="0" smtClean="0">
                <a:solidFill>
                  <a:srgbClr val="FFC72C"/>
                </a:solidFill>
                <a:latin typeface="Clarendon BT" panose="02040804050505030204" pitchFamily="18" charset="0"/>
              </a:rPr>
              <a:t>Apoio</a:t>
            </a:r>
            <a:r>
              <a:rPr lang="es-MX" sz="1700" b="1" dirty="0" smtClean="0">
                <a:solidFill>
                  <a:srgbClr val="FFC72C"/>
                </a:solidFill>
                <a:latin typeface="Clarendon BT" panose="02040804050505030204" pitchFamily="18" charset="0"/>
              </a:rPr>
              <a:t> visual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134471" y="2167575"/>
            <a:ext cx="2818693" cy="3087005"/>
          </a:xfrm>
          <a:prstGeom prst="roundRect">
            <a:avLst/>
          </a:prstGeom>
          <a:noFill/>
          <a:ln w="19050">
            <a:solidFill>
              <a:srgbClr val="0068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-86175" y="2290203"/>
            <a:ext cx="3310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EPI’s/ Acessórios: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3104549" y="134301"/>
            <a:ext cx="8948496" cy="1417479"/>
          </a:xfrm>
          <a:prstGeom prst="roundRect">
            <a:avLst/>
          </a:prstGeom>
          <a:noFill/>
          <a:ln w="19050">
            <a:solidFill>
              <a:srgbClr val="0068A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>
            <a:off x="3368441" y="286681"/>
            <a:ext cx="52691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u="sng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CONSIDERAÇÕES IMPORTANTES:</a:t>
            </a:r>
            <a:endParaRPr lang="es-MX" sz="1400" b="1" u="sng" dirty="0">
              <a:solidFill>
                <a:srgbClr val="FF0000"/>
              </a:solidFill>
              <a:latin typeface="Lucida Bright" panose="02040602050505020304" pitchFamily="18" charset="0"/>
            </a:endParaRPr>
          </a:p>
        </p:txBody>
      </p:sp>
      <p:cxnSp>
        <p:nvCxnSpPr>
          <p:cNvPr id="15" name="Conector recto 14"/>
          <p:cNvCxnSpPr/>
          <p:nvPr/>
        </p:nvCxnSpPr>
        <p:spPr>
          <a:xfrm>
            <a:off x="7828432" y="1658471"/>
            <a:ext cx="0" cy="5042647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3541064" y="4179795"/>
            <a:ext cx="8520947" cy="0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5661211" y="1658471"/>
            <a:ext cx="0" cy="5024717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>
            <a:off x="9977717" y="1658471"/>
            <a:ext cx="0" cy="5024717"/>
          </a:xfrm>
          <a:prstGeom prst="line">
            <a:avLst/>
          </a:prstGeom>
          <a:ln w="38100">
            <a:solidFill>
              <a:srgbClr val="FFC72C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/>
          <p:cNvSpPr/>
          <p:nvPr/>
        </p:nvSpPr>
        <p:spPr>
          <a:xfrm>
            <a:off x="3541063" y="1658471"/>
            <a:ext cx="8520947" cy="5042647"/>
          </a:xfrm>
          <a:prstGeom prst="rect">
            <a:avLst/>
          </a:prstGeom>
          <a:noFill/>
          <a:ln w="38100">
            <a:solidFill>
              <a:srgbClr val="0068A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" name="CuadroTexto 1"/>
          <p:cNvSpPr txBox="1"/>
          <p:nvPr/>
        </p:nvSpPr>
        <p:spPr>
          <a:xfrm>
            <a:off x="3555787" y="3283892"/>
            <a:ext cx="21201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b="1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Piso sem sujeira e gordura aparente: </a:t>
            </a:r>
            <a:r>
              <a:rPr lang="es-MX" sz="10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Passar apenas o mop umedecido com água limpa sobre o piso para retirar marca de pés e poeira por exemplo. </a:t>
            </a:r>
            <a:endParaRPr lang="es-MX" sz="1000" dirty="0">
              <a:latin typeface="Lucida Bright" panose="02040602050505020304" pitchFamily="18" charset="0"/>
              <a:cs typeface="Lucida Sans" panose="020B0602040502020204" pitchFamily="34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5657293" y="3092202"/>
            <a:ext cx="21582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b="1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Piso com sujeira e gordura aparente: </a:t>
            </a:r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Borrifar o produto Alpha HP 1:256 nos locais em que o piso apresentar gordura e sujeira que requer uso do produto.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7813829" y="3054312"/>
            <a:ext cx="21201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b="1" dirty="0">
                <a:latin typeface="Lucida Bright" panose="02040602050505020304" pitchFamily="18" charset="0"/>
                <a:cs typeface="Lucida Sans" panose="020B0602040502020204" pitchFamily="34" charset="0"/>
              </a:rPr>
              <a:t>Piso com sujeira e gordura aparente: </a:t>
            </a:r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Depois de borrifado o produto sobre a sujidade/ gordura, passar o mop </a:t>
            </a:r>
            <a:r>
              <a:rPr lang="es-MX" sz="1100" dirty="0">
                <a:latin typeface="Lucida Bright" panose="02040602050505020304" pitchFamily="18" charset="0"/>
                <a:cs typeface="Lucida Sans" panose="020B0602040502020204" pitchFamily="34" charset="0"/>
              </a:rPr>
              <a:t>umedecido com água limpa sobre o </a:t>
            </a:r>
            <a:r>
              <a:rPr lang="es-MX" sz="11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piso.</a:t>
            </a:r>
            <a:endParaRPr lang="es-MX" sz="1100" dirty="0">
              <a:latin typeface="Lucida Bright" panose="02040602050505020304" pitchFamily="18" charset="0"/>
              <a:cs typeface="Lucida Sans" panose="020B0602040502020204" pitchFamily="34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223331" y="2782981"/>
            <a:ext cx="2782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Bota PVC preta;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>
                <a:latin typeface="Lucida Bright" panose="02040602050505020304" pitchFamily="18" charset="0"/>
              </a:rPr>
              <a:t>Luva </a:t>
            </a:r>
            <a:r>
              <a:rPr lang="es-MX" sz="1200" dirty="0" smtClean="0">
                <a:latin typeface="Lucida Bright" panose="02040602050505020304" pitchFamily="18" charset="0"/>
              </a:rPr>
              <a:t>Nitrílica.</a:t>
            </a:r>
            <a:endParaRPr lang="es-MX" sz="1200" dirty="0">
              <a:latin typeface="Lucida Bright" panose="02040602050505020304" pitchFamily="18" charset="0"/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3177745" y="707288"/>
            <a:ext cx="8787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Lucida Bright" panose="02040602050505020304" pitchFamily="18" charset="0"/>
              </a:rPr>
              <a:t>Trocar a água depositada no compartimento do mop na medida que ela apresentar sujidade.</a:t>
            </a:r>
            <a:endParaRPr lang="en-US" sz="1200" dirty="0" smtClean="0">
              <a:latin typeface="Lucida Bright" panose="02040602050505020304" pitchFamily="18" charset="0"/>
              <a:cs typeface="Lucida Sans" panose="020B06020405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Lucida Bright" panose="02040602050505020304" pitchFamily="18" charset="0"/>
                <a:cs typeface="Lucida Sans" panose="020B0602040502020204" pitchFamily="34" charset="0"/>
              </a:rPr>
              <a:t>U</a:t>
            </a:r>
            <a:r>
              <a:rPr lang="en-US" sz="1200" dirty="0" smtClean="0">
                <a:latin typeface="Lucida Bright" panose="02040602050505020304" pitchFamily="18" charset="0"/>
                <a:cs typeface="Lucida Sans" panose="020B0602040502020204" pitchFamily="34" charset="0"/>
              </a:rPr>
              <a:t>tilizar o borrifador Alpha HP 1:256 para aplicar nos locais em que o piso apresentar sujidade e gordura aparente.</a:t>
            </a:r>
          </a:p>
        </p:txBody>
      </p:sp>
      <p:grpSp>
        <p:nvGrpSpPr>
          <p:cNvPr id="66" name="Grupo 65"/>
          <p:cNvGrpSpPr/>
          <p:nvPr/>
        </p:nvGrpSpPr>
        <p:grpSpPr>
          <a:xfrm>
            <a:off x="9554722" y="1749594"/>
            <a:ext cx="342896" cy="351508"/>
            <a:chOff x="8806868" y="4672256"/>
            <a:chExt cx="342896" cy="351508"/>
          </a:xfrm>
        </p:grpSpPr>
        <p:sp>
          <p:nvSpPr>
            <p:cNvPr id="67" name="Conector 66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68" name="CuadroTexto 67"/>
            <p:cNvSpPr txBox="1"/>
            <p:nvPr/>
          </p:nvSpPr>
          <p:spPr>
            <a:xfrm>
              <a:off x="8840297" y="4694122"/>
              <a:ext cx="2760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 smtClean="0">
                  <a:solidFill>
                    <a:srgbClr val="FFC72C"/>
                  </a:solidFill>
                </a:rPr>
                <a:t>3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72" name="Grupo 71"/>
          <p:cNvGrpSpPr/>
          <p:nvPr/>
        </p:nvGrpSpPr>
        <p:grpSpPr>
          <a:xfrm>
            <a:off x="7412274" y="1744141"/>
            <a:ext cx="342896" cy="351508"/>
            <a:chOff x="8806868" y="4672256"/>
            <a:chExt cx="342896" cy="351508"/>
          </a:xfrm>
        </p:grpSpPr>
        <p:sp>
          <p:nvSpPr>
            <p:cNvPr id="73" name="Conector 72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74" name="CuadroTexto 73"/>
            <p:cNvSpPr txBox="1"/>
            <p:nvPr/>
          </p:nvSpPr>
          <p:spPr>
            <a:xfrm>
              <a:off x="8840296" y="4694122"/>
              <a:ext cx="2760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>
                  <a:solidFill>
                    <a:srgbClr val="FFC72C"/>
                  </a:solidFill>
                </a:rPr>
                <a:t>2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grpSp>
        <p:nvGrpSpPr>
          <p:cNvPr id="75" name="Grupo 74"/>
          <p:cNvGrpSpPr/>
          <p:nvPr/>
        </p:nvGrpSpPr>
        <p:grpSpPr>
          <a:xfrm>
            <a:off x="5240521" y="1741659"/>
            <a:ext cx="342896" cy="351508"/>
            <a:chOff x="8806868" y="4672256"/>
            <a:chExt cx="342896" cy="351508"/>
          </a:xfrm>
        </p:grpSpPr>
        <p:sp>
          <p:nvSpPr>
            <p:cNvPr id="76" name="Conector 75"/>
            <p:cNvSpPr/>
            <p:nvPr/>
          </p:nvSpPr>
          <p:spPr>
            <a:xfrm>
              <a:off x="8806868" y="4672256"/>
              <a:ext cx="342896" cy="351508"/>
            </a:xfrm>
            <a:prstGeom prst="flowChartConnector">
              <a:avLst/>
            </a:prstGeom>
            <a:solidFill>
              <a:srgbClr val="0068AC"/>
            </a:solidFill>
            <a:ln>
              <a:solidFill>
                <a:srgbClr val="0068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000" dirty="0">
                <a:solidFill>
                  <a:srgbClr val="FFC72C"/>
                </a:solidFill>
              </a:endParaRPr>
            </a:p>
          </p:txBody>
        </p:sp>
        <p:sp>
          <p:nvSpPr>
            <p:cNvPr id="77" name="CuadroTexto 76"/>
            <p:cNvSpPr txBox="1"/>
            <p:nvPr/>
          </p:nvSpPr>
          <p:spPr>
            <a:xfrm>
              <a:off x="8840297" y="4694122"/>
              <a:ext cx="2760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400" dirty="0" smtClean="0">
                  <a:solidFill>
                    <a:srgbClr val="FFC72C"/>
                  </a:solidFill>
                </a:rPr>
                <a:t>1</a:t>
              </a:r>
              <a:endParaRPr lang="es-MX" sz="1600" dirty="0">
                <a:solidFill>
                  <a:srgbClr val="FFC72C"/>
                </a:solidFill>
              </a:endParaRPr>
            </a:p>
          </p:txBody>
        </p:sp>
      </p:grpSp>
      <p:sp>
        <p:nvSpPr>
          <p:cNvPr id="55" name="CuadroTexto 54"/>
          <p:cNvSpPr txBox="1"/>
          <p:nvPr/>
        </p:nvSpPr>
        <p:spPr>
          <a:xfrm>
            <a:off x="3104549" y="1658470"/>
            <a:ext cx="430887" cy="5042647"/>
          </a:xfrm>
          <a:prstGeom prst="rect">
            <a:avLst/>
          </a:prstGeom>
          <a:noFill/>
          <a:ln w="38100">
            <a:solidFill>
              <a:srgbClr val="0068AC"/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Atividades</a:t>
            </a:r>
            <a:endParaRPr lang="es-MX" sz="1600" b="1" dirty="0">
              <a:solidFill>
                <a:srgbClr val="0068AC"/>
              </a:solidFill>
              <a:latin typeface="Lucida Bright" panose="02040602050505020304" pitchFamily="18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11005648" y="151970"/>
            <a:ext cx="101021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300" b="1" dirty="0" smtClean="0"/>
              <a:t>Versão: 1.1</a:t>
            </a:r>
          </a:p>
          <a:p>
            <a:r>
              <a:rPr lang="pt-BR" sz="1300" b="1" dirty="0" smtClean="0"/>
              <a:t>Junho/2017</a:t>
            </a:r>
            <a:endParaRPr lang="pt-BR" sz="1300" b="1" dirty="0"/>
          </a:p>
        </p:txBody>
      </p:sp>
      <p:sp>
        <p:nvSpPr>
          <p:cNvPr id="59" name="CuadroTexto 7"/>
          <p:cNvSpPr txBox="1"/>
          <p:nvPr/>
        </p:nvSpPr>
        <p:spPr>
          <a:xfrm>
            <a:off x="52677" y="3640842"/>
            <a:ext cx="2938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Produtos/ solução e Utensílios:</a:t>
            </a:r>
          </a:p>
        </p:txBody>
      </p:sp>
      <p:sp>
        <p:nvSpPr>
          <p:cNvPr id="60" name="CuadroTexto 39"/>
          <p:cNvSpPr txBox="1"/>
          <p:nvPr/>
        </p:nvSpPr>
        <p:spPr>
          <a:xfrm>
            <a:off x="245141" y="4286035"/>
            <a:ext cx="2782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Borrifador com Alpha HP 1:256;</a:t>
            </a:r>
          </a:p>
          <a:p>
            <a:pPr marL="14400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Mop úmido</a:t>
            </a:r>
            <a:r>
              <a:rPr lang="es-MX" sz="1200" dirty="0">
                <a:latin typeface="Lucida Bright" panose="02040602050505020304" pitchFamily="18" charset="0"/>
              </a:rPr>
              <a:t>.</a:t>
            </a:r>
            <a:endParaRPr lang="es-MX" sz="1200" dirty="0" smtClean="0">
              <a:latin typeface="Lucida Bright" panose="02040602050505020304" pitchFamily="18" charset="0"/>
            </a:endParaRPr>
          </a:p>
        </p:txBody>
      </p:sp>
      <p:pic>
        <p:nvPicPr>
          <p:cNvPr id="112" name="Picture 1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9898" y="1714097"/>
            <a:ext cx="1147087" cy="1585972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1617" y="1730390"/>
            <a:ext cx="998729" cy="138085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6990" y="2115558"/>
            <a:ext cx="513137" cy="91056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7125" y="4230130"/>
            <a:ext cx="5056126" cy="243685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38329" y="4011603"/>
            <a:ext cx="2014716" cy="609600"/>
          </a:xfrm>
          <a:prstGeom prst="rect">
            <a:avLst/>
          </a:prstGeom>
        </p:spPr>
      </p:pic>
      <p:sp>
        <p:nvSpPr>
          <p:cNvPr id="83" name="CuadroTexto 3"/>
          <p:cNvSpPr txBox="1"/>
          <p:nvPr/>
        </p:nvSpPr>
        <p:spPr>
          <a:xfrm>
            <a:off x="9812894" y="2127123"/>
            <a:ext cx="23223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Esse processo </a:t>
            </a:r>
          </a:p>
          <a:p>
            <a:pPr algn="ctr"/>
            <a:r>
              <a:rPr lang="pt-BR" sz="15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encontra-se disponível </a:t>
            </a:r>
          </a:p>
          <a:p>
            <a:pPr algn="ctr"/>
            <a:r>
              <a:rPr lang="pt-BR" sz="15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no Guia de </a:t>
            </a:r>
          </a:p>
          <a:p>
            <a:pPr algn="ctr"/>
            <a:r>
              <a:rPr lang="pt-BR" sz="15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Instruções de Uso </a:t>
            </a:r>
          </a:p>
          <a:p>
            <a:pPr algn="ctr"/>
            <a:r>
              <a:rPr lang="pt-BR" sz="15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da Máquina para lavagem do piso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576919" y="1778913"/>
            <a:ext cx="1017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68AC"/>
                </a:solidFill>
              </a:rPr>
              <a:t>1</a:t>
            </a:r>
            <a:r>
              <a:rPr lang="en-US" sz="12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° situação</a:t>
            </a:r>
            <a:endParaRPr lang="pt-BR" sz="1200" b="1" dirty="0">
              <a:solidFill>
                <a:srgbClr val="0068AC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725701" y="1751190"/>
            <a:ext cx="1017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68AC"/>
                </a:solidFill>
              </a:rPr>
              <a:t>2</a:t>
            </a:r>
            <a:r>
              <a:rPr lang="en-US" sz="12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° situação</a:t>
            </a:r>
            <a:endParaRPr lang="pt-BR" sz="1200" b="1" dirty="0">
              <a:solidFill>
                <a:srgbClr val="0068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05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9E3935653EF34ABE8D81221B884175" ma:contentTypeVersion="0" ma:contentTypeDescription="Create a new document." ma:contentTypeScope="" ma:versionID="8bf3231b548d5ff66781cb45d9419e6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bec52d60d7f426244e42e870d2185e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3A38BD-E2C9-46B8-81AF-E1F8E5242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7D2CC3F-AE5A-4FD2-9316-47288773B054}">
  <ds:schemaRefs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F0AE8F6-E84E-436E-807A-8C3BA38944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Cinépolis nuevo</Template>
  <TotalTime>3323</TotalTime>
  <Words>552</Words>
  <Application>Microsoft Office PowerPoint</Application>
  <PresentationFormat>Widescreen</PresentationFormat>
  <Paragraphs>80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Clarendon BT</vt:lpstr>
      <vt:lpstr>Lucida Bright</vt:lpstr>
      <vt:lpstr>Lucida Sans</vt:lpstr>
      <vt:lpstr>Tema de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SAAG</dc:creator>
  <cp:lastModifiedBy>Daniele Endler (ext. Scanton)</cp:lastModifiedBy>
  <cp:revision>250</cp:revision>
  <cp:lastPrinted>2014-09-04T15:23:24Z</cp:lastPrinted>
  <dcterms:created xsi:type="dcterms:W3CDTF">2013-12-12T17:28:36Z</dcterms:created>
  <dcterms:modified xsi:type="dcterms:W3CDTF">2017-06-26T19:20:23Z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0x010100289E3935653EF34ABE8D81221B884175</vt:lpwstr>
  </property>
</Properties>
</file>