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FFC72C"/>
    <a:srgbClr val="295999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8971" autoAdjust="0"/>
    <p:restoredTop sz="84560" autoAdjust="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E5F40-3ED7-4251-8A6B-1B11447D311D}" type="datetimeFigureOut">
              <a:rPr lang="es-MX" smtClean="0"/>
              <a:t>26/06/2017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05AF-1A58-410B-AE42-52C32DE3032B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454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9FEA6-CF1F-4738-B052-094D19FAC746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08E0E-3DC4-4D62-BDA0-2AE37D04F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8E0E-3DC4-4D62-BDA0-2AE37D04F7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4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9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48" y="31514"/>
            <a:ext cx="634089" cy="702086"/>
          </a:xfrm>
          <a:prstGeom prst="rect">
            <a:avLst/>
          </a:prstGeom>
        </p:spPr>
      </p:pic>
      <p:pic>
        <p:nvPicPr>
          <p:cNvPr id="9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8" y="31514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02" y="63598"/>
            <a:ext cx="634089" cy="702086"/>
          </a:xfrm>
          <a:prstGeom prst="rect">
            <a:avLst/>
          </a:prstGeom>
        </p:spPr>
      </p:pic>
      <p:pic>
        <p:nvPicPr>
          <p:cNvPr id="6" name="0 Imagen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8" y="63598"/>
            <a:ext cx="1673866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4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28391" y="731688"/>
            <a:ext cx="33348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BRASIL: LIMPEZA DE PISO </a:t>
            </a:r>
          </a:p>
          <a:p>
            <a:pPr algn="ctr"/>
            <a:r>
              <a:rPr lang="es-MX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(Lobby e Corredores)</a:t>
            </a:r>
          </a:p>
          <a:p>
            <a:pPr algn="ctr"/>
            <a:r>
              <a:rPr lang="es-MX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Pré Operativo</a:t>
            </a:r>
          </a:p>
          <a:p>
            <a:pPr algn="ctr"/>
            <a:endParaRPr lang="es-MX" sz="1700" b="1" dirty="0" smtClean="0">
              <a:solidFill>
                <a:srgbClr val="0068AC"/>
              </a:solidFill>
              <a:latin typeface="Clarendon BT" panose="02040804050505030204" pitchFamily="18" charset="0"/>
            </a:endParaRPr>
          </a:p>
          <a:p>
            <a:pPr algn="ctr"/>
            <a:r>
              <a:rPr lang="pt-BR" sz="17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</a:t>
            </a:r>
            <a:r>
              <a:rPr lang="es-MX" sz="17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 visual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34471" y="2167575"/>
            <a:ext cx="2818693" cy="4100259"/>
          </a:xfrm>
          <a:prstGeom prst="roundRect">
            <a:avLst/>
          </a:prstGeom>
          <a:noFill/>
          <a:ln w="19050">
            <a:solidFill>
              <a:srgbClr val="006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-86175" y="2290203"/>
            <a:ext cx="331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EPI’s/ Acessórios: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104549" y="134301"/>
            <a:ext cx="8948496" cy="1417479"/>
          </a:xfrm>
          <a:prstGeom prst="roundRect">
            <a:avLst/>
          </a:prstGeom>
          <a:noFill/>
          <a:ln w="1905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3355562" y="170770"/>
            <a:ext cx="5269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CONSIDERAÇÕES IMPORTANTES:</a:t>
            </a:r>
            <a:endParaRPr lang="es-MX" sz="1400" b="1" u="sng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828432" y="1658471"/>
            <a:ext cx="0" cy="504264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541064" y="4179795"/>
            <a:ext cx="8520947" cy="0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661211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9977717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3541063" y="1658471"/>
            <a:ext cx="8520947" cy="5042647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3555787" y="3502835"/>
            <a:ext cx="212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Montar a máquina colocando o disco vermelho ou branco, mangueira, rodo, reservatórios e filtro de tecido</a:t>
            </a:r>
            <a:endParaRPr lang="es-MX" sz="10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5657293" y="3581604"/>
            <a:ext cx="21582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Abastecer os reservatórios com o produto Alpha HP 1:256.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839086" y="3570665"/>
            <a:ext cx="21201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latin typeface="Lucida Bright" panose="02040602050505020304" pitchFamily="18" charset="0"/>
              </a:rPr>
              <a:t>Varrer o piso com mop pó e usar uma pá para depositar o lixo  </a:t>
            </a:r>
            <a:r>
              <a:rPr lang="es-ES" sz="1100" dirty="0" smtClean="0">
                <a:latin typeface="Lucida Bright" panose="02040602050505020304" pitchFamily="18" charset="0"/>
              </a:rPr>
              <a:t>no cesto.</a:t>
            </a:r>
            <a:endParaRPr lang="es-ES" sz="1100" dirty="0">
              <a:latin typeface="Lucida Bright" panose="020406020505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3526966" y="5783757"/>
            <a:ext cx="214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Depois de utilizado a máquina,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passar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o mop úmido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para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retirar o resíduo de produto sobrante no piso.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677657" y="5570894"/>
            <a:ext cx="21621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Após o uso da máquina,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lavar o disco, mangueira, rodo e reservatórios com o produto Alpha HP 1:256 e esponja multiuso. Já o disco, enxaguar em água corrente.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7835907" y="6087874"/>
            <a:ext cx="20663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Deixar os compartimentos e disco  na sala dosadora para secar. 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23331" y="2782981"/>
            <a:ext cx="27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Bota PVC preta;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latin typeface="Lucida Bright" panose="02040602050505020304" pitchFamily="18" charset="0"/>
              </a:rPr>
              <a:t>Luva </a:t>
            </a:r>
            <a:r>
              <a:rPr lang="es-MX" sz="1200" dirty="0" smtClean="0">
                <a:latin typeface="Lucida Bright" panose="02040602050505020304" pitchFamily="18" charset="0"/>
              </a:rPr>
              <a:t>Nitrílica.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186209" y="435959"/>
            <a:ext cx="8787526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Lucida Bright" panose="02040602050505020304" pitchFamily="18" charset="0"/>
              </a:rPr>
              <a:t>A limpeza dos comportimentos, disco e máquina deve ser realizada logo após o uso</a:t>
            </a:r>
            <a:r>
              <a:rPr lang="en-US" sz="950" dirty="0">
                <a:latin typeface="Lucida Bright" panose="02040602050505020304" pitchFamily="18" charset="0"/>
              </a:rPr>
              <a:t>;</a:t>
            </a:r>
            <a:endParaRPr lang="en-US" sz="950" dirty="0" smtClean="0">
              <a:latin typeface="Lucida Bright" panose="020406020505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Lucida Bright" panose="02040602050505020304" pitchFamily="18" charset="0"/>
              </a:rPr>
              <a:t>Deve utilizar o disco vermelho. </a:t>
            </a:r>
            <a:r>
              <a:rPr lang="en-US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 </a:t>
            </a:r>
            <a:r>
              <a:rPr lang="en-US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troca do disco deve ser trocado sempre que ele estiver </a:t>
            </a:r>
            <a:r>
              <a:rPr lang="en-US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gasto (sempre que ele dobrar com </a:t>
            </a:r>
            <a:r>
              <a:rPr lang="en-US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facilidade </a:t>
            </a:r>
            <a:r>
              <a:rPr lang="en-US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demonstrará </a:t>
            </a:r>
            <a:r>
              <a:rPr lang="en-US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que o mesmo </a:t>
            </a:r>
            <a:r>
              <a:rPr lang="en-US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precisa ser substituído);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Limpar em dias </a:t>
            </a:r>
            <a:r>
              <a:rPr lang="es-MX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alternados (dia sim, dia não) </a:t>
            </a: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ou quando houver necessidade, os cinemas que atenderem </a:t>
            </a:r>
            <a:r>
              <a:rPr lang="es-MX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público médio/ semana: acima de 8 </a:t>
            </a: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mil.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Limpar 2x por semana (segundas e quintas-feiras) ou quando houver necessidade, os </a:t>
            </a:r>
            <a:r>
              <a:rPr lang="es-MX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cinemas que atenderem público médio/ semana: </a:t>
            </a: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até </a:t>
            </a:r>
            <a:r>
              <a:rPr lang="es-MX" sz="950" dirty="0">
                <a:latin typeface="Lucida Bright" panose="02040602050505020304" pitchFamily="18" charset="0"/>
                <a:cs typeface="Lucida Sans" panose="020B0602040502020204" pitchFamily="34" charset="0"/>
              </a:rPr>
              <a:t>8 </a:t>
            </a:r>
            <a:r>
              <a:rPr lang="es-MX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mil.</a:t>
            </a:r>
            <a:endParaRPr lang="en-US" sz="950" dirty="0" smtClean="0">
              <a:latin typeface="Lucida Bright" panose="020406020505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50" dirty="0" smtClean="0">
                <a:latin typeface="Lucida Bright" panose="02040602050505020304" pitchFamily="18" charset="0"/>
              </a:rPr>
              <a:t>Sempre que necessário, u</a:t>
            </a:r>
            <a:r>
              <a:rPr lang="en-US" sz="95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tilizar a máquina para lavagem do piso da Bomboniere.</a:t>
            </a:r>
          </a:p>
        </p:txBody>
      </p:sp>
      <p:grpSp>
        <p:nvGrpSpPr>
          <p:cNvPr id="66" name="Grupo 65"/>
          <p:cNvGrpSpPr/>
          <p:nvPr/>
        </p:nvGrpSpPr>
        <p:grpSpPr>
          <a:xfrm>
            <a:off x="9554722" y="1749594"/>
            <a:ext cx="342896" cy="351508"/>
            <a:chOff x="8806868" y="4672256"/>
            <a:chExt cx="342896" cy="351508"/>
          </a:xfrm>
        </p:grpSpPr>
        <p:sp>
          <p:nvSpPr>
            <p:cNvPr id="67" name="Conector 6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68" name="CuadroTexto 67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11639431" y="1706945"/>
            <a:ext cx="342896" cy="351508"/>
            <a:chOff x="8806868" y="4672256"/>
            <a:chExt cx="342896" cy="351508"/>
          </a:xfrm>
        </p:grpSpPr>
        <p:sp>
          <p:nvSpPr>
            <p:cNvPr id="70" name="Conector 69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1" name="CuadroTexto 70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4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7412274" y="1744141"/>
            <a:ext cx="342896" cy="351508"/>
            <a:chOff x="8806868" y="4672256"/>
            <a:chExt cx="342896" cy="351508"/>
          </a:xfrm>
        </p:grpSpPr>
        <p:sp>
          <p:nvSpPr>
            <p:cNvPr id="73" name="Conector 7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240521" y="1741659"/>
            <a:ext cx="342896" cy="351508"/>
            <a:chOff x="8806868" y="4672256"/>
            <a:chExt cx="342896" cy="351508"/>
          </a:xfrm>
        </p:grpSpPr>
        <p:sp>
          <p:nvSpPr>
            <p:cNvPr id="76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9554722" y="4270257"/>
            <a:ext cx="342896" cy="351508"/>
            <a:chOff x="8806868" y="4672256"/>
            <a:chExt cx="342896" cy="351508"/>
          </a:xfrm>
        </p:grpSpPr>
        <p:sp>
          <p:nvSpPr>
            <p:cNvPr id="79" name="Conector 78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0" name="CuadroTexto 79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7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4" name="Grupo 83"/>
          <p:cNvGrpSpPr/>
          <p:nvPr/>
        </p:nvGrpSpPr>
        <p:grpSpPr>
          <a:xfrm>
            <a:off x="7412274" y="4264804"/>
            <a:ext cx="342896" cy="351508"/>
            <a:chOff x="8806868" y="4672256"/>
            <a:chExt cx="342896" cy="351508"/>
          </a:xfrm>
        </p:grpSpPr>
        <p:sp>
          <p:nvSpPr>
            <p:cNvPr id="85" name="Conector 84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6" name="CuadroTexto 85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6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5240521" y="4262322"/>
            <a:ext cx="342896" cy="351508"/>
            <a:chOff x="8806868" y="4672256"/>
            <a:chExt cx="342896" cy="351508"/>
          </a:xfrm>
        </p:grpSpPr>
        <p:sp>
          <p:nvSpPr>
            <p:cNvPr id="88" name="Conector 87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89" name="CuadroTexto 88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5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55" name="CuadroTexto 54"/>
          <p:cNvSpPr txBox="1"/>
          <p:nvPr/>
        </p:nvSpPr>
        <p:spPr>
          <a:xfrm>
            <a:off x="3104549" y="1658470"/>
            <a:ext cx="430887" cy="5042647"/>
          </a:xfrm>
          <a:prstGeom prst="rect">
            <a:avLst/>
          </a:prstGeom>
          <a:noFill/>
          <a:ln w="38100">
            <a:solidFill>
              <a:srgbClr val="0068AC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Atividades</a:t>
            </a:r>
            <a:endParaRPr lang="es-MX" sz="16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56" name="CuadroTexto 59"/>
          <p:cNvSpPr txBox="1"/>
          <p:nvPr/>
        </p:nvSpPr>
        <p:spPr>
          <a:xfrm>
            <a:off x="9941886" y="2750733"/>
            <a:ext cx="21156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Liberar os dois botões e pressionar as alavancas para operar a máquina</a:t>
            </a:r>
            <a:r>
              <a:rPr lang="pt-BR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.</a:t>
            </a:r>
          </a:p>
          <a:p>
            <a:pPr lvl="0" algn="just"/>
            <a:r>
              <a:rPr lang="en-US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Lavar o piso no sentido vai e vem.</a:t>
            </a:r>
          </a:p>
          <a:p>
            <a:pPr algn="just"/>
            <a:r>
              <a:rPr lang="en-US" sz="1100" dirty="0">
                <a:latin typeface="Lucida Bright" panose="02040602050505020304" pitchFamily="18" charset="0"/>
              </a:rPr>
              <a:t>Quando o depósito de água estiver sujo, reabastecer com água </a:t>
            </a:r>
            <a:r>
              <a:rPr lang="en-US" sz="1100" dirty="0" smtClean="0">
                <a:latin typeface="Lucida Bright" panose="02040602050505020304" pitchFamily="18" charset="0"/>
              </a:rPr>
              <a:t>limpa</a:t>
            </a:r>
            <a:r>
              <a:rPr lang="en-US" sz="1100" dirty="0">
                <a:latin typeface="Lucida Bright" panose="02040602050505020304" pitchFamily="18" charset="0"/>
              </a:rPr>
              <a:t>.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1005648" y="151970"/>
            <a:ext cx="10102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1.1</a:t>
            </a:r>
          </a:p>
          <a:p>
            <a:r>
              <a:rPr lang="pt-BR" sz="1300" b="1" dirty="0" smtClean="0"/>
              <a:t>Junho/2017</a:t>
            </a:r>
            <a:endParaRPr lang="pt-BR" sz="1300" b="1" dirty="0"/>
          </a:p>
        </p:txBody>
      </p:sp>
      <p:sp>
        <p:nvSpPr>
          <p:cNvPr id="59" name="CuadroTexto 7"/>
          <p:cNvSpPr txBox="1"/>
          <p:nvPr/>
        </p:nvSpPr>
        <p:spPr>
          <a:xfrm>
            <a:off x="52677" y="3499173"/>
            <a:ext cx="293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Produtos/ solução e Utensílios:</a:t>
            </a:r>
          </a:p>
        </p:txBody>
      </p:sp>
      <p:sp>
        <p:nvSpPr>
          <p:cNvPr id="60" name="CuadroTexto 39"/>
          <p:cNvSpPr txBox="1"/>
          <p:nvPr/>
        </p:nvSpPr>
        <p:spPr>
          <a:xfrm>
            <a:off x="245141" y="4118608"/>
            <a:ext cx="27829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Alpha HP 1:256;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Esponja multiuso;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Máquina para lavagem do piso;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Disco vermelho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Mop Pó;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Mop úmido;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Pá para recolher o lixo.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375" y="2366567"/>
            <a:ext cx="700241" cy="1132057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840" y="1872077"/>
            <a:ext cx="686422" cy="722823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688" y="2641375"/>
            <a:ext cx="485775" cy="7715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3075" y="1883524"/>
            <a:ext cx="309386" cy="486178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9913" y="2176516"/>
            <a:ext cx="1365690" cy="1218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73497" y="2275130"/>
            <a:ext cx="1304790" cy="1186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77910" y="2273090"/>
            <a:ext cx="705234" cy="1277599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33328" y="1929966"/>
            <a:ext cx="741550" cy="818795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11238621" y="2154039"/>
            <a:ext cx="671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botões</a:t>
            </a:r>
            <a:endParaRPr lang="pt-BR" sz="1200" b="1" dirty="0">
              <a:solidFill>
                <a:srgbClr val="0068AC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0286050" y="1673403"/>
            <a:ext cx="817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alavanca</a:t>
            </a:r>
            <a:endParaRPr lang="pt-BR" sz="1200" b="1" dirty="0">
              <a:solidFill>
                <a:srgbClr val="0068AC"/>
              </a:solidFill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76027" y="4286854"/>
            <a:ext cx="1083445" cy="149798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643" y="4306669"/>
            <a:ext cx="481559" cy="507096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5867" y="4946458"/>
            <a:ext cx="383109" cy="60846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0321" y="4305175"/>
            <a:ext cx="309386" cy="48617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3274" y="4345330"/>
            <a:ext cx="667495" cy="7028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0382" y="5219121"/>
            <a:ext cx="383109" cy="60846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0400" y="4393939"/>
            <a:ext cx="309386" cy="48617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547" y="5201615"/>
            <a:ext cx="439583" cy="710661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23349" y="5036028"/>
            <a:ext cx="833333" cy="427536"/>
          </a:xfrm>
          <a:prstGeom prst="rect">
            <a:avLst/>
          </a:prstGeom>
        </p:spPr>
      </p:pic>
      <p:sp>
        <p:nvSpPr>
          <p:cNvPr id="122" name="CuadroTexto 3"/>
          <p:cNvSpPr txBox="1"/>
          <p:nvPr/>
        </p:nvSpPr>
        <p:spPr>
          <a:xfrm>
            <a:off x="9861836" y="4559674"/>
            <a:ext cx="2322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Esse processo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encontra-se disponível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no Guia de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Instruções de Uso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da Máquina para lavagem do piso</a:t>
            </a:r>
          </a:p>
        </p:txBody>
      </p:sp>
    </p:spTree>
    <p:extLst>
      <p:ext uri="{BB962C8B-B14F-4D97-AF65-F5344CB8AC3E}">
        <p14:creationId xmlns:p14="http://schemas.microsoft.com/office/powerpoint/2010/main" val="3348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28391" y="718809"/>
            <a:ext cx="33348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BRASIL: LIMPEZA DE PISO </a:t>
            </a:r>
          </a:p>
          <a:p>
            <a:pPr algn="ctr"/>
            <a:r>
              <a:rPr lang="es-MX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(Lobby e Corredores)</a:t>
            </a:r>
          </a:p>
          <a:p>
            <a:pPr algn="ctr"/>
            <a:r>
              <a:rPr lang="es-MX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Operativo</a:t>
            </a:r>
          </a:p>
          <a:p>
            <a:pPr algn="ctr"/>
            <a:endParaRPr lang="es-MX" sz="1700" b="1" dirty="0" smtClean="0">
              <a:solidFill>
                <a:srgbClr val="0068AC"/>
              </a:solidFill>
              <a:latin typeface="Clarendon BT" panose="02040804050505030204" pitchFamily="18" charset="0"/>
            </a:endParaRPr>
          </a:p>
          <a:p>
            <a:pPr algn="ctr"/>
            <a:r>
              <a:rPr lang="pt-BR" sz="17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Apoio</a:t>
            </a:r>
            <a:r>
              <a:rPr lang="es-MX" sz="1700" b="1" dirty="0" smtClean="0">
                <a:solidFill>
                  <a:srgbClr val="FFC72C"/>
                </a:solidFill>
                <a:latin typeface="Clarendon BT" panose="02040804050505030204" pitchFamily="18" charset="0"/>
              </a:rPr>
              <a:t> visual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34471" y="2167575"/>
            <a:ext cx="2818693" cy="3087005"/>
          </a:xfrm>
          <a:prstGeom prst="roundRect">
            <a:avLst/>
          </a:prstGeom>
          <a:noFill/>
          <a:ln w="19050">
            <a:solidFill>
              <a:srgbClr val="006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-86175" y="2290203"/>
            <a:ext cx="3310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EPI’s/ Acessórios: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104549" y="134301"/>
            <a:ext cx="8948496" cy="1417479"/>
          </a:xfrm>
          <a:prstGeom prst="roundRect">
            <a:avLst/>
          </a:prstGeom>
          <a:noFill/>
          <a:ln w="1905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3368441" y="286681"/>
            <a:ext cx="5269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u="sng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CONSIDERAÇÕES IMPORTANTES:</a:t>
            </a:r>
            <a:endParaRPr lang="es-MX" sz="1400" b="1" u="sng" dirty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828432" y="1658471"/>
            <a:ext cx="0" cy="504264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3541064" y="4179795"/>
            <a:ext cx="8520947" cy="0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661211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9977717" y="1658471"/>
            <a:ext cx="0" cy="5024717"/>
          </a:xfrm>
          <a:prstGeom prst="line">
            <a:avLst/>
          </a:prstGeom>
          <a:ln w="38100">
            <a:solidFill>
              <a:srgbClr val="FFC72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3541063" y="1658471"/>
            <a:ext cx="8520947" cy="5042647"/>
          </a:xfrm>
          <a:prstGeom prst="rect">
            <a:avLst/>
          </a:prstGeom>
          <a:noFill/>
          <a:ln w="38100">
            <a:solidFill>
              <a:srgbClr val="0068A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3555787" y="3283892"/>
            <a:ext cx="21201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Piso sem sujeira e gordura aparente: </a:t>
            </a:r>
            <a:r>
              <a:rPr lang="es-MX" sz="10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Passar apenas o mop umedecido com água limpa sobre o piso para retirar marca de pés e poeira por exemplo. </a:t>
            </a:r>
            <a:endParaRPr lang="es-MX" sz="10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5657293" y="3092202"/>
            <a:ext cx="2158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Piso com sujeira e gordura aparente: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Borrifar o produto Alpha HP 1:256 nos locais em que o piso apresentar gordura e sujeira que requer uso do produto.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813829" y="3054312"/>
            <a:ext cx="2120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b="1" dirty="0">
                <a:latin typeface="Lucida Bright" panose="02040602050505020304" pitchFamily="18" charset="0"/>
                <a:cs typeface="Lucida Sans" panose="020B0602040502020204" pitchFamily="34" charset="0"/>
              </a:rPr>
              <a:t>Piso com sujeira e gordura aparente: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Depois de borrifado o produto sobre a sujidade/ gordura, passar o mop </a:t>
            </a:r>
            <a:r>
              <a:rPr lang="es-MX" sz="1100" dirty="0">
                <a:latin typeface="Lucida Bright" panose="02040602050505020304" pitchFamily="18" charset="0"/>
                <a:cs typeface="Lucida Sans" panose="020B0602040502020204" pitchFamily="34" charset="0"/>
              </a:rPr>
              <a:t>umedecido com água limpa sobre o </a:t>
            </a:r>
            <a:r>
              <a:rPr lang="es-MX" sz="11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piso.</a:t>
            </a:r>
            <a:endParaRPr lang="es-MX" sz="1100" dirty="0">
              <a:latin typeface="Lucida Bright" panose="02040602050505020304" pitchFamily="18" charset="0"/>
              <a:cs typeface="Lucida Sans" panose="020B06020405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223331" y="2782981"/>
            <a:ext cx="27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Bota PVC preta;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>
                <a:latin typeface="Lucida Bright" panose="02040602050505020304" pitchFamily="18" charset="0"/>
              </a:rPr>
              <a:t>Luva </a:t>
            </a:r>
            <a:r>
              <a:rPr lang="es-MX" sz="1200" dirty="0" smtClean="0">
                <a:latin typeface="Lucida Bright" panose="02040602050505020304" pitchFamily="18" charset="0"/>
              </a:rPr>
              <a:t>Nitrílica.</a:t>
            </a:r>
            <a:endParaRPr lang="es-MX" sz="1200" dirty="0">
              <a:latin typeface="Lucida Bright" panose="020406020505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177745" y="707288"/>
            <a:ext cx="8787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Lucida Bright" panose="02040602050505020304" pitchFamily="18" charset="0"/>
              </a:rPr>
              <a:t>Trocar a água depositada no compartimento do mop na medida que ela apresentar sujidade.</a:t>
            </a:r>
            <a:endParaRPr lang="en-US" sz="1200" dirty="0" smtClean="0">
              <a:latin typeface="Lucida Bright" panose="02040602050505020304" pitchFamily="18" charset="0"/>
              <a:cs typeface="Lucida Sans" panose="020B06020405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ucida Bright" panose="02040602050505020304" pitchFamily="18" charset="0"/>
                <a:cs typeface="Lucida Sans" panose="020B0602040502020204" pitchFamily="34" charset="0"/>
              </a:rPr>
              <a:t>U</a:t>
            </a:r>
            <a:r>
              <a:rPr lang="en-US" sz="1200" dirty="0" smtClean="0">
                <a:latin typeface="Lucida Bright" panose="02040602050505020304" pitchFamily="18" charset="0"/>
                <a:cs typeface="Lucida Sans" panose="020B0602040502020204" pitchFamily="34" charset="0"/>
              </a:rPr>
              <a:t>tilizar o borrifador Alpha HP 1:256 para aplicar nos locais em que o piso apresentar sujidade e gordura aparente.</a:t>
            </a:r>
          </a:p>
        </p:txBody>
      </p:sp>
      <p:grpSp>
        <p:nvGrpSpPr>
          <p:cNvPr id="66" name="Grupo 65"/>
          <p:cNvGrpSpPr/>
          <p:nvPr/>
        </p:nvGrpSpPr>
        <p:grpSpPr>
          <a:xfrm>
            <a:off x="9554722" y="1749594"/>
            <a:ext cx="342896" cy="351508"/>
            <a:chOff x="8806868" y="4672256"/>
            <a:chExt cx="342896" cy="351508"/>
          </a:xfrm>
        </p:grpSpPr>
        <p:sp>
          <p:nvSpPr>
            <p:cNvPr id="67" name="Conector 66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68" name="CuadroTexto 67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3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7412274" y="1744141"/>
            <a:ext cx="342896" cy="351508"/>
            <a:chOff x="8806868" y="4672256"/>
            <a:chExt cx="342896" cy="351508"/>
          </a:xfrm>
        </p:grpSpPr>
        <p:sp>
          <p:nvSpPr>
            <p:cNvPr id="73" name="Conector 72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8840296" y="46941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>
                  <a:solidFill>
                    <a:srgbClr val="FFC72C"/>
                  </a:solidFill>
                </a:rPr>
                <a:t>2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5240521" y="1741659"/>
            <a:ext cx="342896" cy="351508"/>
            <a:chOff x="8806868" y="4672256"/>
            <a:chExt cx="342896" cy="351508"/>
          </a:xfrm>
        </p:grpSpPr>
        <p:sp>
          <p:nvSpPr>
            <p:cNvPr id="76" name="Conector 75"/>
            <p:cNvSpPr/>
            <p:nvPr/>
          </p:nvSpPr>
          <p:spPr>
            <a:xfrm>
              <a:off x="8806868" y="4672256"/>
              <a:ext cx="342896" cy="351508"/>
            </a:xfrm>
            <a:prstGeom prst="flowChartConnector">
              <a:avLst/>
            </a:prstGeom>
            <a:solidFill>
              <a:srgbClr val="0068AC"/>
            </a:solidFill>
            <a:ln>
              <a:solidFill>
                <a:srgbClr val="0068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000" dirty="0">
                <a:solidFill>
                  <a:srgbClr val="FFC72C"/>
                </a:solidFill>
              </a:endParaRPr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8840297" y="4694122"/>
              <a:ext cx="276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dirty="0" smtClean="0">
                  <a:solidFill>
                    <a:srgbClr val="FFC72C"/>
                  </a:solidFill>
                </a:rPr>
                <a:t>1</a:t>
              </a:r>
              <a:endParaRPr lang="es-MX" sz="1600" dirty="0">
                <a:solidFill>
                  <a:srgbClr val="FFC72C"/>
                </a:solidFill>
              </a:endParaRPr>
            </a:p>
          </p:txBody>
        </p:sp>
      </p:grpSp>
      <p:sp>
        <p:nvSpPr>
          <p:cNvPr id="55" name="CuadroTexto 54"/>
          <p:cNvSpPr txBox="1"/>
          <p:nvPr/>
        </p:nvSpPr>
        <p:spPr>
          <a:xfrm>
            <a:off x="3104549" y="1658470"/>
            <a:ext cx="430887" cy="5042647"/>
          </a:xfrm>
          <a:prstGeom prst="rect">
            <a:avLst/>
          </a:prstGeom>
          <a:noFill/>
          <a:ln w="38100">
            <a:solidFill>
              <a:srgbClr val="0068AC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Atividades</a:t>
            </a:r>
            <a:endParaRPr lang="es-MX" sz="16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11005648" y="151970"/>
            <a:ext cx="10102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b="1" dirty="0" smtClean="0"/>
              <a:t>Versão: 1.1</a:t>
            </a:r>
          </a:p>
          <a:p>
            <a:r>
              <a:rPr lang="pt-BR" sz="1300" b="1" dirty="0" smtClean="0"/>
              <a:t>Junho/2017</a:t>
            </a:r>
            <a:endParaRPr lang="pt-BR" sz="1300" b="1" dirty="0"/>
          </a:p>
        </p:txBody>
      </p:sp>
      <p:sp>
        <p:nvSpPr>
          <p:cNvPr id="59" name="CuadroTexto 7"/>
          <p:cNvSpPr txBox="1"/>
          <p:nvPr/>
        </p:nvSpPr>
        <p:spPr>
          <a:xfrm>
            <a:off x="52677" y="3640842"/>
            <a:ext cx="293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Produtos/ solução e Utensílios:</a:t>
            </a:r>
          </a:p>
        </p:txBody>
      </p:sp>
      <p:sp>
        <p:nvSpPr>
          <p:cNvPr id="60" name="CuadroTexto 39"/>
          <p:cNvSpPr txBox="1"/>
          <p:nvPr/>
        </p:nvSpPr>
        <p:spPr>
          <a:xfrm>
            <a:off x="245141" y="4286035"/>
            <a:ext cx="27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Borrifador com Alpha HP 1:256;</a:t>
            </a:r>
          </a:p>
          <a:p>
            <a:pPr marL="14400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Lucida Bright" panose="02040602050505020304" pitchFamily="18" charset="0"/>
              </a:rPr>
              <a:t>Mop úmido</a:t>
            </a:r>
            <a:r>
              <a:rPr lang="es-MX" sz="1200" dirty="0">
                <a:latin typeface="Lucida Bright" panose="02040602050505020304" pitchFamily="18" charset="0"/>
              </a:rPr>
              <a:t>.</a:t>
            </a:r>
            <a:endParaRPr lang="es-MX" sz="1200" dirty="0" smtClean="0">
              <a:latin typeface="Lucida Bright" panose="02040602050505020304" pitchFamily="18" charset="0"/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898" y="1714097"/>
            <a:ext cx="1147087" cy="1585972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617" y="1730390"/>
            <a:ext cx="998729" cy="13808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990" y="2115558"/>
            <a:ext cx="513137" cy="9105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125" y="4230130"/>
            <a:ext cx="5056126" cy="24368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8329" y="4011603"/>
            <a:ext cx="2014716" cy="609600"/>
          </a:xfrm>
          <a:prstGeom prst="rect">
            <a:avLst/>
          </a:prstGeom>
        </p:spPr>
      </p:pic>
      <p:sp>
        <p:nvSpPr>
          <p:cNvPr id="83" name="CuadroTexto 3"/>
          <p:cNvSpPr txBox="1"/>
          <p:nvPr/>
        </p:nvSpPr>
        <p:spPr>
          <a:xfrm>
            <a:off x="9812894" y="2127123"/>
            <a:ext cx="2322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Esse processo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encontra-se disponível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no Guia de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Instruções de Uso </a:t>
            </a:r>
          </a:p>
          <a:p>
            <a:pPr algn="ctr"/>
            <a:r>
              <a:rPr lang="pt-BR" sz="1500" b="1" dirty="0" smtClean="0">
                <a:solidFill>
                  <a:srgbClr val="0068AC"/>
                </a:solidFill>
                <a:latin typeface="Clarendon BT" panose="02040804050505030204" pitchFamily="18" charset="0"/>
              </a:rPr>
              <a:t>da Máquina para lavagem do piso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576919" y="1778913"/>
            <a:ext cx="10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68AC"/>
                </a:solidFill>
              </a:rPr>
              <a:t>1</a:t>
            </a:r>
            <a:r>
              <a:rPr lang="en-US" sz="12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° situação</a:t>
            </a:r>
            <a:endParaRPr lang="pt-BR" sz="1200" b="1" dirty="0">
              <a:solidFill>
                <a:srgbClr val="0068AC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725701" y="1751190"/>
            <a:ext cx="10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68AC"/>
                </a:solidFill>
              </a:rPr>
              <a:t>2</a:t>
            </a:r>
            <a:r>
              <a:rPr lang="en-US" sz="12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° situação</a:t>
            </a:r>
            <a:endParaRPr lang="pt-BR" sz="1200" b="1" dirty="0">
              <a:solidFill>
                <a:srgbClr val="0068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0" ma:contentTypeDescription="Create a new document." ma:contentTypeScope="" ma:versionID="8bf3231b548d5ff66781cb45d9419e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ec52d60d7f426244e42e870d2185e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3A38BD-E2C9-46B8-81AF-E1F8E5242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D2CC3F-AE5A-4FD2-9316-47288773B054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F0AE8F6-E84E-436E-807A-8C3BA38944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Cinépolis nuevo</Template>
  <TotalTime>3323</TotalTime>
  <Words>552</Words>
  <Application>Microsoft Office PowerPoint</Application>
  <PresentationFormat>Widescreen</PresentationFormat>
  <Paragraphs>80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Clarendon BT</vt:lpstr>
      <vt:lpstr>Lucida Bright</vt:lpstr>
      <vt:lpstr>Lucida Sans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250</cp:revision>
  <cp:lastPrinted>2014-09-04T15:23:24Z</cp:lastPrinted>
  <dcterms:created xsi:type="dcterms:W3CDTF">2013-12-12T17:28:36Z</dcterms:created>
  <dcterms:modified xsi:type="dcterms:W3CDTF">2017-06-26T19:20:23Z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