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0" r:id="rId5"/>
    <p:sldId id="262" r:id="rId6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999"/>
    <a:srgbClr val="0068AC"/>
    <a:srgbClr val="FFC72C"/>
    <a:srgbClr val="EDC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559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9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E5F40-3ED7-4251-8A6B-1B11447D311D}" type="datetimeFigureOut">
              <a:rPr lang="es-MX" smtClean="0"/>
              <a:t>06/07/2017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05AF-1A58-410B-AE42-52C32DE3032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4545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43EBB-6BCB-4CCC-8359-F98AB8AA2C5D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6147D-0912-4324-BB9A-A8ABFBFF1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1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147D-0912-4324-BB9A-A8ABFBFF15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4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08E0E-3DC4-4D62-BDA0-2AE37D04F7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7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48" y="31514"/>
            <a:ext cx="634089" cy="702086"/>
          </a:xfrm>
          <a:prstGeom prst="rect">
            <a:avLst/>
          </a:prstGeom>
        </p:spPr>
      </p:pic>
      <p:pic>
        <p:nvPicPr>
          <p:cNvPr id="9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" y="31514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02" y="63598"/>
            <a:ext cx="634089" cy="702086"/>
          </a:xfrm>
          <a:prstGeom prst="rect">
            <a:avLst/>
          </a:prstGeom>
        </p:spPr>
      </p:pic>
      <p:pic>
        <p:nvPicPr>
          <p:cNvPr id="6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" y="63598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48" y="31514"/>
            <a:ext cx="634089" cy="702086"/>
          </a:xfrm>
          <a:prstGeom prst="rect">
            <a:avLst/>
          </a:prstGeom>
        </p:spPr>
      </p:pic>
      <p:pic>
        <p:nvPicPr>
          <p:cNvPr id="9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" y="31514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02" y="63598"/>
            <a:ext cx="634089" cy="702086"/>
          </a:xfrm>
          <a:prstGeom prst="rect">
            <a:avLst/>
          </a:prstGeom>
        </p:spPr>
      </p:pic>
      <p:pic>
        <p:nvPicPr>
          <p:cNvPr id="6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" y="63598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48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cto 37"/>
          <p:cNvCxnSpPr/>
          <p:nvPr/>
        </p:nvCxnSpPr>
        <p:spPr>
          <a:xfrm>
            <a:off x="7828432" y="1658471"/>
            <a:ext cx="0" cy="5042647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3541064" y="4250940"/>
            <a:ext cx="8520947" cy="0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5661211" y="1658471"/>
            <a:ext cx="0" cy="5024717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H="1">
            <a:off x="9958666" y="1658471"/>
            <a:ext cx="1" cy="5010950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45"/>
          <p:cNvSpPr/>
          <p:nvPr/>
        </p:nvSpPr>
        <p:spPr>
          <a:xfrm>
            <a:off x="3541063" y="1658471"/>
            <a:ext cx="8520947" cy="5042647"/>
          </a:xfrm>
          <a:prstGeom prst="rect">
            <a:avLst/>
          </a:prstGeom>
          <a:noFill/>
          <a:ln w="38100">
            <a:solidFill>
              <a:srgbClr val="0068A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1" name="CuadroTexto 50"/>
          <p:cNvSpPr txBox="1"/>
          <p:nvPr/>
        </p:nvSpPr>
        <p:spPr>
          <a:xfrm>
            <a:off x="3554534" y="2833854"/>
            <a:ext cx="2120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Retirar as pipocas e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o lixo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que há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nos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assentos com ajuda de pano multiuso azul, balde, saco de plástico.</a:t>
            </a:r>
          </a:p>
          <a:p>
            <a:pPr algn="just"/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Esvaziar os copos despejando o líquido restante no balde.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681356" y="3800846"/>
            <a:ext cx="2158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Coletar as bandejas e assentos, se necessário.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3561076" y="5603621"/>
            <a:ext cx="20842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Sala tradicional: Se necessário, limpar as poltronas com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o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produto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Suma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D27.</a:t>
            </a:r>
            <a:endParaRPr lang="es-MX" sz="1100" dirty="0" smtClean="0">
              <a:latin typeface="Lucida Bright" panose="02040602050505020304" pitchFamily="18" charset="0"/>
              <a:cs typeface="Lucida Sans" panose="020B0602040502020204" pitchFamily="34" charset="0"/>
            </a:endParaRPr>
          </a:p>
          <a:p>
            <a:pPr algn="just"/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Nota: Deixar o apoio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de braços abaixados.</a:t>
            </a:r>
          </a:p>
          <a:p>
            <a:pPr algn="just"/>
            <a:endParaRPr lang="pt-BR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695804" y="6250377"/>
            <a:ext cx="2115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Limpar o porta-copos com o produto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Suma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D27.</a:t>
            </a:r>
            <a:endParaRPr lang="pt-BR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5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39445" r="41111" b="21111"/>
          <a:stretch/>
        </p:blipFill>
        <p:spPr>
          <a:xfrm>
            <a:off x="8025052" y="4525064"/>
            <a:ext cx="732475" cy="772362"/>
          </a:xfrm>
          <a:prstGeom prst="rect">
            <a:avLst/>
          </a:prstGeom>
        </p:spPr>
      </p:pic>
      <p:pic>
        <p:nvPicPr>
          <p:cNvPr id="57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27998" r="13723" b="19594"/>
          <a:stretch/>
        </p:blipFill>
        <p:spPr>
          <a:xfrm>
            <a:off x="8765790" y="4736655"/>
            <a:ext cx="852459" cy="501551"/>
          </a:xfrm>
          <a:prstGeom prst="rect">
            <a:avLst/>
          </a:prstGeom>
        </p:spPr>
      </p:pic>
      <p:sp>
        <p:nvSpPr>
          <p:cNvPr id="49" name="CuadroTexto 57"/>
          <p:cNvSpPr txBox="1"/>
          <p:nvPr/>
        </p:nvSpPr>
        <p:spPr>
          <a:xfrm>
            <a:off x="7820529" y="2996807"/>
            <a:ext cx="21705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Varrer com a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vassoura de piaçava, o piso paviflex (de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cima para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baixo tomando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cuidado para não deixar restos debaixo dos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assentos) e o carpete (iniciando pela porta de entrada).</a:t>
            </a:r>
            <a:endParaRPr lang="es-MX" sz="1100" b="1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8977" y="2230705"/>
            <a:ext cx="1072514" cy="71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CuadroTexto 61"/>
          <p:cNvSpPr txBox="1"/>
          <p:nvPr/>
        </p:nvSpPr>
        <p:spPr>
          <a:xfrm>
            <a:off x="9941097" y="2828286"/>
            <a:ext cx="2149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latin typeface="Lucida Bright" panose="02040602050505020304" pitchFamily="18" charset="0"/>
              </a:rPr>
              <a:t>Líquido derramado (piso paviflex): borrifar o </a:t>
            </a:r>
            <a:r>
              <a:rPr lang="en-US" sz="1100" dirty="0" smtClean="0">
                <a:latin typeface="Lucida Bright" panose="02040602050505020304" pitchFamily="18" charset="0"/>
              </a:rPr>
              <a:t>produto</a:t>
            </a:r>
            <a:r>
              <a:rPr lang="en-US" sz="1100" dirty="0" smtClean="0">
                <a:latin typeface="Lucida Bright" panose="02040602050505020304" pitchFamily="18" charset="0"/>
              </a:rPr>
              <a:t> </a:t>
            </a:r>
            <a:r>
              <a:rPr lang="en-US" sz="1100" dirty="0" smtClean="0">
                <a:latin typeface="Lucida Bright" panose="02040602050505020304" pitchFamily="18" charset="0"/>
              </a:rPr>
              <a:t>Alpha HP 1:128 </a:t>
            </a:r>
            <a:r>
              <a:rPr lang="en-US" sz="1100" dirty="0" smtClean="0">
                <a:latin typeface="Lucida Bright" panose="02040602050505020304" pitchFamily="18" charset="0"/>
              </a:rPr>
              <a:t>e uso do mop.</a:t>
            </a:r>
          </a:p>
          <a:p>
            <a:pPr algn="just"/>
            <a:r>
              <a:rPr lang="en-US" sz="1100" dirty="0" smtClean="0">
                <a:latin typeface="Lucida Bright" panose="02040602050505020304" pitchFamily="18" charset="0"/>
              </a:rPr>
              <a:t>Líquido derramado (carpete): borrifar o produto Taski Tapi e uso da escovinha</a:t>
            </a:r>
            <a:r>
              <a:rPr lang="en-US" sz="1100" dirty="0">
                <a:latin typeface="Lucida Bright" panose="02040602050505020304" pitchFamily="18" charset="0"/>
              </a:rPr>
              <a:t>.</a:t>
            </a:r>
            <a:r>
              <a:rPr lang="en-US" sz="1100" dirty="0" smtClean="0">
                <a:latin typeface="Lucida Bright" panose="02040602050505020304" pitchFamily="18" charset="0"/>
              </a:rPr>
              <a:t> </a:t>
            </a:r>
            <a:endParaRPr lang="pt-BR" sz="1100" dirty="0" smtClean="0">
              <a:latin typeface="Lucida Bright" panose="02040602050505020304" pitchFamily="18" charset="0"/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11608613" y="1740069"/>
            <a:ext cx="342896" cy="351508"/>
            <a:chOff x="8806868" y="4672256"/>
            <a:chExt cx="342896" cy="351508"/>
          </a:xfrm>
        </p:grpSpPr>
        <p:sp>
          <p:nvSpPr>
            <p:cNvPr id="61" name="Conector 60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rgbClr val="FFC72C"/>
                  </a:solidFill>
                </a:rPr>
                <a:t>4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9492836" y="1755616"/>
            <a:ext cx="342896" cy="351508"/>
            <a:chOff x="8806868" y="4672256"/>
            <a:chExt cx="342896" cy="351508"/>
          </a:xfrm>
        </p:grpSpPr>
        <p:sp>
          <p:nvSpPr>
            <p:cNvPr id="68" name="Conector 67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rgbClr val="FFC72C"/>
                  </a:solidFill>
                </a:rPr>
                <a:t>3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7380190" y="1744141"/>
            <a:ext cx="342896" cy="351508"/>
            <a:chOff x="8806868" y="4672256"/>
            <a:chExt cx="342896" cy="351508"/>
          </a:xfrm>
        </p:grpSpPr>
        <p:sp>
          <p:nvSpPr>
            <p:cNvPr id="71" name="Conector 70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rgbClr val="FFC72C"/>
                  </a:solidFill>
                </a:rPr>
                <a:t>2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5208437" y="1741659"/>
            <a:ext cx="342896" cy="351508"/>
            <a:chOff x="8806868" y="4672256"/>
            <a:chExt cx="342896" cy="351508"/>
          </a:xfrm>
        </p:grpSpPr>
        <p:sp>
          <p:nvSpPr>
            <p:cNvPr id="74" name="Conector 73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8840297" y="469412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FFC72C"/>
                  </a:solidFill>
                </a:rPr>
                <a:t>1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9538680" y="4420113"/>
            <a:ext cx="342896" cy="351508"/>
            <a:chOff x="8806868" y="4672256"/>
            <a:chExt cx="342896" cy="351508"/>
          </a:xfrm>
        </p:grpSpPr>
        <p:sp>
          <p:nvSpPr>
            <p:cNvPr id="77" name="Conector 76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78" name="CuadroTexto 77"/>
            <p:cNvSpPr txBox="1"/>
            <p:nvPr/>
          </p:nvSpPr>
          <p:spPr>
            <a:xfrm>
              <a:off x="8840297" y="469412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FFC72C"/>
                  </a:solidFill>
                </a:rPr>
                <a:t>7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7396232" y="4381205"/>
            <a:ext cx="342896" cy="351508"/>
            <a:chOff x="8806868" y="4672256"/>
            <a:chExt cx="342896" cy="351508"/>
          </a:xfrm>
        </p:grpSpPr>
        <p:sp>
          <p:nvSpPr>
            <p:cNvPr id="83" name="Conector 82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84" name="CuadroTexto 83"/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FFC72C"/>
                  </a:solidFill>
                </a:rPr>
                <a:t>6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5214823" y="4342343"/>
            <a:ext cx="342896" cy="351508"/>
            <a:chOff x="8806868" y="4672256"/>
            <a:chExt cx="342896" cy="351508"/>
          </a:xfrm>
        </p:grpSpPr>
        <p:sp>
          <p:nvSpPr>
            <p:cNvPr id="86" name="Conector 85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87" name="CuadroTexto 86"/>
            <p:cNvSpPr txBox="1"/>
            <p:nvPr/>
          </p:nvSpPr>
          <p:spPr>
            <a:xfrm>
              <a:off x="8840297" y="469412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FFC72C"/>
                  </a:solidFill>
                </a:rPr>
                <a:t>5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047113" y="4395565"/>
            <a:ext cx="829056" cy="1109510"/>
            <a:chOff x="8337166" y="4531085"/>
            <a:chExt cx="1037687" cy="136533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7166" y="4531085"/>
              <a:ext cx="1001649" cy="1337625"/>
            </a:xfrm>
            <a:prstGeom prst="rect">
              <a:avLst/>
            </a:prstGeom>
          </p:spPr>
        </p:pic>
        <p:sp>
          <p:nvSpPr>
            <p:cNvPr id="4" name="3 Elipse"/>
            <p:cNvSpPr/>
            <p:nvPr/>
          </p:nvSpPr>
          <p:spPr>
            <a:xfrm>
              <a:off x="8876090" y="5609341"/>
              <a:ext cx="415575" cy="2870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7" name="66 Elipse"/>
            <p:cNvSpPr/>
            <p:nvPr/>
          </p:nvSpPr>
          <p:spPr>
            <a:xfrm>
              <a:off x="8959278" y="4647591"/>
              <a:ext cx="415575" cy="2870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9" name="78 Elipse"/>
            <p:cNvSpPr/>
            <p:nvPr/>
          </p:nvSpPr>
          <p:spPr>
            <a:xfrm rot="5400000">
              <a:off x="8401029" y="5158866"/>
              <a:ext cx="314659" cy="217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8" name="79 Elipse"/>
            <p:cNvSpPr/>
            <p:nvPr/>
          </p:nvSpPr>
          <p:spPr>
            <a:xfrm>
              <a:off x="8649912" y="5350444"/>
              <a:ext cx="415575" cy="2870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80" name="CuadroTexto 79"/>
          <p:cNvSpPr txBox="1"/>
          <p:nvPr/>
        </p:nvSpPr>
        <p:spPr>
          <a:xfrm>
            <a:off x="3112571" y="1661479"/>
            <a:ext cx="430887" cy="5039639"/>
          </a:xfrm>
          <a:prstGeom prst="rect">
            <a:avLst/>
          </a:prstGeom>
          <a:noFill/>
          <a:ln w="38100">
            <a:solidFill>
              <a:srgbClr val="0068AC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Atividades</a:t>
            </a:r>
            <a:endParaRPr lang="es-MX" sz="16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64" name="CuadroTexto 3"/>
          <p:cNvSpPr txBox="1"/>
          <p:nvPr/>
        </p:nvSpPr>
        <p:spPr>
          <a:xfrm>
            <a:off x="-446730" y="887770"/>
            <a:ext cx="395324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 smtClean="0">
                <a:solidFill>
                  <a:srgbClr val="0068AC"/>
                </a:solidFill>
                <a:latin typeface="Clarendon BT" panose="02040804050505030204" pitchFamily="18" charset="0"/>
              </a:rPr>
              <a:t>BRASIL: LIMPEZA </a:t>
            </a:r>
          </a:p>
          <a:p>
            <a:pPr algn="ctr"/>
            <a:r>
              <a:rPr lang="es-MX" sz="1900" b="1" dirty="0" smtClean="0">
                <a:solidFill>
                  <a:srgbClr val="0068AC"/>
                </a:solidFill>
                <a:latin typeface="Clarendon BT" panose="02040804050505030204" pitchFamily="18" charset="0"/>
              </a:rPr>
              <a:t>SOFT DE SALAS</a:t>
            </a:r>
          </a:p>
          <a:p>
            <a:pPr algn="ctr"/>
            <a:r>
              <a:rPr lang="pt-BR" sz="1900" b="1" dirty="0" smtClean="0">
                <a:solidFill>
                  <a:srgbClr val="FFC72C"/>
                </a:solidFill>
                <a:latin typeface="Clarendon BT" panose="02040804050505030204" pitchFamily="18" charset="0"/>
              </a:rPr>
              <a:t>Apoio</a:t>
            </a:r>
            <a:r>
              <a:rPr lang="es-MX" sz="1900" b="1" dirty="0" smtClean="0">
                <a:solidFill>
                  <a:srgbClr val="FFC72C"/>
                </a:solidFill>
                <a:latin typeface="Clarendon BT" panose="02040804050505030204" pitchFamily="18" charset="0"/>
              </a:rPr>
              <a:t> visual</a:t>
            </a:r>
          </a:p>
        </p:txBody>
      </p:sp>
      <p:sp>
        <p:nvSpPr>
          <p:cNvPr id="89" name="Rectángulo redondeado 4"/>
          <p:cNvSpPr/>
          <p:nvPr/>
        </p:nvSpPr>
        <p:spPr>
          <a:xfrm>
            <a:off x="134471" y="2085259"/>
            <a:ext cx="2818693" cy="4701907"/>
          </a:xfrm>
          <a:prstGeom prst="roundRect">
            <a:avLst/>
          </a:prstGeom>
          <a:noFill/>
          <a:ln w="190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0" name="CuadroTexto 7"/>
          <p:cNvSpPr txBox="1"/>
          <p:nvPr/>
        </p:nvSpPr>
        <p:spPr>
          <a:xfrm>
            <a:off x="-135903" y="2212377"/>
            <a:ext cx="331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EPI’s/ Acessórios:</a:t>
            </a:r>
          </a:p>
        </p:txBody>
      </p:sp>
      <p:sp>
        <p:nvSpPr>
          <p:cNvPr id="91" name="CuadroTexto 39"/>
          <p:cNvSpPr txBox="1"/>
          <p:nvPr/>
        </p:nvSpPr>
        <p:spPr>
          <a:xfrm>
            <a:off x="223331" y="2512522"/>
            <a:ext cx="278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Lucida Bright" panose="02040602050505020304" pitchFamily="18" charset="0"/>
              </a:rPr>
              <a:t>Bota PVC preta;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Lucida Bright" panose="02040602050505020304" pitchFamily="18" charset="0"/>
              </a:rPr>
              <a:t>Luva </a:t>
            </a:r>
            <a:r>
              <a:rPr lang="es-MX" sz="1200" dirty="0" smtClean="0">
                <a:latin typeface="Lucida Bright" panose="02040602050505020304" pitchFamily="18" charset="0"/>
              </a:rPr>
              <a:t>Nitrílica.</a:t>
            </a:r>
            <a:endParaRPr lang="es-MX" sz="1200" dirty="0">
              <a:latin typeface="Lucida Bright" panose="02040602050505020304" pitchFamily="18" charset="0"/>
            </a:endParaRPr>
          </a:p>
        </p:txBody>
      </p:sp>
      <p:sp>
        <p:nvSpPr>
          <p:cNvPr id="92" name="CuadroTexto 7"/>
          <p:cNvSpPr txBox="1"/>
          <p:nvPr/>
        </p:nvSpPr>
        <p:spPr>
          <a:xfrm>
            <a:off x="55490" y="3225442"/>
            <a:ext cx="29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68AC"/>
                </a:solidFill>
                <a:latin typeface="Lucida Bright" panose="02040602050505020304" pitchFamily="18" charset="0"/>
              </a:rPr>
              <a:t>Produtos/ solução e Utensílios:</a:t>
            </a:r>
          </a:p>
        </p:txBody>
      </p:sp>
      <p:sp>
        <p:nvSpPr>
          <p:cNvPr id="93" name="CuadroTexto 39"/>
          <p:cNvSpPr txBox="1"/>
          <p:nvPr/>
        </p:nvSpPr>
        <p:spPr>
          <a:xfrm>
            <a:off x="236793" y="3799547"/>
            <a:ext cx="2875777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150" dirty="0" smtClean="0">
                <a:latin typeface="Lucida Bright" panose="02040602050505020304" pitchFamily="18" charset="0"/>
              </a:rPr>
              <a:t>Aromatizante </a:t>
            </a:r>
            <a:r>
              <a:rPr lang="es-MX" sz="1150" dirty="0">
                <a:latin typeface="Lucida Bright" panose="02040602050505020304" pitchFamily="18" charset="0"/>
              </a:rPr>
              <a:t>Fresh </a:t>
            </a:r>
            <a:r>
              <a:rPr lang="es-MX" sz="1150" dirty="0" smtClean="0">
                <a:latin typeface="Lucida Bright" panose="02040602050505020304" pitchFamily="18" charset="0"/>
              </a:rPr>
              <a:t>Phase;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50" dirty="0" smtClean="0">
                <a:latin typeface="Lucida Bright" panose="02040602050505020304" pitchFamily="18" charset="0"/>
              </a:rPr>
              <a:t>Suma D27;</a:t>
            </a:r>
            <a:endParaRPr lang="en-US" sz="1150" dirty="0" smtClean="0">
              <a:latin typeface="Lucida Bright" panose="02040602050505020304" pitchFamily="18" charset="0"/>
            </a:endParaRP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150" dirty="0" smtClean="0">
                <a:latin typeface="Lucida Bright" panose="02040602050505020304" pitchFamily="18" charset="0"/>
              </a:rPr>
              <a:t>Balde;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150" dirty="0" smtClean="0">
                <a:latin typeface="Lucida Bright" panose="02040602050505020304" pitchFamily="18" charset="0"/>
              </a:rPr>
              <a:t>Compactador de lixo;</a:t>
            </a:r>
            <a:endParaRPr lang="es-MX" sz="1150" dirty="0">
              <a:latin typeface="Lucida Bright" panose="02040602050505020304" pitchFamily="18" charset="0"/>
            </a:endParaRP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50" dirty="0" smtClean="0">
                <a:latin typeface="Lucida Bright" panose="02040602050505020304" pitchFamily="18" charset="0"/>
              </a:rPr>
              <a:t>Mop;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150" dirty="0" smtClean="0">
                <a:latin typeface="Lucida Bright" panose="02040602050505020304" pitchFamily="18" charset="0"/>
              </a:rPr>
              <a:t>Pano multiuso azul;</a:t>
            </a:r>
            <a:endParaRPr lang="es-MX" sz="1150" dirty="0">
              <a:latin typeface="Lucida Bright" panose="02040602050505020304" pitchFamily="18" charset="0"/>
            </a:endParaRP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150" dirty="0">
                <a:latin typeface="Lucida Bright" panose="02040602050505020304" pitchFamily="18" charset="0"/>
              </a:rPr>
              <a:t>Pá </a:t>
            </a:r>
            <a:r>
              <a:rPr lang="es-MX" sz="1150" dirty="0" smtClean="0">
                <a:latin typeface="Lucida Bright" panose="02040602050505020304" pitchFamily="18" charset="0"/>
              </a:rPr>
              <a:t>para recolher o lixo;</a:t>
            </a:r>
            <a:endParaRPr lang="es-MX" sz="1150" dirty="0">
              <a:latin typeface="Lucida Bright" panose="02040602050505020304" pitchFamily="18" charset="0"/>
            </a:endParaRP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150" dirty="0" smtClean="0">
                <a:latin typeface="Lucida Bright" panose="02040602050505020304" pitchFamily="18" charset="0"/>
              </a:rPr>
              <a:t>Saco preto de lixo;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150" dirty="0" smtClean="0">
                <a:latin typeface="Lucida Bright" panose="02040602050505020304" pitchFamily="18" charset="0"/>
              </a:rPr>
              <a:t>Taski Tapi já diluído;</a:t>
            </a:r>
          </a:p>
          <a:p>
            <a:pPr marL="144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150" dirty="0" smtClean="0">
                <a:latin typeface="Lucida Bright" panose="02040602050505020304" pitchFamily="18" charset="0"/>
              </a:rPr>
              <a:t>Vassoura e escovinha cerdas dura</a:t>
            </a:r>
            <a:endParaRPr lang="es-MX" sz="1150" dirty="0">
              <a:latin typeface="Lucida Bright" panose="02040602050505020304" pitchFamily="18" charset="0"/>
            </a:endParaRPr>
          </a:p>
        </p:txBody>
      </p:sp>
      <p:sp>
        <p:nvSpPr>
          <p:cNvPr id="94" name="Rectángulo redondeado 8"/>
          <p:cNvSpPr/>
          <p:nvPr/>
        </p:nvSpPr>
        <p:spPr>
          <a:xfrm>
            <a:off x="3104549" y="134302"/>
            <a:ext cx="8948496" cy="1310406"/>
          </a:xfrm>
          <a:prstGeom prst="roundRect">
            <a:avLst/>
          </a:prstGeom>
          <a:noFill/>
          <a:ln w="19050">
            <a:solidFill>
              <a:srgbClr val="0068A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5" name="CuadroTexto 9"/>
          <p:cNvSpPr txBox="1"/>
          <p:nvPr/>
        </p:nvSpPr>
        <p:spPr>
          <a:xfrm>
            <a:off x="3497231" y="260923"/>
            <a:ext cx="5269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CONSIDERAÇÕES IMPORTANTES:</a:t>
            </a:r>
            <a:endParaRPr lang="es-MX" sz="1600" b="1" u="sng" dirty="0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96" name="CaixaDeTexto 57"/>
          <p:cNvSpPr txBox="1"/>
          <p:nvPr/>
        </p:nvSpPr>
        <p:spPr>
          <a:xfrm>
            <a:off x="10825342" y="203486"/>
            <a:ext cx="9733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/>
              <a:t>Versão: </a:t>
            </a:r>
            <a:r>
              <a:rPr lang="pt-BR" sz="1300" b="1" dirty="0" smtClean="0"/>
              <a:t>1.1</a:t>
            </a:r>
            <a:endParaRPr lang="pt-BR" sz="1300" b="1" dirty="0" smtClean="0"/>
          </a:p>
          <a:p>
            <a:r>
              <a:rPr lang="pt-BR" sz="1300" b="1" dirty="0" smtClean="0"/>
              <a:t>Julho</a:t>
            </a:r>
            <a:r>
              <a:rPr lang="pt-BR" sz="1300" b="1" dirty="0" smtClean="0"/>
              <a:t>/2017</a:t>
            </a:r>
            <a:endParaRPr lang="pt-BR" sz="1300" b="1" dirty="0"/>
          </a:p>
        </p:txBody>
      </p:sp>
      <p:sp>
        <p:nvSpPr>
          <p:cNvPr id="97" name="CuadroTexto 40"/>
          <p:cNvSpPr txBox="1"/>
          <p:nvPr/>
        </p:nvSpPr>
        <p:spPr>
          <a:xfrm>
            <a:off x="3319992" y="682977"/>
            <a:ext cx="7917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Lucida Bright" panose="02040602050505020304" pitchFamily="18" charset="0"/>
              </a:rPr>
              <a:t>A limpeza soft de salas deve ser realizada diariamente;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Lucida Bright" panose="02040602050505020304" pitchFamily="18" charset="0"/>
              </a:rPr>
              <a:t>Os utensílios devem estar </a:t>
            </a:r>
            <a:r>
              <a:rPr lang="pt-BR" sz="1000" dirty="0">
                <a:latin typeface="Lucida Bright" panose="02040602050505020304" pitchFamily="18" charset="0"/>
              </a:rPr>
              <a:t>frequentemente </a:t>
            </a:r>
            <a:r>
              <a:rPr lang="pt-BR" sz="1000" dirty="0" smtClean="0">
                <a:latin typeface="Lucida Bright" panose="02040602050505020304" pitchFamily="18" charset="0"/>
              </a:rPr>
              <a:t>limpos </a:t>
            </a:r>
            <a:r>
              <a:rPr lang="pt-BR" sz="1000" dirty="0">
                <a:latin typeface="Lucida Bright" panose="02040602050505020304" pitchFamily="18" charset="0"/>
              </a:rPr>
              <a:t>para evitar o transporte de </a:t>
            </a:r>
            <a:r>
              <a:rPr lang="pt-BR" sz="1000" dirty="0" smtClean="0">
                <a:latin typeface="Lucida Bright" panose="02040602050505020304" pitchFamily="18" charset="0"/>
              </a:rPr>
              <a:t>sujeira</a:t>
            </a:r>
            <a:r>
              <a:rPr lang="es-MX" sz="1000" dirty="0" smtClean="0">
                <a:latin typeface="Lucida Bright" panose="020406020505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 smtClean="0">
                <a:latin typeface="Lucida Bright" panose="02040602050505020304" pitchFamily="18" charset="0"/>
              </a:rPr>
              <a:t>As bandejas e assentos devem ser lavados com o produto Suma D27 e esponja (parte macia);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 smtClean="0">
                <a:latin typeface="Lucida Bright" panose="02040602050505020304" pitchFamily="18" charset="0"/>
              </a:rPr>
              <a:t>Borrifar o </a:t>
            </a:r>
            <a:r>
              <a:rPr lang="es-MX" sz="1000" dirty="0" smtClean="0">
                <a:latin typeface="Lucida Bright" panose="02040602050505020304" pitchFamily="18" charset="0"/>
              </a:rPr>
              <a:t>produto</a:t>
            </a:r>
            <a:r>
              <a:rPr lang="es-MX" sz="1000" dirty="0" smtClean="0">
                <a:latin typeface="Lucida Bright" panose="02040602050505020304" pitchFamily="18" charset="0"/>
              </a:rPr>
              <a:t> </a:t>
            </a:r>
            <a:r>
              <a:rPr lang="es-MX" sz="1000" dirty="0" smtClean="0">
                <a:latin typeface="Lucida Bright" panose="02040602050505020304" pitchFamily="18" charset="0"/>
              </a:rPr>
              <a:t>Suma D27 </a:t>
            </a:r>
            <a:r>
              <a:rPr lang="es-MX" sz="1000" dirty="0" smtClean="0">
                <a:latin typeface="Lucida Bright" panose="02040602050505020304" pitchFamily="18" charset="0"/>
              </a:rPr>
              <a:t>diretamente</a:t>
            </a:r>
            <a:r>
              <a:rPr lang="es-MX" sz="1000" dirty="0" smtClean="0">
                <a:latin typeface="Lucida Bright" panose="02040602050505020304" pitchFamily="18" charset="0"/>
              </a:rPr>
              <a:t> </a:t>
            </a:r>
            <a:r>
              <a:rPr lang="es-MX" sz="1000" dirty="0" smtClean="0">
                <a:latin typeface="Lucida Bright" panose="02040602050505020304" pitchFamily="18" charset="0"/>
              </a:rPr>
              <a:t>no pano para fim de economia e preservação</a:t>
            </a:r>
            <a:r>
              <a:rPr lang="es-MX" sz="1000" dirty="0">
                <a:latin typeface="Lucida Bright" panose="02040602050505020304" pitchFamily="18" charset="0"/>
              </a:rPr>
              <a:t> </a:t>
            </a:r>
            <a:r>
              <a:rPr lang="es-MX" sz="1000" dirty="0" smtClean="0">
                <a:latin typeface="Lucida Bright" panose="02040602050505020304" pitchFamily="18" charset="0"/>
              </a:rPr>
              <a:t>dos assentos</a:t>
            </a:r>
            <a:r>
              <a:rPr lang="es-MX" sz="1000" dirty="0">
                <a:latin typeface="Lucida Bright" panose="02040602050505020304" pitchFamily="18" charset="0"/>
              </a:rPr>
              <a:t>.</a:t>
            </a:r>
            <a:endParaRPr lang="es-MX" sz="1000" dirty="0" smtClean="0">
              <a:latin typeface="Lucida Bright" panose="02040602050505020304" pitchFamily="18" charset="0"/>
            </a:endParaRPr>
          </a:p>
        </p:txBody>
      </p:sp>
      <p:pic>
        <p:nvPicPr>
          <p:cNvPr id="98" name="Imagen 77" descr="DSC01224 editada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192" y="2299230"/>
            <a:ext cx="1278651" cy="110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0564" y="1881363"/>
            <a:ext cx="820591" cy="821876"/>
          </a:xfrm>
          <a:prstGeom prst="rect">
            <a:avLst/>
          </a:prstGeom>
        </p:spPr>
      </p:pic>
      <p:pic>
        <p:nvPicPr>
          <p:cNvPr id="100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8095" y="2047700"/>
            <a:ext cx="621320" cy="4892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9073" y="2532242"/>
            <a:ext cx="649263" cy="326114"/>
          </a:xfrm>
          <a:prstGeom prst="rect">
            <a:avLst/>
          </a:prstGeom>
        </p:spPr>
      </p:pic>
      <p:sp>
        <p:nvSpPr>
          <p:cNvPr id="81" name="CuadroTexto 57"/>
          <p:cNvSpPr txBox="1"/>
          <p:nvPr/>
        </p:nvSpPr>
        <p:spPr>
          <a:xfrm>
            <a:off x="7885171" y="5735829"/>
            <a:ext cx="20842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Sala VIP/4DX: Limpar as poltronas mesas e abajures com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o 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produto</a:t>
            </a:r>
            <a:r>
              <a:rPr lang="es-MX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Suma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D27. </a:t>
            </a:r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Nota</a:t>
            </a:r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: Deixar o apoio </a:t>
            </a:r>
            <a:r>
              <a:rPr lang="en-US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de braços levantados</a:t>
            </a:r>
            <a:r>
              <a:rPr lang="en-US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101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5453" y="4634008"/>
            <a:ext cx="779127" cy="1170523"/>
          </a:xfrm>
          <a:prstGeom prst="rect">
            <a:avLst/>
          </a:prstGeom>
        </p:spPr>
      </p:pic>
      <p:grpSp>
        <p:nvGrpSpPr>
          <p:cNvPr id="105" name="Grupo 58"/>
          <p:cNvGrpSpPr/>
          <p:nvPr/>
        </p:nvGrpSpPr>
        <p:grpSpPr>
          <a:xfrm>
            <a:off x="11606465" y="4352334"/>
            <a:ext cx="342896" cy="360420"/>
            <a:chOff x="8806868" y="4672256"/>
            <a:chExt cx="342896" cy="360420"/>
          </a:xfrm>
        </p:grpSpPr>
        <p:sp>
          <p:nvSpPr>
            <p:cNvPr id="106" name="Conector 60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107" name="CuadroTexto 61"/>
            <p:cNvSpPr txBox="1"/>
            <p:nvPr/>
          </p:nvSpPr>
          <p:spPr>
            <a:xfrm>
              <a:off x="8833884" y="469412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8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pic>
        <p:nvPicPr>
          <p:cNvPr id="108" name="Imagen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2719" y="1746868"/>
            <a:ext cx="561118" cy="1057523"/>
          </a:xfrm>
          <a:prstGeom prst="rect">
            <a:avLst/>
          </a:prstGeom>
        </p:spPr>
      </p:pic>
      <p:sp>
        <p:nvSpPr>
          <p:cNvPr id="109" name="CuadroTexto 52"/>
          <p:cNvSpPr txBox="1"/>
          <p:nvPr/>
        </p:nvSpPr>
        <p:spPr>
          <a:xfrm>
            <a:off x="9981476" y="5954160"/>
            <a:ext cx="20635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</a:rPr>
              <a:t>Se necessário, varrer </a:t>
            </a:r>
            <a:r>
              <a:rPr lang="pt-BR" sz="1100" dirty="0" smtClean="0">
                <a:latin typeface="Lucida Bright" panose="02040602050505020304" pitchFamily="18" charset="0"/>
              </a:rPr>
              <a:t>a escada com </a:t>
            </a:r>
            <a:r>
              <a:rPr lang="pt-BR" sz="1100" dirty="0">
                <a:latin typeface="Lucida Bright" panose="02040602050505020304" pitchFamily="18" charset="0"/>
              </a:rPr>
              <a:t>uso da vassoura </a:t>
            </a:r>
            <a:r>
              <a:rPr lang="pt-BR" sz="1100" dirty="0" smtClean="0">
                <a:latin typeface="Lucida Bright" panose="02040602050505020304" pitchFamily="18" charset="0"/>
              </a:rPr>
              <a:t>piaçava e </a:t>
            </a:r>
            <a:r>
              <a:rPr lang="pt-BR" sz="1100" dirty="0">
                <a:latin typeface="Lucida Bright" panose="02040602050505020304" pitchFamily="18" charset="0"/>
              </a:rPr>
              <a:t>coletar o lixo utilizando a pá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110" name="Imagen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94414" y="4432378"/>
            <a:ext cx="984512" cy="1371088"/>
          </a:xfrm>
          <a:prstGeom prst="rect">
            <a:avLst/>
          </a:prstGeom>
        </p:spPr>
      </p:pic>
      <p:pic>
        <p:nvPicPr>
          <p:cNvPr id="103" name="0 Imagen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0368" y="2116985"/>
            <a:ext cx="671934" cy="904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25342" y="2251504"/>
            <a:ext cx="655092" cy="5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aixaDeTexto 57"/>
          <p:cNvSpPr txBox="1"/>
          <p:nvPr/>
        </p:nvSpPr>
        <p:spPr>
          <a:xfrm>
            <a:off x="10979083" y="82413"/>
            <a:ext cx="9733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/>
              <a:t>Versão: </a:t>
            </a:r>
            <a:r>
              <a:rPr lang="pt-BR" sz="1300" b="1" dirty="0" smtClean="0"/>
              <a:t>1.1</a:t>
            </a:r>
            <a:endParaRPr lang="pt-BR" sz="1300" b="1" dirty="0" smtClean="0"/>
          </a:p>
          <a:p>
            <a:r>
              <a:rPr lang="pt-BR" sz="1300" b="1" dirty="0" smtClean="0"/>
              <a:t>Julho</a:t>
            </a:r>
            <a:r>
              <a:rPr lang="pt-BR" sz="1300" b="1" dirty="0" smtClean="0"/>
              <a:t>/2017</a:t>
            </a:r>
            <a:endParaRPr lang="pt-BR" sz="1300" b="1" dirty="0"/>
          </a:p>
        </p:txBody>
      </p:sp>
      <p:sp>
        <p:nvSpPr>
          <p:cNvPr id="89" name="CuadroTexto 3"/>
          <p:cNvSpPr txBox="1"/>
          <p:nvPr/>
        </p:nvSpPr>
        <p:spPr>
          <a:xfrm>
            <a:off x="1326386" y="738375"/>
            <a:ext cx="10076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C72C"/>
                </a:solidFill>
                <a:latin typeface="Clarendon BT" panose="02040804050505030204" pitchFamily="18" charset="0"/>
              </a:rPr>
              <a:t>APOIO VISUAL: LIMPEZA SOFT DE SALAS</a:t>
            </a:r>
            <a:endParaRPr lang="es-MX" sz="2200" b="1" dirty="0" smtClean="0">
              <a:solidFill>
                <a:srgbClr val="FFC72C"/>
              </a:solidFill>
              <a:latin typeface="Clarendon BT" panose="02040804050505030204" pitchFamily="18" charset="0"/>
            </a:endParaRPr>
          </a:p>
        </p:txBody>
      </p:sp>
      <p:cxnSp>
        <p:nvCxnSpPr>
          <p:cNvPr id="62" name="Conector recto 14"/>
          <p:cNvCxnSpPr/>
          <p:nvPr/>
        </p:nvCxnSpPr>
        <p:spPr>
          <a:xfrm>
            <a:off x="9183181" y="1372932"/>
            <a:ext cx="0" cy="2285493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 25"/>
          <p:cNvSpPr/>
          <p:nvPr/>
        </p:nvSpPr>
        <p:spPr>
          <a:xfrm>
            <a:off x="121025" y="1372932"/>
            <a:ext cx="11940986" cy="3946048"/>
          </a:xfrm>
          <a:prstGeom prst="rect">
            <a:avLst/>
          </a:prstGeom>
          <a:noFill/>
          <a:ln w="38100">
            <a:solidFill>
              <a:srgbClr val="0068A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65" name="Conector recto 30"/>
          <p:cNvCxnSpPr/>
          <p:nvPr/>
        </p:nvCxnSpPr>
        <p:spPr>
          <a:xfrm>
            <a:off x="81891" y="3643633"/>
            <a:ext cx="11909597" cy="14792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31"/>
          <p:cNvCxnSpPr/>
          <p:nvPr/>
        </p:nvCxnSpPr>
        <p:spPr>
          <a:xfrm flipH="1">
            <a:off x="3107452" y="1372932"/>
            <a:ext cx="24832" cy="2285493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32"/>
          <p:cNvCxnSpPr/>
          <p:nvPr/>
        </p:nvCxnSpPr>
        <p:spPr>
          <a:xfrm flipH="1">
            <a:off x="6217316" y="1372932"/>
            <a:ext cx="14676" cy="2285493"/>
          </a:xfrm>
          <a:prstGeom prst="line">
            <a:avLst/>
          </a:prstGeom>
          <a:ln w="3810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o 108"/>
          <p:cNvGrpSpPr/>
          <p:nvPr/>
        </p:nvGrpSpPr>
        <p:grpSpPr>
          <a:xfrm>
            <a:off x="5793089" y="1480359"/>
            <a:ext cx="393056" cy="360420"/>
            <a:chOff x="8781787" y="4672256"/>
            <a:chExt cx="393056" cy="360420"/>
          </a:xfrm>
        </p:grpSpPr>
        <p:sp>
          <p:nvSpPr>
            <p:cNvPr id="81" name="Conector 109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82" name="CuadroTexto 110"/>
            <p:cNvSpPr txBox="1"/>
            <p:nvPr/>
          </p:nvSpPr>
          <p:spPr>
            <a:xfrm>
              <a:off x="8781787" y="469412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10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83" name="Grupo 111"/>
          <p:cNvGrpSpPr/>
          <p:nvPr/>
        </p:nvGrpSpPr>
        <p:grpSpPr>
          <a:xfrm>
            <a:off x="11623737" y="1480359"/>
            <a:ext cx="393056" cy="360420"/>
            <a:chOff x="8781787" y="4672256"/>
            <a:chExt cx="393056" cy="360420"/>
          </a:xfrm>
        </p:grpSpPr>
        <p:sp>
          <p:nvSpPr>
            <p:cNvPr id="84" name="Conector 112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90" name="CuadroTexto 113"/>
            <p:cNvSpPr txBox="1"/>
            <p:nvPr/>
          </p:nvSpPr>
          <p:spPr>
            <a:xfrm>
              <a:off x="8781787" y="469412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12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grpSp>
        <p:nvGrpSpPr>
          <p:cNvPr id="91" name="Grupo 114"/>
          <p:cNvGrpSpPr/>
          <p:nvPr/>
        </p:nvGrpSpPr>
        <p:grpSpPr>
          <a:xfrm>
            <a:off x="2708306" y="1467480"/>
            <a:ext cx="342896" cy="351508"/>
            <a:chOff x="8806868" y="4672256"/>
            <a:chExt cx="342896" cy="351508"/>
          </a:xfrm>
        </p:grpSpPr>
        <p:sp>
          <p:nvSpPr>
            <p:cNvPr id="93" name="Conector 115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94" name="CuadroTexto 116"/>
            <p:cNvSpPr txBox="1"/>
            <p:nvPr/>
          </p:nvSpPr>
          <p:spPr>
            <a:xfrm>
              <a:off x="8833884" y="468124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9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sp>
        <p:nvSpPr>
          <p:cNvPr id="120" name="CuadroTexto 3"/>
          <p:cNvSpPr txBox="1"/>
          <p:nvPr/>
        </p:nvSpPr>
        <p:spPr>
          <a:xfrm>
            <a:off x="1561405" y="4101677"/>
            <a:ext cx="9606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200" b="1" dirty="0" smtClean="0">
                <a:solidFill>
                  <a:srgbClr val="0068AC"/>
                </a:solidFill>
                <a:latin typeface="Clarendon BT" panose="02040804050505030204" pitchFamily="18" charset="0"/>
              </a:rPr>
              <a:t>Esse processo encontra-se disponível no </a:t>
            </a:r>
          </a:p>
          <a:p>
            <a:pPr lvl="0" algn="ctr"/>
            <a:r>
              <a:rPr lang="pt-BR" sz="2200" b="1" dirty="0" smtClean="0">
                <a:solidFill>
                  <a:srgbClr val="0068AC"/>
                </a:solidFill>
                <a:latin typeface="Clarendon BT" panose="02040804050505030204" pitchFamily="18" charset="0"/>
              </a:rPr>
              <a:t>Guia Limpeza Operativa.</a:t>
            </a:r>
            <a:endParaRPr lang="en-US" sz="2400" dirty="0">
              <a:latin typeface="Lucida Bright" panose="02040602050505020304" pitchFamily="18" charset="0"/>
            </a:endParaRPr>
          </a:p>
        </p:txBody>
      </p:sp>
      <p:grpSp>
        <p:nvGrpSpPr>
          <p:cNvPr id="127" name="Grupo 108"/>
          <p:cNvGrpSpPr/>
          <p:nvPr/>
        </p:nvGrpSpPr>
        <p:grpSpPr>
          <a:xfrm>
            <a:off x="8714447" y="1478211"/>
            <a:ext cx="393056" cy="360420"/>
            <a:chOff x="8781787" y="4672256"/>
            <a:chExt cx="393056" cy="360420"/>
          </a:xfrm>
        </p:grpSpPr>
        <p:sp>
          <p:nvSpPr>
            <p:cNvPr id="128" name="Conector 109"/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</a:endParaRPr>
            </a:p>
          </p:txBody>
        </p:sp>
        <p:sp>
          <p:nvSpPr>
            <p:cNvPr id="129" name="CuadroTexto 110"/>
            <p:cNvSpPr txBox="1"/>
            <p:nvPr/>
          </p:nvSpPr>
          <p:spPr>
            <a:xfrm>
              <a:off x="8781787" y="469412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rgbClr val="FFC72C"/>
                  </a:solidFill>
                </a:rPr>
                <a:t>11</a:t>
              </a:r>
              <a:endParaRPr lang="es-MX" sz="1600" dirty="0">
                <a:solidFill>
                  <a:srgbClr val="FFC72C"/>
                </a:solidFill>
              </a:endParaRPr>
            </a:p>
          </p:txBody>
        </p:sp>
      </p:grpSp>
      <p:sp>
        <p:nvSpPr>
          <p:cNvPr id="159" name="CuadroTexto 52"/>
          <p:cNvSpPr txBox="1"/>
          <p:nvPr/>
        </p:nvSpPr>
        <p:spPr>
          <a:xfrm>
            <a:off x="3184458" y="2880387"/>
            <a:ext cx="3047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Se necessário, limpar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os corrimãos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, sinalizações e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extintores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com o produto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Suma D27.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Aplicar a solução no pano multiuso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azul.</a:t>
            </a:r>
            <a:endParaRPr lang="pt-BR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160" name="CuadroTexto 52"/>
          <p:cNvSpPr txBox="1"/>
          <p:nvPr/>
        </p:nvSpPr>
        <p:spPr>
          <a:xfrm>
            <a:off x="149764" y="2702015"/>
            <a:ext cx="29825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Revisar se as lixeiras estão com mais de 50% de sua capacidade.</a:t>
            </a:r>
          </a:p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Em caso positivo, trocar o saco por um novo ou compacte o lixo se a capacidade for inferior a 50%.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164" name="CuadroTexto 52"/>
          <p:cNvSpPr txBox="1"/>
          <p:nvPr/>
        </p:nvSpPr>
        <p:spPr>
          <a:xfrm>
            <a:off x="6217316" y="3020793"/>
            <a:ext cx="29658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Se necessário, limpar a parte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interna e externa da lixeira 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com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produto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Suma D27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 pano multiuso azul. </a:t>
            </a:r>
            <a:endParaRPr lang="pt-BR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sp>
        <p:nvSpPr>
          <p:cNvPr id="180" name="CuadroTexto 52"/>
          <p:cNvSpPr txBox="1"/>
          <p:nvPr/>
        </p:nvSpPr>
        <p:spPr>
          <a:xfrm>
            <a:off x="9159730" y="2410814"/>
            <a:ext cx="2915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Borrifar neutralizador de odores Fresh Phase diretamente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na parede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, cortina, fundo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da sala (cerca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de 1 borrifada a cada 2 metros).</a:t>
            </a:r>
          </a:p>
          <a:p>
            <a:pPr algn="just"/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Obs.: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Em hipótese alguma, aplicar 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produto nas poltronas 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e/ ou no </a:t>
            </a:r>
            <a:r>
              <a:rPr lang="pt-BR" sz="1100" dirty="0">
                <a:latin typeface="Lucida Bright" panose="02040602050505020304" pitchFamily="18" charset="0"/>
                <a:cs typeface="Lucida Sans" panose="020B0602040502020204" pitchFamily="34" charset="0"/>
              </a:rPr>
              <a:t>piso tátil</a:t>
            </a:r>
            <a:r>
              <a:rPr lang="pt-BR" sz="1100" dirty="0" smtClean="0">
                <a:latin typeface="Lucida Bright" panose="02040602050505020304" pitchFamily="18" charset="0"/>
                <a:cs typeface="Lucida Sans" panose="020B0602040502020204" pitchFamily="34" charset="0"/>
              </a:rPr>
              <a:t>.</a:t>
            </a:r>
            <a:endParaRPr lang="es-MX" sz="1100" dirty="0">
              <a:latin typeface="Lucida Bright" panose="02040602050505020304" pitchFamily="18" charset="0"/>
              <a:cs typeface="Lucida Sans" panose="020B0602040502020204" pitchFamily="34" charset="0"/>
            </a:endParaRPr>
          </a:p>
        </p:txBody>
      </p:sp>
      <p:pic>
        <p:nvPicPr>
          <p:cNvPr id="61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121" y="1544899"/>
            <a:ext cx="456377" cy="881536"/>
          </a:xfrm>
          <a:prstGeom prst="rect">
            <a:avLst/>
          </a:prstGeom>
        </p:spPr>
      </p:pic>
      <p:pic>
        <p:nvPicPr>
          <p:cNvPr id="60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576" y="1441594"/>
            <a:ext cx="686829" cy="432448"/>
          </a:xfrm>
          <a:prstGeom prst="rect">
            <a:avLst/>
          </a:prstGeom>
        </p:spPr>
      </p:pic>
      <p:pic>
        <p:nvPicPr>
          <p:cNvPr id="70" name="Imagem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444" y="1770184"/>
            <a:ext cx="418168" cy="842664"/>
          </a:xfrm>
          <a:prstGeom prst="rect">
            <a:avLst/>
          </a:prstGeom>
        </p:spPr>
      </p:pic>
      <p:pic>
        <p:nvPicPr>
          <p:cNvPr id="71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634" y="1702395"/>
            <a:ext cx="740304" cy="957725"/>
          </a:xfrm>
          <a:prstGeom prst="rect">
            <a:avLst/>
          </a:prstGeom>
        </p:spPr>
      </p:pic>
      <p:pic>
        <p:nvPicPr>
          <p:cNvPr id="77" name="Imagem 1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0155" y="1811628"/>
            <a:ext cx="538589" cy="801220"/>
          </a:xfrm>
          <a:prstGeom prst="rect">
            <a:avLst/>
          </a:prstGeom>
        </p:spPr>
      </p:pic>
      <p:pic>
        <p:nvPicPr>
          <p:cNvPr id="78" name="Imagem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309" y="1770184"/>
            <a:ext cx="418168" cy="84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0" ma:contentTypeDescription="Create a new document." ma:contentTypeScope="" ma:versionID="8bf3231b548d5ff66781cb45d9419e6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bec52d60d7f426244e42e870d2185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BC73F2-BEE9-45C9-B82C-7D55BA0541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05A258-4435-4D2D-86E3-FCEFE7131B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9C0FDEB-6C75-432C-B130-6698511187E8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Cinépolis nuevo</Template>
  <TotalTime>3502</TotalTime>
  <Words>473</Words>
  <Application>Microsoft Office PowerPoint</Application>
  <PresentationFormat>Widescreen</PresentationFormat>
  <Paragraphs>61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Clarendon BT</vt:lpstr>
      <vt:lpstr>Lucida Bright</vt:lpstr>
      <vt:lpstr>Lucida Sans</vt:lpstr>
      <vt:lpstr>Tema de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SAAG</dc:creator>
  <cp:lastModifiedBy>Daniele Endler (ext. Scanton)</cp:lastModifiedBy>
  <cp:revision>297</cp:revision>
  <cp:lastPrinted>2014-09-04T15:23:35Z</cp:lastPrinted>
  <dcterms:created xsi:type="dcterms:W3CDTF">2013-12-12T17:28:36Z</dcterms:created>
  <dcterms:modified xsi:type="dcterms:W3CDTF">2017-07-07T02:38:03Z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