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2" r:id="rId2"/>
    <p:sldId id="261" r:id="rId3"/>
    <p:sldId id="263" r:id="rId4"/>
    <p:sldId id="257" r:id="rId5"/>
    <p:sldId id="256" r:id="rId6"/>
    <p:sldId id="258" r:id="rId7"/>
    <p:sldId id="259" r:id="rId8"/>
    <p:sldId id="260" r:id="rId9"/>
  </p:sldIdLst>
  <p:sldSz cx="6858000" cy="9906000" type="A4"/>
  <p:notesSz cx="6858000" cy="9144000"/>
  <p:defaultTextStyle>
    <a:defPPr>
      <a:defRPr lang="pt-BR"/>
    </a:defPPr>
    <a:lvl1pPr marL="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6438" autoAdjust="0"/>
  </p:normalViewPr>
  <p:slideViewPr>
    <p:cSldViewPr snapToGrid="0">
      <p:cViewPr varScale="1">
        <p:scale>
          <a:sx n="51" d="100"/>
          <a:sy n="51" d="100"/>
        </p:scale>
        <p:origin x="26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5BE0-0ED3-4D78-A415-B80726FC1CF1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2AB21-A1BB-4AEA-BF0B-09861840D959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60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418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73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80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2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81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03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74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01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1"/>
            <a:ext cx="5829301" cy="3448757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1"/>
            </a:lvl2pPr>
            <a:lvl3pPr marL="685805" indent="0" algn="ctr">
              <a:buNone/>
              <a:defRPr sz="1350"/>
            </a:lvl3pPr>
            <a:lvl4pPr marL="1028709" indent="0" algn="ctr">
              <a:buNone/>
              <a:defRPr sz="1199"/>
            </a:lvl4pPr>
            <a:lvl5pPr marL="1371612" indent="0" algn="ctr">
              <a:buNone/>
              <a:defRPr sz="1199"/>
            </a:lvl5pPr>
            <a:lvl6pPr marL="1714515" indent="0" algn="ctr">
              <a:buNone/>
              <a:defRPr sz="1199"/>
            </a:lvl6pPr>
            <a:lvl7pPr marL="2057417" indent="0" algn="ctr">
              <a:buNone/>
              <a:defRPr sz="1199"/>
            </a:lvl7pPr>
            <a:lvl8pPr marL="2400321" indent="0" algn="ctr">
              <a:buNone/>
              <a:defRPr sz="1199"/>
            </a:lvl8pPr>
            <a:lvl9pPr marL="2743224" indent="0" algn="ctr">
              <a:buNone/>
              <a:defRPr sz="11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96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9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5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527405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3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9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6"/>
            <a:ext cx="5915025" cy="4120620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612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51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2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22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31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90" y="2637014"/>
            <a:ext cx="2914649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5" y="2637014"/>
            <a:ext cx="2914649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9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5"/>
            <a:ext cx="2901255" cy="5322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0"/>
            <a:ext cx="2915542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5"/>
            <a:ext cx="2915542" cy="5322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5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10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3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6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4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6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5" indent="0">
              <a:buNone/>
              <a:defRPr sz="1800"/>
            </a:lvl3pPr>
            <a:lvl4pPr marL="1028709" indent="0">
              <a:buNone/>
              <a:defRPr sz="1501"/>
            </a:lvl4pPr>
            <a:lvl5pPr marL="1371612" indent="0">
              <a:buNone/>
              <a:defRPr sz="1501"/>
            </a:lvl5pPr>
            <a:lvl6pPr marL="1714515" indent="0">
              <a:buNone/>
              <a:defRPr sz="1501"/>
            </a:lvl6pPr>
            <a:lvl7pPr marL="2057417" indent="0">
              <a:buNone/>
              <a:defRPr sz="1501"/>
            </a:lvl7pPr>
            <a:lvl8pPr marL="2400321" indent="0">
              <a:buNone/>
              <a:defRPr sz="1501"/>
            </a:lvl8pPr>
            <a:lvl9pPr marL="2743224" indent="0">
              <a:buNone/>
              <a:defRPr sz="1501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6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CE4F-9875-4A7E-8181-1C962A0CB993}" type="datetimeFigureOut">
              <a:rPr lang="pt-BR" smtClean="0"/>
              <a:t>28/07/2017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401"/>
            <a:ext cx="231457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2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8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3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6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5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11" y="-1"/>
            <a:ext cx="6897511" cy="9358009"/>
          </a:xfrm>
          <a:prstGeom prst="rect">
            <a:avLst/>
          </a:prstGeom>
        </p:spPr>
      </p:pic>
      <p:pic>
        <p:nvPicPr>
          <p:cNvPr id="3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46" y="-4759"/>
            <a:ext cx="1932905" cy="1630363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646355" y="419526"/>
            <a:ext cx="909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solidFill>
                  <a:schemeClr val="bg1"/>
                </a:solidFill>
              </a:rPr>
              <a:t>Pipocas</a:t>
            </a:r>
          </a:p>
          <a:p>
            <a:r>
              <a:rPr lang="pt-BR" sz="1500" b="1" dirty="0" smtClean="0">
                <a:solidFill>
                  <a:schemeClr val="bg1"/>
                </a:solidFill>
              </a:rPr>
              <a:t>Cinépolis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5" name="CaixaDeTexto 20"/>
          <p:cNvSpPr txBox="1"/>
          <p:nvPr/>
        </p:nvSpPr>
        <p:spPr>
          <a:xfrm>
            <a:off x="2181628" y="1083469"/>
            <a:ext cx="2436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smtClean="0">
                <a:solidFill>
                  <a:schemeClr val="bg1"/>
                </a:solidFill>
              </a:rPr>
              <a:t>      Medidas</a:t>
            </a:r>
          </a:p>
          <a:p>
            <a:r>
              <a:rPr lang="pt-BR" sz="2700" b="1" dirty="0" smtClean="0">
                <a:solidFill>
                  <a:schemeClr val="bg1"/>
                </a:solidFill>
              </a:rPr>
              <a:t>Pipocas salgada</a:t>
            </a:r>
            <a:endParaRPr lang="pt-BR" sz="2700" b="1" dirty="0">
              <a:solidFill>
                <a:schemeClr val="bg1"/>
              </a:solidFill>
            </a:endParaRPr>
          </a:p>
        </p:txBody>
      </p:sp>
      <p:sp>
        <p:nvSpPr>
          <p:cNvPr id="6" name="Fluxograma: Conector 22"/>
          <p:cNvSpPr/>
          <p:nvPr/>
        </p:nvSpPr>
        <p:spPr>
          <a:xfrm>
            <a:off x="2010467" y="1701726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Fluxograma: Conector 23"/>
          <p:cNvSpPr/>
          <p:nvPr/>
        </p:nvSpPr>
        <p:spPr>
          <a:xfrm>
            <a:off x="1790336" y="1701728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Conector 24"/>
          <p:cNvSpPr/>
          <p:nvPr/>
        </p:nvSpPr>
        <p:spPr>
          <a:xfrm>
            <a:off x="1536332" y="1684794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luxograma: Conector 25"/>
          <p:cNvSpPr/>
          <p:nvPr/>
        </p:nvSpPr>
        <p:spPr>
          <a:xfrm>
            <a:off x="4702866" y="1701726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uxograma: Conector 26"/>
          <p:cNvSpPr/>
          <p:nvPr/>
        </p:nvSpPr>
        <p:spPr>
          <a:xfrm>
            <a:off x="4922998" y="1701728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Conector 27"/>
          <p:cNvSpPr/>
          <p:nvPr/>
        </p:nvSpPr>
        <p:spPr>
          <a:xfrm>
            <a:off x="5176997" y="1701731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de cantos arredondados 28"/>
          <p:cNvSpPr/>
          <p:nvPr/>
        </p:nvSpPr>
        <p:spPr>
          <a:xfrm>
            <a:off x="918418" y="2188133"/>
            <a:ext cx="14984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3" name="Retângulo de cantos arredondados 29"/>
          <p:cNvSpPr/>
          <p:nvPr/>
        </p:nvSpPr>
        <p:spPr>
          <a:xfrm>
            <a:off x="2536856" y="2205069"/>
            <a:ext cx="35576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31"/>
          <p:cNvSpPr txBox="1"/>
          <p:nvPr/>
        </p:nvSpPr>
        <p:spPr>
          <a:xfrm>
            <a:off x="946792" y="2374395"/>
            <a:ext cx="117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FFFF00"/>
                </a:solidFill>
              </a:rPr>
              <a:t>Passo 1</a:t>
            </a:r>
          </a:p>
          <a:p>
            <a:endParaRPr lang="pt-BR" sz="2500" dirty="0"/>
          </a:p>
        </p:txBody>
      </p:sp>
      <p:pic>
        <p:nvPicPr>
          <p:cNvPr id="15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060" y="2297670"/>
            <a:ext cx="676275" cy="695325"/>
          </a:xfrm>
          <a:prstGeom prst="rect">
            <a:avLst/>
          </a:prstGeom>
        </p:spPr>
      </p:pic>
      <p:sp>
        <p:nvSpPr>
          <p:cNvPr id="16" name="CaixaDeTexto 34"/>
          <p:cNvSpPr txBox="1"/>
          <p:nvPr/>
        </p:nvSpPr>
        <p:spPr>
          <a:xfrm>
            <a:off x="2968127" y="2274581"/>
            <a:ext cx="2879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Encher 1 medidor com </a:t>
            </a:r>
          </a:p>
          <a:p>
            <a:r>
              <a:rPr lang="pt-BR" sz="2200" b="1" dirty="0" smtClean="0">
                <a:solidFill>
                  <a:schemeClr val="bg1"/>
                </a:solidFill>
              </a:rPr>
              <a:t>milho de pipoca. 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35"/>
          <p:cNvSpPr/>
          <p:nvPr/>
        </p:nvSpPr>
        <p:spPr>
          <a:xfrm>
            <a:off x="901486" y="3322664"/>
            <a:ext cx="14984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8" name="Retângulo de cantos arredondados 36"/>
          <p:cNvSpPr/>
          <p:nvPr/>
        </p:nvSpPr>
        <p:spPr>
          <a:xfrm>
            <a:off x="2519924" y="3339600"/>
            <a:ext cx="35576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37"/>
          <p:cNvSpPr txBox="1"/>
          <p:nvPr/>
        </p:nvSpPr>
        <p:spPr>
          <a:xfrm>
            <a:off x="929860" y="3508926"/>
            <a:ext cx="117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FFFF00"/>
                </a:solidFill>
              </a:rPr>
              <a:t>Passo 2</a:t>
            </a:r>
          </a:p>
          <a:p>
            <a:endParaRPr lang="pt-BR" sz="2500" dirty="0"/>
          </a:p>
        </p:txBody>
      </p:sp>
      <p:sp>
        <p:nvSpPr>
          <p:cNvPr id="20" name="CaixaDeTexto 39"/>
          <p:cNvSpPr txBox="1"/>
          <p:nvPr/>
        </p:nvSpPr>
        <p:spPr>
          <a:xfrm>
            <a:off x="2951195" y="3409112"/>
            <a:ext cx="2722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Considerar 250 ml de </a:t>
            </a:r>
          </a:p>
          <a:p>
            <a:r>
              <a:rPr lang="pt-BR" sz="2200" b="1" dirty="0" smtClean="0">
                <a:solidFill>
                  <a:schemeClr val="bg1"/>
                </a:solidFill>
              </a:rPr>
              <a:t>óleo vegetal de soja.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21" name="Retângulo de cantos arredondados 40"/>
          <p:cNvSpPr/>
          <p:nvPr/>
        </p:nvSpPr>
        <p:spPr>
          <a:xfrm>
            <a:off x="901487" y="4440264"/>
            <a:ext cx="14984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22" name="Retângulo de cantos arredondados 41"/>
          <p:cNvSpPr/>
          <p:nvPr/>
        </p:nvSpPr>
        <p:spPr>
          <a:xfrm>
            <a:off x="2519925" y="4457200"/>
            <a:ext cx="35576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42"/>
          <p:cNvSpPr txBox="1"/>
          <p:nvPr/>
        </p:nvSpPr>
        <p:spPr>
          <a:xfrm>
            <a:off x="929861" y="4626526"/>
            <a:ext cx="117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FFFF00"/>
                </a:solidFill>
              </a:rPr>
              <a:t>Passo 3</a:t>
            </a:r>
          </a:p>
          <a:p>
            <a:endParaRPr lang="pt-BR" sz="2500" dirty="0"/>
          </a:p>
        </p:txBody>
      </p:sp>
      <p:sp>
        <p:nvSpPr>
          <p:cNvPr id="24" name="CaixaDeTexto 43"/>
          <p:cNvSpPr txBox="1"/>
          <p:nvPr/>
        </p:nvSpPr>
        <p:spPr>
          <a:xfrm>
            <a:off x="2951196" y="4560578"/>
            <a:ext cx="3094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Encher 1 medidor com 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s</a:t>
            </a:r>
            <a:r>
              <a:rPr lang="pt-BR" sz="2200" b="1" dirty="0" smtClean="0">
                <a:solidFill>
                  <a:schemeClr val="bg1"/>
                </a:solidFill>
              </a:rPr>
              <a:t>al (equivalente a 30grs).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25" name="Imagem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910" y="4583669"/>
            <a:ext cx="733425" cy="647700"/>
          </a:xfrm>
          <a:prstGeom prst="rect">
            <a:avLst/>
          </a:prstGeom>
        </p:spPr>
      </p:pic>
      <p:sp>
        <p:nvSpPr>
          <p:cNvPr id="26" name="Retângulo de cantos arredondados 45"/>
          <p:cNvSpPr/>
          <p:nvPr/>
        </p:nvSpPr>
        <p:spPr>
          <a:xfrm>
            <a:off x="901486" y="5591733"/>
            <a:ext cx="5210000" cy="110066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u="sng" dirty="0" smtClean="0"/>
              <a:t>Pipocas </a:t>
            </a:r>
            <a:r>
              <a:rPr lang="pt-BR" sz="2400" b="1" i="1" u="sng" dirty="0"/>
              <a:t>l</a:t>
            </a:r>
            <a:r>
              <a:rPr lang="pt-BR" sz="2400" b="1" i="1" u="sng" dirty="0" smtClean="0"/>
              <a:t>emon pepper:</a:t>
            </a:r>
            <a:r>
              <a:rPr lang="pt-BR" sz="2400" b="1" i="1" dirty="0" smtClean="0"/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Considerar </a:t>
            </a:r>
            <a:r>
              <a:rPr lang="pt-BR" sz="1600" b="1" dirty="0">
                <a:solidFill>
                  <a:schemeClr val="bg1"/>
                </a:solidFill>
              </a:rPr>
              <a:t>3</a:t>
            </a:r>
            <a:r>
              <a:rPr lang="pt-BR" sz="1600" b="1" dirty="0" smtClean="0">
                <a:solidFill>
                  <a:schemeClr val="bg1"/>
                </a:solidFill>
              </a:rPr>
              <a:t> giros do saborizante </a:t>
            </a:r>
            <a:r>
              <a:rPr lang="pt-BR" sz="1600" b="1" i="1" dirty="0" smtClean="0">
                <a:solidFill>
                  <a:schemeClr val="bg1"/>
                </a:solidFill>
              </a:rPr>
              <a:t>lemon pepper </a:t>
            </a:r>
            <a:r>
              <a:rPr lang="pt-BR" sz="1600" b="1" dirty="0" smtClean="0">
                <a:solidFill>
                  <a:schemeClr val="bg1"/>
                </a:solidFill>
              </a:rPr>
              <a:t>para pipocas tamanho grande, 2 giros para pipocas tamanho médio e 1 giro para pipocas tamanho pequeno.</a:t>
            </a:r>
            <a:endParaRPr lang="pt-BR" sz="1700" b="1" dirty="0">
              <a:solidFill>
                <a:schemeClr val="bg1"/>
              </a:solidFill>
            </a:endParaRPr>
          </a:p>
        </p:txBody>
      </p:sp>
      <p:sp>
        <p:nvSpPr>
          <p:cNvPr id="27" name="Retângulo de cantos arredondados 48"/>
          <p:cNvSpPr/>
          <p:nvPr/>
        </p:nvSpPr>
        <p:spPr>
          <a:xfrm>
            <a:off x="901488" y="6820671"/>
            <a:ext cx="5210000" cy="117504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u="sng" dirty="0" smtClean="0"/>
              <a:t>Pimenta líquida</a:t>
            </a:r>
            <a:r>
              <a:rPr lang="pt-BR" sz="2400" b="1" i="1" u="sng" dirty="0" smtClean="0"/>
              <a:t>:</a:t>
            </a:r>
            <a:r>
              <a:rPr lang="pt-BR" sz="2400" b="1" i="1" dirty="0" smtClean="0"/>
              <a:t> </a:t>
            </a:r>
            <a:r>
              <a:rPr lang="pt-BR" sz="1600" b="1" i="1" dirty="0" smtClean="0"/>
              <a:t>Agitar o galão de pimenta todos os dias pela manhã na habilitação e quando ele atingir </a:t>
            </a:r>
            <a:r>
              <a:rPr lang="pt-BR" b="1" i="1" dirty="0" smtClean="0"/>
              <a:t>¼</a:t>
            </a:r>
            <a:r>
              <a:rPr lang="pt-BR" sz="1600" b="1" i="1" dirty="0" smtClean="0"/>
              <a:t> da sua capacidade, abastecer a área da Condimenteira com outro galão (mantendo o antigo também).</a:t>
            </a:r>
          </a:p>
        </p:txBody>
      </p:sp>
      <p:pic>
        <p:nvPicPr>
          <p:cNvPr id="28" name="Imagem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197" y="496893"/>
            <a:ext cx="219075" cy="123825"/>
          </a:xfrm>
          <a:prstGeom prst="rect">
            <a:avLst/>
          </a:prstGeom>
        </p:spPr>
      </p:pic>
      <p:pic>
        <p:nvPicPr>
          <p:cNvPr id="29" name="Imagem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534" y="513821"/>
            <a:ext cx="219075" cy="123825"/>
          </a:xfrm>
          <a:prstGeom prst="rect">
            <a:avLst/>
          </a:prstGeom>
        </p:spPr>
      </p:pic>
      <p:pic>
        <p:nvPicPr>
          <p:cNvPr id="30" name="Imagem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62" y="1015047"/>
            <a:ext cx="152400" cy="142875"/>
          </a:xfrm>
          <a:prstGeom prst="rect">
            <a:avLst/>
          </a:prstGeom>
        </p:spPr>
      </p:pic>
      <p:pic>
        <p:nvPicPr>
          <p:cNvPr id="31" name="Imagem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5" y="1020362"/>
            <a:ext cx="343348" cy="321889"/>
          </a:xfrm>
          <a:prstGeom prst="rect">
            <a:avLst/>
          </a:prstGeom>
        </p:spPr>
      </p:pic>
      <p:sp>
        <p:nvSpPr>
          <p:cNvPr id="36" name="Retângulo de cantos arredondados 48"/>
          <p:cNvSpPr/>
          <p:nvPr/>
        </p:nvSpPr>
        <p:spPr>
          <a:xfrm>
            <a:off x="882064" y="8123644"/>
            <a:ext cx="5210000" cy="88417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u="sng" dirty="0" smtClean="0"/>
              <a:t>Calibragem</a:t>
            </a:r>
            <a:r>
              <a:rPr lang="pt-BR" sz="2400" b="1" i="1" u="sng" dirty="0" smtClean="0"/>
              <a:t>:</a:t>
            </a:r>
            <a:r>
              <a:rPr lang="pt-BR" sz="2400" b="1" i="1" dirty="0" smtClean="0"/>
              <a:t> </a:t>
            </a:r>
            <a:r>
              <a:rPr lang="pt-BR" sz="1600" b="1" i="1" dirty="0" smtClean="0"/>
              <a:t>Calibrar as pipoqueiras diariamente utilizando a medida </a:t>
            </a:r>
            <a:r>
              <a:rPr lang="pt-BR" sz="1600" b="1" i="1" dirty="0" smtClean="0"/>
              <a:t>250ml conforme demonstra no Guia Rápido Bomboniere.</a:t>
            </a:r>
            <a:endParaRPr lang="pt-B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625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" y="1"/>
            <a:ext cx="6858015" cy="6867727"/>
            <a:chOff x="-39511" y="-4758"/>
            <a:chExt cx="6897511" cy="9148758"/>
          </a:xfrm>
        </p:grpSpPr>
        <p:pic>
          <p:nvPicPr>
            <p:cNvPr id="28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511" y="0"/>
              <a:ext cx="6897511" cy="9144000"/>
            </a:xfrm>
            <a:prstGeom prst="rect">
              <a:avLst/>
            </a:prstGeom>
          </p:spPr>
        </p:pic>
        <p:pic>
          <p:nvPicPr>
            <p:cNvPr id="29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48" y="-4758"/>
              <a:ext cx="1932905" cy="1630363"/>
            </a:xfrm>
            <a:prstGeom prst="rect">
              <a:avLst/>
            </a:prstGeom>
          </p:spPr>
        </p:pic>
        <p:sp>
          <p:nvSpPr>
            <p:cNvPr id="30" name="CaixaDeTexto 6"/>
            <p:cNvSpPr txBox="1"/>
            <p:nvPr/>
          </p:nvSpPr>
          <p:spPr>
            <a:xfrm>
              <a:off x="606203" y="552528"/>
              <a:ext cx="1089643" cy="7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VOCÊ SABIA?</a:t>
              </a:r>
            </a:p>
            <a:p>
              <a:endParaRPr lang="pt-BR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Imagem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196" y="496893"/>
              <a:ext cx="219076" cy="123826"/>
            </a:xfrm>
            <a:prstGeom prst="rect">
              <a:avLst/>
            </a:prstGeom>
          </p:spPr>
        </p:pic>
        <p:pic>
          <p:nvPicPr>
            <p:cNvPr id="34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535" y="513821"/>
              <a:ext cx="219076" cy="123826"/>
            </a:xfrm>
            <a:prstGeom prst="rect">
              <a:avLst/>
            </a:prstGeom>
          </p:spPr>
        </p:pic>
        <p:pic>
          <p:nvPicPr>
            <p:cNvPr id="35" name="Imagem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2" y="1133580"/>
              <a:ext cx="152400" cy="142875"/>
            </a:xfrm>
            <a:prstGeom prst="rect">
              <a:avLst/>
            </a:prstGeom>
          </p:spPr>
        </p:pic>
        <p:pic>
          <p:nvPicPr>
            <p:cNvPr id="36" name="Imagem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5" y="1138894"/>
              <a:ext cx="343348" cy="321890"/>
            </a:xfrm>
            <a:prstGeom prst="rect">
              <a:avLst/>
            </a:prstGeom>
          </p:spPr>
        </p:pic>
      </p:grpSp>
      <p:sp>
        <p:nvSpPr>
          <p:cNvPr id="23" name="Retângulo de cantos arredondados 29"/>
          <p:cNvSpPr/>
          <p:nvPr/>
        </p:nvSpPr>
        <p:spPr>
          <a:xfrm>
            <a:off x="702015" y="2089573"/>
            <a:ext cx="5514560" cy="4167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24" name="CaixaDeTexto 34"/>
          <p:cNvSpPr txBox="1"/>
          <p:nvPr/>
        </p:nvSpPr>
        <p:spPr>
          <a:xfrm>
            <a:off x="825376" y="2216491"/>
            <a:ext cx="5374000" cy="370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                            PIPOCA </a:t>
            </a:r>
            <a:r>
              <a:rPr lang="en-US" sz="2200" b="1" dirty="0" smtClean="0">
                <a:solidFill>
                  <a:srgbClr val="FFFF00"/>
                </a:solidFill>
              </a:rPr>
              <a:t>SALGADA:</a:t>
            </a:r>
            <a:endParaRPr lang="en-US" sz="2200" b="1" dirty="0">
              <a:solidFill>
                <a:srgbClr val="FFFF00"/>
              </a:solidFill>
            </a:endParaRPr>
          </a:p>
          <a:p>
            <a:endParaRPr lang="pt-BR" sz="2200" b="1" dirty="0">
              <a:solidFill>
                <a:srgbClr val="FFFF00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Primeiro Passo: </a:t>
            </a:r>
            <a:r>
              <a:rPr lang="en-US" sz="2200" dirty="0">
                <a:solidFill>
                  <a:schemeClr val="bg1"/>
                </a:solidFill>
              </a:rPr>
              <a:t>Pressionar os botões </a:t>
            </a:r>
            <a:r>
              <a:rPr lang="en-US" sz="2200" i="1" dirty="0">
                <a:solidFill>
                  <a:schemeClr val="bg1"/>
                </a:solidFill>
              </a:rPr>
              <a:t>Kettle Heat </a:t>
            </a:r>
            <a:r>
              <a:rPr lang="en-US" sz="2200" dirty="0">
                <a:solidFill>
                  <a:schemeClr val="bg1"/>
                </a:solidFill>
              </a:rPr>
              <a:t>e </a:t>
            </a:r>
            <a:r>
              <a:rPr lang="en-US" sz="2200" i="1" dirty="0" smtClean="0">
                <a:solidFill>
                  <a:schemeClr val="bg1"/>
                </a:solidFill>
              </a:rPr>
              <a:t>Ketlle </a:t>
            </a:r>
            <a:r>
              <a:rPr lang="en-US" sz="2200" i="1" dirty="0">
                <a:solidFill>
                  <a:schemeClr val="bg1"/>
                </a:solidFill>
              </a:rPr>
              <a:t>Motor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Segundo Passo: </a:t>
            </a:r>
            <a:r>
              <a:rPr lang="en-US" sz="2200" dirty="0">
                <a:solidFill>
                  <a:schemeClr val="bg1"/>
                </a:solidFill>
              </a:rPr>
              <a:t>Despejar o milho na </a:t>
            </a:r>
            <a:r>
              <a:rPr lang="en-US" sz="2200" dirty="0" smtClean="0">
                <a:solidFill>
                  <a:schemeClr val="bg1"/>
                </a:solidFill>
              </a:rPr>
              <a:t>pipoca + sal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Terceiro Passo: </a:t>
            </a:r>
            <a:r>
              <a:rPr lang="en-US" sz="2200" dirty="0">
                <a:solidFill>
                  <a:schemeClr val="bg1"/>
                </a:solidFill>
              </a:rPr>
              <a:t>Pressionar o botão </a:t>
            </a:r>
            <a:r>
              <a:rPr lang="en-US" sz="2200" i="1" dirty="0">
                <a:solidFill>
                  <a:schemeClr val="bg1"/>
                </a:solidFill>
              </a:rPr>
              <a:t>Oil Pump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pPr algn="just"/>
            <a:r>
              <a:rPr lang="en-US" sz="1900" i="1" dirty="0" smtClean="0">
                <a:solidFill>
                  <a:schemeClr val="bg1"/>
                </a:solidFill>
              </a:rPr>
              <a:t>Abaixar a alavanca da panela somente quando o alarme soar e perceber que os estouros perderam força.</a:t>
            </a:r>
            <a:endParaRPr lang="en-US" sz="1900" i="1" dirty="0">
              <a:solidFill>
                <a:schemeClr val="bg1"/>
              </a:solidFill>
            </a:endParaRPr>
          </a:p>
        </p:txBody>
      </p:sp>
      <p:sp>
        <p:nvSpPr>
          <p:cNvPr id="25" name="CaixaDeTexto 44"/>
          <p:cNvSpPr txBox="1"/>
          <p:nvPr/>
        </p:nvSpPr>
        <p:spPr>
          <a:xfrm>
            <a:off x="2151481" y="1094777"/>
            <a:ext cx="2690864" cy="773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94" b="1" dirty="0">
                <a:solidFill>
                  <a:schemeClr val="bg1"/>
                </a:solidFill>
              </a:rPr>
              <a:t>Como preparar a </a:t>
            </a:r>
          </a:p>
          <a:p>
            <a:pPr algn="ctr"/>
            <a:r>
              <a:rPr lang="en-US" sz="2194" b="1" dirty="0">
                <a:solidFill>
                  <a:schemeClr val="bg1"/>
                </a:solidFill>
              </a:rPr>
              <a:t>pipoca corretamente:</a:t>
            </a:r>
            <a:endParaRPr lang="pt-BR" sz="2194" b="1" dirty="0">
              <a:solidFill>
                <a:schemeClr val="bg1"/>
              </a:solidFill>
            </a:endParaRPr>
          </a:p>
        </p:txBody>
      </p:sp>
      <p:sp>
        <p:nvSpPr>
          <p:cNvPr id="26" name="Fluxograma: Conector 45"/>
          <p:cNvSpPr/>
          <p:nvPr/>
        </p:nvSpPr>
        <p:spPr>
          <a:xfrm>
            <a:off x="1639976" y="1586833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48" name="Fluxograma: Conector 46"/>
          <p:cNvSpPr/>
          <p:nvPr/>
        </p:nvSpPr>
        <p:spPr>
          <a:xfrm>
            <a:off x="1421109" y="1586835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49" name="Fluxograma: Conector 47"/>
          <p:cNvSpPr/>
          <p:nvPr/>
        </p:nvSpPr>
        <p:spPr>
          <a:xfrm>
            <a:off x="1168557" y="1572000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50" name="Fluxograma: Conector 55"/>
          <p:cNvSpPr/>
          <p:nvPr/>
        </p:nvSpPr>
        <p:spPr>
          <a:xfrm>
            <a:off x="5143565" y="1602506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51" name="Fluxograma: Conector 57"/>
          <p:cNvSpPr/>
          <p:nvPr/>
        </p:nvSpPr>
        <p:spPr>
          <a:xfrm>
            <a:off x="5362436" y="1602508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52" name="Fluxograma: Conector 58"/>
          <p:cNvSpPr/>
          <p:nvPr/>
        </p:nvSpPr>
        <p:spPr>
          <a:xfrm>
            <a:off x="5614977" y="1602510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</p:spTree>
    <p:extLst>
      <p:ext uri="{BB962C8B-B14F-4D97-AF65-F5344CB8AC3E}">
        <p14:creationId xmlns:p14="http://schemas.microsoft.com/office/powerpoint/2010/main" val="35784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0"/>
            <a:ext cx="6877454" cy="12229533"/>
            <a:chOff x="-59077" y="-4758"/>
            <a:chExt cx="6917077" cy="11294672"/>
          </a:xfrm>
        </p:grpSpPr>
        <p:pic>
          <p:nvPicPr>
            <p:cNvPr id="28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9077" y="1"/>
              <a:ext cx="6917077" cy="8062918"/>
            </a:xfrm>
            <a:prstGeom prst="rect">
              <a:avLst/>
            </a:prstGeom>
          </p:spPr>
        </p:pic>
        <p:pic>
          <p:nvPicPr>
            <p:cNvPr id="29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48" y="-4758"/>
              <a:ext cx="1932905" cy="1630363"/>
            </a:xfrm>
            <a:prstGeom prst="rect">
              <a:avLst/>
            </a:prstGeom>
          </p:spPr>
        </p:pic>
        <p:sp>
          <p:nvSpPr>
            <p:cNvPr id="30" name="CaixaDeTexto 6"/>
            <p:cNvSpPr txBox="1"/>
            <p:nvPr/>
          </p:nvSpPr>
          <p:spPr>
            <a:xfrm>
              <a:off x="606203" y="552528"/>
              <a:ext cx="1089643" cy="7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VOCÊ SABIA?</a:t>
              </a:r>
            </a:p>
            <a:p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tângulo de cantos arredondados 29"/>
            <p:cNvSpPr/>
            <p:nvPr/>
          </p:nvSpPr>
          <p:spPr>
            <a:xfrm>
              <a:off x="709528" y="2022867"/>
              <a:ext cx="5546332" cy="58244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2" name="CaixaDeTexto 34"/>
            <p:cNvSpPr txBox="1"/>
            <p:nvPr/>
          </p:nvSpPr>
          <p:spPr>
            <a:xfrm>
              <a:off x="751476" y="2321851"/>
              <a:ext cx="5504384" cy="8968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smtClean="0">
                  <a:solidFill>
                    <a:srgbClr val="FFFF00"/>
                  </a:solidFill>
                </a:rPr>
                <a:t>                                 PIPOCA SALGADA</a:t>
              </a:r>
            </a:p>
            <a:p>
              <a:endParaRPr lang="en-US" sz="1900" b="1" dirty="0">
                <a:solidFill>
                  <a:srgbClr val="FFFF00"/>
                </a:solidFill>
              </a:endParaRPr>
            </a:p>
            <a:p>
              <a:pPr algn="just"/>
              <a:r>
                <a:rPr lang="en-US" sz="1900" b="1" dirty="0" smtClean="0">
                  <a:solidFill>
                    <a:schemeClr val="bg1"/>
                  </a:solidFill>
                </a:rPr>
                <a:t>Primeiro Passo: </a:t>
              </a:r>
              <a:r>
                <a:rPr lang="en-US" sz="1900" dirty="0" smtClean="0">
                  <a:solidFill>
                    <a:schemeClr val="bg1"/>
                  </a:solidFill>
                </a:rPr>
                <a:t>Na habilitação, f</a:t>
              </a:r>
              <a:r>
                <a:rPr lang="en-US" sz="2000" dirty="0" smtClean="0">
                  <a:solidFill>
                    <a:schemeClr val="bg1"/>
                  </a:solidFill>
                </a:rPr>
                <a:t>ormar </a:t>
              </a:r>
              <a:r>
                <a:rPr lang="en-US" sz="2000" dirty="0">
                  <a:solidFill>
                    <a:schemeClr val="bg1"/>
                  </a:solidFill>
                </a:rPr>
                <a:t>uma espécie de uma “cama” com </a:t>
              </a:r>
              <a:r>
                <a:rPr lang="en-US" sz="2000" dirty="0" smtClean="0">
                  <a:solidFill>
                    <a:schemeClr val="bg1"/>
                  </a:solidFill>
                </a:rPr>
                <a:t>as </a:t>
              </a:r>
              <a:r>
                <a:rPr lang="en-US" sz="2000" dirty="0">
                  <a:solidFill>
                    <a:schemeClr val="bg1"/>
                  </a:solidFill>
                </a:rPr>
                <a:t>pipocas remessa antiga/ </a:t>
              </a:r>
              <a:r>
                <a:rPr lang="en-US" sz="2000" dirty="0" smtClean="0">
                  <a:solidFill>
                    <a:schemeClr val="bg1"/>
                  </a:solidFill>
                </a:rPr>
                <a:t>sobrantes.</a:t>
              </a:r>
            </a:p>
            <a:p>
              <a:pPr algn="just"/>
              <a:r>
                <a:rPr lang="en-US" sz="1900" b="1" dirty="0" smtClean="0">
                  <a:solidFill>
                    <a:schemeClr val="bg1"/>
                  </a:solidFill>
                </a:rPr>
                <a:t>Segundo Passo: </a:t>
              </a:r>
              <a:r>
                <a:rPr lang="en-US" sz="1900" dirty="0" smtClean="0">
                  <a:solidFill>
                    <a:schemeClr val="bg1"/>
                  </a:solidFill>
                </a:rPr>
                <a:t>Realizar remessa nova de pipocas e misturar com a remessa antiga/ sobrantes.</a:t>
              </a:r>
            </a:p>
            <a:p>
              <a:pPr algn="just"/>
              <a:r>
                <a:rPr lang="en-US" sz="1900" dirty="0" smtClean="0">
                  <a:solidFill>
                    <a:schemeClr val="bg1"/>
                  </a:solidFill>
                </a:rPr>
                <a:t>Misturar suavemente as pipocas para não haver quebra além do normal.</a:t>
              </a:r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r>
                <a:rPr lang="en-US" sz="1900" b="1" dirty="0" smtClean="0">
                  <a:solidFill>
                    <a:schemeClr val="bg1"/>
                  </a:solidFill>
                </a:rPr>
                <a:t>Terceiro </a:t>
              </a:r>
              <a:r>
                <a:rPr lang="en-US" sz="1900" b="1" dirty="0">
                  <a:solidFill>
                    <a:schemeClr val="bg1"/>
                  </a:solidFill>
                </a:rPr>
                <a:t>Passo: </a:t>
              </a:r>
              <a:r>
                <a:rPr lang="en-US" sz="1900" dirty="0" smtClean="0">
                  <a:solidFill>
                    <a:schemeClr val="bg1"/>
                  </a:solidFill>
                </a:rPr>
                <a:t>Formar uma pirâmide no canto esquerdo e servIr o cliente.</a:t>
              </a:r>
            </a:p>
            <a:p>
              <a:pPr algn="just"/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endParaRPr lang="en-US" sz="19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endParaRPr lang="en-US" sz="1900" b="1" dirty="0">
                <a:solidFill>
                  <a:schemeClr val="bg1"/>
                </a:solidFill>
              </a:endParaRPr>
            </a:p>
            <a:p>
              <a:endParaRPr lang="en-US" sz="1900" b="1" dirty="0" smtClean="0">
                <a:solidFill>
                  <a:schemeClr val="bg1"/>
                </a:solidFill>
              </a:endParaRPr>
            </a:p>
            <a:p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900" b="1" dirty="0">
                  <a:solidFill>
                    <a:srgbClr val="FFFF00"/>
                  </a:solidFill>
                </a:rPr>
                <a:t> </a:t>
              </a:r>
              <a:endParaRPr lang="pt-BR" sz="1900" b="1" dirty="0">
                <a:solidFill>
                  <a:srgbClr val="FFFF00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Imagem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196" y="496893"/>
              <a:ext cx="219076" cy="123826"/>
            </a:xfrm>
            <a:prstGeom prst="rect">
              <a:avLst/>
            </a:prstGeom>
          </p:spPr>
        </p:pic>
        <p:pic>
          <p:nvPicPr>
            <p:cNvPr id="34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535" y="513821"/>
              <a:ext cx="219076" cy="123826"/>
            </a:xfrm>
            <a:prstGeom prst="rect">
              <a:avLst/>
            </a:prstGeom>
          </p:spPr>
        </p:pic>
        <p:pic>
          <p:nvPicPr>
            <p:cNvPr id="35" name="Imagem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2" y="1133580"/>
              <a:ext cx="152400" cy="142875"/>
            </a:xfrm>
            <a:prstGeom prst="rect">
              <a:avLst/>
            </a:prstGeom>
          </p:spPr>
        </p:pic>
        <p:pic>
          <p:nvPicPr>
            <p:cNvPr id="36" name="Imagem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5" y="1138894"/>
              <a:ext cx="343348" cy="321890"/>
            </a:xfrm>
            <a:prstGeom prst="rect">
              <a:avLst/>
            </a:prstGeom>
          </p:spPr>
        </p:pic>
        <p:sp>
          <p:nvSpPr>
            <p:cNvPr id="41" name="CaixaDeTexto 44"/>
            <p:cNvSpPr txBox="1"/>
            <p:nvPr/>
          </p:nvSpPr>
          <p:spPr>
            <a:xfrm>
              <a:off x="966951" y="1195093"/>
              <a:ext cx="5107185" cy="708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Como misturar a remessa antiga/ pipocas </a:t>
              </a:r>
            </a:p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sobrantes com a nova remessa:</a:t>
              </a:r>
              <a:endParaRPr lang="pt-BR" sz="2194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Fluxograma: Conector 45"/>
            <p:cNvSpPr/>
            <p:nvPr/>
          </p:nvSpPr>
          <p:spPr>
            <a:xfrm>
              <a:off x="1457219" y="1630935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3" name="Fluxograma: Conector 46"/>
            <p:cNvSpPr/>
            <p:nvPr/>
          </p:nvSpPr>
          <p:spPr>
            <a:xfrm>
              <a:off x="1237089" y="1630936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4" name="Fluxograma: Conector 47"/>
            <p:cNvSpPr/>
            <p:nvPr/>
          </p:nvSpPr>
          <p:spPr>
            <a:xfrm>
              <a:off x="983085" y="1631973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5" name="Fluxograma: Conector 55"/>
            <p:cNvSpPr/>
            <p:nvPr/>
          </p:nvSpPr>
          <p:spPr>
            <a:xfrm>
              <a:off x="5431037" y="1612886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6" name="Fluxograma: Conector 57"/>
            <p:cNvSpPr/>
            <p:nvPr/>
          </p:nvSpPr>
          <p:spPr>
            <a:xfrm>
              <a:off x="5651170" y="1612889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7" name="Fluxograma: Conector 58"/>
            <p:cNvSpPr/>
            <p:nvPr/>
          </p:nvSpPr>
          <p:spPr>
            <a:xfrm>
              <a:off x="5905168" y="1612892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92" y="6137172"/>
            <a:ext cx="1805377" cy="1844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033" y="6127031"/>
            <a:ext cx="1762231" cy="184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5851" y="6127031"/>
            <a:ext cx="1343404" cy="18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11" y="-1"/>
            <a:ext cx="6897511" cy="7445830"/>
          </a:xfrm>
          <a:prstGeom prst="rect">
            <a:avLst/>
          </a:prstGeom>
        </p:spPr>
      </p:pic>
      <p:pic>
        <p:nvPicPr>
          <p:cNvPr id="20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46" y="-4759"/>
            <a:ext cx="1932905" cy="1630363"/>
          </a:xfrm>
          <a:prstGeom prst="rect">
            <a:avLst/>
          </a:prstGeom>
        </p:spPr>
      </p:pic>
      <p:sp>
        <p:nvSpPr>
          <p:cNvPr id="21" name="CaixaDeTexto 6"/>
          <p:cNvSpPr txBox="1"/>
          <p:nvPr/>
        </p:nvSpPr>
        <p:spPr>
          <a:xfrm>
            <a:off x="646355" y="419526"/>
            <a:ext cx="909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solidFill>
                  <a:schemeClr val="bg1"/>
                </a:solidFill>
              </a:rPr>
              <a:t>Pipocas</a:t>
            </a:r>
          </a:p>
          <a:p>
            <a:r>
              <a:rPr lang="pt-BR" sz="1500" b="1" dirty="0" smtClean="0">
                <a:solidFill>
                  <a:schemeClr val="bg1"/>
                </a:solidFill>
              </a:rPr>
              <a:t>Cinépolis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22" name="Retângulo de cantos arredondados 28"/>
          <p:cNvSpPr/>
          <p:nvPr/>
        </p:nvSpPr>
        <p:spPr>
          <a:xfrm>
            <a:off x="918418" y="2342330"/>
            <a:ext cx="14984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1" name="Retângulo de cantos arredondados 29"/>
          <p:cNvSpPr/>
          <p:nvPr/>
        </p:nvSpPr>
        <p:spPr>
          <a:xfrm>
            <a:off x="2536856" y="2359266"/>
            <a:ext cx="35576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946792" y="2528592"/>
            <a:ext cx="117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FFFF00"/>
                </a:solidFill>
              </a:rPr>
              <a:t>Passo 1</a:t>
            </a:r>
          </a:p>
          <a:p>
            <a:endParaRPr lang="pt-BR" sz="2500" dirty="0"/>
          </a:p>
        </p:txBody>
      </p:sp>
      <p:pic>
        <p:nvPicPr>
          <p:cNvPr id="37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060" y="2451867"/>
            <a:ext cx="676275" cy="695325"/>
          </a:xfrm>
          <a:prstGeom prst="rect">
            <a:avLst/>
          </a:prstGeom>
        </p:spPr>
      </p:pic>
      <p:sp>
        <p:nvSpPr>
          <p:cNvPr id="38" name="CaixaDeTexto 34"/>
          <p:cNvSpPr txBox="1"/>
          <p:nvPr/>
        </p:nvSpPr>
        <p:spPr>
          <a:xfrm>
            <a:off x="2968127" y="2428778"/>
            <a:ext cx="2879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Encher 1 medidor com </a:t>
            </a:r>
          </a:p>
          <a:p>
            <a:r>
              <a:rPr lang="pt-BR" sz="2200" b="1" dirty="0" smtClean="0">
                <a:solidFill>
                  <a:schemeClr val="bg1"/>
                </a:solidFill>
              </a:rPr>
              <a:t>milho de pipoca. 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39" name="Retângulo de cantos arredondados 35"/>
          <p:cNvSpPr/>
          <p:nvPr/>
        </p:nvSpPr>
        <p:spPr>
          <a:xfrm>
            <a:off x="901486" y="3476861"/>
            <a:ext cx="14984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0" name="Retângulo de cantos arredondados 36"/>
          <p:cNvSpPr/>
          <p:nvPr/>
        </p:nvSpPr>
        <p:spPr>
          <a:xfrm>
            <a:off x="2519924" y="3493797"/>
            <a:ext cx="35576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CaixaDeTexto 37"/>
          <p:cNvSpPr txBox="1"/>
          <p:nvPr/>
        </p:nvSpPr>
        <p:spPr>
          <a:xfrm>
            <a:off x="929860" y="3663123"/>
            <a:ext cx="117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FFFF00"/>
                </a:solidFill>
              </a:rPr>
              <a:t>Passo 2</a:t>
            </a:r>
          </a:p>
          <a:p>
            <a:endParaRPr lang="pt-BR" sz="2500" dirty="0"/>
          </a:p>
        </p:txBody>
      </p:sp>
      <p:sp>
        <p:nvSpPr>
          <p:cNvPr id="42" name="CaixaDeTexto 39"/>
          <p:cNvSpPr txBox="1"/>
          <p:nvPr/>
        </p:nvSpPr>
        <p:spPr>
          <a:xfrm>
            <a:off x="2951195" y="3563309"/>
            <a:ext cx="2722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Considerar 300 ml de </a:t>
            </a:r>
          </a:p>
          <a:p>
            <a:r>
              <a:rPr lang="pt-BR" sz="2200" b="1" dirty="0" smtClean="0">
                <a:solidFill>
                  <a:schemeClr val="bg1"/>
                </a:solidFill>
              </a:rPr>
              <a:t>óleo vegetal de soja.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43" name="Retângulo de cantos arredondados 40"/>
          <p:cNvSpPr/>
          <p:nvPr/>
        </p:nvSpPr>
        <p:spPr>
          <a:xfrm>
            <a:off x="901487" y="4594461"/>
            <a:ext cx="14984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4" name="Retângulo de cantos arredondados 41"/>
          <p:cNvSpPr/>
          <p:nvPr/>
        </p:nvSpPr>
        <p:spPr>
          <a:xfrm>
            <a:off x="2519925" y="4611397"/>
            <a:ext cx="35576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CaixaDeTexto 42"/>
          <p:cNvSpPr txBox="1"/>
          <p:nvPr/>
        </p:nvSpPr>
        <p:spPr>
          <a:xfrm>
            <a:off x="929861" y="4780723"/>
            <a:ext cx="117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FFFF00"/>
                </a:solidFill>
              </a:rPr>
              <a:t>Passo 3</a:t>
            </a:r>
          </a:p>
          <a:p>
            <a:endParaRPr lang="pt-BR" sz="2500" dirty="0"/>
          </a:p>
        </p:txBody>
      </p:sp>
      <p:sp>
        <p:nvSpPr>
          <p:cNvPr id="46" name="CaixaDeTexto 43"/>
          <p:cNvSpPr txBox="1"/>
          <p:nvPr/>
        </p:nvSpPr>
        <p:spPr>
          <a:xfrm>
            <a:off x="2866536" y="4697842"/>
            <a:ext cx="3243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Colocar 1 caixa de Glaze </a:t>
            </a:r>
          </a:p>
          <a:p>
            <a:r>
              <a:rPr lang="pt-BR" sz="2200" b="1" dirty="0" smtClean="0">
                <a:solidFill>
                  <a:schemeClr val="bg1"/>
                </a:solidFill>
              </a:rPr>
              <a:t>Pop (caramelo) na panela.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47" name="Imagem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197" y="496893"/>
            <a:ext cx="219075" cy="123825"/>
          </a:xfrm>
          <a:prstGeom prst="rect">
            <a:avLst/>
          </a:prstGeom>
        </p:spPr>
      </p:pic>
      <p:pic>
        <p:nvPicPr>
          <p:cNvPr id="53" name="Imagem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534" y="513821"/>
            <a:ext cx="219075" cy="123825"/>
          </a:xfrm>
          <a:prstGeom prst="rect">
            <a:avLst/>
          </a:prstGeom>
        </p:spPr>
      </p:pic>
      <p:pic>
        <p:nvPicPr>
          <p:cNvPr id="54" name="Imagem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62" y="1133578"/>
            <a:ext cx="152400" cy="142875"/>
          </a:xfrm>
          <a:prstGeom prst="rect">
            <a:avLst/>
          </a:prstGeom>
        </p:spPr>
      </p:pic>
      <p:pic>
        <p:nvPicPr>
          <p:cNvPr id="55" name="Imagem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95" y="1138893"/>
            <a:ext cx="343348" cy="321889"/>
          </a:xfrm>
          <a:prstGeom prst="rect">
            <a:avLst/>
          </a:prstGeom>
        </p:spPr>
      </p:pic>
      <p:pic>
        <p:nvPicPr>
          <p:cNvPr id="60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313" y="4754802"/>
            <a:ext cx="657225" cy="676275"/>
          </a:xfrm>
          <a:prstGeom prst="rect">
            <a:avLst/>
          </a:prstGeom>
        </p:spPr>
      </p:pic>
      <p:sp>
        <p:nvSpPr>
          <p:cNvPr id="61" name="CaixaDeTexto 44"/>
          <p:cNvSpPr txBox="1"/>
          <p:nvPr/>
        </p:nvSpPr>
        <p:spPr>
          <a:xfrm>
            <a:off x="2384824" y="1083469"/>
            <a:ext cx="2046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smtClean="0">
                <a:solidFill>
                  <a:schemeClr val="bg1"/>
                </a:solidFill>
              </a:rPr>
              <a:t>    Medidas</a:t>
            </a:r>
          </a:p>
          <a:p>
            <a:r>
              <a:rPr lang="pt-BR" sz="2700" b="1" dirty="0" smtClean="0">
                <a:solidFill>
                  <a:schemeClr val="bg1"/>
                </a:solidFill>
              </a:rPr>
              <a:t>Pipocas doce</a:t>
            </a:r>
            <a:endParaRPr lang="pt-BR" sz="2700" b="1" dirty="0">
              <a:solidFill>
                <a:schemeClr val="bg1"/>
              </a:solidFill>
            </a:endParaRPr>
          </a:p>
        </p:txBody>
      </p:sp>
      <p:sp>
        <p:nvSpPr>
          <p:cNvPr id="62" name="Fluxograma: Conector 45"/>
          <p:cNvSpPr/>
          <p:nvPr/>
        </p:nvSpPr>
        <p:spPr>
          <a:xfrm>
            <a:off x="2010467" y="1701726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Fluxograma: Conector 46"/>
          <p:cNvSpPr/>
          <p:nvPr/>
        </p:nvSpPr>
        <p:spPr>
          <a:xfrm>
            <a:off x="1790336" y="1701728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Fluxograma: Conector 47"/>
          <p:cNvSpPr/>
          <p:nvPr/>
        </p:nvSpPr>
        <p:spPr>
          <a:xfrm>
            <a:off x="1536332" y="1684794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Fluxograma: Conector 55"/>
          <p:cNvSpPr/>
          <p:nvPr/>
        </p:nvSpPr>
        <p:spPr>
          <a:xfrm>
            <a:off x="4702866" y="1701726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Fluxograma: Conector 57"/>
          <p:cNvSpPr/>
          <p:nvPr/>
        </p:nvSpPr>
        <p:spPr>
          <a:xfrm>
            <a:off x="4922998" y="1701728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7" name="Fluxograma: Conector 58"/>
          <p:cNvSpPr/>
          <p:nvPr/>
        </p:nvSpPr>
        <p:spPr>
          <a:xfrm>
            <a:off x="5176997" y="1701731"/>
            <a:ext cx="118534" cy="18626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8" name="Retângulo de cantos arredondados 48"/>
          <p:cNvSpPr/>
          <p:nvPr/>
        </p:nvSpPr>
        <p:spPr>
          <a:xfrm>
            <a:off x="884547" y="5840512"/>
            <a:ext cx="5210000" cy="118335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u="sng" dirty="0" smtClean="0"/>
              <a:t>Calibragem</a:t>
            </a:r>
            <a:r>
              <a:rPr lang="pt-BR" sz="2400" b="1" i="1" u="sng" dirty="0" smtClean="0"/>
              <a:t>:</a:t>
            </a:r>
            <a:r>
              <a:rPr lang="pt-BR" sz="2400" b="1" i="1" dirty="0" smtClean="0"/>
              <a:t> </a:t>
            </a:r>
            <a:r>
              <a:rPr lang="pt-BR" sz="1600" b="1" i="1" dirty="0" smtClean="0"/>
              <a:t>Calibrar as pipoqueiras diariamente utilizando a medida </a:t>
            </a:r>
            <a:r>
              <a:rPr lang="pt-BR" sz="1600" b="1" i="1" dirty="0" smtClean="0"/>
              <a:t>300ml conforme </a:t>
            </a:r>
            <a:r>
              <a:rPr lang="pt-BR" sz="1600" b="1" i="1" dirty="0"/>
              <a:t>demonstra no Guia Rápido Bomboniere</a:t>
            </a:r>
            <a:r>
              <a:rPr lang="pt-BR" sz="1600" b="1" i="1" dirty="0" smtClean="0"/>
              <a:t>.</a:t>
            </a:r>
            <a:endParaRPr lang="pt-BR" sz="1600" b="1" i="1" dirty="0"/>
          </a:p>
        </p:txBody>
      </p:sp>
    </p:spTree>
    <p:extLst>
      <p:ext uri="{BB962C8B-B14F-4D97-AF65-F5344CB8AC3E}">
        <p14:creationId xmlns:p14="http://schemas.microsoft.com/office/powerpoint/2010/main" val="26839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236" y="-1"/>
            <a:ext cx="6857995" cy="6439712"/>
            <a:chOff x="-75391" y="-4758"/>
            <a:chExt cx="6897511" cy="9148758"/>
          </a:xfrm>
        </p:grpSpPr>
        <p:pic>
          <p:nvPicPr>
            <p:cNvPr id="28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5391" y="-1"/>
              <a:ext cx="6897511" cy="9144001"/>
            </a:xfrm>
            <a:prstGeom prst="rect">
              <a:avLst/>
            </a:prstGeom>
          </p:spPr>
        </p:pic>
        <p:pic>
          <p:nvPicPr>
            <p:cNvPr id="29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48" y="-4758"/>
              <a:ext cx="1932905" cy="1630363"/>
            </a:xfrm>
            <a:prstGeom prst="rect">
              <a:avLst/>
            </a:prstGeom>
          </p:spPr>
        </p:pic>
        <p:sp>
          <p:nvSpPr>
            <p:cNvPr id="30" name="CaixaDeTexto 6"/>
            <p:cNvSpPr txBox="1"/>
            <p:nvPr/>
          </p:nvSpPr>
          <p:spPr>
            <a:xfrm>
              <a:off x="606203" y="552528"/>
              <a:ext cx="1089643" cy="7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VOCÊ SABIA?</a:t>
              </a:r>
            </a:p>
            <a:p>
              <a:endParaRPr lang="pt-BR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Imagem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196" y="496893"/>
              <a:ext cx="219076" cy="123826"/>
            </a:xfrm>
            <a:prstGeom prst="rect">
              <a:avLst/>
            </a:prstGeom>
          </p:spPr>
        </p:pic>
        <p:pic>
          <p:nvPicPr>
            <p:cNvPr id="34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535" y="513821"/>
              <a:ext cx="219076" cy="123826"/>
            </a:xfrm>
            <a:prstGeom prst="rect">
              <a:avLst/>
            </a:prstGeom>
          </p:spPr>
        </p:pic>
        <p:pic>
          <p:nvPicPr>
            <p:cNvPr id="35" name="Imagem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2" y="1133580"/>
              <a:ext cx="152400" cy="142875"/>
            </a:xfrm>
            <a:prstGeom prst="rect">
              <a:avLst/>
            </a:prstGeom>
          </p:spPr>
        </p:pic>
        <p:pic>
          <p:nvPicPr>
            <p:cNvPr id="36" name="Imagem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5" y="1138894"/>
              <a:ext cx="343348" cy="321890"/>
            </a:xfrm>
            <a:prstGeom prst="rect">
              <a:avLst/>
            </a:prstGeom>
          </p:spPr>
        </p:pic>
      </p:grpSp>
      <p:sp>
        <p:nvSpPr>
          <p:cNvPr id="23" name="Retângulo de cantos arredondados 29"/>
          <p:cNvSpPr/>
          <p:nvPr/>
        </p:nvSpPr>
        <p:spPr>
          <a:xfrm>
            <a:off x="561540" y="1927517"/>
            <a:ext cx="5514557" cy="4005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24" name="CaixaDeTexto 34"/>
          <p:cNvSpPr txBox="1"/>
          <p:nvPr/>
        </p:nvSpPr>
        <p:spPr>
          <a:xfrm>
            <a:off x="566597" y="2099802"/>
            <a:ext cx="547284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FF00"/>
                </a:solidFill>
              </a:rPr>
              <a:t>                            </a:t>
            </a:r>
            <a:r>
              <a:rPr lang="en-US" sz="1900" b="1" dirty="0" smtClean="0">
                <a:solidFill>
                  <a:srgbClr val="FFFF00"/>
                </a:solidFill>
              </a:rPr>
              <a:t>      PIPOCA </a:t>
            </a:r>
            <a:r>
              <a:rPr lang="en-US" sz="1900" b="1" dirty="0">
                <a:solidFill>
                  <a:srgbClr val="FFFF00"/>
                </a:solidFill>
              </a:rPr>
              <a:t>DOCE:</a:t>
            </a:r>
          </a:p>
          <a:p>
            <a:endParaRPr lang="pt-BR" sz="1900" b="1" dirty="0">
              <a:solidFill>
                <a:srgbClr val="FFFF00"/>
              </a:solidFill>
            </a:endParaRPr>
          </a:p>
          <a:p>
            <a:r>
              <a:rPr lang="en-US" sz="1900" b="1" dirty="0" smtClean="0">
                <a:solidFill>
                  <a:schemeClr val="bg1"/>
                </a:solidFill>
              </a:rPr>
              <a:t>Primeiro Passo: </a:t>
            </a:r>
            <a:r>
              <a:rPr lang="en-US" sz="1900" dirty="0">
                <a:solidFill>
                  <a:schemeClr val="bg1"/>
                </a:solidFill>
              </a:rPr>
              <a:t>Pressionar os botões </a:t>
            </a:r>
            <a:r>
              <a:rPr lang="en-US" sz="1900" i="1" dirty="0">
                <a:solidFill>
                  <a:schemeClr val="bg1"/>
                </a:solidFill>
              </a:rPr>
              <a:t>Kettle Heat </a:t>
            </a:r>
            <a:r>
              <a:rPr lang="en-US" sz="1900" dirty="0">
                <a:solidFill>
                  <a:schemeClr val="bg1"/>
                </a:solidFill>
              </a:rPr>
              <a:t>e </a:t>
            </a:r>
            <a:r>
              <a:rPr lang="en-US" sz="1900" i="1" dirty="0" smtClean="0">
                <a:solidFill>
                  <a:schemeClr val="bg1"/>
                </a:solidFill>
              </a:rPr>
              <a:t>Ketlle </a:t>
            </a:r>
            <a:r>
              <a:rPr lang="en-US" sz="1900" i="1" dirty="0">
                <a:solidFill>
                  <a:schemeClr val="bg1"/>
                </a:solidFill>
              </a:rPr>
              <a:t>Motor</a:t>
            </a:r>
          </a:p>
          <a:p>
            <a:r>
              <a:rPr lang="en-US" sz="1900" b="1" dirty="0" smtClean="0">
                <a:solidFill>
                  <a:schemeClr val="bg1"/>
                </a:solidFill>
              </a:rPr>
              <a:t>Segundo Passo: </a:t>
            </a:r>
            <a:r>
              <a:rPr lang="en-US" sz="1900" dirty="0">
                <a:solidFill>
                  <a:schemeClr val="bg1"/>
                </a:solidFill>
              </a:rPr>
              <a:t>Despejar o milho na </a:t>
            </a:r>
            <a:r>
              <a:rPr lang="en-US" sz="1900" dirty="0" smtClean="0">
                <a:solidFill>
                  <a:schemeClr val="bg1"/>
                </a:solidFill>
              </a:rPr>
              <a:t>pipoqueira.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b="1" dirty="0" smtClean="0">
                <a:solidFill>
                  <a:schemeClr val="bg1"/>
                </a:solidFill>
              </a:rPr>
              <a:t>Terceiro Passo: </a:t>
            </a:r>
            <a:r>
              <a:rPr lang="en-US" sz="1900" dirty="0">
                <a:solidFill>
                  <a:schemeClr val="bg1"/>
                </a:solidFill>
              </a:rPr>
              <a:t>Pressionar o botão </a:t>
            </a:r>
            <a:r>
              <a:rPr lang="en-US" sz="1900" i="1" dirty="0">
                <a:solidFill>
                  <a:schemeClr val="bg1"/>
                </a:solidFill>
              </a:rPr>
              <a:t>Oil Pump</a:t>
            </a:r>
          </a:p>
          <a:p>
            <a:r>
              <a:rPr lang="en-US" sz="1900" b="1" dirty="0" smtClean="0">
                <a:solidFill>
                  <a:schemeClr val="bg1"/>
                </a:solidFill>
              </a:rPr>
              <a:t>Quarto Passo: </a:t>
            </a:r>
            <a:r>
              <a:rPr lang="en-US" sz="1900" dirty="0">
                <a:solidFill>
                  <a:schemeClr val="bg1"/>
                </a:solidFill>
              </a:rPr>
              <a:t>Despejar o </a:t>
            </a:r>
            <a:r>
              <a:rPr lang="en-US" sz="1900" i="1" dirty="0">
                <a:solidFill>
                  <a:schemeClr val="bg1"/>
                </a:solidFill>
              </a:rPr>
              <a:t>Glaze Pop </a:t>
            </a:r>
            <a:endParaRPr lang="en-US" sz="1900" i="1" dirty="0" smtClean="0">
              <a:solidFill>
                <a:schemeClr val="bg1"/>
              </a:solidFill>
            </a:endParaRPr>
          </a:p>
          <a:p>
            <a:endParaRPr lang="en-US" sz="1900" i="1" dirty="0">
              <a:solidFill>
                <a:schemeClr val="bg1"/>
              </a:solidFill>
            </a:endParaRPr>
          </a:p>
          <a:p>
            <a:pPr algn="just"/>
            <a:r>
              <a:rPr lang="en-US" sz="1900" i="1" dirty="0" smtClean="0">
                <a:solidFill>
                  <a:schemeClr val="bg1"/>
                </a:solidFill>
              </a:rPr>
              <a:t>Abaixar a alavanca da panela somente quando o alarme soar e perceber que os estouros perderam força.</a:t>
            </a:r>
            <a:endParaRPr lang="en-US" sz="1900" i="1" dirty="0">
              <a:solidFill>
                <a:schemeClr val="bg1"/>
              </a:solidFill>
            </a:endParaRPr>
          </a:p>
        </p:txBody>
      </p:sp>
      <p:sp>
        <p:nvSpPr>
          <p:cNvPr id="25" name="CaixaDeTexto 44"/>
          <p:cNvSpPr txBox="1"/>
          <p:nvPr/>
        </p:nvSpPr>
        <p:spPr>
          <a:xfrm>
            <a:off x="2011006" y="948069"/>
            <a:ext cx="2690863" cy="769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94" b="1" dirty="0">
                <a:solidFill>
                  <a:schemeClr val="bg1"/>
                </a:solidFill>
              </a:rPr>
              <a:t>Como preparar a </a:t>
            </a:r>
          </a:p>
          <a:p>
            <a:pPr algn="ctr"/>
            <a:r>
              <a:rPr lang="en-US" sz="2194" b="1" dirty="0">
                <a:solidFill>
                  <a:schemeClr val="bg1"/>
                </a:solidFill>
              </a:rPr>
              <a:t>pipoca corretamente:</a:t>
            </a:r>
            <a:endParaRPr lang="pt-BR" sz="2194" b="1" dirty="0">
              <a:solidFill>
                <a:schemeClr val="bg1"/>
              </a:solidFill>
            </a:endParaRPr>
          </a:p>
        </p:txBody>
      </p:sp>
      <p:sp>
        <p:nvSpPr>
          <p:cNvPr id="26" name="Fluxograma: Conector 45"/>
          <p:cNvSpPr/>
          <p:nvPr/>
        </p:nvSpPr>
        <p:spPr>
          <a:xfrm>
            <a:off x="1499499" y="1437736"/>
            <a:ext cx="117854" cy="16240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37" name="Fluxograma: Conector 46"/>
          <p:cNvSpPr/>
          <p:nvPr/>
        </p:nvSpPr>
        <p:spPr>
          <a:xfrm>
            <a:off x="1280630" y="1437738"/>
            <a:ext cx="117854" cy="16240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39" name="Fluxograma: Conector 47"/>
          <p:cNvSpPr/>
          <p:nvPr/>
        </p:nvSpPr>
        <p:spPr>
          <a:xfrm>
            <a:off x="1028082" y="1422975"/>
            <a:ext cx="117854" cy="16240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48" name="Fluxograma: Conector 55"/>
          <p:cNvSpPr/>
          <p:nvPr/>
        </p:nvSpPr>
        <p:spPr>
          <a:xfrm>
            <a:off x="5003079" y="1453333"/>
            <a:ext cx="117854" cy="16240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49" name="Fluxograma: Conector 57"/>
          <p:cNvSpPr/>
          <p:nvPr/>
        </p:nvSpPr>
        <p:spPr>
          <a:xfrm>
            <a:off x="5221951" y="1453335"/>
            <a:ext cx="117854" cy="16240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50" name="Fluxograma: Conector 58"/>
          <p:cNvSpPr/>
          <p:nvPr/>
        </p:nvSpPr>
        <p:spPr>
          <a:xfrm>
            <a:off x="5474494" y="1453337"/>
            <a:ext cx="117854" cy="16240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</p:spTree>
    <p:extLst>
      <p:ext uri="{BB962C8B-B14F-4D97-AF65-F5344CB8AC3E}">
        <p14:creationId xmlns:p14="http://schemas.microsoft.com/office/powerpoint/2010/main" val="9314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" y="0"/>
            <a:ext cx="6858002" cy="12459384"/>
            <a:chOff x="-39511" y="-4758"/>
            <a:chExt cx="6897511" cy="11506953"/>
          </a:xfrm>
        </p:grpSpPr>
        <p:pic>
          <p:nvPicPr>
            <p:cNvPr id="28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511" y="1"/>
              <a:ext cx="6897511" cy="8548057"/>
            </a:xfrm>
            <a:prstGeom prst="rect">
              <a:avLst/>
            </a:prstGeom>
          </p:spPr>
        </p:pic>
        <p:pic>
          <p:nvPicPr>
            <p:cNvPr id="29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48" y="-4758"/>
              <a:ext cx="1932905" cy="1630363"/>
            </a:xfrm>
            <a:prstGeom prst="rect">
              <a:avLst/>
            </a:prstGeom>
          </p:spPr>
        </p:pic>
        <p:sp>
          <p:nvSpPr>
            <p:cNvPr id="30" name="CaixaDeTexto 6"/>
            <p:cNvSpPr txBox="1"/>
            <p:nvPr/>
          </p:nvSpPr>
          <p:spPr>
            <a:xfrm>
              <a:off x="606203" y="552528"/>
              <a:ext cx="1089643" cy="7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VOCÊ SABIA?</a:t>
              </a:r>
            </a:p>
            <a:p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tângulo de cantos arredondados 29"/>
            <p:cNvSpPr/>
            <p:nvPr/>
          </p:nvSpPr>
          <p:spPr>
            <a:xfrm>
              <a:off x="709528" y="2022867"/>
              <a:ext cx="5546332" cy="6237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2" name="CaixaDeTexto 34"/>
            <p:cNvSpPr txBox="1"/>
            <p:nvPr/>
          </p:nvSpPr>
          <p:spPr>
            <a:xfrm>
              <a:off x="748785" y="2079334"/>
              <a:ext cx="5504384" cy="942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smtClean="0">
                  <a:solidFill>
                    <a:srgbClr val="FFFF00"/>
                  </a:solidFill>
                </a:rPr>
                <a:t>                                     PIPOCA DOCE</a:t>
              </a:r>
            </a:p>
            <a:p>
              <a:endParaRPr lang="en-US" sz="1900" b="1" dirty="0">
                <a:solidFill>
                  <a:srgbClr val="FFFF00"/>
                </a:solidFill>
              </a:endParaRPr>
            </a:p>
            <a:p>
              <a:pPr algn="just"/>
              <a:r>
                <a:rPr lang="en-US" sz="1900" b="1" dirty="0" smtClean="0">
                  <a:solidFill>
                    <a:schemeClr val="bg1"/>
                  </a:solidFill>
                </a:rPr>
                <a:t>Primeiro Passo: </a:t>
              </a:r>
              <a:r>
                <a:rPr lang="en-US" sz="1900" dirty="0" smtClean="0">
                  <a:solidFill>
                    <a:schemeClr val="bg1"/>
                  </a:solidFill>
                </a:rPr>
                <a:t>Na habilitação, f</a:t>
              </a:r>
              <a:r>
                <a:rPr lang="en-US" sz="2000" dirty="0" smtClean="0">
                  <a:solidFill>
                    <a:schemeClr val="bg1"/>
                  </a:solidFill>
                </a:rPr>
                <a:t>ormar </a:t>
              </a:r>
              <a:r>
                <a:rPr lang="en-US" sz="2000" dirty="0">
                  <a:solidFill>
                    <a:schemeClr val="bg1"/>
                  </a:solidFill>
                </a:rPr>
                <a:t>uma espécie de uma “cama” com </a:t>
              </a:r>
              <a:r>
                <a:rPr lang="en-US" sz="2000" dirty="0" smtClean="0">
                  <a:solidFill>
                    <a:schemeClr val="bg1"/>
                  </a:solidFill>
                </a:rPr>
                <a:t>as </a:t>
              </a:r>
              <a:r>
                <a:rPr lang="en-US" sz="2000" dirty="0">
                  <a:solidFill>
                    <a:schemeClr val="bg1"/>
                  </a:solidFill>
                </a:rPr>
                <a:t>pipocas remessa antiga/ </a:t>
              </a:r>
              <a:r>
                <a:rPr lang="en-US" sz="2000" dirty="0" smtClean="0">
                  <a:solidFill>
                    <a:schemeClr val="bg1"/>
                  </a:solidFill>
                </a:rPr>
                <a:t>sobrantes.</a:t>
              </a:r>
            </a:p>
            <a:p>
              <a:pPr algn="just"/>
              <a:r>
                <a:rPr lang="en-US" sz="1900" b="1" dirty="0" smtClean="0">
                  <a:solidFill>
                    <a:schemeClr val="bg1"/>
                  </a:solidFill>
                </a:rPr>
                <a:t>Segundo Passo: </a:t>
              </a:r>
              <a:r>
                <a:rPr lang="en-US" sz="1900" dirty="0" smtClean="0">
                  <a:solidFill>
                    <a:schemeClr val="bg1"/>
                  </a:solidFill>
                </a:rPr>
                <a:t>Realizar remessa nova de pipocas e misturar com a remessa antiga/ sobrantes.</a:t>
              </a:r>
            </a:p>
            <a:p>
              <a:pPr algn="just"/>
              <a:r>
                <a:rPr lang="en-US" sz="1900" dirty="0" smtClean="0">
                  <a:solidFill>
                    <a:schemeClr val="bg1"/>
                  </a:solidFill>
                </a:rPr>
                <a:t>Misturar suavemente as pipocas para não haver quebra além do normal.</a:t>
              </a:r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r>
                <a:rPr lang="en-US" sz="1900" b="1" dirty="0" smtClean="0">
                  <a:solidFill>
                    <a:schemeClr val="bg1"/>
                  </a:solidFill>
                </a:rPr>
                <a:t>Terceiro </a:t>
              </a:r>
              <a:r>
                <a:rPr lang="en-US" sz="1900" b="1" dirty="0">
                  <a:solidFill>
                    <a:schemeClr val="bg1"/>
                  </a:solidFill>
                </a:rPr>
                <a:t>Passo: </a:t>
              </a:r>
              <a:r>
                <a:rPr lang="en-US" sz="1900" dirty="0" smtClean="0">
                  <a:solidFill>
                    <a:schemeClr val="bg1"/>
                  </a:solidFill>
                </a:rPr>
                <a:t>Formar uma pirâmide no canto esquerdo e servIr o cliente.</a:t>
              </a:r>
            </a:p>
            <a:p>
              <a:pPr algn="just"/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endParaRPr lang="en-US" sz="19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just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Nota: De tempos em tempos, misturar as pipocas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doce da pirâmide para evitar servi-las em bloco. </a:t>
              </a:r>
            </a:p>
            <a:p>
              <a:endParaRPr lang="en-US" sz="1900" b="1" dirty="0">
                <a:solidFill>
                  <a:schemeClr val="bg1"/>
                </a:solidFill>
              </a:endParaRPr>
            </a:p>
            <a:p>
              <a:endParaRPr lang="en-US" sz="1900" b="1" dirty="0" smtClean="0">
                <a:solidFill>
                  <a:schemeClr val="bg1"/>
                </a:solidFill>
              </a:endParaRPr>
            </a:p>
            <a:p>
              <a:endParaRPr lang="en-US" sz="1900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900" b="1" dirty="0">
                  <a:solidFill>
                    <a:srgbClr val="FFFF00"/>
                  </a:solidFill>
                </a:rPr>
                <a:t> </a:t>
              </a:r>
              <a:endParaRPr lang="pt-BR" sz="1900" b="1" dirty="0">
                <a:solidFill>
                  <a:srgbClr val="FFFF00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  <a:p>
              <a:pPr algn="just"/>
              <a:endParaRPr lang="en-US" sz="1900" i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900" i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Imagem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196" y="496893"/>
              <a:ext cx="219076" cy="123826"/>
            </a:xfrm>
            <a:prstGeom prst="rect">
              <a:avLst/>
            </a:prstGeom>
          </p:spPr>
        </p:pic>
        <p:pic>
          <p:nvPicPr>
            <p:cNvPr id="34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535" y="513821"/>
              <a:ext cx="219076" cy="123826"/>
            </a:xfrm>
            <a:prstGeom prst="rect">
              <a:avLst/>
            </a:prstGeom>
          </p:spPr>
        </p:pic>
        <p:pic>
          <p:nvPicPr>
            <p:cNvPr id="35" name="Imagem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2" y="1133580"/>
              <a:ext cx="152400" cy="142875"/>
            </a:xfrm>
            <a:prstGeom prst="rect">
              <a:avLst/>
            </a:prstGeom>
          </p:spPr>
        </p:pic>
        <p:pic>
          <p:nvPicPr>
            <p:cNvPr id="36" name="Imagem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5" y="1138894"/>
              <a:ext cx="343348" cy="321890"/>
            </a:xfrm>
            <a:prstGeom prst="rect">
              <a:avLst/>
            </a:prstGeom>
          </p:spPr>
        </p:pic>
        <p:sp>
          <p:nvSpPr>
            <p:cNvPr id="41" name="CaixaDeTexto 44"/>
            <p:cNvSpPr txBox="1"/>
            <p:nvPr/>
          </p:nvSpPr>
          <p:spPr>
            <a:xfrm>
              <a:off x="966951" y="1195093"/>
              <a:ext cx="5107185" cy="708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Como misturar a remessa antiga/ pipocas </a:t>
              </a:r>
            </a:p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sobrantes com a nova remessa:</a:t>
              </a:r>
              <a:endParaRPr lang="pt-BR" sz="2194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Fluxograma: Conector 45"/>
            <p:cNvSpPr/>
            <p:nvPr/>
          </p:nvSpPr>
          <p:spPr>
            <a:xfrm>
              <a:off x="1457219" y="1630935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3" name="Fluxograma: Conector 46"/>
            <p:cNvSpPr/>
            <p:nvPr/>
          </p:nvSpPr>
          <p:spPr>
            <a:xfrm>
              <a:off x="1237089" y="1630936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4" name="Fluxograma: Conector 47"/>
            <p:cNvSpPr/>
            <p:nvPr/>
          </p:nvSpPr>
          <p:spPr>
            <a:xfrm>
              <a:off x="983085" y="1631973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5" name="Fluxograma: Conector 55"/>
            <p:cNvSpPr/>
            <p:nvPr/>
          </p:nvSpPr>
          <p:spPr>
            <a:xfrm>
              <a:off x="5431037" y="1612886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6" name="Fluxograma: Conector 57"/>
            <p:cNvSpPr/>
            <p:nvPr/>
          </p:nvSpPr>
          <p:spPr>
            <a:xfrm>
              <a:off x="5651170" y="1612889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7" name="Fluxograma: Conector 58"/>
            <p:cNvSpPr/>
            <p:nvPr/>
          </p:nvSpPr>
          <p:spPr>
            <a:xfrm>
              <a:off x="5905168" y="1612892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92" y="6137172"/>
            <a:ext cx="1805377" cy="1844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033" y="6127031"/>
            <a:ext cx="1762231" cy="184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5851" y="6127031"/>
            <a:ext cx="1343404" cy="18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34"/>
          <p:cNvSpPr txBox="1"/>
          <p:nvPr/>
        </p:nvSpPr>
        <p:spPr>
          <a:xfrm>
            <a:off x="128369" y="436025"/>
            <a:ext cx="669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Como e onde fixar os Apoios Visuais?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3" name="CaixaDeTexto 34"/>
          <p:cNvSpPr txBox="1"/>
          <p:nvPr/>
        </p:nvSpPr>
        <p:spPr>
          <a:xfrm>
            <a:off x="97277" y="1791773"/>
            <a:ext cx="66848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Passo: Imprimir o conteúdo na opção colorida;</a:t>
            </a: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2°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Passo</a:t>
            </a:r>
            <a:r>
              <a:rPr lang="en-US" sz="2400" dirty="0" smtClean="0">
                <a:solidFill>
                  <a:srgbClr val="0070C0"/>
                </a:solidFill>
              </a:rPr>
              <a:t>: Recortar o espaço em branco deixando apenas o conteúdo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impresso.</a:t>
            </a: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                                       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                                Exemplo:</a:t>
            </a: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012" y="5316820"/>
            <a:ext cx="1350523" cy="19567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1013" y="5304318"/>
            <a:ext cx="1350522" cy="2287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62" y="6249818"/>
            <a:ext cx="2617550" cy="7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34"/>
          <p:cNvSpPr txBox="1"/>
          <p:nvPr/>
        </p:nvSpPr>
        <p:spPr>
          <a:xfrm>
            <a:off x="128369" y="436025"/>
            <a:ext cx="669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Como e onde fixar os Apoios Visuais?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3" name="CaixaDeTexto 34"/>
          <p:cNvSpPr txBox="1"/>
          <p:nvPr/>
        </p:nvSpPr>
        <p:spPr>
          <a:xfrm>
            <a:off x="97277" y="1655588"/>
            <a:ext cx="668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3°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Passo: </a:t>
            </a:r>
            <a:r>
              <a:rPr lang="en-US" sz="2400" dirty="0" smtClean="0">
                <a:solidFill>
                  <a:srgbClr val="0070C0"/>
                </a:solidFill>
              </a:rPr>
              <a:t>Passar papel contact sobre o Apoio Visual e fixar no interior das respectivas pipoqueiras (parte lateral em acrílico/ vidro).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8" y="3490705"/>
            <a:ext cx="6382406" cy="4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2225</TotalTime>
  <Words>569</Words>
  <Application>Microsoft Office PowerPoint</Application>
  <PresentationFormat>A4 Paper (210x297 mm)</PresentationFormat>
  <Paragraphs>130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Bright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Daniele Endler</dc:creator>
  <cp:lastModifiedBy>Daniele Endler (ext. Scanton)</cp:lastModifiedBy>
  <cp:revision>53</cp:revision>
  <dcterms:created xsi:type="dcterms:W3CDTF">2014-10-27T10:24:03Z</dcterms:created>
  <dcterms:modified xsi:type="dcterms:W3CDTF">2017-07-28T16:20:56Z</dcterms:modified>
</cp:coreProperties>
</file>