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1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64F9C-95D9-43F0-B9C6-C26047647E6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C576E-274B-4758-A381-C3893F5F15B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413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C576E-274B-4758-A381-C3893F5F15B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824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977412-6101-4D1A-9A5C-4B8BD10666E6}" type="datetimeFigureOut">
              <a:rPr lang="pt-BR" smtClean="0"/>
              <a:pPr/>
              <a:t>02/02/2018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4DD0B3-990B-4514-ADB2-4744EDF9EFE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143240" y="1571612"/>
            <a:ext cx="285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Combo Família	       	       R$ 83,00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Combo Amigos                                       R$ 46,00 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Combo Hot </a:t>
            </a:r>
            <a:r>
              <a:rPr lang="pt-BR" sz="1000" dirty="0" err="1" smtClean="0"/>
              <a:t>Dog</a:t>
            </a:r>
            <a:r>
              <a:rPr lang="pt-BR" sz="1000" dirty="0" smtClean="0"/>
              <a:t>                                      R$ 44,00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Combo </a:t>
            </a:r>
            <a:r>
              <a:rPr lang="pt-BR" sz="1000" dirty="0" err="1" smtClean="0"/>
              <a:t>Nachos</a:t>
            </a:r>
            <a:r>
              <a:rPr lang="pt-BR" sz="1000" dirty="0" smtClean="0"/>
              <a:t>                                       R$ 46,00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Combo </a:t>
            </a:r>
            <a:r>
              <a:rPr lang="pt-BR" sz="1000" dirty="0" err="1" smtClean="0"/>
              <a:t>Fini</a:t>
            </a:r>
            <a:r>
              <a:rPr lang="pt-BR" sz="1000" dirty="0" smtClean="0"/>
              <a:t>            	       R$ 41,00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Combo Pão de Queijo                            R$ 44,00</a:t>
            </a:r>
          </a:p>
        </p:txBody>
      </p:sp>
      <p:grpSp>
        <p:nvGrpSpPr>
          <p:cNvPr id="2" name="Grupo 30"/>
          <p:cNvGrpSpPr/>
          <p:nvPr/>
        </p:nvGrpSpPr>
        <p:grpSpPr>
          <a:xfrm>
            <a:off x="3145520" y="1285860"/>
            <a:ext cx="3146692" cy="301129"/>
            <a:chOff x="3145520" y="214290"/>
            <a:chExt cx="3146692" cy="301129"/>
          </a:xfrm>
        </p:grpSpPr>
        <p:sp>
          <p:nvSpPr>
            <p:cNvPr id="23" name="CaixaDeTexto 22"/>
            <p:cNvSpPr txBox="1"/>
            <p:nvPr/>
          </p:nvSpPr>
          <p:spPr>
            <a:xfrm>
              <a:off x="3145520" y="214290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COMBOS CLÁSSICOS</a:t>
              </a:r>
              <a:endParaRPr lang="pt-BR" sz="1200" b="1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5292080" y="269198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</p:grpSp>
      <p:grpSp>
        <p:nvGrpSpPr>
          <p:cNvPr id="5" name="Grupo 29"/>
          <p:cNvGrpSpPr/>
          <p:nvPr/>
        </p:nvGrpSpPr>
        <p:grpSpPr>
          <a:xfrm>
            <a:off x="500034" y="2143116"/>
            <a:ext cx="2286016" cy="1214446"/>
            <a:chOff x="428596" y="428604"/>
            <a:chExt cx="2286016" cy="1214446"/>
          </a:xfrm>
        </p:grpSpPr>
        <p:sp>
          <p:nvSpPr>
            <p:cNvPr id="13" name="CaixaDeTexto 12"/>
            <p:cNvSpPr txBox="1"/>
            <p:nvPr/>
          </p:nvSpPr>
          <p:spPr>
            <a:xfrm>
              <a:off x="1000100" y="642918"/>
              <a:ext cx="12144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 Black" pitchFamily="34" charset="0"/>
                </a:rPr>
                <a:t>MENU</a:t>
              </a:r>
              <a:endParaRPr lang="pt-BR" sz="2400" b="1" dirty="0">
                <a:latin typeface="Arial Black" pitchFamily="34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928662" y="1071546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latin typeface="Californian FB" pitchFamily="18" charset="0"/>
                  <a:ea typeface="Batang" pitchFamily="18" charset="-127"/>
                  <a:cs typeface="Arial" pitchFamily="34" charset="0"/>
                </a:rPr>
                <a:t>COMANDA</a:t>
              </a:r>
              <a:endParaRPr lang="pt-BR" b="1" dirty="0">
                <a:latin typeface="Californian FB" pitchFamily="18" charset="0"/>
                <a:ea typeface="Batang" pitchFamily="18" charset="-127"/>
                <a:cs typeface="Arial" pitchFamily="34" charset="0"/>
              </a:endParaRPr>
            </a:p>
          </p:txBody>
        </p:sp>
        <p:pic>
          <p:nvPicPr>
            <p:cNvPr id="1030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42884" y="1428736"/>
              <a:ext cx="2271728" cy="214314"/>
            </a:xfrm>
            <a:prstGeom prst="rect">
              <a:avLst/>
            </a:prstGeom>
            <a:noFill/>
          </p:spPr>
        </p:pic>
        <p:pic>
          <p:nvPicPr>
            <p:cNvPr id="29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28596" y="428604"/>
              <a:ext cx="2271728" cy="214314"/>
            </a:xfrm>
            <a:prstGeom prst="rect">
              <a:avLst/>
            </a:prstGeom>
            <a:noFill/>
          </p:spPr>
        </p:pic>
      </p:grp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admin.tradaq.com.br/userfiles/image/642cinepolis_vip_logo.jpg"/>
          <p:cNvPicPr>
            <a:picLocks noChangeAspect="1" noChangeArrowheads="1"/>
          </p:cNvPicPr>
          <p:nvPr/>
        </p:nvPicPr>
        <p:blipFill>
          <a:blip r:embed="rId4"/>
          <a:srcRect t="40000" b="45000"/>
          <a:stretch>
            <a:fillRect/>
          </a:stretch>
        </p:blipFill>
        <p:spPr bwMode="auto">
          <a:xfrm>
            <a:off x="214282" y="5143512"/>
            <a:ext cx="2928958" cy="428628"/>
          </a:xfrm>
          <a:prstGeom prst="rect">
            <a:avLst/>
          </a:prstGeom>
          <a:noFill/>
        </p:spPr>
      </p:pic>
      <p:grpSp>
        <p:nvGrpSpPr>
          <p:cNvPr id="6" name="Grupo 32"/>
          <p:cNvGrpSpPr/>
          <p:nvPr/>
        </p:nvGrpSpPr>
        <p:grpSpPr>
          <a:xfrm>
            <a:off x="6012160" y="1311141"/>
            <a:ext cx="3160372" cy="276999"/>
            <a:chOff x="3714744" y="214290"/>
            <a:chExt cx="3160372" cy="276999"/>
          </a:xfrm>
        </p:grpSpPr>
        <p:sp>
          <p:nvSpPr>
            <p:cNvPr id="34" name="CaixaDeTexto 33"/>
            <p:cNvSpPr txBox="1"/>
            <p:nvPr/>
          </p:nvSpPr>
          <p:spPr>
            <a:xfrm>
              <a:off x="3714744" y="214290"/>
              <a:ext cx="1500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PRATOS VIPS</a:t>
              </a:r>
              <a:endParaRPr lang="pt-BR" sz="1200" b="1" dirty="0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5874984" y="243917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</p:grpSp>
      <p:sp>
        <p:nvSpPr>
          <p:cNvPr id="40" name="CaixaDeTexto 39"/>
          <p:cNvSpPr txBox="1"/>
          <p:nvPr/>
        </p:nvSpPr>
        <p:spPr>
          <a:xfrm>
            <a:off x="3154640" y="3356992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Max Combo Hot </a:t>
            </a:r>
            <a:r>
              <a:rPr lang="pt-BR" sz="1000" dirty="0" err="1" smtClean="0"/>
              <a:t>Dog</a:t>
            </a:r>
            <a:r>
              <a:rPr lang="pt-BR" sz="1000" dirty="0" smtClean="0"/>
              <a:t>	       R$ 52,00</a:t>
            </a:r>
          </a:p>
          <a:p>
            <a:pPr>
              <a:lnSpc>
                <a:spcPct val="150000"/>
              </a:lnSpc>
            </a:pPr>
            <a:r>
              <a:rPr lang="pt-BR" sz="1000" dirty="0"/>
              <a:t>Max Combo Hot </a:t>
            </a:r>
            <a:r>
              <a:rPr lang="pt-BR" sz="1000" dirty="0" err="1" smtClean="0"/>
              <a:t>Nachos</a:t>
            </a:r>
            <a:r>
              <a:rPr lang="pt-BR" sz="1000" dirty="0" smtClean="0"/>
              <a:t>                        R$ 54,00 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6000760" y="1578858"/>
            <a:ext cx="2857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Mini Hambúrgueres	        R$ 32,00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Boneless</a:t>
            </a:r>
            <a:r>
              <a:rPr lang="pt-BR" sz="1000" dirty="0" smtClean="0"/>
              <a:t> </a:t>
            </a:r>
            <a:r>
              <a:rPr lang="pt-BR" sz="1000" dirty="0" err="1" smtClean="0"/>
              <a:t>Chicken</a:t>
            </a:r>
            <a:r>
              <a:rPr lang="pt-BR" sz="1000" dirty="0" smtClean="0"/>
              <a:t> </a:t>
            </a:r>
            <a:r>
              <a:rPr lang="pt-BR" sz="1000" dirty="0" err="1" smtClean="0"/>
              <a:t>Tenders</a:t>
            </a:r>
            <a:r>
              <a:rPr lang="pt-BR" sz="1000" dirty="0" smtClean="0"/>
              <a:t>  	        R$ 32,00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Porção de Batatas Canoa c/ </a:t>
            </a:r>
            <a:r>
              <a:rPr lang="pt-BR" sz="1000" dirty="0" err="1" smtClean="0"/>
              <a:t>Chaddar</a:t>
            </a:r>
            <a:r>
              <a:rPr lang="pt-BR" sz="1000" dirty="0" smtClean="0"/>
              <a:t>   R$ 30.00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Sanduíche Pernil e Queijo 	        R$ 35,00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Porção Batatas Chips 	        R$ 22,00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 Crepes (</a:t>
            </a:r>
            <a:r>
              <a:rPr lang="pt-BR" sz="1000" dirty="0" err="1" smtClean="0"/>
              <a:t>Nutella</a:t>
            </a:r>
            <a:r>
              <a:rPr lang="pt-BR" sz="1000" dirty="0" smtClean="0"/>
              <a:t> e Doce de Leite)          R$ 23,00</a:t>
            </a:r>
          </a:p>
          <a:p>
            <a:pPr>
              <a:lnSpc>
                <a:spcPct val="150000"/>
              </a:lnSpc>
            </a:pPr>
            <a:r>
              <a:rPr lang="pt-BR" sz="1000" dirty="0"/>
              <a:t> </a:t>
            </a:r>
            <a:r>
              <a:rPr lang="pt-BR" sz="1000" dirty="0" smtClean="0"/>
              <a:t>Crepe (Pizza)    		        R$ 22,00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 </a:t>
            </a:r>
          </a:p>
        </p:txBody>
      </p:sp>
      <p:grpSp>
        <p:nvGrpSpPr>
          <p:cNvPr id="8" name="Grupo 50"/>
          <p:cNvGrpSpPr/>
          <p:nvPr/>
        </p:nvGrpSpPr>
        <p:grpSpPr>
          <a:xfrm>
            <a:off x="3571868" y="5356696"/>
            <a:ext cx="2643206" cy="215444"/>
            <a:chOff x="3571868" y="5356696"/>
            <a:chExt cx="2643206" cy="215444"/>
          </a:xfrm>
        </p:grpSpPr>
        <p:cxnSp>
          <p:nvCxnSpPr>
            <p:cNvPr id="47" name="Conector reto 46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CaixaDeTexto 47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9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2" name="Grupo 32"/>
          <p:cNvGrpSpPr/>
          <p:nvPr/>
        </p:nvGrpSpPr>
        <p:grpSpPr>
          <a:xfrm>
            <a:off x="2999794" y="3086693"/>
            <a:ext cx="3215280" cy="348437"/>
            <a:chOff x="2999794" y="214290"/>
            <a:chExt cx="3215280" cy="348437"/>
          </a:xfrm>
        </p:grpSpPr>
        <p:sp>
          <p:nvSpPr>
            <p:cNvPr id="56" name="CaixaDeTexto 55"/>
            <p:cNvSpPr txBox="1"/>
            <p:nvPr/>
          </p:nvSpPr>
          <p:spPr>
            <a:xfrm>
              <a:off x="2999794" y="214290"/>
              <a:ext cx="1500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 smtClean="0"/>
                <a:t>MAX COMBOS</a:t>
              </a:r>
              <a:endParaRPr lang="pt-BR" sz="1200" b="1" dirty="0"/>
            </a:p>
          </p:txBody>
        </p:sp>
        <p:sp>
          <p:nvSpPr>
            <p:cNvPr id="57" name="CaixaDeTexto 56"/>
            <p:cNvSpPr txBox="1"/>
            <p:nvPr/>
          </p:nvSpPr>
          <p:spPr>
            <a:xfrm>
              <a:off x="5214942" y="285728"/>
              <a:ext cx="10001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sz="1200" b="1" dirty="0"/>
            </a:p>
          </p:txBody>
        </p:sp>
      </p:grpSp>
      <p:grpSp>
        <p:nvGrpSpPr>
          <p:cNvPr id="59" name="Grupo 58"/>
          <p:cNvGrpSpPr/>
          <p:nvPr/>
        </p:nvGrpSpPr>
        <p:grpSpPr>
          <a:xfrm>
            <a:off x="5987418" y="3284984"/>
            <a:ext cx="3013738" cy="2100168"/>
            <a:chOff x="3129898" y="1322133"/>
            <a:chExt cx="3013738" cy="2100168"/>
          </a:xfrm>
        </p:grpSpPr>
        <p:grpSp>
          <p:nvGrpSpPr>
            <p:cNvPr id="60" name="Grupo 58"/>
            <p:cNvGrpSpPr/>
            <p:nvPr/>
          </p:nvGrpSpPr>
          <p:grpSpPr>
            <a:xfrm>
              <a:off x="3143240" y="1322133"/>
              <a:ext cx="3000396" cy="688142"/>
              <a:chOff x="3143240" y="1318744"/>
              <a:chExt cx="3000396" cy="688142"/>
            </a:xfrm>
          </p:grpSpPr>
          <p:sp>
            <p:nvSpPr>
              <p:cNvPr id="65" name="CaixaDeTexto 64"/>
              <p:cNvSpPr txBox="1"/>
              <p:nvPr/>
            </p:nvSpPr>
            <p:spPr>
              <a:xfrm>
                <a:off x="3143240" y="1318744"/>
                <a:ext cx="20002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KIDS </a:t>
                </a:r>
                <a:endParaRPr lang="pt-BR" sz="1200" b="1" dirty="0"/>
              </a:p>
            </p:txBody>
          </p:sp>
          <p:sp>
            <p:nvSpPr>
              <p:cNvPr id="63" name="CaixaDeTexto 62"/>
              <p:cNvSpPr txBox="1"/>
              <p:nvPr/>
            </p:nvSpPr>
            <p:spPr>
              <a:xfrm>
                <a:off x="3143240" y="1606776"/>
                <a:ext cx="300039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/>
                  <a:t>Mini Pizza </a:t>
                </a:r>
                <a:r>
                  <a:rPr lang="pt-BR" sz="1000" dirty="0" err="1" smtClean="0"/>
                  <a:t>Muçarela</a:t>
                </a:r>
                <a:r>
                  <a:rPr lang="pt-BR" sz="1000" dirty="0" smtClean="0"/>
                  <a:t>                               R$ 22,00</a:t>
                </a:r>
              </a:p>
              <a:p>
                <a:r>
                  <a:rPr lang="pt-BR" sz="1000" dirty="0" smtClean="0"/>
                  <a:t>Mini Hot Dogs e Batata </a:t>
                </a:r>
                <a:r>
                  <a:rPr lang="pt-BR" sz="1000" dirty="0" err="1" smtClean="0"/>
                  <a:t>Smiles</a:t>
                </a:r>
                <a:r>
                  <a:rPr lang="pt-BR" sz="1000" dirty="0" smtClean="0"/>
                  <a:t>	</a:t>
                </a:r>
                <a:r>
                  <a:rPr lang="pt-BR" sz="1000" dirty="0"/>
                  <a:t> </a:t>
                </a:r>
                <a:r>
                  <a:rPr lang="pt-BR" sz="1000" dirty="0" smtClean="0"/>
                  <a:t>      R</a:t>
                </a:r>
                <a:r>
                  <a:rPr lang="pt-BR" sz="1000" dirty="0"/>
                  <a:t>$ </a:t>
                </a:r>
                <a:r>
                  <a:rPr lang="pt-BR" sz="1000" dirty="0" smtClean="0"/>
                  <a:t>30,00 	</a:t>
                </a:r>
              </a:p>
            </p:txBody>
          </p:sp>
        </p:grpSp>
        <p:sp>
          <p:nvSpPr>
            <p:cNvPr id="61" name="CaixaDeTexto 60"/>
            <p:cNvSpPr txBox="1"/>
            <p:nvPr/>
          </p:nvSpPr>
          <p:spPr>
            <a:xfrm>
              <a:off x="3129898" y="2406638"/>
              <a:ext cx="28575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Mini Hambúrgueres </a:t>
              </a:r>
              <a:r>
                <a:rPr lang="pt-BR" sz="1000" dirty="0" err="1" smtClean="0"/>
                <a:t>Sliders</a:t>
              </a:r>
              <a:r>
                <a:rPr lang="pt-BR" sz="1000" dirty="0" smtClean="0"/>
                <a:t>  	        R$76,00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Boneless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Chicken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Tenders</a:t>
              </a:r>
              <a:r>
                <a:rPr lang="pt-BR" sz="1000" dirty="0" smtClean="0"/>
                <a:t>                     R$ 76,00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Sanduíche Pernil e Queijo      	        R$ 79,00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Batata Canoa c/ Cheddar e Bacon        R$ 74,00</a:t>
              </a:r>
            </a:p>
          </p:txBody>
        </p:sp>
      </p:grpSp>
      <p:sp>
        <p:nvSpPr>
          <p:cNvPr id="45" name="CaixaDeTexto 44"/>
          <p:cNvSpPr txBox="1"/>
          <p:nvPr/>
        </p:nvSpPr>
        <p:spPr>
          <a:xfrm>
            <a:off x="2915816" y="4016097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/>
              <a:t>PRATOS VIPS</a:t>
            </a:r>
            <a:endParaRPr lang="pt-BR" sz="1200" b="1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3154640" y="4370516"/>
            <a:ext cx="285752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err="1" smtClean="0"/>
              <a:t>Ciabatta</a:t>
            </a:r>
            <a:r>
              <a:rPr lang="pt-BR" sz="1000" dirty="0" smtClean="0"/>
              <a:t> Vegetariana com Ricota 	       R$ 35,00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Wrap</a:t>
            </a:r>
            <a:r>
              <a:rPr lang="pt-BR" sz="1000" dirty="0" smtClean="0"/>
              <a:t> de Salmão Defumado                  R$ 36,00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Edamame</a:t>
            </a:r>
            <a:r>
              <a:rPr lang="pt-BR" sz="1000" dirty="0" smtClean="0"/>
              <a:t>		       R$ 26,00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Ciabatta</a:t>
            </a:r>
            <a:r>
              <a:rPr lang="pt-BR" sz="1000" dirty="0" smtClean="0"/>
              <a:t> </a:t>
            </a:r>
            <a:r>
              <a:rPr lang="pt-BR" sz="1000" dirty="0" err="1" smtClean="0"/>
              <a:t>Caprese</a:t>
            </a:r>
            <a:r>
              <a:rPr lang="pt-BR" sz="1000" dirty="0" smtClean="0"/>
              <a:t>                                    R$ 35,00 			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 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6012160" y="4088105"/>
            <a:ext cx="2000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C</a:t>
            </a:r>
            <a:r>
              <a:rPr lang="pt-BR" sz="1200" b="1" dirty="0" smtClean="0"/>
              <a:t>OMBOS BLOCKBUSTERS  </a:t>
            </a:r>
            <a:endParaRPr lang="pt-B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0" name="Grupo 50"/>
          <p:cNvGrpSpPr/>
          <p:nvPr/>
        </p:nvGrpSpPr>
        <p:grpSpPr>
          <a:xfrm>
            <a:off x="714348" y="5356696"/>
            <a:ext cx="2643206" cy="215444"/>
            <a:chOff x="3571868" y="5356696"/>
            <a:chExt cx="2643206" cy="215444"/>
          </a:xfrm>
        </p:grpSpPr>
        <p:cxnSp>
          <p:nvCxnSpPr>
            <p:cNvPr id="51" name="Conector reto 50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49" name="Grupo 48"/>
          <p:cNvGrpSpPr/>
          <p:nvPr/>
        </p:nvGrpSpPr>
        <p:grpSpPr>
          <a:xfrm>
            <a:off x="214281" y="1340768"/>
            <a:ext cx="3133583" cy="1488361"/>
            <a:chOff x="3143239" y="1060380"/>
            <a:chExt cx="3133583" cy="1488361"/>
          </a:xfrm>
        </p:grpSpPr>
        <p:grpSp>
          <p:nvGrpSpPr>
            <p:cNvPr id="2" name="Grupo 30"/>
            <p:cNvGrpSpPr/>
            <p:nvPr/>
          </p:nvGrpSpPr>
          <p:grpSpPr>
            <a:xfrm>
              <a:off x="3180478" y="1060380"/>
              <a:ext cx="3096344" cy="288032"/>
              <a:chOff x="3180478" y="-150677"/>
              <a:chExt cx="3096344" cy="288032"/>
            </a:xfrm>
          </p:grpSpPr>
          <p:sp>
            <p:nvSpPr>
              <p:cNvPr id="23" name="CaixaDeTexto 22"/>
              <p:cNvSpPr txBox="1"/>
              <p:nvPr/>
            </p:nvSpPr>
            <p:spPr>
              <a:xfrm>
                <a:off x="3180478" y="-139644"/>
                <a:ext cx="15001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PIPOCAS</a:t>
                </a:r>
                <a:endParaRPr lang="pt-BR" sz="1200" b="1" dirty="0"/>
              </a:p>
            </p:txBody>
          </p:sp>
          <p:sp>
            <p:nvSpPr>
              <p:cNvPr id="25" name="CaixaDeTexto 24"/>
              <p:cNvSpPr txBox="1"/>
              <p:nvPr/>
            </p:nvSpPr>
            <p:spPr>
              <a:xfrm>
                <a:off x="5276690" y="-150677"/>
                <a:ext cx="100013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b="1" dirty="0" smtClean="0"/>
                  <a:t> Preços</a:t>
                </a:r>
                <a:endParaRPr lang="pt-BR" sz="1000" b="1" dirty="0"/>
              </a:p>
            </p:txBody>
          </p:sp>
        </p:grpSp>
        <p:sp>
          <p:nvSpPr>
            <p:cNvPr id="38" name="CaixaDeTexto 37"/>
            <p:cNvSpPr txBox="1"/>
            <p:nvPr/>
          </p:nvSpPr>
          <p:spPr>
            <a:xfrm>
              <a:off x="3143239" y="1348412"/>
              <a:ext cx="29884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900" dirty="0" smtClean="0"/>
                <a:t>Pipoca Tradicional  P	          R$ 13,50</a:t>
              </a:r>
            </a:p>
            <a:p>
              <a:r>
                <a:rPr lang="pt-BR" sz="900" dirty="0"/>
                <a:t>Pipoca Tradicional  </a:t>
              </a:r>
              <a:r>
                <a:rPr lang="pt-BR" sz="900" dirty="0" smtClean="0"/>
                <a:t>M	          R$ 15,50 </a:t>
              </a:r>
              <a:endParaRPr lang="pt-BR" sz="900" dirty="0"/>
            </a:p>
            <a:p>
              <a:r>
                <a:rPr lang="pt-BR" sz="900" dirty="0" smtClean="0"/>
                <a:t>Pipoca </a:t>
              </a:r>
              <a:r>
                <a:rPr lang="pt-BR" sz="900" dirty="0"/>
                <a:t>Tradicional  </a:t>
              </a:r>
              <a:r>
                <a:rPr lang="pt-BR" sz="900" dirty="0" smtClean="0"/>
                <a:t>G	          R$ 17,50</a:t>
              </a:r>
            </a:p>
            <a:p>
              <a:r>
                <a:rPr lang="pt-BR" sz="900" dirty="0"/>
                <a:t>Pipoca Tradicional  </a:t>
              </a:r>
              <a:r>
                <a:rPr lang="pt-BR" sz="900" dirty="0" smtClean="0"/>
                <a:t>Balde 	          R$ 21,50</a:t>
              </a:r>
              <a:endParaRPr lang="pt-BR" sz="900" dirty="0"/>
            </a:p>
            <a:p>
              <a:r>
                <a:rPr lang="pt-BR" sz="900" dirty="0" smtClean="0"/>
                <a:t>Pipoca Doce ou MIX P                                     R</a:t>
              </a:r>
              <a:r>
                <a:rPr lang="pt-BR" sz="900" dirty="0"/>
                <a:t>$ </a:t>
              </a:r>
              <a:r>
                <a:rPr lang="pt-BR" sz="900" dirty="0" smtClean="0"/>
                <a:t>16,50</a:t>
              </a:r>
            </a:p>
            <a:p>
              <a:r>
                <a:rPr lang="pt-BR" sz="900" dirty="0"/>
                <a:t>Pipoca Doce ou MIX </a:t>
              </a:r>
              <a:r>
                <a:rPr lang="pt-BR" sz="900" dirty="0" smtClean="0"/>
                <a:t>M                                     </a:t>
              </a:r>
              <a:r>
                <a:rPr lang="pt-BR" sz="900" dirty="0"/>
                <a:t>R$ 16,50</a:t>
              </a:r>
            </a:p>
            <a:p>
              <a:r>
                <a:rPr lang="pt-BR" sz="900" dirty="0"/>
                <a:t>Pipoca Doce ou MIX </a:t>
              </a:r>
              <a:r>
                <a:rPr lang="pt-BR" sz="900" dirty="0" smtClean="0"/>
                <a:t>G                                     </a:t>
              </a:r>
              <a:r>
                <a:rPr lang="pt-BR" sz="900" dirty="0"/>
                <a:t>R$ </a:t>
              </a:r>
              <a:r>
                <a:rPr lang="pt-BR" sz="900" dirty="0" smtClean="0"/>
                <a:t>20,50</a:t>
              </a:r>
              <a:endParaRPr lang="pt-BR" sz="900" dirty="0"/>
            </a:p>
            <a:p>
              <a:r>
                <a:rPr lang="pt-BR" sz="900" dirty="0"/>
                <a:t>Pipoca Doce ou MIX </a:t>
              </a:r>
              <a:r>
                <a:rPr lang="pt-BR" sz="900" dirty="0" smtClean="0"/>
                <a:t>Balde                              </a:t>
              </a:r>
              <a:r>
                <a:rPr lang="pt-BR" sz="900" dirty="0"/>
                <a:t>R$ </a:t>
              </a:r>
              <a:r>
                <a:rPr lang="pt-BR" sz="900" dirty="0" smtClean="0"/>
                <a:t>24,50</a:t>
              </a:r>
              <a:endParaRPr lang="pt-BR" sz="900" dirty="0"/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231657" y="1340768"/>
            <a:ext cx="5983417" cy="3833625"/>
            <a:chOff x="3160615" y="1340768"/>
            <a:chExt cx="5983417" cy="3833625"/>
          </a:xfrm>
        </p:grpSpPr>
        <p:sp>
          <p:nvSpPr>
            <p:cNvPr id="41" name="CaixaDeTexto 40"/>
            <p:cNvSpPr txBox="1"/>
            <p:nvPr/>
          </p:nvSpPr>
          <p:spPr>
            <a:xfrm>
              <a:off x="3160615" y="2874738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b="1" dirty="0" smtClean="0"/>
                <a:t>BEBIDAS</a:t>
              </a:r>
              <a:endParaRPr lang="pt-BR" sz="1200" b="1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6072198" y="1556792"/>
              <a:ext cx="285752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smtClean="0"/>
                <a:t>Combo 1 Heineken                                 R$ 33,00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/>
                <a:t>Combo </a:t>
              </a:r>
              <a:r>
                <a:rPr lang="pt-BR" sz="1000" dirty="0" smtClean="0"/>
                <a:t>2 </a:t>
              </a:r>
              <a:r>
                <a:rPr lang="pt-BR" sz="1000" dirty="0"/>
                <a:t>Heineken                                 R$ </a:t>
              </a:r>
              <a:r>
                <a:rPr lang="pt-BR" sz="1000" dirty="0" smtClean="0"/>
                <a:t>41,00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Heineken	       R$ 10,00</a:t>
              </a:r>
              <a:endParaRPr lang="pt-BR" sz="1000" dirty="0"/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Balde </a:t>
              </a: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Heineken 	       R$ 32,00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Long</a:t>
              </a:r>
              <a:r>
                <a:rPr lang="pt-BR" sz="1000" dirty="0" smtClean="0"/>
                <a:t> </a:t>
              </a:r>
              <a:r>
                <a:rPr lang="pt-BR" sz="1000" dirty="0" err="1" smtClean="0"/>
                <a:t>Neck</a:t>
              </a:r>
              <a:r>
                <a:rPr lang="pt-BR" sz="1000" dirty="0" smtClean="0"/>
                <a:t> Sol Premium	       R$ 9,00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Amstel</a:t>
              </a:r>
              <a:r>
                <a:rPr lang="pt-BR" sz="1000" dirty="0" smtClean="0"/>
                <a:t>                          	       R$ 6,00</a:t>
              </a:r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8143900" y="1340768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b="1" dirty="0" smtClean="0"/>
                <a:t>Preços</a:t>
              </a:r>
              <a:endParaRPr lang="pt-BR" sz="1000" b="1" dirty="0"/>
            </a:p>
          </p:txBody>
        </p:sp>
        <p:sp>
          <p:nvSpPr>
            <p:cNvPr id="69" name="CaixaDeTexto 68"/>
            <p:cNvSpPr txBox="1"/>
            <p:nvPr/>
          </p:nvSpPr>
          <p:spPr>
            <a:xfrm>
              <a:off x="6060798" y="3305889"/>
              <a:ext cx="1000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WHISKY</a:t>
              </a:r>
              <a:endParaRPr lang="pt-BR" sz="1000" dirty="0"/>
            </a:p>
          </p:txBody>
        </p:sp>
        <p:sp>
          <p:nvSpPr>
            <p:cNvPr id="70" name="CaixaDeTexto 69"/>
            <p:cNvSpPr txBox="1"/>
            <p:nvPr/>
          </p:nvSpPr>
          <p:spPr>
            <a:xfrm>
              <a:off x="6072747" y="3466233"/>
              <a:ext cx="2857520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Chivas</a:t>
              </a:r>
              <a:r>
                <a:rPr lang="pt-BR" sz="1000" dirty="0" smtClean="0"/>
                <a:t> (12 anos)                                     R$ 20,00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Jack </a:t>
              </a:r>
              <a:r>
                <a:rPr lang="pt-BR" sz="1000" dirty="0" err="1" smtClean="0"/>
                <a:t>Daniels</a:t>
              </a:r>
              <a:r>
                <a:rPr lang="pt-BR" sz="1000" dirty="0" smtClean="0"/>
                <a:t> (12 anos)     	       R$ 20,00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Jhonny</a:t>
              </a:r>
              <a:r>
                <a:rPr lang="pt-BR" sz="1000" dirty="0" smtClean="0"/>
                <a:t> Walker 8 anos                            R$ 15,00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err="1" smtClean="0"/>
                <a:t>Jhonny</a:t>
              </a:r>
              <a:r>
                <a:rPr lang="pt-BR" sz="1000" dirty="0" smtClean="0"/>
                <a:t> Walker 12 anos                         R$ 26,00</a:t>
              </a:r>
            </a:p>
            <a:p>
              <a:pPr>
                <a:lnSpc>
                  <a:spcPct val="150000"/>
                </a:lnSpc>
              </a:pPr>
              <a:r>
                <a:rPr lang="pt-BR" sz="1000" dirty="0" smtClean="0"/>
                <a:t>Energético </a:t>
              </a:r>
              <a:r>
                <a:rPr lang="pt-BR" sz="1000" dirty="0" err="1" smtClean="0"/>
                <a:t>Burn</a:t>
              </a:r>
              <a:r>
                <a:rPr lang="pt-BR" sz="1000" dirty="0" smtClean="0"/>
                <a:t>   	       R$ 16,00</a:t>
              </a:r>
            </a:p>
            <a:p>
              <a:pPr>
                <a:lnSpc>
                  <a:spcPct val="150000"/>
                </a:lnSpc>
              </a:pPr>
              <a:endParaRPr lang="pt-BR" sz="1000" dirty="0" smtClean="0"/>
            </a:p>
            <a:p>
              <a:pPr>
                <a:lnSpc>
                  <a:spcPct val="150000"/>
                </a:lnSpc>
              </a:pPr>
              <a:endParaRPr lang="pt-BR" sz="1000" dirty="0" smtClean="0"/>
            </a:p>
          </p:txBody>
        </p:sp>
      </p:grpSp>
      <p:sp>
        <p:nvSpPr>
          <p:cNvPr id="80" name="CaixaDeTexto 79"/>
          <p:cNvSpPr txBox="1"/>
          <p:nvPr/>
        </p:nvSpPr>
        <p:spPr>
          <a:xfrm>
            <a:off x="6020589" y="1340768"/>
            <a:ext cx="30003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Belvedere </a:t>
            </a:r>
            <a:r>
              <a:rPr lang="pt-BR" sz="1000" dirty="0" err="1" smtClean="0"/>
              <a:t>Pure</a:t>
            </a:r>
            <a:r>
              <a:rPr lang="pt-BR" sz="1000" dirty="0" smtClean="0"/>
              <a:t>	   	        R$ 28,00</a:t>
            </a:r>
          </a:p>
          <a:p>
            <a:r>
              <a:rPr lang="pt-BR" sz="1000" dirty="0" smtClean="0"/>
              <a:t>Belvedere Pink </a:t>
            </a:r>
            <a:r>
              <a:rPr lang="pt-BR" sz="1000" dirty="0" err="1" smtClean="0"/>
              <a:t>Grapefruit</a:t>
            </a:r>
            <a:r>
              <a:rPr lang="pt-BR" sz="1000" dirty="0" smtClean="0"/>
              <a:t>	        R$ 30,00</a:t>
            </a:r>
          </a:p>
          <a:p>
            <a:r>
              <a:rPr lang="pt-BR" sz="1000" dirty="0" smtClean="0"/>
              <a:t>Rum Bacardi                                            R</a:t>
            </a:r>
            <a:r>
              <a:rPr lang="pt-BR" sz="1000" dirty="0"/>
              <a:t>$ </a:t>
            </a:r>
            <a:r>
              <a:rPr lang="pt-BR" sz="1000" dirty="0" smtClean="0"/>
              <a:t>15,00</a:t>
            </a:r>
          </a:p>
          <a:p>
            <a:r>
              <a:rPr lang="pt-BR" sz="1000" dirty="0" smtClean="0"/>
              <a:t>Gin </a:t>
            </a:r>
            <a:r>
              <a:rPr lang="pt-BR" sz="1000" dirty="0" err="1" smtClean="0"/>
              <a:t>Seagers</a:t>
            </a:r>
            <a:r>
              <a:rPr lang="pt-BR" sz="1000" dirty="0" smtClean="0"/>
              <a:t> 		        R$ 10,00</a:t>
            </a:r>
          </a:p>
          <a:p>
            <a:r>
              <a:rPr lang="pt-BR" sz="1000" dirty="0"/>
              <a:t>Campari     </a:t>
            </a:r>
            <a:r>
              <a:rPr lang="pt-BR" sz="1000" dirty="0" smtClean="0"/>
              <a:t>		        </a:t>
            </a:r>
            <a:r>
              <a:rPr lang="pt-BR" sz="1000" dirty="0"/>
              <a:t>R$ 7,00</a:t>
            </a:r>
          </a:p>
          <a:p>
            <a:r>
              <a:rPr lang="pt-BR" sz="1000" dirty="0" err="1"/>
              <a:t>Cointreau</a:t>
            </a:r>
            <a:r>
              <a:rPr lang="pt-BR" sz="1000" dirty="0"/>
              <a:t>    </a:t>
            </a:r>
            <a:r>
              <a:rPr lang="pt-BR" sz="1000" dirty="0" smtClean="0"/>
              <a:t>		        </a:t>
            </a:r>
            <a:r>
              <a:rPr lang="pt-BR" sz="1000" dirty="0"/>
              <a:t>R$ 12,00</a:t>
            </a:r>
          </a:p>
          <a:p>
            <a:r>
              <a:rPr lang="pt-BR" sz="1000" dirty="0" err="1"/>
              <a:t>Amarula</a:t>
            </a:r>
            <a:r>
              <a:rPr lang="pt-BR" sz="1000" dirty="0"/>
              <a:t>        </a:t>
            </a:r>
            <a:r>
              <a:rPr lang="pt-BR" sz="1000" dirty="0" smtClean="0"/>
              <a:t>                                           </a:t>
            </a:r>
            <a:r>
              <a:rPr lang="pt-BR" sz="1000" dirty="0"/>
              <a:t>R$ </a:t>
            </a:r>
            <a:r>
              <a:rPr lang="pt-BR" sz="1000" dirty="0" smtClean="0"/>
              <a:t>15,00</a:t>
            </a:r>
            <a:endParaRPr lang="pt-BR" sz="1000" dirty="0"/>
          </a:p>
        </p:txBody>
      </p:sp>
      <p:grpSp>
        <p:nvGrpSpPr>
          <p:cNvPr id="81" name="Grupo 48"/>
          <p:cNvGrpSpPr/>
          <p:nvPr/>
        </p:nvGrpSpPr>
        <p:grpSpPr>
          <a:xfrm>
            <a:off x="3177727" y="4653136"/>
            <a:ext cx="2765091" cy="603411"/>
            <a:chOff x="3143239" y="1750630"/>
            <a:chExt cx="2765091" cy="603411"/>
          </a:xfrm>
        </p:grpSpPr>
        <p:sp>
          <p:nvSpPr>
            <p:cNvPr id="83" name="CaixaDeTexto 82"/>
            <p:cNvSpPr txBox="1"/>
            <p:nvPr/>
          </p:nvSpPr>
          <p:spPr>
            <a:xfrm>
              <a:off x="3143239" y="1953931"/>
              <a:ext cx="27650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Ouro            		      R$ 14,00</a:t>
              </a:r>
            </a:p>
            <a:p>
              <a:r>
                <a:rPr lang="pt-BR" sz="1000" dirty="0" smtClean="0"/>
                <a:t>Prata R$     	       	      R$ 12,00</a:t>
              </a:r>
            </a:p>
          </p:txBody>
        </p:sp>
        <p:sp>
          <p:nvSpPr>
            <p:cNvPr id="84" name="CaixaDeTexto 83"/>
            <p:cNvSpPr txBox="1"/>
            <p:nvPr/>
          </p:nvSpPr>
          <p:spPr>
            <a:xfrm>
              <a:off x="3143240" y="1750630"/>
              <a:ext cx="17859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000" dirty="0" smtClean="0"/>
                <a:t>TEQUILA </a:t>
              </a:r>
              <a:endParaRPr lang="pt-BR" sz="1000" dirty="0"/>
            </a:p>
          </p:txBody>
        </p:sp>
      </p:grpSp>
      <p:sp>
        <p:nvSpPr>
          <p:cNvPr id="97" name="CaixaDeTexto 96"/>
          <p:cNvSpPr txBox="1"/>
          <p:nvPr/>
        </p:nvSpPr>
        <p:spPr>
          <a:xfrm>
            <a:off x="6000760" y="2780928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Café </a:t>
            </a:r>
            <a:r>
              <a:rPr lang="pt-BR" sz="1000" dirty="0" err="1" smtClean="0"/>
              <a:t>Espresso</a:t>
            </a:r>
            <a:r>
              <a:rPr lang="pt-BR" sz="1000" dirty="0" smtClean="0"/>
              <a:t> Pequeno                          R$ </a:t>
            </a:r>
            <a:r>
              <a:rPr lang="pt-BR" sz="1000" dirty="0"/>
              <a:t>7</a:t>
            </a:r>
            <a:r>
              <a:rPr lang="pt-BR" sz="1000" dirty="0" smtClean="0"/>
              <a:t>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Cappucino</a:t>
            </a:r>
            <a:r>
              <a:rPr lang="pt-BR" sz="1000" dirty="0" smtClean="0"/>
              <a:t>		        R$ 7,00</a:t>
            </a:r>
          </a:p>
          <a:p>
            <a:pPr>
              <a:lnSpc>
                <a:spcPct val="150000"/>
              </a:lnSpc>
            </a:pPr>
            <a:r>
              <a:rPr lang="pt-BR" sz="1000" dirty="0" err="1" smtClean="0"/>
              <a:t>Latte</a:t>
            </a:r>
            <a:r>
              <a:rPr lang="pt-BR" sz="1000" dirty="0" smtClean="0"/>
              <a:t> </a:t>
            </a:r>
            <a:r>
              <a:rPr lang="pt-BR" sz="1000" dirty="0" err="1" smtClean="0"/>
              <a:t>Macchiato</a:t>
            </a:r>
            <a:r>
              <a:rPr lang="pt-BR" sz="1000" dirty="0" smtClean="0"/>
              <a:t> 		        R$ 7,00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Café </a:t>
            </a:r>
            <a:r>
              <a:rPr lang="pt-BR" sz="1000" dirty="0" err="1" smtClean="0"/>
              <a:t>Espresso</a:t>
            </a:r>
            <a:r>
              <a:rPr lang="pt-BR" sz="1000" dirty="0" smtClean="0"/>
              <a:t> </a:t>
            </a:r>
            <a:r>
              <a:rPr lang="pt-BR" sz="1000" dirty="0" err="1" smtClean="0"/>
              <a:t>L’or</a:t>
            </a:r>
            <a:r>
              <a:rPr lang="pt-BR" sz="1000" dirty="0" smtClean="0"/>
              <a:t>  c/ Pão de Queijo    R$ 20,00</a:t>
            </a:r>
          </a:p>
        </p:txBody>
      </p:sp>
      <p:sp>
        <p:nvSpPr>
          <p:cNvPr id="98" name="CaixaDeTexto 97"/>
          <p:cNvSpPr txBox="1"/>
          <p:nvPr/>
        </p:nvSpPr>
        <p:spPr>
          <a:xfrm>
            <a:off x="6026850" y="4098813"/>
            <a:ext cx="28575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dirty="0" smtClean="0"/>
              <a:t>Churros                                                    R$ 20,00</a:t>
            </a:r>
          </a:p>
          <a:p>
            <a:pPr>
              <a:lnSpc>
                <a:spcPct val="150000"/>
              </a:lnSpc>
            </a:pPr>
            <a:r>
              <a:rPr lang="pt-BR" sz="1000" dirty="0" smtClean="0"/>
              <a:t>Petit </a:t>
            </a:r>
            <a:r>
              <a:rPr lang="pt-BR" sz="1000" dirty="0" err="1" smtClean="0"/>
              <a:t>Gateau</a:t>
            </a:r>
            <a:r>
              <a:rPr lang="pt-BR" sz="1000" dirty="0" smtClean="0"/>
              <a:t>	                                    R$ 27,00</a:t>
            </a:r>
          </a:p>
        </p:txBody>
      </p:sp>
      <p:sp>
        <p:nvSpPr>
          <p:cNvPr id="5" name="Retângulo 4"/>
          <p:cNvSpPr/>
          <p:nvPr/>
        </p:nvSpPr>
        <p:spPr>
          <a:xfrm>
            <a:off x="225318" y="3186051"/>
            <a:ext cx="27869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 smtClean="0"/>
              <a:t>Refrigerante ou Suco P</a:t>
            </a:r>
            <a:r>
              <a:rPr lang="pt-BR" sz="900" dirty="0"/>
              <a:t>	          R$ </a:t>
            </a:r>
            <a:r>
              <a:rPr lang="pt-BR" sz="900" dirty="0" smtClean="0"/>
              <a:t>13,50</a:t>
            </a:r>
          </a:p>
          <a:p>
            <a:r>
              <a:rPr lang="pt-BR" sz="900" dirty="0"/>
              <a:t>Refrigerante ou Suco </a:t>
            </a:r>
            <a:r>
              <a:rPr lang="pt-BR" sz="900" dirty="0" smtClean="0"/>
              <a:t>M</a:t>
            </a:r>
            <a:r>
              <a:rPr lang="pt-BR" sz="900" dirty="0"/>
              <a:t>	          R$ </a:t>
            </a:r>
            <a:r>
              <a:rPr lang="pt-BR" sz="900" dirty="0" smtClean="0"/>
              <a:t>14,50</a:t>
            </a:r>
            <a:endParaRPr lang="pt-BR" sz="900" dirty="0"/>
          </a:p>
          <a:p>
            <a:r>
              <a:rPr lang="pt-BR" sz="900" dirty="0"/>
              <a:t>Refrigerante ou Suco </a:t>
            </a:r>
            <a:r>
              <a:rPr lang="pt-BR" sz="900" dirty="0" smtClean="0"/>
              <a:t>G</a:t>
            </a:r>
            <a:r>
              <a:rPr lang="pt-BR" sz="900" dirty="0"/>
              <a:t>	          R$ </a:t>
            </a:r>
            <a:r>
              <a:rPr lang="pt-BR" sz="900" dirty="0" smtClean="0"/>
              <a:t>15,50</a:t>
            </a:r>
          </a:p>
          <a:p>
            <a:r>
              <a:rPr lang="pt-BR" sz="900" dirty="0" smtClean="0"/>
              <a:t>Água 		          R$ 6,00</a:t>
            </a:r>
          </a:p>
          <a:p>
            <a:r>
              <a:rPr lang="pt-BR" sz="900" dirty="0" smtClean="0"/>
              <a:t>Chá Matte 		          R$ 9,00</a:t>
            </a:r>
          </a:p>
          <a:p>
            <a:r>
              <a:rPr lang="pt-BR" sz="900" dirty="0" smtClean="0"/>
              <a:t>Ice </a:t>
            </a:r>
            <a:r>
              <a:rPr lang="pt-BR" sz="900" dirty="0" err="1" smtClean="0"/>
              <a:t>Tea</a:t>
            </a:r>
            <a:r>
              <a:rPr lang="pt-BR" sz="900" dirty="0" smtClean="0"/>
              <a:t>		          R$ 9,00</a:t>
            </a:r>
          </a:p>
          <a:p>
            <a:r>
              <a:rPr lang="pt-BR" sz="900" dirty="0" err="1" smtClean="0"/>
              <a:t>Schweppes</a:t>
            </a:r>
            <a:r>
              <a:rPr lang="pt-BR" sz="900" dirty="0" smtClean="0"/>
              <a:t> </a:t>
            </a:r>
            <a:r>
              <a:rPr lang="pt-BR" sz="900" dirty="0" err="1" smtClean="0"/>
              <a:t>Citrus</a:t>
            </a:r>
            <a:r>
              <a:rPr lang="pt-BR" sz="900" dirty="0"/>
              <a:t>	</a:t>
            </a:r>
            <a:r>
              <a:rPr lang="pt-BR" sz="900" dirty="0" smtClean="0"/>
              <a:t>	          R$ 12,00</a:t>
            </a:r>
            <a:endParaRPr lang="pt-BR" sz="900" dirty="0"/>
          </a:p>
          <a:p>
            <a:endParaRPr lang="pt-BR" sz="900" dirty="0" smtClean="0"/>
          </a:p>
        </p:txBody>
      </p:sp>
      <p:sp>
        <p:nvSpPr>
          <p:cNvPr id="66" name="CaixaDeTexto 65"/>
          <p:cNvSpPr txBox="1"/>
          <p:nvPr/>
        </p:nvSpPr>
        <p:spPr>
          <a:xfrm>
            <a:off x="231657" y="4297991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SNACKS </a:t>
            </a:r>
            <a:endParaRPr lang="pt-BR" sz="1200" b="1" dirty="0"/>
          </a:p>
        </p:txBody>
      </p:sp>
      <p:sp>
        <p:nvSpPr>
          <p:cNvPr id="76" name="Retângulo 75"/>
          <p:cNvSpPr/>
          <p:nvPr/>
        </p:nvSpPr>
        <p:spPr>
          <a:xfrm>
            <a:off x="212974" y="4546407"/>
            <a:ext cx="27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dirty="0" smtClean="0"/>
              <a:t>Porção de Pão de Queijo </a:t>
            </a:r>
            <a:r>
              <a:rPr lang="pt-BR" sz="900" dirty="0"/>
              <a:t>	          R$ </a:t>
            </a:r>
            <a:r>
              <a:rPr lang="pt-BR" sz="900" dirty="0" smtClean="0"/>
              <a:t>13,00</a:t>
            </a:r>
          </a:p>
          <a:p>
            <a:r>
              <a:rPr lang="pt-BR" sz="900" dirty="0" smtClean="0"/>
              <a:t>Porção de </a:t>
            </a:r>
            <a:r>
              <a:rPr lang="pt-BR" sz="900" dirty="0" err="1" smtClean="0"/>
              <a:t>Nachos</a:t>
            </a:r>
            <a:r>
              <a:rPr lang="pt-BR" sz="900" dirty="0" smtClean="0"/>
              <a:t> com Cheddar</a:t>
            </a:r>
            <a:r>
              <a:rPr lang="pt-BR" sz="900" dirty="0"/>
              <a:t>	          R$ </a:t>
            </a:r>
            <a:r>
              <a:rPr lang="pt-BR" sz="900" dirty="0" smtClean="0"/>
              <a:t>15,00</a:t>
            </a:r>
            <a:endParaRPr lang="pt-BR" sz="900" dirty="0"/>
          </a:p>
          <a:p>
            <a:r>
              <a:rPr lang="pt-BR" sz="900" dirty="0" smtClean="0"/>
              <a:t>Hot </a:t>
            </a:r>
            <a:r>
              <a:rPr lang="pt-BR" sz="900" dirty="0" err="1" smtClean="0"/>
              <a:t>Dog</a:t>
            </a:r>
            <a:r>
              <a:rPr lang="pt-BR" sz="900" dirty="0" smtClean="0"/>
              <a:t> Com Cheddar</a:t>
            </a:r>
            <a:r>
              <a:rPr lang="pt-BR" sz="900" dirty="0"/>
              <a:t>	          R$ </a:t>
            </a:r>
            <a:r>
              <a:rPr lang="pt-BR" sz="900" dirty="0" smtClean="0"/>
              <a:t>13,00</a:t>
            </a:r>
          </a:p>
          <a:p>
            <a:endParaRPr lang="pt-BR" sz="900" dirty="0" smtClean="0"/>
          </a:p>
        </p:txBody>
      </p:sp>
      <p:sp>
        <p:nvSpPr>
          <p:cNvPr id="82" name="CaixaDeTexto 81"/>
          <p:cNvSpPr txBox="1"/>
          <p:nvPr/>
        </p:nvSpPr>
        <p:spPr>
          <a:xfrm>
            <a:off x="3144829" y="1327704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ESPAÇO PREMIUM</a:t>
            </a:r>
            <a:endParaRPr lang="pt-BR" sz="1200" b="1" dirty="0"/>
          </a:p>
        </p:txBody>
      </p:sp>
      <p:sp>
        <p:nvSpPr>
          <p:cNvPr id="86" name="CaixaDeTexto 85"/>
          <p:cNvSpPr txBox="1"/>
          <p:nvPr/>
        </p:nvSpPr>
        <p:spPr>
          <a:xfrm>
            <a:off x="3131840" y="3050015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DOSES</a:t>
            </a:r>
            <a:endParaRPr lang="pt-BR" sz="1200" b="1" dirty="0"/>
          </a:p>
        </p:txBody>
      </p:sp>
      <p:grpSp>
        <p:nvGrpSpPr>
          <p:cNvPr id="99" name="Grupo 50"/>
          <p:cNvGrpSpPr/>
          <p:nvPr/>
        </p:nvGrpSpPr>
        <p:grpSpPr>
          <a:xfrm>
            <a:off x="3571073" y="5373796"/>
            <a:ext cx="2643206" cy="215444"/>
            <a:chOff x="3571868" y="5356696"/>
            <a:chExt cx="2643206" cy="215444"/>
          </a:xfrm>
        </p:grpSpPr>
        <p:cxnSp>
          <p:nvCxnSpPr>
            <p:cNvPr id="100" name="Conector reto 99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ixaDeTexto 100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sp>
        <p:nvSpPr>
          <p:cNvPr id="102" name="CaixaDeTexto 101"/>
          <p:cNvSpPr txBox="1"/>
          <p:nvPr/>
        </p:nvSpPr>
        <p:spPr>
          <a:xfrm>
            <a:off x="6012160" y="2564904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CAFÉS L’OR</a:t>
            </a:r>
            <a:endParaRPr lang="pt-BR" sz="1200" b="1" dirty="0"/>
          </a:p>
        </p:txBody>
      </p:sp>
      <p:sp>
        <p:nvSpPr>
          <p:cNvPr id="103" name="CaixaDeTexto 102"/>
          <p:cNvSpPr txBox="1"/>
          <p:nvPr/>
        </p:nvSpPr>
        <p:spPr>
          <a:xfrm>
            <a:off x="6000760" y="3821814"/>
            <a:ext cx="1500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SOBREMESAS</a:t>
            </a:r>
            <a:endParaRPr lang="pt-B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-32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o 51"/>
          <p:cNvGrpSpPr/>
          <p:nvPr/>
        </p:nvGrpSpPr>
        <p:grpSpPr>
          <a:xfrm>
            <a:off x="6429388" y="5357826"/>
            <a:ext cx="2643206" cy="215444"/>
            <a:chOff x="3571868" y="5356696"/>
            <a:chExt cx="2643206" cy="215444"/>
          </a:xfrm>
        </p:grpSpPr>
        <p:cxnSp>
          <p:nvCxnSpPr>
            <p:cNvPr id="53" name="Conector reto 52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50" name="Grupo 50"/>
          <p:cNvGrpSpPr/>
          <p:nvPr/>
        </p:nvGrpSpPr>
        <p:grpSpPr>
          <a:xfrm>
            <a:off x="714348" y="5356696"/>
            <a:ext cx="2643206" cy="215444"/>
            <a:chOff x="3571868" y="5356696"/>
            <a:chExt cx="2643206" cy="215444"/>
          </a:xfrm>
        </p:grpSpPr>
        <p:cxnSp>
          <p:nvCxnSpPr>
            <p:cNvPr id="51" name="Conector reto 50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aixaDeTexto 51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grpSp>
        <p:nvGrpSpPr>
          <p:cNvPr id="49" name="Grupo 48"/>
          <p:cNvGrpSpPr/>
          <p:nvPr/>
        </p:nvGrpSpPr>
        <p:grpSpPr>
          <a:xfrm>
            <a:off x="214281" y="1340768"/>
            <a:ext cx="3133583" cy="1150387"/>
            <a:chOff x="3143239" y="1060380"/>
            <a:chExt cx="3133583" cy="1150387"/>
          </a:xfrm>
        </p:grpSpPr>
        <p:grpSp>
          <p:nvGrpSpPr>
            <p:cNvPr id="2" name="Grupo 30"/>
            <p:cNvGrpSpPr/>
            <p:nvPr/>
          </p:nvGrpSpPr>
          <p:grpSpPr>
            <a:xfrm>
              <a:off x="3180478" y="1060380"/>
              <a:ext cx="3096344" cy="288032"/>
              <a:chOff x="3180478" y="-150677"/>
              <a:chExt cx="3096344" cy="288032"/>
            </a:xfrm>
          </p:grpSpPr>
          <p:sp>
            <p:nvSpPr>
              <p:cNvPr id="23" name="CaixaDeTexto 22"/>
              <p:cNvSpPr txBox="1"/>
              <p:nvPr/>
            </p:nvSpPr>
            <p:spPr>
              <a:xfrm>
                <a:off x="3180478" y="-139644"/>
                <a:ext cx="19630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CARTAS DE ESPUMANTES</a:t>
                </a:r>
                <a:endParaRPr lang="pt-BR" sz="1200" b="1" dirty="0"/>
              </a:p>
            </p:txBody>
          </p:sp>
          <p:sp>
            <p:nvSpPr>
              <p:cNvPr id="25" name="CaixaDeTexto 24"/>
              <p:cNvSpPr txBox="1"/>
              <p:nvPr/>
            </p:nvSpPr>
            <p:spPr>
              <a:xfrm>
                <a:off x="5276690" y="-150677"/>
                <a:ext cx="1000132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b="1" dirty="0" smtClean="0"/>
                  <a:t> Preços</a:t>
                </a:r>
                <a:endParaRPr lang="pt-BR" sz="1000" b="1" dirty="0"/>
              </a:p>
            </p:txBody>
          </p:sp>
        </p:grpSp>
        <p:sp>
          <p:nvSpPr>
            <p:cNvPr id="38" name="CaixaDeTexto 37"/>
            <p:cNvSpPr txBox="1"/>
            <p:nvPr/>
          </p:nvSpPr>
          <p:spPr>
            <a:xfrm>
              <a:off x="3143239" y="1564436"/>
              <a:ext cx="29884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900" dirty="0" smtClean="0"/>
                <a:t>Vinho </a:t>
              </a:r>
              <a:r>
                <a:rPr lang="pt-BR" sz="900" dirty="0" err="1" smtClean="0"/>
                <a:t>Salton</a:t>
              </a:r>
              <a:r>
                <a:rPr lang="pt-BR" sz="900" dirty="0" smtClean="0"/>
                <a:t> Classic (Meia Garrafa)</a:t>
              </a:r>
              <a:r>
                <a:rPr lang="pt-BR" sz="900" dirty="0" smtClean="0"/>
                <a:t>	          R$ </a:t>
              </a:r>
              <a:r>
                <a:rPr lang="pt-BR" sz="900" dirty="0" smtClean="0"/>
                <a:t>48,00</a:t>
              </a:r>
            </a:p>
            <a:p>
              <a:r>
                <a:rPr lang="pt-BR" sz="900" dirty="0" smtClean="0"/>
                <a:t>Vinho Paradoxo (Taça 250ml)        	          R$ 32,00                </a:t>
              </a:r>
            </a:p>
            <a:p>
              <a:r>
                <a:rPr lang="pt-BR" sz="900" dirty="0" smtClean="0"/>
                <a:t>Vinho </a:t>
              </a:r>
              <a:r>
                <a:rPr lang="pt-BR" sz="900" dirty="0" err="1" smtClean="0"/>
                <a:t>Salton</a:t>
              </a:r>
              <a:r>
                <a:rPr lang="pt-BR" sz="900" dirty="0" smtClean="0"/>
                <a:t> Talento (</a:t>
              </a:r>
              <a:r>
                <a:rPr lang="pt-BR" sz="900" dirty="0"/>
                <a:t>Taça 250ml) </a:t>
              </a:r>
              <a:r>
                <a:rPr lang="pt-BR" sz="900" dirty="0" smtClean="0"/>
                <a:t>    	          R$ 51,00</a:t>
              </a:r>
              <a:endParaRPr lang="pt-BR" sz="900" dirty="0" smtClean="0"/>
            </a:p>
            <a:p>
              <a:endParaRPr lang="pt-BR" sz="900" dirty="0" smtClean="0"/>
            </a:p>
          </p:txBody>
        </p:sp>
      </p:grpSp>
      <p:grpSp>
        <p:nvGrpSpPr>
          <p:cNvPr id="99" name="Grupo 50"/>
          <p:cNvGrpSpPr/>
          <p:nvPr/>
        </p:nvGrpSpPr>
        <p:grpSpPr>
          <a:xfrm>
            <a:off x="3571073" y="5373796"/>
            <a:ext cx="2643206" cy="215444"/>
            <a:chOff x="3571868" y="5356696"/>
            <a:chExt cx="2643206" cy="215444"/>
          </a:xfrm>
        </p:grpSpPr>
        <p:cxnSp>
          <p:nvCxnSpPr>
            <p:cNvPr id="100" name="Conector reto 99"/>
            <p:cNvCxnSpPr/>
            <p:nvPr/>
          </p:nvCxnSpPr>
          <p:spPr>
            <a:xfrm>
              <a:off x="3571868" y="5357826"/>
              <a:ext cx="2357454" cy="1588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ixaDeTexto 100"/>
            <p:cNvSpPr txBox="1"/>
            <p:nvPr/>
          </p:nvSpPr>
          <p:spPr>
            <a:xfrm>
              <a:off x="4000496" y="5356696"/>
              <a:ext cx="221457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 smtClean="0"/>
                <a:t>Venda proibida para menores de 18 anos </a:t>
              </a:r>
              <a:endParaRPr lang="pt-BR" sz="800" dirty="0"/>
            </a:p>
          </p:txBody>
        </p:sp>
      </p:grpSp>
      <p:sp>
        <p:nvSpPr>
          <p:cNvPr id="6" name="Retângulo 5"/>
          <p:cNvSpPr/>
          <p:nvPr/>
        </p:nvSpPr>
        <p:spPr>
          <a:xfrm>
            <a:off x="1158273" y="1628800"/>
            <a:ext cx="10374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00" dirty="0" smtClean="0"/>
              <a:t>SALTON - VINHOS</a:t>
            </a:r>
            <a:endParaRPr lang="pt-BR" sz="900" dirty="0"/>
          </a:p>
        </p:txBody>
      </p:sp>
      <p:sp>
        <p:nvSpPr>
          <p:cNvPr id="43" name="Retângulo 42"/>
          <p:cNvSpPr/>
          <p:nvPr/>
        </p:nvSpPr>
        <p:spPr>
          <a:xfrm>
            <a:off x="1044348" y="2406080"/>
            <a:ext cx="13372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900" dirty="0" smtClean="0"/>
              <a:t>SALTON - ESPUMANTES</a:t>
            </a:r>
            <a:endParaRPr lang="pt-BR" sz="9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215359" y="2636912"/>
            <a:ext cx="29884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 err="1" smtClean="0"/>
              <a:t>Salton</a:t>
            </a:r>
            <a:r>
              <a:rPr lang="pt-BR" sz="900" dirty="0" smtClean="0"/>
              <a:t> </a:t>
            </a:r>
            <a:r>
              <a:rPr lang="pt-BR" sz="900" dirty="0" err="1" smtClean="0"/>
              <a:t>Brut</a:t>
            </a:r>
            <a:r>
              <a:rPr lang="pt-BR" sz="900" dirty="0" smtClean="0"/>
              <a:t> (Meia Garrafa)</a:t>
            </a:r>
            <a:r>
              <a:rPr lang="pt-BR" sz="900" dirty="0" smtClean="0"/>
              <a:t>	          R$ </a:t>
            </a:r>
            <a:r>
              <a:rPr lang="pt-BR" sz="900" dirty="0" smtClean="0"/>
              <a:t>56</a:t>
            </a:r>
            <a:r>
              <a:rPr lang="pt-BR" sz="900" dirty="0" smtClean="0"/>
              <a:t>,00</a:t>
            </a:r>
          </a:p>
          <a:p>
            <a:r>
              <a:rPr lang="pt-BR" sz="900" dirty="0" err="1" smtClean="0"/>
              <a:t>Salton</a:t>
            </a:r>
            <a:r>
              <a:rPr lang="pt-BR" sz="900" dirty="0" smtClean="0"/>
              <a:t> Moscatel</a:t>
            </a:r>
            <a:r>
              <a:rPr lang="pt-BR" sz="900" dirty="0" smtClean="0"/>
              <a:t> (Meia Garrafa)        	          R$ 56,00                </a:t>
            </a:r>
          </a:p>
          <a:p>
            <a:r>
              <a:rPr lang="pt-BR" sz="900" dirty="0" err="1" smtClean="0"/>
              <a:t>Salton</a:t>
            </a:r>
            <a:r>
              <a:rPr lang="pt-BR" sz="900" dirty="0"/>
              <a:t> </a:t>
            </a:r>
            <a:r>
              <a:rPr lang="pt-BR" sz="900" dirty="0" smtClean="0"/>
              <a:t>Poética (Taça 200ml</a:t>
            </a:r>
            <a:r>
              <a:rPr lang="pt-BR" sz="900" dirty="0"/>
              <a:t>) </a:t>
            </a:r>
            <a:r>
              <a:rPr lang="pt-BR" sz="900" dirty="0" smtClean="0"/>
              <a:t>    	          R$ 26,00</a:t>
            </a:r>
          </a:p>
          <a:p>
            <a:r>
              <a:rPr lang="pt-BR" sz="900" dirty="0" err="1"/>
              <a:t>Salton</a:t>
            </a:r>
            <a:r>
              <a:rPr lang="pt-BR" sz="900" dirty="0"/>
              <a:t> </a:t>
            </a:r>
            <a:r>
              <a:rPr lang="pt-BR" sz="900" dirty="0" smtClean="0"/>
              <a:t>Reserva Ouro </a:t>
            </a:r>
            <a:r>
              <a:rPr lang="pt-BR" sz="900" dirty="0"/>
              <a:t>(Taça 200ml)     	          R$ </a:t>
            </a:r>
            <a:r>
              <a:rPr lang="pt-BR" sz="900" dirty="0" smtClean="0"/>
              <a:t>32,00</a:t>
            </a:r>
            <a:endParaRPr lang="pt-BR" sz="900" dirty="0"/>
          </a:p>
          <a:p>
            <a:endParaRPr lang="pt-BR" sz="900" dirty="0" smtClean="0"/>
          </a:p>
          <a:p>
            <a:endParaRPr lang="pt-BR" sz="900" dirty="0" smtClean="0"/>
          </a:p>
        </p:txBody>
      </p:sp>
    </p:spTree>
    <p:extLst>
      <p:ext uri="{BB962C8B-B14F-4D97-AF65-F5344CB8AC3E}">
        <p14:creationId xmlns:p14="http://schemas.microsoft.com/office/powerpoint/2010/main" val="32694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493</TotalTime>
  <Words>194</Words>
  <Application>Microsoft Office PowerPoint</Application>
  <PresentationFormat>Apresentação na tela (4:3)</PresentationFormat>
  <Paragraphs>112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Batang</vt:lpstr>
      <vt:lpstr>Calibri</vt:lpstr>
      <vt:lpstr>Californian FB</vt:lpstr>
      <vt:lpstr>Franklin Gothic Book</vt:lpstr>
      <vt:lpstr>Franklin Gothic Medium</vt:lpstr>
      <vt:lpstr>Wingdings 2</vt:lpstr>
      <vt:lpstr>Viagem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Rodrigo Fernandes (ext. Scanton)</cp:lastModifiedBy>
  <cp:revision>64</cp:revision>
  <dcterms:created xsi:type="dcterms:W3CDTF">2016-04-29T19:09:56Z</dcterms:created>
  <dcterms:modified xsi:type="dcterms:W3CDTF">2018-02-02T15:43:09Z</dcterms:modified>
</cp:coreProperties>
</file>