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011" autoAdjust="0"/>
  </p:normalViewPr>
  <p:slideViewPr>
    <p:cSldViewPr>
      <p:cViewPr>
        <p:scale>
          <a:sx n="100" d="100"/>
          <a:sy n="100" d="100"/>
        </p:scale>
        <p:origin x="-5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64F9C-95D9-43F0-B9C6-C26047647E66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C576E-274B-4758-A381-C3893F5F15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EC576E-274B-4758-A381-C3893F5F15BA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EC576E-274B-4758-A381-C3893F5F15BA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977412-6101-4D1A-9A5C-4B8BD10666E6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0" y="1285860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/>
          <p:cNvCxnSpPr/>
          <p:nvPr/>
        </p:nvCxnSpPr>
        <p:spPr>
          <a:xfrm rot="5400000">
            <a:off x="2572554" y="3429000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 rot="5400000">
            <a:off x="-284966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3143240" y="1571612"/>
            <a:ext cx="2857520" cy="2603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dirty="0" smtClean="0"/>
              <a:t>Sanduíche de Pernil	       R$ 30,00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Mini </a:t>
            </a:r>
            <a:r>
              <a:rPr lang="pt-BR" sz="1000" dirty="0" err="1" smtClean="0"/>
              <a:t>Hamburguers</a:t>
            </a:r>
            <a:r>
              <a:rPr lang="pt-BR" sz="1000" dirty="0" smtClean="0"/>
              <a:t> </a:t>
            </a:r>
            <a:r>
              <a:rPr lang="pt-BR" sz="1000" dirty="0" err="1" smtClean="0"/>
              <a:t>Sliders</a:t>
            </a:r>
            <a:r>
              <a:rPr lang="pt-BR" sz="1000" dirty="0"/>
              <a:t> </a:t>
            </a:r>
            <a:r>
              <a:rPr lang="pt-BR" sz="1000" dirty="0" smtClean="0"/>
              <a:t>                    R$ 25,00 </a:t>
            </a:r>
          </a:p>
          <a:p>
            <a:pPr>
              <a:lnSpc>
                <a:spcPct val="150000"/>
              </a:lnSpc>
            </a:pPr>
            <a:r>
              <a:rPr lang="pt-BR" sz="1000" dirty="0" err="1" smtClean="0"/>
              <a:t>Ciabatta</a:t>
            </a:r>
            <a:r>
              <a:rPr lang="pt-BR" sz="1000" dirty="0" smtClean="0"/>
              <a:t> </a:t>
            </a:r>
            <a:r>
              <a:rPr lang="pt-BR" sz="1000" dirty="0" err="1" smtClean="0"/>
              <a:t>Caprese</a:t>
            </a:r>
            <a:r>
              <a:rPr lang="pt-BR" sz="1000" dirty="0" smtClean="0"/>
              <a:t>	       R$ 30,00</a:t>
            </a:r>
          </a:p>
          <a:p>
            <a:pPr>
              <a:lnSpc>
                <a:spcPct val="150000"/>
              </a:lnSpc>
            </a:pPr>
            <a:r>
              <a:rPr lang="pt-BR" sz="1000" dirty="0" err="1" smtClean="0"/>
              <a:t>Wrap</a:t>
            </a:r>
            <a:r>
              <a:rPr lang="pt-BR" sz="1000" dirty="0" smtClean="0"/>
              <a:t> de Frango c/ </a:t>
            </a:r>
            <a:r>
              <a:rPr lang="pt-BR" sz="1000" dirty="0" err="1" smtClean="0"/>
              <a:t>Curry</a:t>
            </a:r>
            <a:r>
              <a:rPr lang="pt-BR" sz="1000" dirty="0" smtClean="0"/>
              <a:t>                        R$ 30,00</a:t>
            </a:r>
          </a:p>
          <a:p>
            <a:pPr>
              <a:lnSpc>
                <a:spcPct val="150000"/>
              </a:lnSpc>
            </a:pPr>
            <a:r>
              <a:rPr lang="pt-BR" sz="1000" dirty="0" err="1" smtClean="0"/>
              <a:t>Boneless</a:t>
            </a:r>
            <a:r>
              <a:rPr lang="pt-BR" sz="1000" dirty="0" smtClean="0"/>
              <a:t> </a:t>
            </a:r>
            <a:r>
              <a:rPr lang="pt-BR" sz="1000" dirty="0" err="1" smtClean="0"/>
              <a:t>Chicken</a:t>
            </a:r>
            <a:r>
              <a:rPr lang="pt-BR" sz="1000" dirty="0" smtClean="0"/>
              <a:t>   	       R$ 25,00</a:t>
            </a:r>
          </a:p>
          <a:p>
            <a:pPr>
              <a:lnSpc>
                <a:spcPct val="150000"/>
              </a:lnSpc>
            </a:pPr>
            <a:r>
              <a:rPr lang="pt-BR" sz="1000" dirty="0" err="1" smtClean="0"/>
              <a:t>Wrap</a:t>
            </a:r>
            <a:r>
              <a:rPr lang="pt-BR" sz="1000" dirty="0" smtClean="0"/>
              <a:t> Salmão Defumado                       R$ 30,00</a:t>
            </a:r>
          </a:p>
          <a:p>
            <a:pPr>
              <a:lnSpc>
                <a:spcPct val="150000"/>
              </a:lnSpc>
            </a:pPr>
            <a:r>
              <a:rPr lang="pt-BR" sz="1000" dirty="0" err="1" smtClean="0"/>
              <a:t>Ciabatta</a:t>
            </a:r>
            <a:r>
              <a:rPr lang="pt-BR" sz="1000" dirty="0" smtClean="0"/>
              <a:t> Vegetariana 	       R$ 30,00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Mini Pizza Mussarela	       R$ 17,00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Mini Hot </a:t>
            </a:r>
            <a:r>
              <a:rPr lang="pt-BR" sz="1000" dirty="0" err="1" smtClean="0"/>
              <a:t>Dogs</a:t>
            </a:r>
            <a:r>
              <a:rPr lang="pt-BR" sz="1000" dirty="0" smtClean="0"/>
              <a:t> </a:t>
            </a:r>
            <a:r>
              <a:rPr lang="pt-BR" sz="1000" dirty="0" err="1" smtClean="0"/>
              <a:t>Smiles</a:t>
            </a:r>
            <a:r>
              <a:rPr lang="pt-BR" sz="1000" dirty="0" smtClean="0"/>
              <a:t>    	       R$ 25,00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P. Batata Canoa c/ Cheddar                 R$ 18,50</a:t>
            </a:r>
          </a:p>
          <a:p>
            <a:pPr>
              <a:lnSpc>
                <a:spcPct val="150000"/>
              </a:lnSpc>
            </a:pPr>
            <a:r>
              <a:rPr lang="pt-BR" sz="1000" dirty="0" err="1" smtClean="0"/>
              <a:t>Adic</a:t>
            </a:r>
            <a:r>
              <a:rPr lang="pt-BR" sz="1000" dirty="0" smtClean="0"/>
              <a:t>. Batata Chips 	       R$ 3,50</a:t>
            </a:r>
            <a:endParaRPr lang="pt-BR" sz="1000" dirty="0"/>
          </a:p>
        </p:txBody>
      </p:sp>
      <p:grpSp>
        <p:nvGrpSpPr>
          <p:cNvPr id="2" name="Grupo 30"/>
          <p:cNvGrpSpPr/>
          <p:nvPr/>
        </p:nvGrpSpPr>
        <p:grpSpPr>
          <a:xfrm>
            <a:off x="3857620" y="1285860"/>
            <a:ext cx="2357454" cy="357190"/>
            <a:chOff x="3857620" y="214290"/>
            <a:chExt cx="2357454" cy="357190"/>
          </a:xfrm>
        </p:grpSpPr>
        <p:sp>
          <p:nvSpPr>
            <p:cNvPr id="23" name="CaixaDeTexto 22"/>
            <p:cNvSpPr txBox="1"/>
            <p:nvPr/>
          </p:nvSpPr>
          <p:spPr>
            <a:xfrm>
              <a:off x="3857620" y="214290"/>
              <a:ext cx="1285884" cy="285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BLOCKBUSTERS</a:t>
              </a:r>
              <a:endParaRPr lang="pt-BR" sz="1200" b="1" dirty="0"/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5214942" y="325259"/>
              <a:ext cx="1000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b="1" dirty="0" smtClean="0"/>
                <a:t>Preços</a:t>
              </a:r>
              <a:endParaRPr lang="pt-BR" sz="1000" b="1" dirty="0"/>
            </a:p>
          </p:txBody>
        </p:sp>
      </p:grpSp>
      <p:grpSp>
        <p:nvGrpSpPr>
          <p:cNvPr id="5" name="Grupo 29"/>
          <p:cNvGrpSpPr/>
          <p:nvPr/>
        </p:nvGrpSpPr>
        <p:grpSpPr>
          <a:xfrm>
            <a:off x="500034" y="2143116"/>
            <a:ext cx="2286016" cy="1214446"/>
            <a:chOff x="428596" y="428604"/>
            <a:chExt cx="2286016" cy="1214446"/>
          </a:xfrm>
        </p:grpSpPr>
        <p:sp>
          <p:nvSpPr>
            <p:cNvPr id="13" name="CaixaDeTexto 12"/>
            <p:cNvSpPr txBox="1"/>
            <p:nvPr/>
          </p:nvSpPr>
          <p:spPr>
            <a:xfrm>
              <a:off x="1000100" y="642918"/>
              <a:ext cx="12144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latin typeface="Arial Black" pitchFamily="34" charset="0"/>
                </a:rPr>
                <a:t>MENU</a:t>
              </a:r>
              <a:endParaRPr lang="pt-BR" sz="2400" b="1" dirty="0">
                <a:latin typeface="Arial Black" pitchFamily="34" charset="0"/>
              </a:endParaRPr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928662" y="1071546"/>
              <a:ext cx="1428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latin typeface="Californian FB" pitchFamily="18" charset="0"/>
                  <a:ea typeface="Batang" pitchFamily="18" charset="-127"/>
                  <a:cs typeface="Arial" pitchFamily="34" charset="0"/>
                </a:rPr>
                <a:t>COMANDA</a:t>
              </a:r>
              <a:endParaRPr lang="pt-BR" b="1" dirty="0">
                <a:latin typeface="Californian FB" pitchFamily="18" charset="0"/>
                <a:ea typeface="Batang" pitchFamily="18" charset="-127"/>
                <a:cs typeface="Arial" pitchFamily="34" charset="0"/>
              </a:endParaRPr>
            </a:p>
          </p:txBody>
        </p:sp>
        <p:pic>
          <p:nvPicPr>
            <p:cNvPr id="1030" name="Picture 6" descr="http://cgispread.com/wp-content/uploads/2015/01/Vintage-logo-restaurant-menu-set-vector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7389" t="54563" r="9486" b="42136"/>
            <a:stretch>
              <a:fillRect/>
            </a:stretch>
          </p:blipFill>
          <p:spPr bwMode="auto">
            <a:xfrm>
              <a:off x="442884" y="1428736"/>
              <a:ext cx="2271728" cy="214314"/>
            </a:xfrm>
            <a:prstGeom prst="rect">
              <a:avLst/>
            </a:prstGeom>
            <a:noFill/>
          </p:spPr>
        </p:pic>
        <p:pic>
          <p:nvPicPr>
            <p:cNvPr id="29" name="Picture 6" descr="http://cgispread.com/wp-content/uploads/2015/01/Vintage-logo-restaurant-menu-set-vector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7389" t="54563" r="9486" b="42136"/>
            <a:stretch>
              <a:fillRect/>
            </a:stretch>
          </p:blipFill>
          <p:spPr bwMode="auto">
            <a:xfrm>
              <a:off x="428596" y="428604"/>
              <a:ext cx="2271728" cy="214314"/>
            </a:xfrm>
            <a:prstGeom prst="rect">
              <a:avLst/>
            </a:prstGeom>
            <a:noFill/>
          </p:spPr>
        </p:pic>
      </p:grpSp>
      <p:cxnSp>
        <p:nvCxnSpPr>
          <p:cNvPr id="32" name="Conector reto 31"/>
          <p:cNvCxnSpPr/>
          <p:nvPr/>
        </p:nvCxnSpPr>
        <p:spPr>
          <a:xfrm>
            <a:off x="-32" y="5570552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/>
          <p:nvPr/>
        </p:nvCxnSpPr>
        <p:spPr>
          <a:xfrm rot="5400000">
            <a:off x="-3215512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 rot="5400000">
            <a:off x="5430074" y="3428182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http://admin.tradaq.com.br/userfiles/image/642cinepolis_vip_logo.jpg"/>
          <p:cNvPicPr>
            <a:picLocks noChangeAspect="1" noChangeArrowheads="1"/>
          </p:cNvPicPr>
          <p:nvPr/>
        </p:nvPicPr>
        <p:blipFill>
          <a:blip r:embed="rId4"/>
          <a:srcRect t="40000" b="45000"/>
          <a:stretch>
            <a:fillRect/>
          </a:stretch>
        </p:blipFill>
        <p:spPr bwMode="auto">
          <a:xfrm>
            <a:off x="214282" y="5143512"/>
            <a:ext cx="2928958" cy="428628"/>
          </a:xfrm>
          <a:prstGeom prst="rect">
            <a:avLst/>
          </a:prstGeom>
          <a:noFill/>
        </p:spPr>
      </p:pic>
      <p:grpSp>
        <p:nvGrpSpPr>
          <p:cNvPr id="6" name="Grupo 32"/>
          <p:cNvGrpSpPr/>
          <p:nvPr/>
        </p:nvGrpSpPr>
        <p:grpSpPr>
          <a:xfrm>
            <a:off x="6643702" y="1437489"/>
            <a:ext cx="2500330" cy="317659"/>
            <a:chOff x="3714744" y="214290"/>
            <a:chExt cx="2500330" cy="317659"/>
          </a:xfrm>
        </p:grpSpPr>
        <p:sp>
          <p:nvSpPr>
            <p:cNvPr id="34" name="CaixaDeTexto 33"/>
            <p:cNvSpPr txBox="1"/>
            <p:nvPr/>
          </p:nvSpPr>
          <p:spPr>
            <a:xfrm>
              <a:off x="3714744" y="214290"/>
              <a:ext cx="1500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CREPES GOURMET</a:t>
              </a:r>
              <a:endParaRPr lang="pt-BR" sz="1200" b="1" dirty="0"/>
            </a:p>
          </p:txBody>
        </p:sp>
        <p:sp>
          <p:nvSpPr>
            <p:cNvPr id="35" name="CaixaDeTexto 34"/>
            <p:cNvSpPr txBox="1"/>
            <p:nvPr/>
          </p:nvSpPr>
          <p:spPr>
            <a:xfrm>
              <a:off x="5214942" y="285728"/>
              <a:ext cx="1000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b="1" dirty="0" smtClean="0"/>
                <a:t>Preços</a:t>
              </a:r>
              <a:endParaRPr lang="pt-BR" sz="1000" b="1" dirty="0"/>
            </a:p>
          </p:txBody>
        </p:sp>
      </p:grpSp>
      <p:sp>
        <p:nvSpPr>
          <p:cNvPr id="40" name="CaixaDeTexto 39"/>
          <p:cNvSpPr txBox="1"/>
          <p:nvPr/>
        </p:nvSpPr>
        <p:spPr>
          <a:xfrm>
            <a:off x="3143240" y="4572996"/>
            <a:ext cx="28575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dirty="0" smtClean="0"/>
              <a:t>Crepe de Chocolate Cremoso	       R$ 21,00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Crepe de Leite c/ Coco                          R$ 21,00 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Crepe </a:t>
            </a:r>
            <a:r>
              <a:rPr lang="pt-BR" sz="1000" dirty="0" err="1" smtClean="0"/>
              <a:t>Nutella</a:t>
            </a:r>
            <a:r>
              <a:rPr lang="pt-BR" sz="1000" dirty="0" smtClean="0"/>
              <a:t> c/ Ninho	       R$ 21,00</a:t>
            </a:r>
          </a:p>
        </p:txBody>
      </p:sp>
      <p:sp>
        <p:nvSpPr>
          <p:cNvPr id="41" name="CaixaDeTexto 40"/>
          <p:cNvSpPr txBox="1"/>
          <p:nvPr/>
        </p:nvSpPr>
        <p:spPr>
          <a:xfrm>
            <a:off x="6072198" y="1754019"/>
            <a:ext cx="10001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SALGADOS</a:t>
            </a:r>
            <a:endParaRPr lang="pt-BR" sz="1000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6000760" y="1928802"/>
            <a:ext cx="28575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dirty="0" smtClean="0"/>
              <a:t>Crepe  Queijo  e Manjericão.	        R$ 19,00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Crepe  Queijo, Presunto e Tomate         R$ </a:t>
            </a:r>
            <a:r>
              <a:rPr lang="pt-BR" sz="1000" dirty="0" smtClean="0"/>
              <a:t>19</a:t>
            </a:r>
            <a:r>
              <a:rPr lang="pt-BR" sz="1000" dirty="0" smtClean="0"/>
              <a:t>,00 </a:t>
            </a:r>
            <a:endParaRPr lang="pt-BR" sz="1000" dirty="0" smtClean="0"/>
          </a:p>
        </p:txBody>
      </p:sp>
      <p:grpSp>
        <p:nvGrpSpPr>
          <p:cNvPr id="58" name="Grupo 57"/>
          <p:cNvGrpSpPr/>
          <p:nvPr/>
        </p:nvGrpSpPr>
        <p:grpSpPr>
          <a:xfrm>
            <a:off x="6000760" y="2539837"/>
            <a:ext cx="2857520" cy="1246353"/>
            <a:chOff x="6072198" y="3698376"/>
            <a:chExt cx="2857520" cy="1246353"/>
          </a:xfrm>
        </p:grpSpPr>
        <p:sp>
          <p:nvSpPr>
            <p:cNvPr id="43" name="CaixaDeTexto 42"/>
            <p:cNvSpPr txBox="1"/>
            <p:nvPr/>
          </p:nvSpPr>
          <p:spPr>
            <a:xfrm>
              <a:off x="6072198" y="3698376"/>
              <a:ext cx="1000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COMBOS</a:t>
              </a:r>
              <a:endParaRPr lang="pt-BR" sz="1000" dirty="0"/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6072198" y="3929066"/>
              <a:ext cx="285752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000" dirty="0" smtClean="0"/>
                <a:t>Crepe  Salgado + </a:t>
              </a:r>
              <a:r>
                <a:rPr lang="pt-BR" sz="1000" dirty="0" err="1" smtClean="0"/>
                <a:t>Refri</a:t>
              </a:r>
              <a:r>
                <a:rPr lang="pt-BR" sz="1000" dirty="0" smtClean="0"/>
                <a:t> 700ML              R$ 30,75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Crepe  Doce + </a:t>
              </a:r>
              <a:r>
                <a:rPr lang="pt-BR" sz="1000" dirty="0" err="1" smtClean="0"/>
                <a:t>Refri</a:t>
              </a:r>
              <a:r>
                <a:rPr lang="pt-BR" sz="1000" dirty="0" smtClean="0"/>
                <a:t> 700ML                   R$ 32,75</a:t>
              </a:r>
            </a:p>
            <a:p>
              <a:pPr>
                <a:lnSpc>
                  <a:spcPct val="150000"/>
                </a:lnSpc>
              </a:pPr>
              <a:endParaRPr lang="pt-BR" sz="1000" dirty="0" smtClean="0"/>
            </a:p>
            <a:p>
              <a:pPr>
                <a:lnSpc>
                  <a:spcPct val="150000"/>
                </a:lnSpc>
              </a:pPr>
              <a:endParaRPr lang="pt-BR" sz="1000" dirty="0" smtClean="0"/>
            </a:p>
          </p:txBody>
        </p:sp>
      </p:grpSp>
      <p:grpSp>
        <p:nvGrpSpPr>
          <p:cNvPr id="8" name="Grupo 50"/>
          <p:cNvGrpSpPr/>
          <p:nvPr/>
        </p:nvGrpSpPr>
        <p:grpSpPr>
          <a:xfrm>
            <a:off x="3571868" y="5356696"/>
            <a:ext cx="2643206" cy="215444"/>
            <a:chOff x="3571868" y="5356696"/>
            <a:chExt cx="2643206" cy="215444"/>
          </a:xfrm>
        </p:grpSpPr>
        <p:cxnSp>
          <p:nvCxnSpPr>
            <p:cNvPr id="47" name="Conector reto 46"/>
            <p:cNvCxnSpPr/>
            <p:nvPr/>
          </p:nvCxnSpPr>
          <p:spPr>
            <a:xfrm>
              <a:off x="3571868" y="5357826"/>
              <a:ext cx="2357454" cy="158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CaixaDeTexto 47"/>
            <p:cNvSpPr txBox="1"/>
            <p:nvPr/>
          </p:nvSpPr>
          <p:spPr>
            <a:xfrm>
              <a:off x="4000496" y="5356696"/>
              <a:ext cx="221457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/>
                <a:t>Venda proibida para menores de 18 anos </a:t>
              </a:r>
              <a:endParaRPr lang="pt-BR" sz="800" dirty="0"/>
            </a:p>
          </p:txBody>
        </p:sp>
      </p:grpSp>
      <p:grpSp>
        <p:nvGrpSpPr>
          <p:cNvPr id="9" name="Grupo 51"/>
          <p:cNvGrpSpPr/>
          <p:nvPr/>
        </p:nvGrpSpPr>
        <p:grpSpPr>
          <a:xfrm>
            <a:off x="6429388" y="5357826"/>
            <a:ext cx="2643206" cy="215444"/>
            <a:chOff x="3571868" y="5356696"/>
            <a:chExt cx="2643206" cy="215444"/>
          </a:xfrm>
        </p:grpSpPr>
        <p:cxnSp>
          <p:nvCxnSpPr>
            <p:cNvPr id="53" name="Conector reto 52"/>
            <p:cNvCxnSpPr/>
            <p:nvPr/>
          </p:nvCxnSpPr>
          <p:spPr>
            <a:xfrm>
              <a:off x="3571868" y="5357826"/>
              <a:ext cx="2357454" cy="158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ixaDeTexto 53"/>
            <p:cNvSpPr txBox="1"/>
            <p:nvPr/>
          </p:nvSpPr>
          <p:spPr>
            <a:xfrm>
              <a:off x="4000496" y="5356696"/>
              <a:ext cx="221457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/>
                <a:t>Venda proibida para menores de 18 anos </a:t>
              </a:r>
              <a:endParaRPr lang="pt-BR" sz="800" dirty="0"/>
            </a:p>
          </p:txBody>
        </p:sp>
      </p:grpSp>
      <p:grpSp>
        <p:nvGrpSpPr>
          <p:cNvPr id="51" name="Grupo 50"/>
          <p:cNvGrpSpPr/>
          <p:nvPr/>
        </p:nvGrpSpPr>
        <p:grpSpPr>
          <a:xfrm>
            <a:off x="3143240" y="4152133"/>
            <a:ext cx="3071834" cy="523220"/>
            <a:chOff x="6072198" y="1428736"/>
            <a:chExt cx="3071834" cy="523220"/>
          </a:xfrm>
        </p:grpSpPr>
        <p:grpSp>
          <p:nvGrpSpPr>
            <p:cNvPr id="52" name="Grupo 32"/>
            <p:cNvGrpSpPr/>
            <p:nvPr/>
          </p:nvGrpSpPr>
          <p:grpSpPr>
            <a:xfrm>
              <a:off x="6072198" y="1428736"/>
              <a:ext cx="3071834" cy="348437"/>
              <a:chOff x="3143240" y="214290"/>
              <a:chExt cx="3071834" cy="348437"/>
            </a:xfrm>
          </p:grpSpPr>
          <p:sp>
            <p:nvSpPr>
              <p:cNvPr id="56" name="CaixaDeTexto 55"/>
              <p:cNvSpPr txBox="1"/>
              <p:nvPr/>
            </p:nvSpPr>
            <p:spPr>
              <a:xfrm>
                <a:off x="3143240" y="214290"/>
                <a:ext cx="150019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b="1" dirty="0" smtClean="0"/>
                  <a:t>CREPES GOURMET</a:t>
                </a:r>
                <a:endParaRPr lang="pt-BR" sz="1200" b="1" dirty="0"/>
              </a:p>
            </p:txBody>
          </p:sp>
          <p:sp>
            <p:nvSpPr>
              <p:cNvPr id="57" name="CaixaDeTexto 56"/>
              <p:cNvSpPr txBox="1"/>
              <p:nvPr/>
            </p:nvSpPr>
            <p:spPr>
              <a:xfrm>
                <a:off x="5214942" y="285728"/>
                <a:ext cx="10001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pt-BR" sz="1200" b="1" dirty="0"/>
              </a:p>
            </p:txBody>
          </p:sp>
        </p:grpSp>
        <p:sp>
          <p:nvSpPr>
            <p:cNvPr id="55" name="CaixaDeTexto 54"/>
            <p:cNvSpPr txBox="1"/>
            <p:nvPr/>
          </p:nvSpPr>
          <p:spPr>
            <a:xfrm>
              <a:off x="6072198" y="1705735"/>
              <a:ext cx="1000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DOCES</a:t>
              </a:r>
              <a:endParaRPr lang="pt-BR" sz="1000" dirty="0"/>
            </a:p>
          </p:txBody>
        </p:sp>
      </p:grpSp>
      <p:grpSp>
        <p:nvGrpSpPr>
          <p:cNvPr id="59" name="Grupo 58"/>
          <p:cNvGrpSpPr/>
          <p:nvPr/>
        </p:nvGrpSpPr>
        <p:grpSpPr>
          <a:xfrm>
            <a:off x="6000760" y="3320149"/>
            <a:ext cx="3000396" cy="1823363"/>
            <a:chOff x="3143240" y="1357298"/>
            <a:chExt cx="3000396" cy="1823363"/>
          </a:xfrm>
        </p:grpSpPr>
        <p:grpSp>
          <p:nvGrpSpPr>
            <p:cNvPr id="60" name="Grupo 58"/>
            <p:cNvGrpSpPr/>
            <p:nvPr/>
          </p:nvGrpSpPr>
          <p:grpSpPr>
            <a:xfrm>
              <a:off x="3143240" y="1357298"/>
              <a:ext cx="3000396" cy="1580531"/>
              <a:chOff x="3143240" y="1353909"/>
              <a:chExt cx="3000396" cy="1580531"/>
            </a:xfrm>
          </p:grpSpPr>
          <p:sp>
            <p:nvSpPr>
              <p:cNvPr id="65" name="CaixaDeTexto 64"/>
              <p:cNvSpPr txBox="1"/>
              <p:nvPr/>
            </p:nvSpPr>
            <p:spPr>
              <a:xfrm>
                <a:off x="3143240" y="1353909"/>
                <a:ext cx="20002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b="1" dirty="0" smtClean="0"/>
                  <a:t>CAFÉS</a:t>
                </a:r>
                <a:endParaRPr lang="pt-BR" sz="1200" b="1" dirty="0"/>
              </a:p>
            </p:txBody>
          </p:sp>
          <p:sp>
            <p:nvSpPr>
              <p:cNvPr id="63" name="CaixaDeTexto 62"/>
              <p:cNvSpPr txBox="1"/>
              <p:nvPr/>
            </p:nvSpPr>
            <p:spPr>
              <a:xfrm>
                <a:off x="3143240" y="1677074"/>
                <a:ext cx="300039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000" dirty="0" err="1" smtClean="0"/>
                  <a:t>Latte</a:t>
                </a:r>
                <a:r>
                  <a:rPr lang="pt-BR" sz="1000" dirty="0" smtClean="0"/>
                  <a:t> </a:t>
                </a:r>
                <a:r>
                  <a:rPr lang="pt-BR" sz="1000" dirty="0" err="1" smtClean="0"/>
                  <a:t>Macchiato</a:t>
                </a:r>
                <a:r>
                  <a:rPr lang="pt-BR" sz="1000" dirty="0" smtClean="0"/>
                  <a:t>	                                    R$ 7,00</a:t>
                </a:r>
              </a:p>
              <a:p>
                <a:r>
                  <a:rPr lang="pt-BR" sz="1000" dirty="0" smtClean="0"/>
                  <a:t>Cappuccino		       R$ 7,00</a:t>
                </a:r>
              </a:p>
              <a:p>
                <a:r>
                  <a:rPr lang="pt-BR" sz="1000" dirty="0" smtClean="0"/>
                  <a:t>Café </a:t>
                </a:r>
                <a:r>
                  <a:rPr lang="pt-BR" sz="1000" dirty="0" err="1" smtClean="0"/>
                  <a:t>Espresso</a:t>
                </a:r>
                <a:r>
                  <a:rPr lang="pt-BR" sz="1000" dirty="0" smtClean="0"/>
                  <a:t> Pequeno	       R$ 6,00</a:t>
                </a:r>
              </a:p>
              <a:p>
                <a:r>
                  <a:rPr lang="pt-BR" sz="1000" dirty="0" smtClean="0"/>
                  <a:t>Café </a:t>
                </a:r>
                <a:r>
                  <a:rPr lang="pt-BR" sz="1000" dirty="0" err="1" smtClean="0"/>
                  <a:t>Espresso</a:t>
                </a:r>
                <a:r>
                  <a:rPr lang="pt-BR" sz="1000" dirty="0" smtClean="0"/>
                  <a:t> Grande 	       R$ 6,00</a:t>
                </a:r>
              </a:p>
              <a:p>
                <a:r>
                  <a:rPr lang="pt-BR" sz="1000" dirty="0" err="1" smtClean="0"/>
                  <a:t>Toddynho</a:t>
                </a:r>
                <a:r>
                  <a:rPr lang="pt-BR" sz="1000" dirty="0" smtClean="0"/>
                  <a:t>		       R$ 5,00</a:t>
                </a:r>
              </a:p>
              <a:p>
                <a:endParaRPr lang="pt-BR" sz="1000" dirty="0" smtClean="0"/>
              </a:p>
            </p:txBody>
          </p:sp>
          <p:sp>
            <p:nvSpPr>
              <p:cNvPr id="64" name="CaixaDeTexto 63"/>
              <p:cNvSpPr txBox="1"/>
              <p:nvPr/>
            </p:nvSpPr>
            <p:spPr>
              <a:xfrm>
                <a:off x="3143240" y="2534330"/>
                <a:ext cx="178595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pt-BR" sz="1000" dirty="0" smtClean="0"/>
              </a:p>
              <a:p>
                <a:r>
                  <a:rPr lang="pt-BR" sz="1000" dirty="0" smtClean="0"/>
                  <a:t>COMBO GOURMET  </a:t>
                </a:r>
                <a:endParaRPr lang="pt-BR" sz="1000" dirty="0"/>
              </a:p>
            </p:txBody>
          </p:sp>
        </p:grpSp>
        <p:sp>
          <p:nvSpPr>
            <p:cNvPr id="61" name="CaixaDeTexto 60"/>
            <p:cNvSpPr txBox="1"/>
            <p:nvPr/>
          </p:nvSpPr>
          <p:spPr>
            <a:xfrm>
              <a:off x="3143240" y="2857496"/>
              <a:ext cx="285752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000" dirty="0" smtClean="0"/>
                <a:t> Expresso + Pão de Queijo 	       R$18,00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0" y="1285860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/>
          <p:cNvCxnSpPr/>
          <p:nvPr/>
        </p:nvCxnSpPr>
        <p:spPr>
          <a:xfrm rot="5400000">
            <a:off x="2572554" y="3429000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 rot="5400000">
            <a:off x="-284966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/>
          <p:cNvCxnSpPr/>
          <p:nvPr/>
        </p:nvCxnSpPr>
        <p:spPr>
          <a:xfrm>
            <a:off x="-32" y="5570552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/>
          <p:nvPr/>
        </p:nvCxnSpPr>
        <p:spPr>
          <a:xfrm rot="5400000">
            <a:off x="-3215512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 rot="5400000">
            <a:off x="5430074" y="3428182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o 51"/>
          <p:cNvGrpSpPr/>
          <p:nvPr/>
        </p:nvGrpSpPr>
        <p:grpSpPr>
          <a:xfrm>
            <a:off x="6429388" y="5357826"/>
            <a:ext cx="2643206" cy="215444"/>
            <a:chOff x="3571868" y="5356696"/>
            <a:chExt cx="2643206" cy="215444"/>
          </a:xfrm>
        </p:grpSpPr>
        <p:cxnSp>
          <p:nvCxnSpPr>
            <p:cNvPr id="53" name="Conector reto 52"/>
            <p:cNvCxnSpPr/>
            <p:nvPr/>
          </p:nvCxnSpPr>
          <p:spPr>
            <a:xfrm>
              <a:off x="3571868" y="5357826"/>
              <a:ext cx="2357454" cy="158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ixaDeTexto 53"/>
            <p:cNvSpPr txBox="1"/>
            <p:nvPr/>
          </p:nvSpPr>
          <p:spPr>
            <a:xfrm>
              <a:off x="4000496" y="5356696"/>
              <a:ext cx="221457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/>
                <a:t>Venda proibida para menores de 18 anos </a:t>
              </a:r>
              <a:endParaRPr lang="pt-BR" sz="800" dirty="0"/>
            </a:p>
          </p:txBody>
        </p:sp>
      </p:grpSp>
      <p:grpSp>
        <p:nvGrpSpPr>
          <p:cNvPr id="50" name="Grupo 50"/>
          <p:cNvGrpSpPr/>
          <p:nvPr/>
        </p:nvGrpSpPr>
        <p:grpSpPr>
          <a:xfrm>
            <a:off x="714348" y="5356696"/>
            <a:ext cx="2643206" cy="215444"/>
            <a:chOff x="3571868" y="5356696"/>
            <a:chExt cx="2643206" cy="215444"/>
          </a:xfrm>
        </p:grpSpPr>
        <p:cxnSp>
          <p:nvCxnSpPr>
            <p:cNvPr id="51" name="Conector reto 50"/>
            <p:cNvCxnSpPr/>
            <p:nvPr/>
          </p:nvCxnSpPr>
          <p:spPr>
            <a:xfrm>
              <a:off x="3571868" y="5357826"/>
              <a:ext cx="2357454" cy="158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CaixaDeTexto 51"/>
            <p:cNvSpPr txBox="1"/>
            <p:nvPr/>
          </p:nvSpPr>
          <p:spPr>
            <a:xfrm>
              <a:off x="4000496" y="5356696"/>
              <a:ext cx="221457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/>
                <a:t>Venda proibida para menores de 18 anos </a:t>
              </a:r>
              <a:endParaRPr lang="pt-BR" sz="800" dirty="0"/>
            </a:p>
          </p:txBody>
        </p:sp>
      </p:grpSp>
      <p:grpSp>
        <p:nvGrpSpPr>
          <p:cNvPr id="77" name="Grupo 76"/>
          <p:cNvGrpSpPr/>
          <p:nvPr/>
        </p:nvGrpSpPr>
        <p:grpSpPr>
          <a:xfrm>
            <a:off x="214282" y="1500174"/>
            <a:ext cx="3071834" cy="3643338"/>
            <a:chOff x="214282" y="1142984"/>
            <a:chExt cx="3071834" cy="3643338"/>
          </a:xfrm>
        </p:grpSpPr>
        <p:grpSp>
          <p:nvGrpSpPr>
            <p:cNvPr id="74" name="Grupo 73"/>
            <p:cNvGrpSpPr/>
            <p:nvPr/>
          </p:nvGrpSpPr>
          <p:grpSpPr>
            <a:xfrm>
              <a:off x="214282" y="1142984"/>
              <a:ext cx="3071834" cy="2214578"/>
              <a:chOff x="214282" y="1223175"/>
              <a:chExt cx="3071834" cy="2214578"/>
            </a:xfrm>
          </p:grpSpPr>
          <p:grpSp>
            <p:nvGrpSpPr>
              <p:cNvPr id="49" name="Grupo 48"/>
              <p:cNvGrpSpPr/>
              <p:nvPr/>
            </p:nvGrpSpPr>
            <p:grpSpPr>
              <a:xfrm>
                <a:off x="214282" y="1223175"/>
                <a:ext cx="3071834" cy="1357322"/>
                <a:chOff x="3143240" y="1219786"/>
                <a:chExt cx="3071834" cy="1357322"/>
              </a:xfrm>
            </p:grpSpPr>
            <p:grpSp>
              <p:nvGrpSpPr>
                <p:cNvPr id="2" name="Grupo 30"/>
                <p:cNvGrpSpPr/>
                <p:nvPr/>
              </p:nvGrpSpPr>
              <p:grpSpPr>
                <a:xfrm>
                  <a:off x="3786182" y="1219786"/>
                  <a:ext cx="2428892" cy="389097"/>
                  <a:chOff x="3786182" y="8729"/>
                  <a:chExt cx="2428892" cy="389097"/>
                </a:xfrm>
              </p:grpSpPr>
              <p:sp>
                <p:nvSpPr>
                  <p:cNvPr id="23" name="CaixaDeTexto 22"/>
                  <p:cNvSpPr txBox="1"/>
                  <p:nvPr/>
                </p:nvSpPr>
                <p:spPr>
                  <a:xfrm>
                    <a:off x="3786182" y="8729"/>
                    <a:ext cx="1500198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pt-BR" sz="1200" b="1" dirty="0" smtClean="0"/>
                      <a:t>CARTAS CHANDON</a:t>
                    </a:r>
                    <a:endParaRPr lang="pt-BR" sz="1200" b="1" dirty="0"/>
                  </a:p>
                </p:txBody>
              </p:sp>
              <p:sp>
                <p:nvSpPr>
                  <p:cNvPr id="25" name="CaixaDeTexto 24"/>
                  <p:cNvSpPr txBox="1"/>
                  <p:nvPr/>
                </p:nvSpPr>
                <p:spPr>
                  <a:xfrm>
                    <a:off x="5214942" y="151605"/>
                    <a:ext cx="1000132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pt-BR" sz="1000" b="1" dirty="0" smtClean="0"/>
                      <a:t> Preços</a:t>
                    </a:r>
                    <a:endParaRPr lang="pt-BR" sz="1000" b="1" dirty="0"/>
                  </a:p>
                </p:txBody>
              </p:sp>
            </p:grpSp>
            <p:sp>
              <p:nvSpPr>
                <p:cNvPr id="33" name="CaixaDeTexto 32"/>
                <p:cNvSpPr txBox="1"/>
                <p:nvPr/>
              </p:nvSpPr>
              <p:spPr>
                <a:xfrm>
                  <a:off x="3143240" y="1830821"/>
                  <a:ext cx="2857520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000" dirty="0" smtClean="0"/>
                    <a:t>Taça		         R$ 35,00</a:t>
                  </a:r>
                </a:p>
              </p:txBody>
            </p:sp>
            <p:sp>
              <p:nvSpPr>
                <p:cNvPr id="38" name="CaixaDeTexto 37"/>
                <p:cNvSpPr txBox="1"/>
                <p:nvPr/>
              </p:nvSpPr>
              <p:spPr>
                <a:xfrm>
                  <a:off x="3143240" y="1703334"/>
                  <a:ext cx="2500330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900" dirty="0" smtClean="0"/>
                    <a:t>ESPUMANTE CHANDON PASSION ON ICE</a:t>
                  </a:r>
                  <a:endParaRPr lang="pt-BR" sz="900" dirty="0"/>
                </a:p>
              </p:txBody>
            </p:sp>
            <p:sp>
              <p:nvSpPr>
                <p:cNvPr id="45" name="CaixaDeTexto 44"/>
                <p:cNvSpPr txBox="1"/>
                <p:nvPr/>
              </p:nvSpPr>
              <p:spPr>
                <a:xfrm>
                  <a:off x="3143240" y="2060524"/>
                  <a:ext cx="1785950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900" dirty="0" smtClean="0"/>
                    <a:t>ESPUMANTE CHANDON BRUT </a:t>
                  </a:r>
                  <a:endParaRPr lang="pt-BR" sz="900" dirty="0"/>
                </a:p>
              </p:txBody>
            </p:sp>
            <p:sp>
              <p:nvSpPr>
                <p:cNvPr id="46" name="CaixaDeTexto 45"/>
                <p:cNvSpPr txBox="1"/>
                <p:nvPr/>
              </p:nvSpPr>
              <p:spPr>
                <a:xfrm>
                  <a:off x="3143240" y="2176998"/>
                  <a:ext cx="285752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000" dirty="0" smtClean="0"/>
                    <a:t>375 ml 		         R$ 65,00</a:t>
                  </a:r>
                </a:p>
                <a:p>
                  <a:r>
                    <a:rPr lang="pt-BR" sz="1000" dirty="0" smtClean="0"/>
                    <a:t>Baby 187 ml 	                                      R$ 38,00</a:t>
                  </a:r>
                </a:p>
              </p:txBody>
            </p:sp>
          </p:grpSp>
          <p:sp>
            <p:nvSpPr>
              <p:cNvPr id="55" name="CaixaDeTexto 54"/>
              <p:cNvSpPr txBox="1"/>
              <p:nvPr/>
            </p:nvSpPr>
            <p:spPr>
              <a:xfrm>
                <a:off x="214282" y="2563979"/>
                <a:ext cx="2143140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900" dirty="0" smtClean="0"/>
                  <a:t>ESPUMANTE CHANDON BRUT ROSÉ </a:t>
                </a:r>
                <a:endParaRPr lang="pt-BR" sz="900" dirty="0"/>
              </a:p>
            </p:txBody>
          </p:sp>
          <p:sp>
            <p:nvSpPr>
              <p:cNvPr id="56" name="CaixaDeTexto 55"/>
              <p:cNvSpPr txBox="1"/>
              <p:nvPr/>
            </p:nvSpPr>
            <p:spPr>
              <a:xfrm>
                <a:off x="214282" y="2680453"/>
                <a:ext cx="28575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000" dirty="0" smtClean="0"/>
                  <a:t>Taça 		         R$ 33,00</a:t>
                </a:r>
              </a:p>
              <a:p>
                <a:r>
                  <a:rPr lang="pt-BR" sz="1000" dirty="0" smtClean="0"/>
                  <a:t>Baby 187 ml 	                                      R$ 42,00</a:t>
                </a:r>
              </a:p>
            </p:txBody>
          </p:sp>
          <p:sp>
            <p:nvSpPr>
              <p:cNvPr id="57" name="CaixaDeTexto 56"/>
              <p:cNvSpPr txBox="1"/>
              <p:nvPr/>
            </p:nvSpPr>
            <p:spPr>
              <a:xfrm>
                <a:off x="214282" y="3191532"/>
                <a:ext cx="285752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000" dirty="0" smtClean="0"/>
                  <a:t>Taça		         R$ 32,00</a:t>
                </a:r>
              </a:p>
            </p:txBody>
          </p:sp>
          <p:sp>
            <p:nvSpPr>
              <p:cNvPr id="58" name="CaixaDeTexto 57"/>
              <p:cNvSpPr txBox="1"/>
              <p:nvPr/>
            </p:nvSpPr>
            <p:spPr>
              <a:xfrm>
                <a:off x="214282" y="3064045"/>
                <a:ext cx="2500330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900" dirty="0" smtClean="0"/>
                  <a:t>ESPUMANTE CHANDON PASSION ROSÉ</a:t>
                </a:r>
                <a:endParaRPr lang="pt-BR" sz="900" dirty="0"/>
              </a:p>
            </p:txBody>
          </p:sp>
        </p:grpSp>
        <p:grpSp>
          <p:nvGrpSpPr>
            <p:cNvPr id="75" name="Grupo 74"/>
            <p:cNvGrpSpPr/>
            <p:nvPr/>
          </p:nvGrpSpPr>
          <p:grpSpPr>
            <a:xfrm>
              <a:off x="214282" y="3357562"/>
              <a:ext cx="2857520" cy="1428760"/>
              <a:chOff x="285720" y="2357430"/>
              <a:chExt cx="2857520" cy="1428760"/>
            </a:xfrm>
          </p:grpSpPr>
          <p:grpSp>
            <p:nvGrpSpPr>
              <p:cNvPr id="59" name="Grupo 58"/>
              <p:cNvGrpSpPr/>
              <p:nvPr/>
            </p:nvGrpSpPr>
            <p:grpSpPr>
              <a:xfrm>
                <a:off x="285720" y="2357430"/>
                <a:ext cx="2857520" cy="571504"/>
                <a:chOff x="285720" y="2354041"/>
                <a:chExt cx="2857520" cy="571504"/>
              </a:xfrm>
            </p:grpSpPr>
            <p:sp>
              <p:nvSpPr>
                <p:cNvPr id="61" name="CaixaDeTexto 60"/>
                <p:cNvSpPr txBox="1"/>
                <p:nvPr/>
              </p:nvSpPr>
              <p:spPr>
                <a:xfrm>
                  <a:off x="285720" y="2465010"/>
                  <a:ext cx="2857520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000" dirty="0" smtClean="0"/>
                    <a:t>Baby 187 ml		         R$ 42,00</a:t>
                  </a:r>
                </a:p>
              </p:txBody>
            </p:sp>
            <p:sp>
              <p:nvSpPr>
                <p:cNvPr id="62" name="CaixaDeTexto 61"/>
                <p:cNvSpPr txBox="1"/>
                <p:nvPr/>
              </p:nvSpPr>
              <p:spPr>
                <a:xfrm>
                  <a:off x="285720" y="2354041"/>
                  <a:ext cx="257176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900" dirty="0" smtClean="0"/>
                    <a:t>ESPUMANTE CHANDON BRUT RICHE DEMI</a:t>
                  </a:r>
                  <a:endParaRPr lang="pt-BR" sz="900" dirty="0"/>
                </a:p>
              </p:txBody>
            </p:sp>
            <p:sp>
              <p:nvSpPr>
                <p:cNvPr id="63" name="CaixaDeTexto 62"/>
                <p:cNvSpPr txBox="1"/>
                <p:nvPr/>
              </p:nvSpPr>
              <p:spPr>
                <a:xfrm>
                  <a:off x="285720" y="2694713"/>
                  <a:ext cx="2857520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900" dirty="0" smtClean="0"/>
                    <a:t>TERRAZAS ALTO DEL PLATA CHARDONNAY  </a:t>
                  </a:r>
                  <a:endParaRPr lang="pt-BR" sz="900" dirty="0"/>
                </a:p>
              </p:txBody>
            </p:sp>
          </p:grpSp>
          <p:sp>
            <p:nvSpPr>
              <p:cNvPr id="68" name="CaixaDeTexto 67"/>
              <p:cNvSpPr txBox="1"/>
              <p:nvPr/>
            </p:nvSpPr>
            <p:spPr>
              <a:xfrm>
                <a:off x="285720" y="3182779"/>
                <a:ext cx="285752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000" dirty="0" smtClean="0"/>
                  <a:t>Taça 		         R$ 20,00</a:t>
                </a:r>
              </a:p>
            </p:txBody>
          </p:sp>
          <p:sp>
            <p:nvSpPr>
              <p:cNvPr id="71" name="CaixaDeTexto 70"/>
              <p:cNvSpPr txBox="1"/>
              <p:nvPr/>
            </p:nvSpPr>
            <p:spPr>
              <a:xfrm>
                <a:off x="285720" y="2825589"/>
                <a:ext cx="285752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000" dirty="0" smtClean="0"/>
                  <a:t>Taça		         R$ 32,00</a:t>
                </a:r>
              </a:p>
            </p:txBody>
          </p:sp>
          <p:sp>
            <p:nvSpPr>
              <p:cNvPr id="72" name="CaixaDeTexto 71"/>
              <p:cNvSpPr txBox="1"/>
              <p:nvPr/>
            </p:nvSpPr>
            <p:spPr>
              <a:xfrm>
                <a:off x="285720" y="3055292"/>
                <a:ext cx="242889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900" dirty="0" smtClean="0"/>
                  <a:t>TERRAZAS ALTO DEL PLATA MALBEC  </a:t>
                </a:r>
                <a:endParaRPr lang="pt-BR" sz="900" dirty="0"/>
              </a:p>
            </p:txBody>
          </p:sp>
          <p:sp>
            <p:nvSpPr>
              <p:cNvPr id="73" name="CaixaDeTexto 72"/>
              <p:cNvSpPr txBox="1"/>
              <p:nvPr/>
            </p:nvSpPr>
            <p:spPr>
              <a:xfrm>
                <a:off x="285720" y="3412482"/>
                <a:ext cx="1857388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900" dirty="0" smtClean="0"/>
                  <a:t>TERRAZAS RESERVA MALBEC</a:t>
                </a:r>
                <a:endParaRPr lang="pt-BR" sz="900" dirty="0"/>
              </a:p>
            </p:txBody>
          </p:sp>
          <p:sp>
            <p:nvSpPr>
              <p:cNvPr id="40" name="CaixaDeTexto 39"/>
              <p:cNvSpPr txBox="1"/>
              <p:nvPr/>
            </p:nvSpPr>
            <p:spPr>
              <a:xfrm>
                <a:off x="285720" y="3539969"/>
                <a:ext cx="285752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000" dirty="0" smtClean="0"/>
                  <a:t>375 ml 		         R$ 80,00</a:t>
                </a:r>
              </a:p>
            </p:txBody>
          </p:sp>
        </p:grpSp>
      </p:grpSp>
      <p:grpSp>
        <p:nvGrpSpPr>
          <p:cNvPr id="78" name="Grupo 77"/>
          <p:cNvGrpSpPr/>
          <p:nvPr/>
        </p:nvGrpSpPr>
        <p:grpSpPr>
          <a:xfrm>
            <a:off x="3143240" y="1357298"/>
            <a:ext cx="3071834" cy="4389767"/>
            <a:chOff x="6072198" y="1357298"/>
            <a:chExt cx="3071834" cy="4389767"/>
          </a:xfrm>
        </p:grpSpPr>
        <p:sp>
          <p:nvSpPr>
            <p:cNvPr id="41" name="CaixaDeTexto 40"/>
            <p:cNvSpPr txBox="1"/>
            <p:nvPr/>
          </p:nvSpPr>
          <p:spPr>
            <a:xfrm>
              <a:off x="7072330" y="1357298"/>
              <a:ext cx="17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BEBIDAS</a:t>
              </a:r>
              <a:endParaRPr lang="pt-BR" sz="1200" b="1" dirty="0"/>
            </a:p>
          </p:txBody>
        </p:sp>
        <p:sp>
          <p:nvSpPr>
            <p:cNvPr id="42" name="CaixaDeTexto 41"/>
            <p:cNvSpPr txBox="1"/>
            <p:nvPr/>
          </p:nvSpPr>
          <p:spPr>
            <a:xfrm>
              <a:off x="6072198" y="1714488"/>
              <a:ext cx="2857520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Chopp</a:t>
              </a:r>
              <a:r>
                <a:rPr lang="pt-BR" sz="1000" dirty="0" smtClean="0"/>
                <a:t> Heineken                                     R$ 8,50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Long</a:t>
              </a:r>
              <a:r>
                <a:rPr lang="pt-BR" sz="1000" dirty="0" smtClean="0"/>
                <a:t> </a:t>
              </a:r>
              <a:r>
                <a:rPr lang="pt-BR" sz="1000" dirty="0" err="1" smtClean="0"/>
                <a:t>Neck</a:t>
              </a:r>
              <a:r>
                <a:rPr lang="pt-BR" sz="1000" dirty="0" smtClean="0"/>
                <a:t> Heineken 	       R$ 8,50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Balde </a:t>
              </a:r>
              <a:r>
                <a:rPr lang="pt-BR" sz="1000" dirty="0" err="1" smtClean="0"/>
                <a:t>Long</a:t>
              </a:r>
              <a:r>
                <a:rPr lang="pt-BR" sz="1000" dirty="0" smtClean="0"/>
                <a:t> </a:t>
              </a:r>
              <a:r>
                <a:rPr lang="pt-BR" sz="1000" dirty="0" err="1" smtClean="0"/>
                <a:t>Neck</a:t>
              </a:r>
              <a:r>
                <a:rPr lang="pt-BR" sz="1000" dirty="0" smtClean="0"/>
                <a:t> Heineken 	       R$ 25,00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Long</a:t>
              </a:r>
              <a:r>
                <a:rPr lang="pt-BR" sz="1000" dirty="0" smtClean="0"/>
                <a:t> </a:t>
              </a:r>
              <a:r>
                <a:rPr lang="pt-BR" sz="1000" dirty="0" err="1" smtClean="0"/>
                <a:t>Neck</a:t>
              </a:r>
              <a:r>
                <a:rPr lang="pt-BR" sz="1000" dirty="0" smtClean="0"/>
                <a:t> Sol Premium	       R$ 9,00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Kaiser </a:t>
              </a:r>
              <a:r>
                <a:rPr lang="pt-BR" sz="1000" dirty="0" err="1" smtClean="0"/>
                <a:t>Radler</a:t>
              </a:r>
              <a:r>
                <a:rPr lang="pt-BR" sz="1000" dirty="0" smtClean="0"/>
                <a:t> </a:t>
              </a:r>
              <a:r>
                <a:rPr lang="pt-BR" sz="1000" dirty="0" err="1" smtClean="0"/>
                <a:t>Shot</a:t>
              </a:r>
              <a:r>
                <a:rPr lang="pt-BR" sz="1000" dirty="0" smtClean="0"/>
                <a:t>  250ml 	       R$ 6,00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6072198" y="1500174"/>
              <a:ext cx="1000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CERVEJAS</a:t>
              </a:r>
              <a:r>
                <a:rPr lang="pt-BR" sz="1000" b="1" dirty="0" smtClean="0"/>
                <a:t> </a:t>
              </a:r>
              <a:endParaRPr lang="pt-BR" sz="1000" b="1" dirty="0"/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8143900" y="1539705"/>
              <a:ext cx="1000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b="1" dirty="0" smtClean="0"/>
                <a:t>Preços</a:t>
              </a:r>
              <a:endParaRPr lang="pt-BR" sz="1000" b="1" dirty="0"/>
            </a:p>
          </p:txBody>
        </p:sp>
        <p:sp>
          <p:nvSpPr>
            <p:cNvPr id="64" name="CaixaDeTexto 63"/>
            <p:cNvSpPr txBox="1"/>
            <p:nvPr/>
          </p:nvSpPr>
          <p:spPr>
            <a:xfrm>
              <a:off x="6072198" y="2928934"/>
              <a:ext cx="1000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DRINKS </a:t>
              </a:r>
              <a:endParaRPr lang="pt-BR" sz="1000" dirty="0"/>
            </a:p>
          </p:txBody>
        </p:sp>
        <p:sp>
          <p:nvSpPr>
            <p:cNvPr id="67" name="CaixaDeTexto 66"/>
            <p:cNvSpPr txBox="1"/>
            <p:nvPr/>
          </p:nvSpPr>
          <p:spPr>
            <a:xfrm>
              <a:off x="6072198" y="3071810"/>
              <a:ext cx="2857520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Chandon</a:t>
              </a:r>
              <a:r>
                <a:rPr lang="pt-BR" sz="1000" dirty="0" smtClean="0"/>
                <a:t> </a:t>
              </a:r>
              <a:r>
                <a:rPr lang="pt-BR" sz="1000" dirty="0" err="1" smtClean="0"/>
                <a:t>Fresh</a:t>
              </a:r>
              <a:r>
                <a:rPr lang="pt-BR" sz="1000" dirty="0" smtClean="0"/>
                <a:t>                                        R$ 45,00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Caipivodka</a:t>
              </a:r>
              <a:r>
                <a:rPr lang="pt-BR" sz="1000" dirty="0" smtClean="0"/>
                <a:t>      	                                     R$ 16,00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Velvedroska</a:t>
              </a:r>
              <a:r>
                <a:rPr lang="pt-BR" sz="1000" dirty="0" smtClean="0"/>
                <a:t> Limão 	       R$ 32,00</a:t>
              </a:r>
            </a:p>
          </p:txBody>
        </p:sp>
        <p:sp>
          <p:nvSpPr>
            <p:cNvPr id="69" name="CaixaDeTexto 68"/>
            <p:cNvSpPr txBox="1"/>
            <p:nvPr/>
          </p:nvSpPr>
          <p:spPr>
            <a:xfrm>
              <a:off x="6072198" y="4397225"/>
              <a:ext cx="1000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WHISKY</a:t>
              </a:r>
              <a:endParaRPr lang="pt-BR" sz="1000" dirty="0"/>
            </a:p>
          </p:txBody>
        </p:sp>
        <p:sp>
          <p:nvSpPr>
            <p:cNvPr id="70" name="CaixaDeTexto 69"/>
            <p:cNvSpPr txBox="1"/>
            <p:nvPr/>
          </p:nvSpPr>
          <p:spPr>
            <a:xfrm>
              <a:off x="6072198" y="4500570"/>
              <a:ext cx="2857520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Chivas</a:t>
              </a:r>
              <a:r>
                <a:rPr lang="pt-BR" sz="1000" dirty="0" smtClean="0"/>
                <a:t> (12 anos)                                     R$ 20,00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Jack </a:t>
              </a:r>
              <a:r>
                <a:rPr lang="pt-BR" sz="1000" dirty="0" err="1" smtClean="0"/>
                <a:t>Daniels</a:t>
              </a:r>
              <a:r>
                <a:rPr lang="pt-BR" sz="1000" dirty="0" smtClean="0"/>
                <a:t> (12 anos)     	       R$ 20,00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Jhonny</a:t>
              </a:r>
              <a:r>
                <a:rPr lang="pt-BR" sz="1000" dirty="0" smtClean="0"/>
                <a:t> Walker </a:t>
              </a:r>
              <a:r>
                <a:rPr lang="pt-BR" sz="1000" dirty="0" smtClean="0"/>
                <a:t>8 </a:t>
              </a:r>
              <a:r>
                <a:rPr lang="pt-BR" sz="1000" dirty="0" smtClean="0"/>
                <a:t>anos                 </a:t>
              </a:r>
              <a:r>
                <a:rPr lang="pt-BR" sz="1000" dirty="0" smtClean="0"/>
                <a:t>           R</a:t>
              </a:r>
              <a:r>
                <a:rPr lang="pt-BR" sz="1000" dirty="0" smtClean="0"/>
                <a:t>$ </a:t>
              </a:r>
              <a:r>
                <a:rPr lang="pt-BR" sz="1000" dirty="0" smtClean="0"/>
                <a:t>15,00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Jhonny</a:t>
              </a:r>
              <a:r>
                <a:rPr lang="pt-BR" sz="1000" dirty="0" smtClean="0"/>
                <a:t> Walker </a:t>
              </a:r>
              <a:r>
                <a:rPr lang="pt-BR" sz="1000" dirty="0" smtClean="0"/>
                <a:t>12 </a:t>
              </a:r>
              <a:r>
                <a:rPr lang="pt-BR" sz="1000" dirty="0" smtClean="0"/>
                <a:t>anos                 </a:t>
              </a:r>
              <a:r>
                <a:rPr lang="pt-BR" sz="1000" dirty="0" smtClean="0"/>
                <a:t>        R</a:t>
              </a:r>
              <a:r>
                <a:rPr lang="pt-BR" sz="1000" dirty="0" smtClean="0"/>
                <a:t>$ </a:t>
              </a:r>
              <a:r>
                <a:rPr lang="pt-BR" sz="1000" dirty="0" smtClean="0"/>
                <a:t>22,00</a:t>
              </a:r>
              <a:endParaRPr lang="pt-BR" sz="1000" dirty="0" smtClean="0"/>
            </a:p>
            <a:p>
              <a:pPr>
                <a:lnSpc>
                  <a:spcPct val="150000"/>
                </a:lnSpc>
              </a:pPr>
              <a:endParaRPr lang="pt-BR" sz="1000" dirty="0" smtClean="0"/>
            </a:p>
          </p:txBody>
        </p:sp>
      </p:grpSp>
      <p:sp>
        <p:nvSpPr>
          <p:cNvPr id="79" name="CaixaDeTexto 78"/>
          <p:cNvSpPr txBox="1"/>
          <p:nvPr/>
        </p:nvSpPr>
        <p:spPr>
          <a:xfrm>
            <a:off x="3143240" y="3825721"/>
            <a:ext cx="17859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VODKA</a:t>
            </a:r>
            <a:endParaRPr lang="pt-BR" sz="1000" dirty="0"/>
          </a:p>
        </p:txBody>
      </p:sp>
      <p:sp>
        <p:nvSpPr>
          <p:cNvPr id="80" name="CaixaDeTexto 79"/>
          <p:cNvSpPr txBox="1"/>
          <p:nvPr/>
        </p:nvSpPr>
        <p:spPr>
          <a:xfrm>
            <a:off x="3143240" y="4000504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Belvedere </a:t>
            </a:r>
            <a:r>
              <a:rPr lang="pt-BR" sz="1000" dirty="0" err="1" smtClean="0"/>
              <a:t>Pure</a:t>
            </a:r>
            <a:r>
              <a:rPr lang="pt-BR" sz="1000" dirty="0" smtClean="0"/>
              <a:t>	   	        R$ 28,00</a:t>
            </a:r>
          </a:p>
          <a:p>
            <a:r>
              <a:rPr lang="pt-BR" sz="1000" dirty="0" smtClean="0"/>
              <a:t>Belvedere Pink </a:t>
            </a:r>
            <a:r>
              <a:rPr lang="pt-BR" sz="1000" dirty="0" err="1" smtClean="0"/>
              <a:t>Grapefruit</a:t>
            </a:r>
            <a:r>
              <a:rPr lang="pt-BR" sz="1000" dirty="0" smtClean="0"/>
              <a:t>	        R$ 20,00</a:t>
            </a:r>
          </a:p>
        </p:txBody>
      </p:sp>
      <p:grpSp>
        <p:nvGrpSpPr>
          <p:cNvPr id="81" name="Grupo 48"/>
          <p:cNvGrpSpPr/>
          <p:nvPr/>
        </p:nvGrpSpPr>
        <p:grpSpPr>
          <a:xfrm>
            <a:off x="6000760" y="1357298"/>
            <a:ext cx="2500330" cy="928694"/>
            <a:chOff x="3143240" y="1425347"/>
            <a:chExt cx="2500330" cy="928694"/>
          </a:xfrm>
        </p:grpSpPr>
        <p:sp>
          <p:nvSpPr>
            <p:cNvPr id="85" name="CaixaDeTexto 84"/>
            <p:cNvSpPr txBox="1"/>
            <p:nvPr/>
          </p:nvSpPr>
          <p:spPr>
            <a:xfrm>
              <a:off x="4143372" y="1425347"/>
              <a:ext cx="1500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BEBIDAS</a:t>
              </a:r>
              <a:endParaRPr lang="pt-BR" sz="1200" b="1" dirty="0"/>
            </a:p>
          </p:txBody>
        </p:sp>
        <p:sp>
          <p:nvSpPr>
            <p:cNvPr id="83" name="CaixaDeTexto 82"/>
            <p:cNvSpPr txBox="1"/>
            <p:nvPr/>
          </p:nvSpPr>
          <p:spPr>
            <a:xfrm>
              <a:off x="3143240" y="1953931"/>
              <a:ext cx="13573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Ouro            R$ 10,00</a:t>
              </a:r>
            </a:p>
            <a:p>
              <a:r>
                <a:rPr lang="pt-BR" sz="1000" dirty="0" smtClean="0"/>
                <a:t>Prata R$     </a:t>
              </a:r>
              <a:r>
                <a:rPr lang="pt-BR" sz="1000" dirty="0" err="1" smtClean="0"/>
                <a:t>R$</a:t>
              </a:r>
              <a:r>
                <a:rPr lang="pt-BR" sz="1000" dirty="0" smtClean="0"/>
                <a:t> 10,00</a:t>
              </a:r>
            </a:p>
          </p:txBody>
        </p:sp>
        <p:sp>
          <p:nvSpPr>
            <p:cNvPr id="84" name="CaixaDeTexto 83"/>
            <p:cNvSpPr txBox="1"/>
            <p:nvPr/>
          </p:nvSpPr>
          <p:spPr>
            <a:xfrm>
              <a:off x="3143240" y="1750630"/>
              <a:ext cx="17859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TEQUILA </a:t>
              </a:r>
              <a:endParaRPr lang="pt-BR" sz="1000" dirty="0"/>
            </a:p>
          </p:txBody>
        </p:sp>
      </p:grpSp>
      <p:grpSp>
        <p:nvGrpSpPr>
          <p:cNvPr id="87" name="Grupo 86"/>
          <p:cNvGrpSpPr/>
          <p:nvPr/>
        </p:nvGrpSpPr>
        <p:grpSpPr>
          <a:xfrm>
            <a:off x="7358082" y="1617778"/>
            <a:ext cx="1857356" cy="739652"/>
            <a:chOff x="214282" y="2928934"/>
            <a:chExt cx="2928958" cy="739652"/>
          </a:xfrm>
        </p:grpSpPr>
        <p:sp>
          <p:nvSpPr>
            <p:cNvPr id="88" name="CaixaDeTexto 87"/>
            <p:cNvSpPr txBox="1"/>
            <p:nvPr/>
          </p:nvSpPr>
          <p:spPr>
            <a:xfrm>
              <a:off x="214282" y="2928934"/>
              <a:ext cx="17859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APERITIVOS </a:t>
              </a:r>
              <a:endParaRPr lang="pt-BR" sz="1000" dirty="0"/>
            </a:p>
          </p:txBody>
        </p:sp>
        <p:sp>
          <p:nvSpPr>
            <p:cNvPr id="89" name="CaixaDeTexto 88"/>
            <p:cNvSpPr txBox="1"/>
            <p:nvPr/>
          </p:nvSpPr>
          <p:spPr>
            <a:xfrm>
              <a:off x="214282" y="3114588"/>
              <a:ext cx="292895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err="1" smtClean="0"/>
                <a:t>Campari</a:t>
              </a:r>
              <a:r>
                <a:rPr lang="pt-BR" sz="1000" dirty="0" smtClean="0"/>
                <a:t>        R$ 7,00</a:t>
              </a:r>
            </a:p>
            <a:p>
              <a:r>
                <a:rPr lang="pt-BR" sz="1000" dirty="0" err="1" smtClean="0"/>
                <a:t>Cointreau</a:t>
              </a:r>
              <a:r>
                <a:rPr lang="pt-BR" sz="1000" dirty="0" smtClean="0"/>
                <a:t>      R$ </a:t>
              </a:r>
              <a:r>
                <a:rPr lang="pt-BR" sz="1000" dirty="0" smtClean="0"/>
                <a:t>10</a:t>
              </a:r>
              <a:r>
                <a:rPr lang="pt-BR" sz="1000" dirty="0" smtClean="0"/>
                <a:t>,00</a:t>
              </a:r>
              <a:endParaRPr lang="pt-BR" sz="1000" dirty="0" smtClean="0"/>
            </a:p>
            <a:p>
              <a:r>
                <a:rPr lang="pt-BR" sz="1000" dirty="0" err="1" smtClean="0"/>
                <a:t>Amarula</a:t>
              </a:r>
              <a:r>
                <a:rPr lang="pt-BR" sz="1000" dirty="0" smtClean="0"/>
                <a:t>         R$ 14,00</a:t>
              </a:r>
            </a:p>
          </p:txBody>
        </p:sp>
      </p:grpSp>
      <p:grpSp>
        <p:nvGrpSpPr>
          <p:cNvPr id="90" name="Grupo 89"/>
          <p:cNvGrpSpPr/>
          <p:nvPr/>
        </p:nvGrpSpPr>
        <p:grpSpPr>
          <a:xfrm>
            <a:off x="7358082" y="2325523"/>
            <a:ext cx="1928826" cy="460535"/>
            <a:chOff x="-1008103" y="3071810"/>
            <a:chExt cx="3000397" cy="460535"/>
          </a:xfrm>
        </p:grpSpPr>
        <p:sp>
          <p:nvSpPr>
            <p:cNvPr id="91" name="CaixaDeTexto 90"/>
            <p:cNvSpPr txBox="1"/>
            <p:nvPr/>
          </p:nvSpPr>
          <p:spPr>
            <a:xfrm>
              <a:off x="-1008103" y="3286124"/>
              <a:ext cx="300039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err="1" smtClean="0"/>
                <a:t>Bacardi</a:t>
              </a:r>
              <a:r>
                <a:rPr lang="pt-BR" sz="1000" dirty="0" smtClean="0"/>
                <a:t>          R$ 15,00</a:t>
              </a:r>
            </a:p>
          </p:txBody>
        </p:sp>
        <p:sp>
          <p:nvSpPr>
            <p:cNvPr id="92" name="CaixaDeTexto 91"/>
            <p:cNvSpPr txBox="1"/>
            <p:nvPr/>
          </p:nvSpPr>
          <p:spPr>
            <a:xfrm>
              <a:off x="-1008102" y="3071810"/>
              <a:ext cx="17859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RUM </a:t>
              </a:r>
              <a:endParaRPr lang="pt-BR" sz="1000" dirty="0"/>
            </a:p>
          </p:txBody>
        </p:sp>
      </p:grpSp>
      <p:grpSp>
        <p:nvGrpSpPr>
          <p:cNvPr id="93" name="Grupo 92"/>
          <p:cNvGrpSpPr/>
          <p:nvPr/>
        </p:nvGrpSpPr>
        <p:grpSpPr>
          <a:xfrm>
            <a:off x="6000760" y="2325523"/>
            <a:ext cx="1357322" cy="460535"/>
            <a:chOff x="214282" y="4286256"/>
            <a:chExt cx="1628787" cy="460535"/>
          </a:xfrm>
        </p:grpSpPr>
        <p:sp>
          <p:nvSpPr>
            <p:cNvPr id="94" name="CaixaDeTexto 93"/>
            <p:cNvSpPr txBox="1"/>
            <p:nvPr/>
          </p:nvSpPr>
          <p:spPr>
            <a:xfrm>
              <a:off x="214282" y="4286256"/>
              <a:ext cx="50006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GIN </a:t>
              </a:r>
              <a:endParaRPr lang="pt-BR" sz="1000" dirty="0"/>
            </a:p>
          </p:txBody>
        </p:sp>
        <p:sp>
          <p:nvSpPr>
            <p:cNvPr id="95" name="CaixaDeTexto 94"/>
            <p:cNvSpPr txBox="1"/>
            <p:nvPr/>
          </p:nvSpPr>
          <p:spPr>
            <a:xfrm>
              <a:off x="214282" y="4500570"/>
              <a:ext cx="16287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Hendricks   R$ 25,00</a:t>
              </a:r>
            </a:p>
          </p:txBody>
        </p:sp>
      </p:grpSp>
      <p:sp>
        <p:nvSpPr>
          <p:cNvPr id="96" name="CaixaDeTexto 95"/>
          <p:cNvSpPr txBox="1"/>
          <p:nvPr/>
        </p:nvSpPr>
        <p:spPr>
          <a:xfrm>
            <a:off x="6000760" y="2857496"/>
            <a:ext cx="17859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/>
              <a:t> SEM ALCOOL </a:t>
            </a:r>
            <a:endParaRPr lang="pt-BR" sz="1000" b="1" dirty="0"/>
          </a:p>
        </p:txBody>
      </p:sp>
      <p:sp>
        <p:nvSpPr>
          <p:cNvPr id="97" name="CaixaDeTexto 96"/>
          <p:cNvSpPr txBox="1"/>
          <p:nvPr/>
        </p:nvSpPr>
        <p:spPr>
          <a:xfrm>
            <a:off x="6000760" y="3071810"/>
            <a:ext cx="2857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dirty="0" smtClean="0"/>
              <a:t>Refrigerante Pequeno                             R$ 10,75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Refrigerante Médio 	        R$ 11,75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Refrigerante Grande 	        R$ 12,75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Suco Pequeno 	                                     R$ 10,75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Suco Médio 	                                     R$ 11,75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Suco Grande		        R$ 11,75</a:t>
            </a:r>
          </a:p>
        </p:txBody>
      </p:sp>
      <p:sp>
        <p:nvSpPr>
          <p:cNvPr id="98" name="CaixaDeTexto 97"/>
          <p:cNvSpPr txBox="1"/>
          <p:nvPr/>
        </p:nvSpPr>
        <p:spPr>
          <a:xfrm>
            <a:off x="6000760" y="4413601"/>
            <a:ext cx="2857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dirty="0" smtClean="0"/>
              <a:t>Água                                                         R$ 6,00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Água de Coco	                                     R$ </a:t>
            </a:r>
            <a:r>
              <a:rPr lang="pt-BR" sz="1000" dirty="0" smtClean="0"/>
              <a:t>6</a:t>
            </a:r>
            <a:r>
              <a:rPr lang="pt-BR" sz="1000" dirty="0" smtClean="0"/>
              <a:t>,75</a:t>
            </a:r>
            <a:endParaRPr lang="pt-BR" sz="1000" dirty="0" smtClean="0"/>
          </a:p>
          <a:p>
            <a:pPr>
              <a:lnSpc>
                <a:spcPct val="150000"/>
              </a:lnSpc>
            </a:pPr>
            <a:r>
              <a:rPr lang="pt-BR" sz="1000" dirty="0" smtClean="0"/>
              <a:t>Ice </a:t>
            </a:r>
            <a:r>
              <a:rPr lang="pt-BR" sz="1000" dirty="0" err="1" smtClean="0"/>
              <a:t>Tea</a:t>
            </a:r>
            <a:r>
              <a:rPr lang="pt-BR" sz="1000" dirty="0" smtClean="0"/>
              <a:t> Lata	                                     R$ </a:t>
            </a:r>
            <a:r>
              <a:rPr lang="pt-BR" sz="1000" dirty="0" smtClean="0"/>
              <a:t>7</a:t>
            </a:r>
            <a:r>
              <a:rPr lang="pt-BR" sz="1000" dirty="0" smtClean="0"/>
              <a:t>,00</a:t>
            </a:r>
            <a:endParaRPr lang="pt-BR" sz="1000" dirty="0" smtClean="0"/>
          </a:p>
          <a:p>
            <a:pPr>
              <a:lnSpc>
                <a:spcPct val="150000"/>
              </a:lnSpc>
            </a:pPr>
            <a:r>
              <a:rPr lang="pt-BR" sz="1000" dirty="0" smtClean="0"/>
              <a:t>Chá Mate	                                     R$ </a:t>
            </a:r>
            <a:r>
              <a:rPr lang="pt-BR" sz="1000" dirty="0" smtClean="0"/>
              <a:t>7</a:t>
            </a:r>
            <a:r>
              <a:rPr lang="pt-BR" sz="1000" dirty="0" smtClean="0"/>
              <a:t>,50</a:t>
            </a:r>
            <a:endParaRPr lang="pt-BR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0" y="1285860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/>
          <p:cNvCxnSpPr/>
          <p:nvPr/>
        </p:nvCxnSpPr>
        <p:spPr>
          <a:xfrm rot="5400000">
            <a:off x="2572554" y="3429000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 rot="5400000">
            <a:off x="-284966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/>
          <p:cNvCxnSpPr/>
          <p:nvPr/>
        </p:nvCxnSpPr>
        <p:spPr>
          <a:xfrm>
            <a:off x="-32" y="5570552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/>
          <p:nvPr/>
        </p:nvCxnSpPr>
        <p:spPr>
          <a:xfrm rot="5400000">
            <a:off x="-3215512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 rot="5400000">
            <a:off x="5430074" y="3428182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o 50"/>
          <p:cNvGrpSpPr/>
          <p:nvPr/>
        </p:nvGrpSpPr>
        <p:grpSpPr>
          <a:xfrm>
            <a:off x="3571868" y="5356696"/>
            <a:ext cx="2643206" cy="215444"/>
            <a:chOff x="3571868" y="5356696"/>
            <a:chExt cx="2643206" cy="215444"/>
          </a:xfrm>
        </p:grpSpPr>
        <p:cxnSp>
          <p:nvCxnSpPr>
            <p:cNvPr id="47" name="Conector reto 46"/>
            <p:cNvCxnSpPr/>
            <p:nvPr/>
          </p:nvCxnSpPr>
          <p:spPr>
            <a:xfrm>
              <a:off x="3571868" y="5357826"/>
              <a:ext cx="2357454" cy="158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CaixaDeTexto 47"/>
            <p:cNvSpPr txBox="1"/>
            <p:nvPr/>
          </p:nvSpPr>
          <p:spPr>
            <a:xfrm>
              <a:off x="4000496" y="5356696"/>
              <a:ext cx="221457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/>
                <a:t>Venda proibida para menores de 18 anos </a:t>
              </a:r>
              <a:endParaRPr lang="pt-BR" sz="800" dirty="0"/>
            </a:p>
          </p:txBody>
        </p:sp>
      </p:grpSp>
      <p:grpSp>
        <p:nvGrpSpPr>
          <p:cNvPr id="5" name="Grupo 51"/>
          <p:cNvGrpSpPr/>
          <p:nvPr/>
        </p:nvGrpSpPr>
        <p:grpSpPr>
          <a:xfrm>
            <a:off x="6429388" y="5357826"/>
            <a:ext cx="2643206" cy="215444"/>
            <a:chOff x="3571868" y="5356696"/>
            <a:chExt cx="2643206" cy="215444"/>
          </a:xfrm>
        </p:grpSpPr>
        <p:cxnSp>
          <p:nvCxnSpPr>
            <p:cNvPr id="53" name="Conector reto 52"/>
            <p:cNvCxnSpPr/>
            <p:nvPr/>
          </p:nvCxnSpPr>
          <p:spPr>
            <a:xfrm>
              <a:off x="3571868" y="5357826"/>
              <a:ext cx="2357454" cy="158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ixaDeTexto 53"/>
            <p:cNvSpPr txBox="1"/>
            <p:nvPr/>
          </p:nvSpPr>
          <p:spPr>
            <a:xfrm>
              <a:off x="4000496" y="5356696"/>
              <a:ext cx="221457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/>
                <a:t>Venda proibida para menores de 18 anos </a:t>
              </a:r>
              <a:endParaRPr lang="pt-BR" sz="800" dirty="0"/>
            </a:p>
          </p:txBody>
        </p:sp>
      </p:grpSp>
      <p:grpSp>
        <p:nvGrpSpPr>
          <p:cNvPr id="9" name="Grupo 50"/>
          <p:cNvGrpSpPr/>
          <p:nvPr/>
        </p:nvGrpSpPr>
        <p:grpSpPr>
          <a:xfrm>
            <a:off x="714348" y="5356696"/>
            <a:ext cx="2643206" cy="215444"/>
            <a:chOff x="3571868" y="5356696"/>
            <a:chExt cx="2643206" cy="215444"/>
          </a:xfrm>
        </p:grpSpPr>
        <p:cxnSp>
          <p:nvCxnSpPr>
            <p:cNvPr id="51" name="Conector reto 50"/>
            <p:cNvCxnSpPr/>
            <p:nvPr/>
          </p:nvCxnSpPr>
          <p:spPr>
            <a:xfrm>
              <a:off x="3571868" y="5357826"/>
              <a:ext cx="2357454" cy="158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CaixaDeTexto 51"/>
            <p:cNvSpPr txBox="1"/>
            <p:nvPr/>
          </p:nvSpPr>
          <p:spPr>
            <a:xfrm>
              <a:off x="4000496" y="5356696"/>
              <a:ext cx="221457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/>
                <a:t>Venda proibida para menores de 18 anos </a:t>
              </a:r>
              <a:endParaRPr lang="pt-BR" sz="800" dirty="0"/>
            </a:p>
          </p:txBody>
        </p:sp>
      </p:grpSp>
      <p:sp>
        <p:nvSpPr>
          <p:cNvPr id="79" name="CaixaDeTexto 78"/>
          <p:cNvSpPr txBox="1"/>
          <p:nvPr/>
        </p:nvSpPr>
        <p:spPr>
          <a:xfrm>
            <a:off x="285720" y="2786058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900" dirty="0" err="1" smtClean="0"/>
              <a:t>Mni</a:t>
            </a:r>
            <a:r>
              <a:rPr lang="pt-BR" sz="900" dirty="0" smtClean="0"/>
              <a:t> Brigadeiro   R$14,00</a:t>
            </a:r>
          </a:p>
          <a:p>
            <a:pPr>
              <a:lnSpc>
                <a:spcPct val="150000"/>
              </a:lnSpc>
            </a:pPr>
            <a:r>
              <a:rPr lang="pt-BR" sz="900" dirty="0" smtClean="0"/>
              <a:t>Mini </a:t>
            </a:r>
            <a:r>
              <a:rPr lang="pt-BR" sz="900" dirty="0" err="1" smtClean="0"/>
              <a:t>Skibon</a:t>
            </a:r>
            <a:r>
              <a:rPr lang="pt-BR" sz="900" dirty="0" smtClean="0"/>
              <a:t>        R$14,00</a:t>
            </a:r>
          </a:p>
          <a:p>
            <a:pPr>
              <a:lnSpc>
                <a:spcPct val="150000"/>
              </a:lnSpc>
            </a:pPr>
            <a:r>
              <a:rPr lang="pt-BR" sz="900" dirty="0" err="1" smtClean="0"/>
              <a:t>Magnun</a:t>
            </a:r>
            <a:r>
              <a:rPr lang="pt-BR" sz="900" dirty="0" smtClean="0"/>
              <a:t>              R$11,00</a:t>
            </a:r>
          </a:p>
          <a:p>
            <a:pPr>
              <a:lnSpc>
                <a:spcPct val="150000"/>
              </a:lnSpc>
            </a:pPr>
            <a:r>
              <a:rPr lang="pt-BR" sz="900" dirty="0" err="1" smtClean="0"/>
              <a:t>Cornetto</a:t>
            </a:r>
            <a:r>
              <a:rPr lang="pt-BR" sz="900" dirty="0" smtClean="0"/>
              <a:t> Cone   R$11,00</a:t>
            </a:r>
          </a:p>
        </p:txBody>
      </p:sp>
      <p:grpSp>
        <p:nvGrpSpPr>
          <p:cNvPr id="82" name="Grupo 81"/>
          <p:cNvGrpSpPr/>
          <p:nvPr/>
        </p:nvGrpSpPr>
        <p:grpSpPr>
          <a:xfrm>
            <a:off x="214282" y="1672251"/>
            <a:ext cx="2857520" cy="999144"/>
            <a:chOff x="214282" y="2723373"/>
            <a:chExt cx="2857520" cy="999144"/>
          </a:xfrm>
        </p:grpSpPr>
        <p:sp>
          <p:nvSpPr>
            <p:cNvPr id="83" name="CaixaDeTexto 82"/>
            <p:cNvSpPr txBox="1"/>
            <p:nvPr/>
          </p:nvSpPr>
          <p:spPr>
            <a:xfrm>
              <a:off x="214282" y="2723373"/>
              <a:ext cx="17859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SOBREMESAS</a:t>
              </a:r>
            </a:p>
          </p:txBody>
        </p:sp>
        <p:sp>
          <p:nvSpPr>
            <p:cNvPr id="84" name="CaixaDeTexto 83"/>
            <p:cNvSpPr txBox="1"/>
            <p:nvPr/>
          </p:nvSpPr>
          <p:spPr>
            <a:xfrm>
              <a:off x="214282" y="2937687"/>
              <a:ext cx="2857520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Churros</a:t>
              </a:r>
              <a:r>
                <a:rPr lang="pt-BR" sz="1000" dirty="0" smtClean="0"/>
                <a:t> c/ Doce de Leite	         R$10,00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Petit</a:t>
              </a:r>
              <a:r>
                <a:rPr lang="pt-BR" sz="1000" dirty="0" smtClean="0"/>
                <a:t> </a:t>
              </a:r>
              <a:r>
                <a:rPr lang="pt-BR" sz="1000" dirty="0" err="1" smtClean="0"/>
                <a:t>Gateau</a:t>
              </a:r>
              <a:r>
                <a:rPr lang="pt-BR" sz="1000" dirty="0" smtClean="0"/>
                <a:t>		         </a:t>
              </a:r>
              <a:r>
                <a:rPr lang="pt-BR" sz="1000" dirty="0" smtClean="0"/>
                <a:t>R$20,00</a:t>
              </a:r>
              <a:endParaRPr lang="pt-BR" sz="1000" dirty="0" smtClean="0"/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Torta Gourmet		         </a:t>
              </a:r>
              <a:r>
                <a:rPr lang="pt-BR" sz="1000" dirty="0" smtClean="0"/>
                <a:t>R$12,00</a:t>
              </a:r>
              <a:endParaRPr lang="pt-BR" sz="1000" dirty="0" smtClean="0"/>
            </a:p>
          </p:txBody>
        </p:sp>
      </p:grpSp>
      <p:sp>
        <p:nvSpPr>
          <p:cNvPr id="85" name="CaixaDeTexto 84"/>
          <p:cNvSpPr txBox="1"/>
          <p:nvPr/>
        </p:nvSpPr>
        <p:spPr>
          <a:xfrm>
            <a:off x="285720" y="1357298"/>
            <a:ext cx="2500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SOBREMESAS / SORVETES</a:t>
            </a:r>
            <a:endParaRPr lang="pt-BR" sz="1200" b="1" dirty="0"/>
          </a:p>
        </p:txBody>
      </p:sp>
      <p:sp>
        <p:nvSpPr>
          <p:cNvPr id="86" name="CaixaDeTexto 85"/>
          <p:cNvSpPr txBox="1"/>
          <p:nvPr/>
        </p:nvSpPr>
        <p:spPr>
          <a:xfrm>
            <a:off x="2357422" y="1539705"/>
            <a:ext cx="10001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/>
              <a:t>Preços</a:t>
            </a:r>
            <a:endParaRPr lang="pt-BR" sz="1000" b="1" dirty="0"/>
          </a:p>
        </p:txBody>
      </p:sp>
      <p:sp>
        <p:nvSpPr>
          <p:cNvPr id="87" name="CaixaDeTexto 86"/>
          <p:cNvSpPr txBox="1"/>
          <p:nvPr/>
        </p:nvSpPr>
        <p:spPr>
          <a:xfrm>
            <a:off x="1000100" y="2571744"/>
            <a:ext cx="17859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DOCES E SORVETES</a:t>
            </a:r>
          </a:p>
        </p:txBody>
      </p:sp>
      <p:sp>
        <p:nvSpPr>
          <p:cNvPr id="88" name="CaixaDeTexto 87"/>
          <p:cNvSpPr txBox="1"/>
          <p:nvPr/>
        </p:nvSpPr>
        <p:spPr>
          <a:xfrm>
            <a:off x="1785918" y="2791422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900" dirty="0" err="1" smtClean="0"/>
              <a:t>M&amp;M</a:t>
            </a:r>
            <a:r>
              <a:rPr lang="pt-BR" sz="900" dirty="0" smtClean="0"/>
              <a:t> 52g        </a:t>
            </a:r>
            <a:r>
              <a:rPr lang="pt-BR" sz="900" dirty="0" smtClean="0"/>
              <a:t>R$7,50</a:t>
            </a:r>
            <a:endParaRPr lang="pt-BR" sz="900" dirty="0" smtClean="0"/>
          </a:p>
          <a:p>
            <a:pPr>
              <a:lnSpc>
                <a:spcPct val="150000"/>
              </a:lnSpc>
            </a:pPr>
            <a:r>
              <a:rPr lang="pt-BR" sz="900" dirty="0" err="1" smtClean="0"/>
              <a:t>Suflair</a:t>
            </a:r>
            <a:r>
              <a:rPr lang="pt-BR" sz="900" dirty="0" smtClean="0"/>
              <a:t>             </a:t>
            </a:r>
            <a:r>
              <a:rPr lang="pt-BR" sz="900" dirty="0" smtClean="0"/>
              <a:t>R$6,50</a:t>
            </a:r>
            <a:endParaRPr lang="pt-BR" sz="900" dirty="0" smtClean="0"/>
          </a:p>
          <a:p>
            <a:pPr>
              <a:lnSpc>
                <a:spcPct val="150000"/>
              </a:lnSpc>
            </a:pPr>
            <a:r>
              <a:rPr lang="pt-BR" sz="900" dirty="0" err="1" smtClean="0"/>
              <a:t>Confeti</a:t>
            </a:r>
            <a:r>
              <a:rPr lang="pt-BR" sz="900" dirty="0" smtClean="0"/>
              <a:t>            </a:t>
            </a:r>
            <a:r>
              <a:rPr lang="pt-BR" sz="900" dirty="0" smtClean="0"/>
              <a:t>R$6,75</a:t>
            </a:r>
            <a:endParaRPr lang="pt-BR" sz="900" dirty="0" smtClean="0"/>
          </a:p>
          <a:p>
            <a:pPr>
              <a:lnSpc>
                <a:spcPct val="150000"/>
              </a:lnSpc>
            </a:pPr>
            <a:r>
              <a:rPr lang="pt-BR" sz="900" dirty="0" err="1" smtClean="0"/>
              <a:t>Fini</a:t>
            </a:r>
            <a:r>
              <a:rPr lang="pt-BR" sz="900" dirty="0" smtClean="0"/>
              <a:t>                  </a:t>
            </a:r>
            <a:r>
              <a:rPr lang="pt-BR" sz="900" dirty="0" smtClean="0"/>
              <a:t>R$10,00</a:t>
            </a:r>
            <a:endParaRPr lang="pt-BR" sz="900" dirty="0" smtClean="0"/>
          </a:p>
        </p:txBody>
      </p:sp>
      <p:sp>
        <p:nvSpPr>
          <p:cNvPr id="89" name="CaixaDeTexto 88"/>
          <p:cNvSpPr txBox="1"/>
          <p:nvPr/>
        </p:nvSpPr>
        <p:spPr>
          <a:xfrm>
            <a:off x="214282" y="3643314"/>
            <a:ext cx="2500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SNACKS</a:t>
            </a:r>
            <a:endParaRPr lang="pt-BR" sz="1200" b="1" dirty="0"/>
          </a:p>
        </p:txBody>
      </p:sp>
      <p:sp>
        <p:nvSpPr>
          <p:cNvPr id="90" name="CaixaDeTexto 89"/>
          <p:cNvSpPr txBox="1"/>
          <p:nvPr/>
        </p:nvSpPr>
        <p:spPr>
          <a:xfrm>
            <a:off x="2357422" y="3786190"/>
            <a:ext cx="10001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/>
              <a:t>Preços</a:t>
            </a:r>
            <a:endParaRPr lang="pt-BR" sz="1000" b="1" dirty="0"/>
          </a:p>
        </p:txBody>
      </p:sp>
      <p:sp>
        <p:nvSpPr>
          <p:cNvPr id="91" name="CaixaDeTexto 90"/>
          <p:cNvSpPr txBox="1"/>
          <p:nvPr/>
        </p:nvSpPr>
        <p:spPr>
          <a:xfrm>
            <a:off x="214282" y="3935418"/>
            <a:ext cx="285752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dirty="0" smtClean="0"/>
              <a:t>Hot </a:t>
            </a:r>
            <a:r>
              <a:rPr lang="pt-BR" sz="1000" dirty="0" err="1" smtClean="0"/>
              <a:t>Dog</a:t>
            </a:r>
            <a:r>
              <a:rPr lang="pt-BR" sz="1000" dirty="0" smtClean="0"/>
              <a:t>                                                      R$ </a:t>
            </a:r>
            <a:r>
              <a:rPr lang="pt-BR" sz="1000" dirty="0" smtClean="0"/>
              <a:t>13,00</a:t>
            </a:r>
            <a:endParaRPr lang="pt-BR" sz="1000" dirty="0" smtClean="0"/>
          </a:p>
          <a:p>
            <a:pPr>
              <a:lnSpc>
                <a:spcPct val="150000"/>
              </a:lnSpc>
            </a:pPr>
            <a:r>
              <a:rPr lang="pt-BR" sz="1000" dirty="0" smtClean="0"/>
              <a:t>Pão de Queijo  	                                      R$ </a:t>
            </a:r>
            <a:r>
              <a:rPr lang="pt-BR" sz="1000" dirty="0" smtClean="0"/>
              <a:t>12,00</a:t>
            </a:r>
            <a:endParaRPr lang="pt-BR" sz="1000" dirty="0" smtClean="0"/>
          </a:p>
          <a:p>
            <a:pPr>
              <a:lnSpc>
                <a:spcPct val="150000"/>
              </a:lnSpc>
            </a:pPr>
            <a:r>
              <a:rPr lang="pt-BR" sz="1000" dirty="0" err="1" smtClean="0"/>
              <a:t>Nachos</a:t>
            </a:r>
            <a:r>
              <a:rPr lang="pt-BR" sz="1000" dirty="0" smtClean="0"/>
              <a:t> 	                                      R$ </a:t>
            </a:r>
            <a:r>
              <a:rPr lang="pt-BR" sz="1000" dirty="0" smtClean="0"/>
              <a:t>15,00</a:t>
            </a:r>
            <a:endParaRPr lang="pt-BR" sz="1000" dirty="0" smtClean="0"/>
          </a:p>
          <a:p>
            <a:pPr>
              <a:lnSpc>
                <a:spcPct val="150000"/>
              </a:lnSpc>
            </a:pPr>
            <a:r>
              <a:rPr lang="pt-BR" sz="1000" dirty="0" smtClean="0"/>
              <a:t>Extra Queijo 	                                      R$ </a:t>
            </a:r>
            <a:r>
              <a:rPr lang="pt-BR" sz="1000" dirty="0" smtClean="0"/>
              <a:t>2,50</a:t>
            </a:r>
            <a:endParaRPr lang="pt-BR" sz="1000" dirty="0" smtClean="0"/>
          </a:p>
          <a:p>
            <a:pPr>
              <a:lnSpc>
                <a:spcPct val="150000"/>
              </a:lnSpc>
            </a:pPr>
            <a:r>
              <a:rPr lang="pt-BR" sz="1000" dirty="0" err="1" smtClean="0"/>
              <a:t>Edamame</a:t>
            </a:r>
            <a:r>
              <a:rPr lang="pt-BR" sz="1000" dirty="0" smtClean="0"/>
              <a:t>	                                      R$ </a:t>
            </a:r>
            <a:r>
              <a:rPr lang="pt-BR" sz="1000" dirty="0" smtClean="0"/>
              <a:t>25</a:t>
            </a:r>
            <a:r>
              <a:rPr lang="pt-BR" sz="1000" dirty="0" smtClean="0"/>
              <a:t>,00</a:t>
            </a:r>
            <a:endParaRPr lang="pt-BR" sz="1000" dirty="0" smtClean="0"/>
          </a:p>
          <a:p>
            <a:pPr>
              <a:lnSpc>
                <a:spcPct val="150000"/>
              </a:lnSpc>
            </a:pPr>
            <a:r>
              <a:rPr lang="pt-BR" sz="1000" dirty="0" err="1" smtClean="0"/>
              <a:t>Combo</a:t>
            </a:r>
            <a:r>
              <a:rPr lang="pt-BR" sz="1000" dirty="0" smtClean="0"/>
              <a:t> </a:t>
            </a:r>
            <a:r>
              <a:rPr lang="pt-BR" sz="1000" dirty="0" err="1" smtClean="0"/>
              <a:t>Edamame</a:t>
            </a:r>
            <a:r>
              <a:rPr lang="pt-BR" sz="1000" dirty="0" smtClean="0"/>
              <a:t>                                     R$ 38,00</a:t>
            </a:r>
          </a:p>
          <a:p>
            <a:pPr>
              <a:lnSpc>
                <a:spcPct val="150000"/>
              </a:lnSpc>
            </a:pPr>
            <a:endParaRPr lang="pt-BR" sz="1000" dirty="0" smtClean="0"/>
          </a:p>
        </p:txBody>
      </p:sp>
      <p:grpSp>
        <p:nvGrpSpPr>
          <p:cNvPr id="100" name="Grupo 99"/>
          <p:cNvGrpSpPr/>
          <p:nvPr/>
        </p:nvGrpSpPr>
        <p:grpSpPr>
          <a:xfrm>
            <a:off x="3143240" y="1285860"/>
            <a:ext cx="3214710" cy="3063081"/>
            <a:chOff x="3143240" y="1398100"/>
            <a:chExt cx="3214710" cy="3063081"/>
          </a:xfrm>
        </p:grpSpPr>
        <p:sp>
          <p:nvSpPr>
            <p:cNvPr id="92" name="CaixaDeTexto 91"/>
            <p:cNvSpPr txBox="1"/>
            <p:nvPr/>
          </p:nvSpPr>
          <p:spPr>
            <a:xfrm>
              <a:off x="3857620" y="1398100"/>
              <a:ext cx="25003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MOVIE CLÁSSICOS </a:t>
              </a:r>
              <a:endParaRPr lang="pt-BR" sz="1200" b="1" dirty="0"/>
            </a:p>
          </p:txBody>
        </p:sp>
        <p:sp>
          <p:nvSpPr>
            <p:cNvPr id="93" name="CaixaDeTexto 92"/>
            <p:cNvSpPr txBox="1"/>
            <p:nvPr/>
          </p:nvSpPr>
          <p:spPr>
            <a:xfrm>
              <a:off x="3143240" y="1643050"/>
              <a:ext cx="17859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PIPOCA SALGADA </a:t>
              </a:r>
            </a:p>
          </p:txBody>
        </p:sp>
        <p:sp>
          <p:nvSpPr>
            <p:cNvPr id="95" name="CaixaDeTexto 94"/>
            <p:cNvSpPr txBox="1"/>
            <p:nvPr/>
          </p:nvSpPr>
          <p:spPr>
            <a:xfrm>
              <a:off x="3143240" y="1841833"/>
              <a:ext cx="2857520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000" dirty="0" smtClean="0"/>
                <a:t>Pipoca Pequena                                      R$ 10,50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Pipoca Média 	                                     R$ 12,50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Pipoca Grande 	                                     R$ 14,50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Balde 	                                     R$ 17,00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Cine Caixinha                                           R$ 15,00</a:t>
              </a:r>
            </a:p>
          </p:txBody>
        </p:sp>
        <p:sp>
          <p:nvSpPr>
            <p:cNvPr id="96" name="CaixaDeTexto 95"/>
            <p:cNvSpPr txBox="1"/>
            <p:nvPr/>
          </p:nvSpPr>
          <p:spPr>
            <a:xfrm>
              <a:off x="5214942" y="1571612"/>
              <a:ext cx="1000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b="1" dirty="0" smtClean="0"/>
                <a:t>Preços</a:t>
              </a:r>
              <a:endParaRPr lang="pt-BR" sz="1000" b="1" dirty="0"/>
            </a:p>
          </p:txBody>
        </p:sp>
        <p:sp>
          <p:nvSpPr>
            <p:cNvPr id="97" name="CaixaDeTexto 96"/>
            <p:cNvSpPr txBox="1"/>
            <p:nvPr/>
          </p:nvSpPr>
          <p:spPr>
            <a:xfrm>
              <a:off x="3143240" y="3039903"/>
              <a:ext cx="22860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PIPOCA DOCE, LIMON PEPPER ou MIX </a:t>
              </a:r>
            </a:p>
          </p:txBody>
        </p:sp>
        <p:sp>
          <p:nvSpPr>
            <p:cNvPr id="99" name="CaixaDeTexto 98"/>
            <p:cNvSpPr txBox="1"/>
            <p:nvPr/>
          </p:nvSpPr>
          <p:spPr>
            <a:xfrm>
              <a:off x="3143240" y="3214686"/>
              <a:ext cx="2857520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000" dirty="0" smtClean="0"/>
                <a:t>Pipoca Pequena                                      R$ 12,50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Pipoca Média 	                                     R$ 14,50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Pipoca Grande 	                                     R$ 16,50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Balde 	                                     R$ 19,00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Cine Caixinha                                           R$ 17,00</a:t>
              </a:r>
            </a:p>
          </p:txBody>
        </p:sp>
      </p:grpSp>
      <p:sp>
        <p:nvSpPr>
          <p:cNvPr id="101" name="CaixaDeTexto 100"/>
          <p:cNvSpPr txBox="1"/>
          <p:nvPr/>
        </p:nvSpPr>
        <p:spPr>
          <a:xfrm>
            <a:off x="3786182" y="4286256"/>
            <a:ext cx="15716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COMBOS TRADICIONAIS </a:t>
            </a:r>
            <a:endParaRPr lang="pt-BR" sz="1000" dirty="0"/>
          </a:p>
        </p:txBody>
      </p:sp>
      <p:sp>
        <p:nvSpPr>
          <p:cNvPr id="102" name="CaixaDeTexto 101"/>
          <p:cNvSpPr txBox="1"/>
          <p:nvPr/>
        </p:nvSpPr>
        <p:spPr>
          <a:xfrm>
            <a:off x="3143240" y="4500570"/>
            <a:ext cx="142876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dirty="0" smtClean="0"/>
              <a:t>Família      R$ </a:t>
            </a:r>
            <a:r>
              <a:rPr lang="pt-BR" sz="1000" dirty="0" smtClean="0"/>
              <a:t>67,00</a:t>
            </a:r>
            <a:endParaRPr lang="pt-BR" sz="1000" dirty="0" smtClean="0"/>
          </a:p>
          <a:p>
            <a:pPr>
              <a:lnSpc>
                <a:spcPct val="150000"/>
              </a:lnSpc>
            </a:pPr>
            <a:r>
              <a:rPr lang="pt-BR" sz="1000" dirty="0" err="1" smtClean="0"/>
              <a:t>Nachos</a:t>
            </a:r>
            <a:r>
              <a:rPr lang="pt-BR" sz="1000" dirty="0" smtClean="0"/>
              <a:t>      R$ </a:t>
            </a:r>
            <a:r>
              <a:rPr lang="pt-BR" sz="1000" dirty="0" smtClean="0"/>
              <a:t>38,00</a:t>
            </a:r>
            <a:endParaRPr lang="pt-BR" sz="1000" dirty="0" smtClean="0"/>
          </a:p>
          <a:p>
            <a:pPr>
              <a:lnSpc>
                <a:spcPct val="150000"/>
              </a:lnSpc>
            </a:pPr>
            <a:r>
              <a:rPr lang="pt-BR" sz="1000" dirty="0" smtClean="0"/>
              <a:t>Hot </a:t>
            </a:r>
            <a:r>
              <a:rPr lang="pt-BR" sz="1000" dirty="0" err="1" smtClean="0"/>
              <a:t>Dog</a:t>
            </a:r>
            <a:r>
              <a:rPr lang="pt-BR" sz="1000" dirty="0" smtClean="0"/>
              <a:t>     R$ </a:t>
            </a:r>
            <a:r>
              <a:rPr lang="pt-BR" sz="1000" dirty="0" smtClean="0"/>
              <a:t>36,00</a:t>
            </a:r>
            <a:endParaRPr lang="pt-BR" sz="1000" dirty="0" smtClean="0"/>
          </a:p>
        </p:txBody>
      </p:sp>
      <p:sp>
        <p:nvSpPr>
          <p:cNvPr id="103" name="CaixaDeTexto 102"/>
          <p:cNvSpPr txBox="1"/>
          <p:nvPr/>
        </p:nvSpPr>
        <p:spPr>
          <a:xfrm>
            <a:off x="4500562" y="4500570"/>
            <a:ext cx="157163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dirty="0" err="1" smtClean="0"/>
              <a:t>Fini</a:t>
            </a:r>
            <a:r>
              <a:rPr lang="pt-BR" sz="1000" dirty="0" smtClean="0"/>
              <a:t>                   R$ </a:t>
            </a:r>
            <a:r>
              <a:rPr lang="pt-BR" sz="1000" dirty="0" smtClean="0"/>
              <a:t>34,00</a:t>
            </a:r>
            <a:endParaRPr lang="pt-BR" sz="1000" dirty="0" smtClean="0"/>
          </a:p>
          <a:p>
            <a:pPr>
              <a:lnSpc>
                <a:spcPct val="150000"/>
              </a:lnSpc>
            </a:pPr>
            <a:r>
              <a:rPr lang="pt-BR" sz="1000" dirty="0" smtClean="0"/>
              <a:t>Pão de Queijo  R$ </a:t>
            </a:r>
            <a:r>
              <a:rPr lang="pt-BR" sz="1000" dirty="0" smtClean="0"/>
              <a:t>35,00</a:t>
            </a:r>
            <a:endParaRPr lang="pt-BR" sz="1000" dirty="0" smtClean="0"/>
          </a:p>
          <a:p>
            <a:pPr>
              <a:lnSpc>
                <a:spcPct val="150000"/>
              </a:lnSpc>
            </a:pPr>
            <a:r>
              <a:rPr lang="pt-BR" sz="1000" dirty="0" smtClean="0"/>
              <a:t>Amigos             R$ </a:t>
            </a:r>
            <a:r>
              <a:rPr lang="pt-BR" sz="1000" dirty="0" smtClean="0"/>
              <a:t>36,00</a:t>
            </a:r>
            <a:endParaRPr lang="pt-BR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310</TotalTime>
  <Words>339</Words>
  <Application>Microsoft Office PowerPoint</Application>
  <PresentationFormat>Apresentação na tela (4:3)</PresentationFormat>
  <Paragraphs>153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Viagem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Rodrigo</dc:creator>
  <cp:lastModifiedBy>Rodrigo</cp:lastModifiedBy>
  <cp:revision>36</cp:revision>
  <dcterms:created xsi:type="dcterms:W3CDTF">2016-04-29T19:09:56Z</dcterms:created>
  <dcterms:modified xsi:type="dcterms:W3CDTF">2016-05-02T19:04:15Z</dcterms:modified>
</cp:coreProperties>
</file>