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7" r:id="rId2"/>
    <p:sldId id="313" r:id="rId3"/>
  </p:sldIdLst>
  <p:sldSz cx="7019925" cy="9906000"/>
  <p:notesSz cx="6794500" cy="9931400"/>
  <p:defaultTextStyle>
    <a:defPPr>
      <a:defRPr lang="pt-BR"/>
    </a:defPPr>
    <a:lvl1pPr marL="0" algn="l" defTabSz="967161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1pPr>
    <a:lvl2pPr marL="483580" algn="l" defTabSz="967161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2pPr>
    <a:lvl3pPr marL="967161" algn="l" defTabSz="967161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3pPr>
    <a:lvl4pPr marL="1450741" algn="l" defTabSz="967161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4pPr>
    <a:lvl5pPr marL="1934322" algn="l" defTabSz="967161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5pPr>
    <a:lvl6pPr marL="2417902" algn="l" defTabSz="967161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6pPr>
    <a:lvl7pPr marL="2901483" algn="l" defTabSz="967161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7pPr>
    <a:lvl8pPr marL="3385063" algn="l" defTabSz="967161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8pPr>
    <a:lvl9pPr marL="3868644" algn="l" defTabSz="967161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2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791"/>
    <a:srgbClr val="002060"/>
    <a:srgbClr val="08295C"/>
    <a:srgbClr val="DCE6F2"/>
    <a:srgbClr val="D0D8E8"/>
    <a:srgbClr val="F70000"/>
    <a:srgbClr val="0351ED"/>
    <a:srgbClr val="3B66F1"/>
    <a:srgbClr val="1042E0"/>
    <a:srgbClr val="156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62" autoAdjust="0"/>
  </p:normalViewPr>
  <p:slideViewPr>
    <p:cSldViewPr>
      <p:cViewPr>
        <p:scale>
          <a:sx n="50" d="100"/>
          <a:sy n="50" d="100"/>
        </p:scale>
        <p:origin x="2286" y="-108"/>
      </p:cViewPr>
      <p:guideLst>
        <p:guide orient="horz" pos="3120"/>
        <p:guide pos="22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35C353CD-93B2-4BE8-83D2-882148F321D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3970" cy="498067"/>
          </a:xfrm>
          <a:prstGeom prst="rect">
            <a:avLst/>
          </a:prstGeom>
        </p:spPr>
        <p:txBody>
          <a:bodyPr vert="horz" lIns="90593" tIns="45296" rIns="90593" bIns="45296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BE8196D-6286-4F2C-BB7C-55663151B8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8962" y="1"/>
            <a:ext cx="2943970" cy="498067"/>
          </a:xfrm>
          <a:prstGeom prst="rect">
            <a:avLst/>
          </a:prstGeom>
        </p:spPr>
        <p:txBody>
          <a:bodyPr vert="horz" lIns="90593" tIns="45296" rIns="90593" bIns="45296" rtlCol="0"/>
          <a:lstStyle>
            <a:lvl1pPr algn="r">
              <a:defRPr sz="1200"/>
            </a:lvl1pPr>
          </a:lstStyle>
          <a:p>
            <a:fld id="{D9C9751F-EC0B-4A68-9225-4EEE8ED0104C}" type="datetimeFigureOut">
              <a:rPr lang="pt-BR" smtClean="0"/>
              <a:t>20/10/2022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A313EE1-4CC6-4CDE-8ED8-76AE9078D7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3333"/>
            <a:ext cx="2943970" cy="498067"/>
          </a:xfrm>
          <a:prstGeom prst="rect">
            <a:avLst/>
          </a:prstGeom>
        </p:spPr>
        <p:txBody>
          <a:bodyPr vert="horz" lIns="90593" tIns="45296" rIns="90593" bIns="45296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3136471-1F7A-4833-8C45-7E8F25F998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8962" y="9433333"/>
            <a:ext cx="2943970" cy="498067"/>
          </a:xfrm>
          <a:prstGeom prst="rect">
            <a:avLst/>
          </a:prstGeom>
        </p:spPr>
        <p:txBody>
          <a:bodyPr vert="horz" lIns="90593" tIns="45296" rIns="90593" bIns="45296" rtlCol="0" anchor="b"/>
          <a:lstStyle>
            <a:lvl1pPr algn="r">
              <a:defRPr sz="1200"/>
            </a:lvl1pPr>
          </a:lstStyle>
          <a:p>
            <a:fld id="{84B45029-7C4A-4984-9102-7B0A856C09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2591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918" cy="497200"/>
          </a:xfrm>
          <a:prstGeom prst="rect">
            <a:avLst/>
          </a:prstGeom>
        </p:spPr>
        <p:txBody>
          <a:bodyPr vert="horz" lIns="90439" tIns="45219" rIns="90439" bIns="45219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017" y="0"/>
            <a:ext cx="2943918" cy="497200"/>
          </a:xfrm>
          <a:prstGeom prst="rect">
            <a:avLst/>
          </a:prstGeom>
        </p:spPr>
        <p:txBody>
          <a:bodyPr vert="horz" lIns="90439" tIns="45219" rIns="90439" bIns="45219" rtlCol="0"/>
          <a:lstStyle>
            <a:lvl1pPr algn="r">
              <a:defRPr sz="1200"/>
            </a:lvl1pPr>
          </a:lstStyle>
          <a:p>
            <a:fld id="{B636D606-BBB5-400B-9B08-0447ABBED921}" type="datetimeFigureOut">
              <a:rPr lang="pt-BR" smtClean="0"/>
              <a:t>20/10/2022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078038" y="744538"/>
            <a:ext cx="26384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39" tIns="45219" rIns="90439" bIns="45219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608" y="4717100"/>
            <a:ext cx="5435287" cy="4470074"/>
          </a:xfrm>
          <a:prstGeom prst="rect">
            <a:avLst/>
          </a:prstGeom>
        </p:spPr>
        <p:txBody>
          <a:bodyPr vert="horz" lIns="90439" tIns="45219" rIns="90439" bIns="45219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2628"/>
            <a:ext cx="2943918" cy="497200"/>
          </a:xfrm>
          <a:prstGeom prst="rect">
            <a:avLst/>
          </a:prstGeom>
        </p:spPr>
        <p:txBody>
          <a:bodyPr vert="horz" lIns="90439" tIns="45219" rIns="90439" bIns="45219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017" y="9432628"/>
            <a:ext cx="2943918" cy="497200"/>
          </a:xfrm>
          <a:prstGeom prst="rect">
            <a:avLst/>
          </a:prstGeom>
        </p:spPr>
        <p:txBody>
          <a:bodyPr vert="horz" lIns="90439" tIns="45219" rIns="90439" bIns="45219" rtlCol="0" anchor="b"/>
          <a:lstStyle>
            <a:lvl1pPr algn="r">
              <a:defRPr sz="1200"/>
            </a:lvl1pPr>
          </a:lstStyle>
          <a:p>
            <a:fld id="{0225FB63-7EA1-433B-8AE2-10A2127E56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4395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1pPr>
    <a:lvl2pPr marL="483580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2pPr>
    <a:lvl3pPr marL="967161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3pPr>
    <a:lvl4pPr marL="1450741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4pPr>
    <a:lvl5pPr marL="1934322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5pPr>
    <a:lvl6pPr marL="2417902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901483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5063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8644" algn="l" defTabSz="967161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078038" y="744538"/>
            <a:ext cx="2638425" cy="37242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0610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078038" y="744538"/>
            <a:ext cx="2638425" cy="37242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9472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6495" y="3077283"/>
            <a:ext cx="5966936" cy="212336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52989" y="5613400"/>
            <a:ext cx="4913948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t>20/10/2022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5802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t>20/10/2022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206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089446" y="396701"/>
            <a:ext cx="1579483" cy="845220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50996" y="396701"/>
            <a:ext cx="4621451" cy="8452202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t>20/10/2022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226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t>20/10/2022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9360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4526" y="6365522"/>
            <a:ext cx="5966936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54526" y="4198587"/>
            <a:ext cx="5966936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t>20/10/2022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391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50996" y="2311402"/>
            <a:ext cx="3100467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568462" y="2311402"/>
            <a:ext cx="3100467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t>20/10/2022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297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50997" y="2217385"/>
            <a:ext cx="3101686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50997" y="3141486"/>
            <a:ext cx="3101686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566025" y="2217385"/>
            <a:ext cx="3102904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566025" y="3141486"/>
            <a:ext cx="3102904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t>20/10/2022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38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t>20/10/2022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888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t>20/10/2022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35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0997" y="394406"/>
            <a:ext cx="2309507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44595" y="394406"/>
            <a:ext cx="3924334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50997" y="2072923"/>
            <a:ext cx="2309507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t>20/10/2022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686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5954" y="6934201"/>
            <a:ext cx="4211955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5954" y="885119"/>
            <a:ext cx="4211955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75954" y="7752823"/>
            <a:ext cx="4211955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t>20/10/2022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650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50996" y="396699"/>
            <a:ext cx="6317933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50996" y="2311402"/>
            <a:ext cx="6317933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50996" y="9181396"/>
            <a:ext cx="1637983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BF450-B818-42CF-B59E-2A04C23B40A7}" type="datetimeFigureOut">
              <a:rPr lang="pt-BR" smtClean="0"/>
              <a:t>20/10/2022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98475" y="9181396"/>
            <a:ext cx="2222976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5030946" y="9181396"/>
            <a:ext cx="1637983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9E0FC-A8DC-442C-984E-1DEC8EDB8B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9843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sv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35129C34-7E46-4446-B2EE-14E6180EADBD}"/>
              </a:ext>
            </a:extLst>
          </p:cNvPr>
          <p:cNvSpPr/>
          <p:nvPr/>
        </p:nvSpPr>
        <p:spPr>
          <a:xfrm>
            <a:off x="269602" y="2259258"/>
            <a:ext cx="6408712" cy="7302254"/>
          </a:xfrm>
          <a:prstGeom prst="roundRect">
            <a:avLst>
              <a:gd name="adj" fmla="val 440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riângulo Retângulo 2">
            <a:extLst>
              <a:ext uri="{FF2B5EF4-FFF2-40B4-BE49-F238E27FC236}">
                <a16:creationId xmlns:a16="http://schemas.microsoft.com/office/drawing/2014/main" id="{AB3869D1-A19A-484A-B2F6-292A89CA6F25}"/>
              </a:ext>
            </a:extLst>
          </p:cNvPr>
          <p:cNvSpPr/>
          <p:nvPr/>
        </p:nvSpPr>
        <p:spPr>
          <a:xfrm rot="5400000">
            <a:off x="814039" y="-848020"/>
            <a:ext cx="1764063" cy="3429000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7513EA9E-72F4-4273-AD09-F4D68C6AE6ED}"/>
              </a:ext>
            </a:extLst>
          </p:cNvPr>
          <p:cNvSpPr txBox="1"/>
          <p:nvPr/>
        </p:nvSpPr>
        <p:spPr>
          <a:xfrm>
            <a:off x="3817218" y="235969"/>
            <a:ext cx="30243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2060"/>
                </a:solidFill>
              </a:rPr>
              <a:t>Informações Obrigatórias</a:t>
            </a:r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3765A40B-0943-4F79-B800-49EB94288C76}"/>
              </a:ext>
            </a:extLst>
          </p:cNvPr>
          <p:cNvCxnSpPr/>
          <p:nvPr/>
        </p:nvCxnSpPr>
        <p:spPr>
          <a:xfrm>
            <a:off x="260300" y="1988252"/>
            <a:ext cx="640871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m 18" descr="Uma imagem contendo roda, engrenagem&#10;&#10;Descrição gerada automaticamente">
            <a:extLst>
              <a:ext uri="{FF2B5EF4-FFF2-40B4-BE49-F238E27FC236}">
                <a16:creationId xmlns:a16="http://schemas.microsoft.com/office/drawing/2014/main" id="{0D682989-59EC-4091-B27D-0ABA52A868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51" r="88229" b="14910"/>
          <a:stretch/>
        </p:blipFill>
        <p:spPr>
          <a:xfrm>
            <a:off x="71660" y="64890"/>
            <a:ext cx="947281" cy="1176553"/>
          </a:xfrm>
          <a:prstGeom prst="rect">
            <a:avLst/>
          </a:prstGeom>
        </p:spPr>
      </p:pic>
      <p:sp>
        <p:nvSpPr>
          <p:cNvPr id="51" name="CaixaDeTexto 50">
            <a:extLst>
              <a:ext uri="{FF2B5EF4-FFF2-40B4-BE49-F238E27FC236}">
                <a16:creationId xmlns:a16="http://schemas.microsoft.com/office/drawing/2014/main" id="{2B151BAB-86E7-4269-9D98-944AC85404F1}"/>
              </a:ext>
            </a:extLst>
          </p:cNvPr>
          <p:cNvSpPr txBox="1"/>
          <p:nvPr/>
        </p:nvSpPr>
        <p:spPr>
          <a:xfrm>
            <a:off x="476102" y="2504728"/>
            <a:ext cx="605819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>
                <a:solidFill>
                  <a:srgbClr val="002060"/>
                </a:solidFill>
              </a:rPr>
              <a:t>Nos termos da </a:t>
            </a:r>
            <a:r>
              <a:rPr lang="pt-BR" sz="2000" b="1" dirty="0">
                <a:solidFill>
                  <a:srgbClr val="002060"/>
                </a:solidFill>
              </a:rPr>
              <a:t>Lei 8069/1990 – Estatuto da Criança e do Adolescente </a:t>
            </a:r>
            <a:r>
              <a:rPr lang="pt-BR" sz="2000" dirty="0">
                <a:solidFill>
                  <a:srgbClr val="002060"/>
                </a:solidFill>
              </a:rPr>
              <a:t>– as crianças menores de 10 anos de idade deverão estar acompanhadas dos pais ou responsáveis para ingresso nas salas de exibição.</a:t>
            </a:r>
          </a:p>
          <a:p>
            <a:pPr algn="just"/>
            <a:endParaRPr lang="pt-BR" sz="2000" dirty="0">
              <a:solidFill>
                <a:srgbClr val="002060"/>
              </a:solidFill>
            </a:endParaRPr>
          </a:p>
          <a:p>
            <a:pPr algn="just"/>
            <a:r>
              <a:rPr lang="pt-BR" sz="2000" b="1" dirty="0">
                <a:solidFill>
                  <a:srgbClr val="002060"/>
                </a:solidFill>
              </a:rPr>
              <a:t>Art. 75.</a:t>
            </a:r>
            <a:r>
              <a:rPr lang="pt-BR" sz="2000" dirty="0">
                <a:solidFill>
                  <a:srgbClr val="002060"/>
                </a:solidFill>
              </a:rPr>
              <a:t> Toda criança ou adolescente terá acesso às diversões e espetáculos públicos classificados como adequados à sua faixa etária.</a:t>
            </a:r>
          </a:p>
          <a:p>
            <a:pPr algn="just"/>
            <a:r>
              <a:rPr lang="pt-BR" sz="2000" dirty="0">
                <a:solidFill>
                  <a:srgbClr val="002060"/>
                </a:solidFill>
              </a:rPr>
              <a:t>Parágrafo único. As crianças menores de dez anos somente poderão ingressar e permanecer nos locais de apresentação ou exibição quando acompanhadas dos pais ou responsável.</a:t>
            </a:r>
          </a:p>
          <a:p>
            <a:pPr algn="just"/>
            <a:endParaRPr lang="pt-BR" sz="2000" dirty="0">
              <a:solidFill>
                <a:srgbClr val="002060"/>
              </a:solidFill>
            </a:endParaRPr>
          </a:p>
          <a:p>
            <a:pPr algn="just"/>
            <a:r>
              <a:rPr lang="pt-BR" sz="2000" dirty="0">
                <a:solidFill>
                  <a:srgbClr val="002060"/>
                </a:solidFill>
              </a:rPr>
              <a:t>Para entrada de menores em filmes cuja classificação etária seja superior à idade da criança e não ultrapasse a classificação etária de “não recomentado para menores de 16 anos”, é permitido o acesso de crianças e adolescentes com idade menor que a Classificação Indicativa mediante apresentação de Formulário de Autorização que deve ser assinado no momento da compra pelos pais ou responsáveis. – </a:t>
            </a:r>
            <a:r>
              <a:rPr lang="pt-BR" sz="2000" b="1" dirty="0">
                <a:solidFill>
                  <a:srgbClr val="002060"/>
                </a:solidFill>
              </a:rPr>
              <a:t>Portaria 502/2021 – Ministério da Justiça.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C038E5F1-A6F7-40DE-9EBC-F10514328531}"/>
              </a:ext>
            </a:extLst>
          </p:cNvPr>
          <p:cNvSpPr/>
          <p:nvPr/>
        </p:nvSpPr>
        <p:spPr>
          <a:xfrm>
            <a:off x="1502438" y="1861666"/>
            <a:ext cx="3924436" cy="264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6EBDB566-551B-4A2F-ACD4-9D1950F6C1DC}"/>
              </a:ext>
            </a:extLst>
          </p:cNvPr>
          <p:cNvSpPr txBox="1"/>
          <p:nvPr/>
        </p:nvSpPr>
        <p:spPr>
          <a:xfrm>
            <a:off x="71660" y="1794117"/>
            <a:ext cx="6847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002060"/>
                </a:solidFill>
              </a:rPr>
              <a:t>ESTATUTO DA CRIANÇA E DO ADOLESCENTE</a:t>
            </a:r>
          </a:p>
        </p:txBody>
      </p:sp>
    </p:spTree>
    <p:extLst>
      <p:ext uri="{BB962C8B-B14F-4D97-AF65-F5344CB8AC3E}">
        <p14:creationId xmlns:p14="http://schemas.microsoft.com/office/powerpoint/2010/main" val="193621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ângulo Retângulo 2">
            <a:extLst>
              <a:ext uri="{FF2B5EF4-FFF2-40B4-BE49-F238E27FC236}">
                <a16:creationId xmlns:a16="http://schemas.microsoft.com/office/drawing/2014/main" id="{AB3869D1-A19A-484A-B2F6-292A89CA6F25}"/>
              </a:ext>
            </a:extLst>
          </p:cNvPr>
          <p:cNvSpPr/>
          <p:nvPr/>
        </p:nvSpPr>
        <p:spPr>
          <a:xfrm rot="5400000">
            <a:off x="814039" y="-848020"/>
            <a:ext cx="1764063" cy="3429000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7513EA9E-72F4-4273-AD09-F4D68C6AE6ED}"/>
              </a:ext>
            </a:extLst>
          </p:cNvPr>
          <p:cNvSpPr txBox="1"/>
          <p:nvPr/>
        </p:nvSpPr>
        <p:spPr>
          <a:xfrm>
            <a:off x="3870002" y="245185"/>
            <a:ext cx="3142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2060"/>
                </a:solidFill>
              </a:rPr>
              <a:t>Classificação Indicativa</a:t>
            </a:r>
          </a:p>
        </p:txBody>
      </p:sp>
      <p:pic>
        <p:nvPicPr>
          <p:cNvPr id="19" name="Imagem 18" descr="Uma imagem contendo roda, engrenagem&#10;&#10;Descrição gerada automaticamente">
            <a:extLst>
              <a:ext uri="{FF2B5EF4-FFF2-40B4-BE49-F238E27FC236}">
                <a16:creationId xmlns:a16="http://schemas.microsoft.com/office/drawing/2014/main" id="{0D682989-59EC-4091-B27D-0ABA52A868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51" r="88229" b="14910"/>
          <a:stretch/>
        </p:blipFill>
        <p:spPr>
          <a:xfrm>
            <a:off x="71660" y="64890"/>
            <a:ext cx="947281" cy="1176553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E872ACEA-32ED-46C3-853D-5B4BE3A327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6944"/>
              </p:ext>
            </p:extLst>
          </p:nvPr>
        </p:nvGraphicFramePr>
        <p:xfrm>
          <a:off x="280115" y="2118263"/>
          <a:ext cx="6404925" cy="5912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985">
                  <a:extLst>
                    <a:ext uri="{9D8B030D-6E8A-4147-A177-3AD203B41FA5}">
                      <a16:colId xmlns:a16="http://schemas.microsoft.com/office/drawing/2014/main" val="2225383608"/>
                    </a:ext>
                  </a:extLst>
                </a:gridCol>
                <a:gridCol w="2561970">
                  <a:extLst>
                    <a:ext uri="{9D8B030D-6E8A-4147-A177-3AD203B41FA5}">
                      <a16:colId xmlns:a16="http://schemas.microsoft.com/office/drawing/2014/main" val="340252619"/>
                    </a:ext>
                  </a:extLst>
                </a:gridCol>
                <a:gridCol w="2561970">
                  <a:extLst>
                    <a:ext uri="{9D8B030D-6E8A-4147-A177-3AD203B41FA5}">
                      <a16:colId xmlns:a16="http://schemas.microsoft.com/office/drawing/2014/main" val="484263493"/>
                    </a:ext>
                  </a:extLst>
                </a:gridCol>
              </a:tblGrid>
              <a:tr h="394953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Classificação Indicativa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Orientações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07107"/>
                  </a:ext>
                </a:extLst>
              </a:tr>
              <a:tr h="789904">
                <a:tc>
                  <a:txBody>
                    <a:bodyPr/>
                    <a:lstStyle/>
                    <a:p>
                      <a:pPr algn="ctr"/>
                      <a:endParaRPr lang="pt-BR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Recomendado para todas as idades.</a:t>
                      </a:r>
                      <a:endParaRPr lang="pt-BR" sz="105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Entrada livre para todos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Menores de 10 anos é obrigatório acompanhamento dos pais ou responsáveis durante toda a sessão.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9302120"/>
                  </a:ext>
                </a:extLst>
              </a:tr>
              <a:tr h="876469">
                <a:tc>
                  <a:txBody>
                    <a:bodyPr/>
                    <a:lstStyle/>
                    <a:p>
                      <a:pPr algn="ctr"/>
                      <a:endParaRPr lang="pt-BR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 Recomendado para menores de 10 anos.</a:t>
                      </a:r>
                      <a:endParaRPr lang="pt-BR" sz="105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pt-BR" sz="12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 permitido o acesso de crianças e adolescentes com idade menor que a Classificação Indicativa mediante apresentação de </a:t>
                      </a:r>
                      <a:r>
                        <a:rPr lang="pt-B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Formulário de Autorização </a:t>
                      </a:r>
                      <a:r>
                        <a:rPr lang="pt-BR" sz="12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 deve ser assinado no momento da compra pelos pais ou responsáveis.</a:t>
                      </a:r>
                    </a:p>
                    <a:p>
                      <a:pPr algn="ctr"/>
                      <a:endParaRPr lang="pt-BR" sz="1200" b="0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12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Menores de 10 anos é </a:t>
                      </a:r>
                      <a:r>
                        <a:rPr lang="pt-B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obrigatório</a:t>
                      </a:r>
                      <a:r>
                        <a:rPr lang="pt-BR" sz="12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acompanhamento dos pais ou responsáveis durante toda a sessão.</a:t>
                      </a:r>
                      <a:endParaRPr lang="pt-BR" sz="1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3028981"/>
                  </a:ext>
                </a:extLst>
              </a:tr>
              <a:tr h="876469">
                <a:tc>
                  <a:txBody>
                    <a:bodyPr/>
                    <a:lstStyle/>
                    <a:p>
                      <a:pPr algn="ctr"/>
                      <a:endParaRPr lang="pt-BR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 Recomendado para menores de 12 anos.</a:t>
                      </a:r>
                      <a:endParaRPr lang="pt-BR" sz="105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2910012"/>
                  </a:ext>
                </a:extLst>
              </a:tr>
              <a:tr h="876469">
                <a:tc>
                  <a:txBody>
                    <a:bodyPr/>
                    <a:lstStyle/>
                    <a:p>
                      <a:pPr algn="ctr"/>
                      <a:endParaRPr lang="pt-BR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 Recomendado para menores de 14 anos.</a:t>
                      </a:r>
                      <a:endParaRPr lang="pt-BR" sz="1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4647387"/>
                  </a:ext>
                </a:extLst>
              </a:tr>
              <a:tr h="876469">
                <a:tc>
                  <a:txBody>
                    <a:bodyPr/>
                    <a:lstStyle/>
                    <a:p>
                      <a:pPr algn="ctr"/>
                      <a:endParaRPr lang="pt-BR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 Recomendado para menores de 16 anos.</a:t>
                      </a:r>
                      <a:endParaRPr lang="pt-BR" sz="105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pt-BR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2344447"/>
                  </a:ext>
                </a:extLst>
              </a:tr>
              <a:tr h="876469">
                <a:tc>
                  <a:txBody>
                    <a:bodyPr/>
                    <a:lstStyle/>
                    <a:p>
                      <a:pPr algn="ctr"/>
                      <a:endParaRPr lang="pt-BR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 Recomendado para menores de 18 anos.</a:t>
                      </a:r>
                      <a:endParaRPr lang="pt-BR" sz="105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Adolescente de 16 e 17 anos é permitido o acesso mediante apresentação de </a:t>
                      </a:r>
                      <a:r>
                        <a:rPr lang="pt-B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Formulário de Autorização </a:t>
                      </a:r>
                      <a:r>
                        <a:rPr lang="pt-BR" sz="12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 deve ser assinado no momento da compra pelos pais ou responsáveis.</a:t>
                      </a:r>
                      <a:endParaRPr lang="pt-BR" sz="1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4944157"/>
                  </a:ext>
                </a:extLst>
              </a:tr>
            </a:tbl>
          </a:graphicData>
        </a:graphic>
      </p:graphicFrame>
      <p:cxnSp>
        <p:nvCxnSpPr>
          <p:cNvPr id="60" name="Conector reto 59">
            <a:extLst>
              <a:ext uri="{FF2B5EF4-FFF2-40B4-BE49-F238E27FC236}">
                <a16:creationId xmlns:a16="http://schemas.microsoft.com/office/drawing/2014/main" id="{BA474914-6D09-4AB8-8B14-C8E508A54B0C}"/>
              </a:ext>
            </a:extLst>
          </p:cNvPr>
          <p:cNvCxnSpPr/>
          <p:nvPr/>
        </p:nvCxnSpPr>
        <p:spPr>
          <a:xfrm>
            <a:off x="242218" y="1935760"/>
            <a:ext cx="640871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tângulo 107">
            <a:extLst>
              <a:ext uri="{FF2B5EF4-FFF2-40B4-BE49-F238E27FC236}">
                <a16:creationId xmlns:a16="http://schemas.microsoft.com/office/drawing/2014/main" id="{E05940D8-055D-4BDA-A1D8-1932FB859F7E}"/>
              </a:ext>
            </a:extLst>
          </p:cNvPr>
          <p:cNvSpPr/>
          <p:nvPr/>
        </p:nvSpPr>
        <p:spPr>
          <a:xfrm>
            <a:off x="2339575" y="1748136"/>
            <a:ext cx="2286006" cy="3771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0" name="CaixaDeTexto 109">
            <a:extLst>
              <a:ext uri="{FF2B5EF4-FFF2-40B4-BE49-F238E27FC236}">
                <a16:creationId xmlns:a16="http://schemas.microsoft.com/office/drawing/2014/main" id="{0BA7C6B0-1014-4246-B142-79B5F7E9F2B3}"/>
              </a:ext>
            </a:extLst>
          </p:cNvPr>
          <p:cNvSpPr txBox="1"/>
          <p:nvPr/>
        </p:nvSpPr>
        <p:spPr>
          <a:xfrm>
            <a:off x="53578" y="1774000"/>
            <a:ext cx="68726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002060"/>
                </a:solidFill>
              </a:rPr>
              <a:t>IMPORTANTE</a:t>
            </a:r>
          </a:p>
        </p:txBody>
      </p:sp>
      <p:pic>
        <p:nvPicPr>
          <p:cNvPr id="1026" name="Picture 2" descr="https://www.cinepolis.com.br/img/cl/lg.jpg">
            <a:extLst>
              <a:ext uri="{FF2B5EF4-FFF2-40B4-BE49-F238E27FC236}">
                <a16:creationId xmlns:a16="http://schemas.microsoft.com/office/drawing/2014/main" id="{9AB94A28-838A-48D2-BB71-5CEF0F0E9D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91" y="2634163"/>
            <a:ext cx="5715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cinepolis.com.br/img/cl/10g.jpg">
            <a:extLst>
              <a:ext uri="{FF2B5EF4-FFF2-40B4-BE49-F238E27FC236}">
                <a16:creationId xmlns:a16="http://schemas.microsoft.com/office/drawing/2014/main" id="{4606B268-4528-49E1-A47D-88651BAD3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91" y="3512840"/>
            <a:ext cx="5715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cinepolis.com.br/img/cl/12g.jpg">
            <a:extLst>
              <a:ext uri="{FF2B5EF4-FFF2-40B4-BE49-F238E27FC236}">
                <a16:creationId xmlns:a16="http://schemas.microsoft.com/office/drawing/2014/main" id="{F3148999-2B92-46DB-97D0-C40C782515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91" y="4371282"/>
            <a:ext cx="5715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cinepolis.com.br/img/cl/14g.jpg">
            <a:extLst>
              <a:ext uri="{FF2B5EF4-FFF2-40B4-BE49-F238E27FC236}">
                <a16:creationId xmlns:a16="http://schemas.microsoft.com/office/drawing/2014/main" id="{543B68EE-0EE3-4F29-9AB3-1C9E43FA4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91" y="5255997"/>
            <a:ext cx="5715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www.cinepolis.com.br/img/cl/16g.jpg">
            <a:extLst>
              <a:ext uri="{FF2B5EF4-FFF2-40B4-BE49-F238E27FC236}">
                <a16:creationId xmlns:a16="http://schemas.microsoft.com/office/drawing/2014/main" id="{C3413386-4BD6-44E0-ABD4-C78E8AC25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24" y="6119666"/>
            <a:ext cx="5715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www.cinepolis.com.br/img/cl/18g.jpg">
            <a:extLst>
              <a:ext uri="{FF2B5EF4-FFF2-40B4-BE49-F238E27FC236}">
                <a16:creationId xmlns:a16="http://schemas.microsoft.com/office/drawing/2014/main" id="{C885B5E4-8EFC-4364-AC30-3CD2D55BAB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91" y="7110229"/>
            <a:ext cx="5715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tângulo: Cantos Arredondados 36">
            <a:extLst>
              <a:ext uri="{FF2B5EF4-FFF2-40B4-BE49-F238E27FC236}">
                <a16:creationId xmlns:a16="http://schemas.microsoft.com/office/drawing/2014/main" id="{49C09E7B-079A-4988-99F2-FAFAEFCAA726}"/>
              </a:ext>
            </a:extLst>
          </p:cNvPr>
          <p:cNvSpPr/>
          <p:nvPr/>
        </p:nvSpPr>
        <p:spPr>
          <a:xfrm>
            <a:off x="-18431" y="8461133"/>
            <a:ext cx="7038355" cy="1460419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5FCC9450-F357-48A1-98E2-C9A31EA12CBC}"/>
              </a:ext>
            </a:extLst>
          </p:cNvPr>
          <p:cNvSpPr txBox="1"/>
          <p:nvPr/>
        </p:nvSpPr>
        <p:spPr>
          <a:xfrm>
            <a:off x="930520" y="8625408"/>
            <a:ext cx="5995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2060"/>
                </a:solidFill>
              </a:rPr>
              <a:t>CRIANÇAS MENORES DE 10 ANOS: </a:t>
            </a:r>
            <a:r>
              <a:rPr lang="pt-BR" sz="1400" dirty="0">
                <a:solidFill>
                  <a:srgbClr val="002060"/>
                </a:solidFill>
              </a:rPr>
              <a:t>Sempre devem estar acompanhadas dos pais ou responsável com autorização assinada, inclusive nos filme com Classificação Livre.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rgbClr val="002060"/>
                </a:solidFill>
              </a:rPr>
              <a:t>Obrigatório a Apresentação do Documento de Identificação Oficial com Foto para Comprovação da Idade.</a:t>
            </a:r>
          </a:p>
        </p:txBody>
      </p:sp>
      <p:pic>
        <p:nvPicPr>
          <p:cNvPr id="39" name="Gráfico 38" descr="Aviso">
            <a:extLst>
              <a:ext uri="{FF2B5EF4-FFF2-40B4-BE49-F238E27FC236}">
                <a16:creationId xmlns:a16="http://schemas.microsoft.com/office/drawing/2014/main" id="{985DEF86-389E-4098-8DEB-06574CA15DB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3481" y="8914741"/>
            <a:ext cx="803502" cy="803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9078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4771</TotalTime>
  <Words>358</Words>
  <Application>Microsoft Office PowerPoint</Application>
  <PresentationFormat>Personalizar</PresentationFormat>
  <Paragraphs>26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bilhete</dc:creator>
  <cp:lastModifiedBy>Washington Scaglioni</cp:lastModifiedBy>
  <cp:revision>188</cp:revision>
  <cp:lastPrinted>2012-09-01T04:52:22Z</cp:lastPrinted>
  <dcterms:created xsi:type="dcterms:W3CDTF">2012-06-16T15:09:59Z</dcterms:created>
  <dcterms:modified xsi:type="dcterms:W3CDTF">2022-10-20T16:14:14Z</dcterms:modified>
</cp:coreProperties>
</file>