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66" r:id="rId6"/>
    <p:sldId id="278" r:id="rId7"/>
    <p:sldId id="279" r:id="rId8"/>
    <p:sldId id="269" r:id="rId9"/>
    <p:sldId id="270" r:id="rId10"/>
    <p:sldId id="271" r:id="rId11"/>
    <p:sldId id="280" r:id="rId12"/>
  </p:sldIdLst>
  <p:sldSz cx="9144000" cy="6858000" type="letter"/>
  <p:notesSz cx="7010400" cy="92964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A"/>
    <a:srgbClr val="FFC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77" d="100"/>
          <a:sy n="77" d="100"/>
        </p:scale>
        <p:origin x="-11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85699032457555"/>
          <c:y val="4.4358224903115334E-2"/>
          <c:w val="0.84397431750454477"/>
          <c:h val="0.871408283066587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Hoja1!$C$12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5936660632478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290272565585143E-2"/>
                  <c:y val="-1.8155662442735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607901973527605E-3"/>
                  <c:y val="-2.8530326695726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43160789410813E-3"/>
                  <c:y val="-3.1123992758974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486321578821626E-2"/>
                  <c:y val="-4.1498657011965992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Hoja1!$B$13:$B$17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Hoja1!$C$13:$C$17</c:f>
              <c:numCache>
                <c:formatCode>_("$"* #,##0.00_);_("$"* \(#,##0.00\);_("$"* "-"??_);_(@_)</c:formatCode>
                <c:ptCount val="5"/>
                <c:pt idx="0">
                  <c:v>156608623.81</c:v>
                </c:pt>
                <c:pt idx="1">
                  <c:v>159322832.81</c:v>
                </c:pt>
                <c:pt idx="2">
                  <c:v>220917863.13</c:v>
                </c:pt>
                <c:pt idx="3">
                  <c:v>252575033.35931</c:v>
                </c:pt>
                <c:pt idx="4">
                  <c:v>298152369.78578621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499840"/>
        <c:axId val="146526208"/>
        <c:axId val="0"/>
      </c:bar3DChart>
      <c:catAx>
        <c:axId val="146499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0"/>
            </a:pPr>
            <a:endParaRPr lang="es-MX"/>
          </a:p>
        </c:txPr>
        <c:crossAx val="146526208"/>
        <c:crosses val="autoZero"/>
        <c:auto val="1"/>
        <c:lblAlgn val="ctr"/>
        <c:lblOffset val="100"/>
        <c:noMultiLvlLbl val="0"/>
      </c:catAx>
      <c:valAx>
        <c:axId val="146526208"/>
        <c:scaling>
          <c:orientation val="minMax"/>
        </c:scaling>
        <c:delete val="0"/>
        <c:axPos val="l"/>
        <c:majorGridlines/>
        <c:numFmt formatCode="_(&quot;$&quot;* #,##0.00_);_(&quot;$&quot;* \(#,##0.0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146499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9A9163-D8BD-0840-95ED-E57732E78BDF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3243D5-B037-F94B-BD85-45C4FC7A97E4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1396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FC7070-86EE-DA4C-BC28-2F892ABB6762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665B4E-1473-6F48-BAB3-EC3316CBDDCC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691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ＭＳ Ｐゴシック" pitchFamily="-10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4149D36B-2380-F348-A370-993D89B4A1F9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693420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5A83A07-B3EC-624D-9D0B-522CCCBF7066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1827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642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27B96A0-3663-B34F-A370-A59B127CB4E1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7010400" y="62642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8C63353-EAE8-504E-9555-CF678630906D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86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9DECBC4-BC63-3F42-9731-EAE8C69A50AB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96CB33-0797-6A41-B86A-9DD1DC1347A9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8102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02B46ED-29C8-DB4D-AD28-CB694531A187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1458D2-64A6-A247-9236-9F5EA779DC84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894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D8753E8-6D0E-0042-8E88-66226CD029BB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7519B2-04AE-A04E-BFF6-5C8E0AC0E77C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586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5863D97-D3F2-EE4E-933D-61518F364051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935A-0DC4-FE42-BEBF-8663A52D896C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1194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A50A97B1-5F6F-C044-BD42-52F09F7EB018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45AD2B-1603-D446-8C48-E2B151B086D0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758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7C070AF-12DB-FF44-82E3-65F4F8AF6210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36F619-F904-2449-9A9A-7AFF226C83A0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638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CC697D8-31E8-A241-9836-97AE8420D9E7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3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156580-CA07-6148-8647-83A8721CFD48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7627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41B0836E-0A49-C045-90D8-EA68E62F3CD0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2E53D4-D27F-504E-A669-B394253677A8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79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62642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124ECED-FB53-834E-9956-09853523D28C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EA2E57-4637-4B4A-BBFD-7A44CE9791E4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261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7473F52-EEFF-FD4C-9D10-1721CC8BC050}" type="datetime1">
              <a:rPr lang="es-ES_tradnl"/>
              <a:pPr/>
              <a:t>04/02/2014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010400" y="62484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C36B2F0-C207-DE42-9831-6074E68A497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Clarendon Bold BT"/>
          <a:ea typeface="ＭＳ Ｐゴシック" charset="-128"/>
          <a:cs typeface="Clarendon Bold BT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2952328"/>
          </a:xfrm>
        </p:spPr>
        <p:txBody>
          <a:bodyPr/>
          <a:lstStyle/>
          <a:p>
            <a:r>
              <a:rPr lang="es-MX" sz="4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PONTE PALOMITA </a:t>
            </a:r>
            <a:r>
              <a:rPr lang="es-MX" sz="4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MX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MX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ESQUEMA 2014</a:t>
            </a:r>
            <a:endParaRPr lang="es-MX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279227"/>
              </p:ext>
            </p:extLst>
          </p:nvPr>
        </p:nvGraphicFramePr>
        <p:xfrm>
          <a:off x="467544" y="908720"/>
          <a:ext cx="813690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67544" y="220578"/>
            <a:ext cx="8136904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HISTORICO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5919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67544" y="220578"/>
            <a:ext cx="8136904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ESQUEMA 2014</a:t>
            </a:r>
            <a:endParaRPr lang="es-MX" sz="2000" b="1" dirty="0"/>
          </a:p>
        </p:txBody>
      </p:sp>
      <p:sp>
        <p:nvSpPr>
          <p:cNvPr id="6" name="5 Rectángulo"/>
          <p:cNvSpPr/>
          <p:nvPr/>
        </p:nvSpPr>
        <p:spPr>
          <a:xfrm>
            <a:off x="467544" y="1086991"/>
            <a:ext cx="8352928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chemeClr val="tx2"/>
                </a:solidFill>
              </a:rPr>
              <a:t>Generalidades</a:t>
            </a:r>
            <a:endParaRPr lang="es-MX" b="1" dirty="0">
              <a:solidFill>
                <a:schemeClr val="tx2"/>
              </a:solidFill>
            </a:endParaRPr>
          </a:p>
          <a:p>
            <a:endParaRPr lang="es-MX" sz="300" b="1" dirty="0"/>
          </a:p>
          <a:p>
            <a:endParaRPr lang="es-MX" b="1" dirty="0"/>
          </a:p>
          <a:p>
            <a:r>
              <a:rPr lang="es-MX" b="1" dirty="0"/>
              <a:t>Metas individuales - </a:t>
            </a:r>
            <a:r>
              <a:rPr lang="es-MX" dirty="0"/>
              <a:t>meta por conjunto tomando como base el ingreso </a:t>
            </a:r>
            <a:r>
              <a:rPr lang="es-MX" dirty="0" smtClean="0"/>
              <a:t>2013</a:t>
            </a:r>
          </a:p>
          <a:p>
            <a:r>
              <a:rPr lang="es-MX" dirty="0" smtClean="0"/>
              <a:t>                                   y potencial </a:t>
            </a:r>
            <a:r>
              <a:rPr lang="es-MX" dirty="0"/>
              <a:t>de venta de la ciudad.</a:t>
            </a:r>
          </a:p>
          <a:p>
            <a:endParaRPr lang="es-MX" dirty="0"/>
          </a:p>
          <a:p>
            <a:endParaRPr lang="es-MX" b="1" dirty="0" smtClean="0"/>
          </a:p>
          <a:p>
            <a:r>
              <a:rPr lang="es-MX" b="1" dirty="0" smtClean="0"/>
              <a:t>Categorías</a:t>
            </a:r>
            <a:r>
              <a:rPr lang="es-MX" dirty="0" smtClean="0"/>
              <a:t> </a:t>
            </a:r>
            <a:r>
              <a:rPr lang="es-MX" dirty="0"/>
              <a:t>– 5 categorías que dividen a los conjuntos según los Ingresos 2013</a:t>
            </a:r>
          </a:p>
          <a:p>
            <a:endParaRPr lang="es-MX" dirty="0"/>
          </a:p>
          <a:p>
            <a:endParaRPr lang="es-MX" b="1" dirty="0" smtClean="0"/>
          </a:p>
          <a:p>
            <a:r>
              <a:rPr lang="es-MX" b="1" dirty="0" smtClean="0"/>
              <a:t>Premiación</a:t>
            </a:r>
            <a:r>
              <a:rPr lang="es-MX" dirty="0" smtClean="0"/>
              <a:t> </a:t>
            </a:r>
            <a:r>
              <a:rPr lang="es-MX" dirty="0"/>
              <a:t>– Premios para </a:t>
            </a:r>
            <a:r>
              <a:rPr lang="es-MX" dirty="0" err="1"/>
              <a:t>GR’s</a:t>
            </a:r>
            <a:r>
              <a:rPr lang="es-MX" dirty="0"/>
              <a:t>, Gerentes de conjunto y operativos </a:t>
            </a:r>
          </a:p>
          <a:p>
            <a:r>
              <a:rPr lang="es-MX" dirty="0"/>
              <a:t>                        (los montos varían de acuerdo a la categoría)</a:t>
            </a:r>
          </a:p>
          <a:p>
            <a:endParaRPr lang="es-MX" dirty="0"/>
          </a:p>
          <a:p>
            <a:endParaRPr lang="es-MX" b="1" dirty="0" smtClean="0"/>
          </a:p>
          <a:p>
            <a:r>
              <a:rPr lang="es-MX" b="1" dirty="0" smtClean="0"/>
              <a:t>Premios</a:t>
            </a:r>
            <a:r>
              <a:rPr lang="es-MX" dirty="0" smtClean="0"/>
              <a:t> </a:t>
            </a:r>
            <a:r>
              <a:rPr lang="es-MX" dirty="0"/>
              <a:t>– Tarjetas de regalo</a:t>
            </a:r>
          </a:p>
          <a:p>
            <a:endParaRPr lang="es-MX" dirty="0"/>
          </a:p>
          <a:p>
            <a:endParaRPr lang="es-MX" b="1" dirty="0" smtClean="0"/>
          </a:p>
          <a:p>
            <a:r>
              <a:rPr lang="es-MX" b="1" dirty="0" smtClean="0"/>
              <a:t>Periodicidad</a:t>
            </a:r>
            <a:r>
              <a:rPr lang="es-MX" dirty="0" smtClean="0"/>
              <a:t> </a:t>
            </a:r>
            <a:r>
              <a:rPr lang="es-MX" dirty="0"/>
              <a:t>-  Trimestral</a:t>
            </a:r>
          </a:p>
        </p:txBody>
      </p:sp>
      <p:pic>
        <p:nvPicPr>
          <p:cNvPr id="7" name="Picture 2" descr="C:\Users\aorozco\AppData\Local\Microsoft\Windows\Temporary Internet Files\Content.IE5\3PVU06VK\MC900318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5" y="1772816"/>
            <a:ext cx="159307" cy="16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orozco\AppData\Local\Microsoft\Windows\Temporary Internet Files\Content.IE5\3PVU06VK\MC900318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69" y="2852936"/>
            <a:ext cx="159307" cy="16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orozco\AppData\Local\Microsoft\Windows\Temporary Internet Files\Content.IE5\3PVU06VK\MC900318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56" y="3653190"/>
            <a:ext cx="159307" cy="16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orozco\AppData\Local\Microsoft\Windows\Temporary Internet Files\Content.IE5\3PVU06VK\MC900318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89" y="4796205"/>
            <a:ext cx="159307" cy="16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orozco\AppData\Local\Microsoft\Windows\Temporary Internet Files\Content.IE5\3PVU06VK\MC900318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69" y="5589240"/>
            <a:ext cx="159307" cy="16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49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1319857"/>
            <a:ext cx="846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2"/>
                </a:solidFill>
              </a:rPr>
              <a:t>Categorías</a:t>
            </a:r>
            <a:endParaRPr lang="es-MX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403296"/>
              </p:ext>
            </p:extLst>
          </p:nvPr>
        </p:nvGraphicFramePr>
        <p:xfrm>
          <a:off x="755576" y="2060848"/>
          <a:ext cx="7727098" cy="19202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95326"/>
                <a:gridCol w="1968223"/>
                <a:gridCol w="1968223"/>
                <a:gridCol w="1895326"/>
              </a:tblGrid>
              <a:tr h="248267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CATEGORIA</a:t>
                      </a:r>
                      <a:endParaRPr lang="es-MX" sz="2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CONJUNTOS</a:t>
                      </a:r>
                      <a:endParaRPr lang="es-MX" sz="20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INGRESOS</a:t>
                      </a:r>
                      <a:endParaRPr lang="es-MX" sz="2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% INCREMENTAL META 2014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&gt;= 5 </a:t>
                      </a:r>
                      <a:r>
                        <a:rPr lang="es-MX" sz="1800" b="1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mill</a:t>
                      </a:r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real 2013</a:t>
                      </a:r>
                      <a:endParaRPr lang="es-MX" sz="16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33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&gt;= 2 </a:t>
                      </a:r>
                      <a:r>
                        <a:rPr lang="es-MX" sz="1800" b="1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mill</a:t>
                      </a:r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14%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58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&gt;= 1 </a:t>
                      </a:r>
                      <a:r>
                        <a:rPr lang="es-MX" sz="1800" b="1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mill</a:t>
                      </a:r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12%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68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&gt;= 500 mil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10%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136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&gt;= 350 mil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67544" y="220578"/>
            <a:ext cx="8136904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ESQUEMA 2014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61731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 redondeado"/>
          <p:cNvSpPr/>
          <p:nvPr/>
        </p:nvSpPr>
        <p:spPr>
          <a:xfrm>
            <a:off x="259546" y="3974867"/>
            <a:ext cx="8424936" cy="20464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 redondeado"/>
          <p:cNvSpPr/>
          <p:nvPr/>
        </p:nvSpPr>
        <p:spPr>
          <a:xfrm>
            <a:off x="251520" y="1670611"/>
            <a:ext cx="8424936" cy="20464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395536" y="1268760"/>
            <a:ext cx="846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2"/>
                </a:solidFill>
              </a:rPr>
              <a:t>Premiación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11590" y="1526595"/>
            <a:ext cx="8120849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r>
              <a:rPr lang="es-MX" dirty="0" smtClean="0">
                <a:solidFill>
                  <a:srgbClr val="FF0000"/>
                </a:solidFill>
              </a:rPr>
              <a:t>Conjuntos</a:t>
            </a:r>
          </a:p>
          <a:p>
            <a:endParaRPr lang="es-MX" sz="400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Todos los conjuntos que lleguen a su meta ganan, sin importar zona o región  </a:t>
            </a:r>
          </a:p>
          <a:p>
            <a:endParaRPr lang="es-MX" dirty="0"/>
          </a:p>
          <a:p>
            <a:pPr algn="ctr"/>
            <a:r>
              <a:rPr lang="es-MX" dirty="0" smtClean="0"/>
              <a:t>Premio Gerente: Depende de la categoría</a:t>
            </a:r>
          </a:p>
          <a:p>
            <a:pPr algn="ctr"/>
            <a:r>
              <a:rPr lang="es-MX" dirty="0" smtClean="0"/>
              <a:t>Premio operativos: Depende de la categoría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95536" y="4172887"/>
            <a:ext cx="84604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Gerentes </a:t>
            </a:r>
            <a:r>
              <a:rPr lang="es-MX" dirty="0" smtClean="0">
                <a:solidFill>
                  <a:srgbClr val="FF0000"/>
                </a:solidFill>
              </a:rPr>
              <a:t>Regionales  </a:t>
            </a:r>
            <a:endParaRPr lang="es-MX" dirty="0" smtClean="0">
              <a:solidFill>
                <a:srgbClr val="FF0000"/>
              </a:solidFill>
            </a:endParaRPr>
          </a:p>
          <a:p>
            <a:endParaRPr lang="es-MX" sz="400" dirty="0" smtClean="0">
              <a:solidFill>
                <a:srgbClr val="FF0000"/>
              </a:solidFill>
            </a:endParaRPr>
          </a:p>
          <a:p>
            <a:r>
              <a:rPr lang="es-MX" dirty="0"/>
              <a:t>Todos los </a:t>
            </a:r>
            <a:r>
              <a:rPr lang="es-MX" dirty="0" smtClean="0"/>
              <a:t>gerentes </a:t>
            </a:r>
            <a:r>
              <a:rPr lang="es-MX" dirty="0"/>
              <a:t>que lleguen a su meta ganan, sin importar zona o región  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6073305" y="625899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chemeClr val="accent1"/>
                </a:solidFill>
              </a:rPr>
              <a:t>Periodicidad: trimestral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572866" y="5014917"/>
            <a:ext cx="40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Premio máximo en bolsa: $120,000</a:t>
            </a:r>
          </a:p>
          <a:p>
            <a:r>
              <a:rPr lang="es-MX" dirty="0" smtClean="0"/>
              <a:t>Premio máximo por gerente: $20,000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67544" y="220578"/>
            <a:ext cx="8136904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ESQUEMA 2014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265199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536" y="332656"/>
            <a:ext cx="8136904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PROPUESTA 1</a:t>
            </a:r>
            <a:endParaRPr lang="es-MX" sz="24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873730"/>
              </p:ext>
            </p:extLst>
          </p:nvPr>
        </p:nvGraphicFramePr>
        <p:xfrm>
          <a:off x="395537" y="2060848"/>
          <a:ext cx="8280918" cy="19812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894956"/>
                <a:gridCol w="2692981"/>
                <a:gridCol w="2692981"/>
              </a:tblGrid>
              <a:tr h="248267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CATEGORIA</a:t>
                      </a:r>
                      <a:endParaRPr lang="es-MX" sz="2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Premio </a:t>
                      </a:r>
                      <a:r>
                        <a:rPr lang="es-MX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GERENTE</a:t>
                      </a:r>
                    </a:p>
                    <a:p>
                      <a:pPr algn="ctr" fontAlgn="b"/>
                      <a:r>
                        <a:rPr lang="es-MX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por</a:t>
                      </a:r>
                      <a:r>
                        <a:rPr lang="es-MX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conjunto</a:t>
                      </a:r>
                      <a:endParaRPr lang="es-MX" sz="2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Premio OPERATIVOS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s-MX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por conjunto</a:t>
                      </a:r>
                      <a:endParaRPr lang="es-MX" sz="20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1. &gt;= 5 </a:t>
                      </a:r>
                      <a:r>
                        <a:rPr lang="es-MX" sz="18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mill</a:t>
                      </a:r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(4 </a:t>
                      </a:r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conjuntos)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20,000.00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  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3,000.00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2. &gt;=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 </a:t>
                      </a:r>
                      <a:r>
                        <a:rPr lang="es-MX" sz="18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mill</a:t>
                      </a:r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33 </a:t>
                      </a:r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conjuntos)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10,000.00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  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1,500.00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 </a:t>
                      </a:r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&gt;= 1 </a:t>
                      </a:r>
                      <a:r>
                        <a:rPr lang="es-MX" sz="18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mill</a:t>
                      </a:r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58 </a:t>
                      </a:r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conjuntos)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   8,000.00 </a:t>
                      </a:r>
                      <a:endParaRPr lang="es-MX" sz="1800" b="1" i="0" u="none" strike="noStrike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  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1,300.00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  <a:r>
                        <a:rPr lang="pt-BR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 </a:t>
                      </a:r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&gt;= 500 mil (68 conjuntos)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  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5,000.00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  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1,000.00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6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</a:t>
                      </a:r>
                      <a:r>
                        <a:rPr lang="pt-BR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 </a:t>
                      </a:r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&gt;= </a:t>
                      </a:r>
                      <a:r>
                        <a:rPr lang="pt-BR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350 </a:t>
                      </a:r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mil (</a:t>
                      </a:r>
                      <a:r>
                        <a:rPr lang="pt-BR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136 </a:t>
                      </a:r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conjuntos)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  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3,000.00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$       </a:t>
                      </a:r>
                      <a:r>
                        <a:rPr lang="es-MX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700.00 </a:t>
                      </a:r>
                      <a:endParaRPr lang="es-MX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95536" y="1319857"/>
            <a:ext cx="846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2"/>
                </a:solidFill>
              </a:rPr>
              <a:t>Premios</a:t>
            </a:r>
          </a:p>
        </p:txBody>
      </p:sp>
    </p:spTree>
    <p:extLst>
      <p:ext uri="{BB962C8B-B14F-4D97-AF65-F5344CB8AC3E}">
        <p14:creationId xmlns:p14="http://schemas.microsoft.com/office/powerpoint/2010/main" val="99781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0872" y="2276872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tx2"/>
                </a:solidFill>
              </a:rPr>
              <a:t>¿ Dudas ? …</a:t>
            </a:r>
            <a:endParaRPr lang="es-MX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701671"/>
      </p:ext>
    </p:extLst>
  </p:cSld>
  <p:clrMapOvr>
    <a:masterClrMapping/>
  </p:clrMapOvr>
</p:sld>
</file>

<file path=ppt/theme/theme1.xml><?xml version="1.0" encoding="utf-8"?>
<a:theme xmlns:a="http://schemas.openxmlformats.org/drawingml/2006/main" name="CINEPOL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04dddeb-d3d0-42d9-810b-8acb12a26a0f">E2WNTAH2YTUF-71-77</_dlc_DocId>
    <_dlc_DocIdUrl xmlns="404dddeb-d3d0-42d9-810b-8acb12a26a0f">
      <Url>https://intranet.cinepolis.com/corporativo/eureka/_layouts/DocIdRedir.aspx?ID=E2WNTAH2YTUF-71-77</Url>
      <Description>E2WNTAH2YTUF-71-77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A854F7914339F41BA44182315BD1CCD" ma:contentTypeVersion="2" ma:contentTypeDescription="Crear nuevo documento." ma:contentTypeScope="" ma:versionID="010f0b277f8299372f4e9816cfba5eb8">
  <xsd:schema xmlns:xsd="http://www.w3.org/2001/XMLSchema" xmlns:xs="http://www.w3.org/2001/XMLSchema" xmlns:p="http://schemas.microsoft.com/office/2006/metadata/properties" xmlns:ns2="404dddeb-d3d0-42d9-810b-8acb12a26a0f" targetNamespace="http://schemas.microsoft.com/office/2006/metadata/properties" ma:root="true" ma:fieldsID="5c80f71132a2578bf08bb89d3aecd8e2" ns2:_="">
    <xsd:import namespace="404dddeb-d3d0-42d9-810b-8acb12a26a0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4dddeb-d3d0-42d9-810b-8acb12a26a0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19319E-1BBE-43FA-B23F-9357CF155B97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404dddeb-d3d0-42d9-810b-8acb12a26a0f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4C1EBA9-6031-41EA-BE6D-66DC045E21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D0F1DF-C1D7-422D-8762-F1057105D83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276755F-A337-43E3-B4B0-2F59FAC2F3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4dddeb-d3d0-42d9-810b-8acb12a26a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CINEPOLIS.pot</Template>
  <TotalTime>402</TotalTime>
  <Words>291</Words>
  <Application>Microsoft Office PowerPoint</Application>
  <PresentationFormat>Carta (216 x 279 mm)</PresentationFormat>
  <Paragraphs>93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CINEPOLIS</vt:lpstr>
      <vt:lpstr>[ PONTE PALOMITA ]  ESQUEMA 2014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 Dudas ? …</vt:lpstr>
    </vt:vector>
  </TitlesOfParts>
  <Company>Cinépolis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Martínez G</dc:creator>
  <cp:lastModifiedBy>Andrea Orozco Garcia</cp:lastModifiedBy>
  <cp:revision>61</cp:revision>
  <cp:lastPrinted>2013-03-19T16:13:50Z</cp:lastPrinted>
  <dcterms:created xsi:type="dcterms:W3CDTF">2009-03-17T17:39:37Z</dcterms:created>
  <dcterms:modified xsi:type="dcterms:W3CDTF">2014-02-04T17:11:40Z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0x0101008A854F7914339F41BA44182315BD1CCD</vt:lpwstr>
  </property>
  <property fmtid="{D5CDD505-2E9C-101B-9397-08002B2CF9AE}" pid="3" name="_dlc_DocIdItemGuid">
    <vt:lpwstr>a346a5d6-0192-44c4-86aa-27cbcab7f635</vt:lpwstr>
  </property>
</Properties>
</file>