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88" r:id="rId5"/>
    <p:sldId id="304" r:id="rId6"/>
    <p:sldId id="306" r:id="rId7"/>
    <p:sldId id="305" r:id="rId8"/>
  </p:sldIdLst>
  <p:sldSz cx="12192000" cy="6858000"/>
  <p:notesSz cx="6797675" cy="985678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AG" initials="SAAG" lastIdx="6" clrIdx="0"/>
  <p:cmAuthor id="1" name="María Esther Gómez" initials="MEG" lastIdx="3" clrIdx="1">
    <p:extLst/>
  </p:cmAuthor>
  <p:cmAuthor id="2" name="SAAGTH" initials="S" lastIdx="98" clrIdx="2"/>
  <p:cmAuthor id="3" name="SAAG-AG" initials="S" lastIdx="0" clrIdx="3"/>
  <p:cmAuthor id="4" name="Blutslpkfilth" initials="B" lastIdx="3" clrIdx="4"/>
  <p:cmAuthor id="5" name="Daniele Endler (ext. Scanton)" initials="DE(S" lastIdx="1" clrIdx="5">
    <p:extLst>
      <p:ext uri="{19B8F6BF-5375-455C-9EA6-DF929625EA0E}">
        <p15:presenceInfo xmlns:p15="http://schemas.microsoft.com/office/powerpoint/2012/main" userId="S-1-5-21-3666951236-1684651718-1201408435-2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C"/>
    <a:srgbClr val="0068AC"/>
    <a:srgbClr val="295A99"/>
    <a:srgbClr val="295999"/>
    <a:srgbClr val="EDC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4180" autoAdjust="0"/>
  </p:normalViewPr>
  <p:slideViewPr>
    <p:cSldViewPr>
      <p:cViewPr varScale="1">
        <p:scale>
          <a:sx n="67" d="100"/>
          <a:sy n="67" d="100"/>
        </p:scale>
        <p:origin x="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D932-5405-4322-B5A7-864A4E96DFC6}" type="datetimeFigureOut">
              <a:rPr lang="es-MX" smtClean="0"/>
              <a:pPr/>
              <a:t>12/06/2018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01CB-8A9B-4142-B663-8383D796A097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99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733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16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17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AAGSC~1\AppData\Local\Temp\Rar$DI00.448\FONDOS_ok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sz="32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20598" r="6070" b="18112"/>
          <a:stretch/>
        </p:blipFill>
        <p:spPr>
          <a:xfrm>
            <a:off x="3962399" y="5876365"/>
            <a:ext cx="4195484" cy="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12/06/2018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185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12/06/2018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489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12/06/2018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62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7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12/06/2018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801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12/06/2018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73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12/06/2018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661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12/06/2018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229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12/06/2018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814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12/06/2018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CuadroTexto 8"/>
          <p:cNvSpPr txBox="1"/>
          <p:nvPr userDrawn="1"/>
        </p:nvSpPr>
        <p:spPr>
          <a:xfrm rot="19498548">
            <a:off x="720358" y="2984647"/>
            <a:ext cx="10386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Sans" pitchFamily="34" charset="0"/>
              </a:rPr>
              <a:t>DOCUMENTO EN REVISIÓN</a:t>
            </a:r>
          </a:p>
        </p:txBody>
      </p:sp>
    </p:spTree>
    <p:extLst>
      <p:ext uri="{BB962C8B-B14F-4D97-AF65-F5344CB8AC3E}">
        <p14:creationId xmlns:p14="http://schemas.microsoft.com/office/powerpoint/2010/main" val="348982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12/06/2018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394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615613" y="188641"/>
            <a:ext cx="8966787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907D-BB3D-4F20-9B59-8196D807F7AD}" type="datetimeFigureOut">
              <a:rPr lang="es-MX" smtClean="0"/>
              <a:pPr/>
              <a:t>12/06/2018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7" name="0 Imagen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" y="111604"/>
            <a:ext cx="2231821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1600" kern="1200">
          <a:solidFill>
            <a:srgbClr val="0068AC"/>
          </a:solidFill>
          <a:latin typeface="Clarendon BT" panose="02040804050505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6.jpe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6.jpeg"/><Relationship Id="rId10" Type="http://schemas.openxmlformats.org/officeDocument/2006/relationships/image" Target="../media/image24.png"/><Relationship Id="rId4" Type="http://schemas.openxmlformats.org/officeDocument/2006/relationships/image" Target="../media/image5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BRA-GR-GAR-CIN-00</a:t>
            </a:r>
            <a:endParaRPr lang="es-MX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GUIA RÁPIDO</a:t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GARANTIA CINÉPOLIS</a:t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SISTEMA VISTA</a:t>
            </a:r>
            <a:endParaRPr lang="es-E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96255" y="7148"/>
            <a:ext cx="11775706" cy="6581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</a:t>
            </a:r>
            <a:r>
              <a:rPr lang="pt-BR" sz="1400" b="1" dirty="0" smtClean="0">
                <a:solidFill>
                  <a:srgbClr val="0070C0"/>
                </a:solidFill>
              </a:rPr>
              <a:t>1.1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Junho</a:t>
            </a:r>
            <a:r>
              <a:rPr lang="pt-BR" sz="1400" b="1" dirty="0" smtClean="0">
                <a:solidFill>
                  <a:srgbClr val="0070C0"/>
                </a:solidFill>
              </a:rPr>
              <a:t>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7" name="Título 1"/>
          <p:cNvSpPr txBox="1">
            <a:spLocks/>
          </p:cNvSpPr>
          <p:nvPr/>
        </p:nvSpPr>
        <p:spPr>
          <a:xfrm>
            <a:off x="2945651" y="7148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smtClean="0"/>
              <a:t>GUIA RÁPIDO</a:t>
            </a:r>
          </a:p>
          <a:p>
            <a:r>
              <a:rPr lang="es-MX" sz="1400" dirty="0" smtClean="0"/>
              <a:t>Garantia Cinépolis – sistema Vista</a:t>
            </a:r>
          </a:p>
          <a:p>
            <a:r>
              <a:rPr lang="es-MX" sz="1400" dirty="0" smtClean="0"/>
              <a:t> BRA-GR-GAR-CIN-00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49" name="Retângulo 48"/>
          <p:cNvSpPr/>
          <p:nvPr/>
        </p:nvSpPr>
        <p:spPr>
          <a:xfrm>
            <a:off x="2299334" y="1433750"/>
            <a:ext cx="383374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Cliente: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No ato da compra de uma sessão, o filme escolhido pelo cliente poderá ser acompanhado da </a:t>
            </a:r>
            <a:r>
              <a:rPr lang="es-MX" sz="13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Garantia Cinépolis.</a:t>
            </a: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O 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cliente saberá do filme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com Garantia Cinépolis por meio de:</a:t>
            </a:r>
          </a:p>
          <a:p>
            <a:pPr algn="just">
              <a:tabLst>
                <a:tab pos="900113" algn="l"/>
              </a:tabLst>
            </a:pPr>
            <a:endParaRPr lang="es-MX" sz="130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-Regulamento disponível no site Cinépolis;</a:t>
            </a: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-Comunicação visual: adesivos em  Carteleras e </a:t>
            </a:r>
            <a:r>
              <a:rPr lang="es-MX" sz="13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Display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n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 área da Bilheteria;</a:t>
            </a: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-Explicativo na Bilheteria por parte do Cinepolito.</a:t>
            </a:r>
            <a:endParaRPr lang="es-MX" sz="1300" b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16126891" y="5050146"/>
            <a:ext cx="2415073" cy="23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95" name="Elipse 94"/>
          <p:cNvSpPr/>
          <p:nvPr/>
        </p:nvSpPr>
        <p:spPr>
          <a:xfrm>
            <a:off x="11652132" y="558501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069" y="1422236"/>
            <a:ext cx="390525" cy="2485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002" y="1438449"/>
            <a:ext cx="390525" cy="952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042" y="1454372"/>
            <a:ext cx="390525" cy="952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651" y="1519787"/>
            <a:ext cx="390525" cy="95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5249" y="4893066"/>
            <a:ext cx="397655" cy="1900590"/>
          </a:xfrm>
          <a:prstGeom prst="rect">
            <a:avLst/>
          </a:prstGeom>
        </p:spPr>
      </p:pic>
      <p:cxnSp>
        <p:nvCxnSpPr>
          <p:cNvPr id="55" name="Conector reto 54"/>
          <p:cNvCxnSpPr/>
          <p:nvPr/>
        </p:nvCxnSpPr>
        <p:spPr>
          <a:xfrm flipH="1">
            <a:off x="378928" y="3879050"/>
            <a:ext cx="11477712" cy="0"/>
          </a:xfrm>
          <a:prstGeom prst="line">
            <a:avLst/>
          </a:prstGeom>
          <a:ln w="1016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6231015" y="1493785"/>
            <a:ext cx="0" cy="216024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ipse 70"/>
          <p:cNvSpPr/>
          <p:nvPr/>
        </p:nvSpPr>
        <p:spPr>
          <a:xfrm>
            <a:off x="5375920" y="374403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pt-BR" dirty="0"/>
          </a:p>
        </p:txBody>
      </p:sp>
      <p:sp>
        <p:nvSpPr>
          <p:cNvPr id="72" name="Elipse 71"/>
          <p:cNvSpPr/>
          <p:nvPr/>
        </p:nvSpPr>
        <p:spPr>
          <a:xfrm>
            <a:off x="10911535" y="369903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378928" y="1188829"/>
            <a:ext cx="11477712" cy="5255506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5321518" y="99994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</a:p>
        </p:txBody>
      </p:sp>
      <p:sp>
        <p:nvSpPr>
          <p:cNvPr id="94" name="Elipse 93"/>
          <p:cNvSpPr/>
          <p:nvPr/>
        </p:nvSpPr>
        <p:spPr>
          <a:xfrm>
            <a:off x="10857133" y="99873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56" name="Retângulo de cantos arredondados 29"/>
          <p:cNvSpPr/>
          <p:nvPr/>
        </p:nvSpPr>
        <p:spPr>
          <a:xfrm>
            <a:off x="680884" y="993384"/>
            <a:ext cx="1731792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Processo: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416" y="2000429"/>
            <a:ext cx="1515117" cy="1163236"/>
          </a:xfrm>
          <a:prstGeom prst="rect">
            <a:avLst/>
          </a:prstGeom>
        </p:spPr>
      </p:pic>
      <p:sp>
        <p:nvSpPr>
          <p:cNvPr id="65" name="Retângulo 48"/>
          <p:cNvSpPr/>
          <p:nvPr/>
        </p:nvSpPr>
        <p:spPr>
          <a:xfrm>
            <a:off x="8464476" y="2254698"/>
            <a:ext cx="319535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400" b="1" dirty="0">
                <a:solidFill>
                  <a:srgbClr val="0068AC"/>
                </a:solidFill>
                <a:latin typeface="Lucida Bright" panose="02040602050505020304" pitchFamily="18" charset="0"/>
              </a:rPr>
              <a:t>Cliente:</a:t>
            </a:r>
            <a:r>
              <a:rPr lang="es-MX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Apresentar no </a:t>
            </a:r>
            <a:r>
              <a:rPr lang="es-MX" sz="13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Pódio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, o(s) ingresso(s) comprado(s) para ter acesso a sala.</a:t>
            </a:r>
            <a:endParaRPr lang="es-MX" sz="13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66" name="Picture 65" descr="C:\Users\SAAG\Desktop\Control salas\Fotos recortadas\dar acceso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62" y="1702915"/>
            <a:ext cx="1686384" cy="1668447"/>
          </a:xfrm>
          <a:prstGeom prst="rect">
            <a:avLst/>
          </a:prstGeom>
          <a:noFill/>
          <a:extLst/>
        </p:spPr>
      </p:pic>
      <p:sp>
        <p:nvSpPr>
          <p:cNvPr id="73" name="Retângulo 48"/>
          <p:cNvSpPr/>
          <p:nvPr/>
        </p:nvSpPr>
        <p:spPr>
          <a:xfrm>
            <a:off x="2851797" y="4483389"/>
            <a:ext cx="319535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400" b="1" dirty="0">
                <a:solidFill>
                  <a:srgbClr val="0068AC"/>
                </a:solidFill>
                <a:latin typeface="Lucida Bright" panose="02040602050505020304" pitchFamily="18" charset="0"/>
              </a:rPr>
              <a:t>Cliente:</a:t>
            </a:r>
            <a:r>
              <a:rPr lang="es-MX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Caso o cliente não goste do filme que está assistindo em no máximo 30 minutos, deve dirigir à </a:t>
            </a:r>
            <a:r>
              <a:rPr lang="es-MX" sz="13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Bilheteria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 solicitar uma cortesia.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674" y="4309870"/>
            <a:ext cx="1884133" cy="1269577"/>
          </a:xfrm>
          <a:prstGeom prst="rect">
            <a:avLst/>
          </a:prstGeom>
        </p:spPr>
      </p:pic>
      <p:cxnSp>
        <p:nvCxnSpPr>
          <p:cNvPr id="75" name="Conector reto 68"/>
          <p:cNvCxnSpPr/>
          <p:nvPr/>
        </p:nvCxnSpPr>
        <p:spPr>
          <a:xfrm>
            <a:off x="6231015" y="4059070"/>
            <a:ext cx="0" cy="216024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tângulo 48"/>
          <p:cNvSpPr/>
          <p:nvPr/>
        </p:nvSpPr>
        <p:spPr>
          <a:xfrm>
            <a:off x="8364029" y="4333931"/>
            <a:ext cx="319535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3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Responsável pelo Turno: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Entregar o </a:t>
            </a:r>
            <a:r>
              <a:rPr lang="es-MX" sz="13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voucher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Garantia Cinépolis  informando sobre a validade de 30 dias, conforme descrito no verso da cortesia pelo próprio colaborador. </a:t>
            </a:r>
            <a:endParaRPr lang="es-MX" sz="13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85" name="Retângulo de cantos arredondados 2"/>
          <p:cNvSpPr/>
          <p:nvPr/>
        </p:nvSpPr>
        <p:spPr>
          <a:xfrm>
            <a:off x="559389" y="5676674"/>
            <a:ext cx="5594130" cy="542635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CaixaDeTexto 46"/>
          <p:cNvSpPr txBox="1"/>
          <p:nvPr/>
        </p:nvSpPr>
        <p:spPr>
          <a:xfrm>
            <a:off x="463219" y="5770164"/>
            <a:ext cx="550869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    ATENÇÃO: 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Haverá cortinilha explicando sobre a Garantia Cinépolis no   </a:t>
            </a:r>
            <a:b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</a:b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                      respectivo filme indicado.</a:t>
            </a:r>
            <a:endParaRPr lang="pt-BR" sz="105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5920" y="2123855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39" name="Retângulo de cantos arredondados 2"/>
          <p:cNvSpPr/>
          <p:nvPr/>
        </p:nvSpPr>
        <p:spPr>
          <a:xfrm>
            <a:off x="6255237" y="5684206"/>
            <a:ext cx="5594130" cy="665058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46"/>
          <p:cNvSpPr txBox="1"/>
          <p:nvPr/>
        </p:nvSpPr>
        <p:spPr>
          <a:xfrm>
            <a:off x="6159067" y="5724255"/>
            <a:ext cx="550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    ATENÇÃO: 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É importante comentar com o cliente que o </a:t>
            </a:r>
            <a:r>
              <a:rPr lang="es-MX" sz="105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voucher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dá o direto de    </a:t>
            </a:r>
            <a:b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</a:b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                     assistir outro filme da mesma categoría ou nas salas Tradicionais,   </a:t>
            </a:r>
            <a:b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</a:b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                     caso tenha comprado na categoria VIP, IMAX ou 4DX.</a:t>
            </a:r>
            <a:endParaRPr lang="pt-BR" sz="105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8387" y="3996955"/>
            <a:ext cx="1178497" cy="764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9072" y="4824155"/>
            <a:ext cx="1217128" cy="79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47198" y="7148"/>
            <a:ext cx="11775706" cy="658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</a:t>
            </a:r>
            <a:r>
              <a:rPr lang="pt-BR" sz="1400" b="1" dirty="0" smtClean="0">
                <a:solidFill>
                  <a:srgbClr val="0070C0"/>
                </a:solidFill>
              </a:rPr>
              <a:t>1.1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Junho</a:t>
            </a:r>
            <a:r>
              <a:rPr lang="pt-BR" sz="1400" b="1" dirty="0" smtClean="0">
                <a:solidFill>
                  <a:srgbClr val="0070C0"/>
                </a:solidFill>
              </a:rPr>
              <a:t>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7" name="Título 1"/>
          <p:cNvSpPr txBox="1">
            <a:spLocks/>
          </p:cNvSpPr>
          <p:nvPr/>
        </p:nvSpPr>
        <p:spPr>
          <a:xfrm>
            <a:off x="2945651" y="7148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smtClean="0"/>
              <a:t>GUIA RÁPIDO</a:t>
            </a:r>
          </a:p>
          <a:p>
            <a:r>
              <a:rPr lang="es-MX" sz="1400" dirty="0" smtClean="0"/>
              <a:t>Garantia Cinépolis</a:t>
            </a:r>
            <a:r>
              <a:rPr lang="es-MX" sz="1400" dirty="0"/>
              <a:t> </a:t>
            </a:r>
            <a:r>
              <a:rPr lang="es-MX" sz="1400" dirty="0" smtClean="0"/>
              <a:t>– sistema Vista </a:t>
            </a:r>
          </a:p>
          <a:p>
            <a:r>
              <a:rPr lang="es-MX" sz="1400" dirty="0" smtClean="0"/>
              <a:t> BRA-GR-GAR-CIN-00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49" name="Retângulo 48"/>
          <p:cNvSpPr/>
          <p:nvPr/>
        </p:nvSpPr>
        <p:spPr>
          <a:xfrm>
            <a:off x="3215947" y="2219235"/>
            <a:ext cx="305637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Cliente: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Apresentar o voucher </a:t>
            </a: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Garantia Cinépolis (seja tradicional </a:t>
            </a:r>
          </a:p>
          <a:p>
            <a:pPr algn="just">
              <a:tabLst>
                <a:tab pos="900113" algn="l"/>
              </a:tabLst>
            </a:pP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o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u VIP).</a:t>
            </a:r>
            <a:endParaRPr lang="es-MX" sz="1300" b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16126891" y="5050146"/>
            <a:ext cx="2415073" cy="23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95" name="Elipse 94"/>
          <p:cNvSpPr/>
          <p:nvPr/>
        </p:nvSpPr>
        <p:spPr>
          <a:xfrm>
            <a:off x="11652132" y="558501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069" y="1422236"/>
            <a:ext cx="390525" cy="2485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002" y="1438449"/>
            <a:ext cx="390525" cy="952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042" y="1454372"/>
            <a:ext cx="390525" cy="952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651" y="1519787"/>
            <a:ext cx="390525" cy="95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5249" y="4893066"/>
            <a:ext cx="397655" cy="1900590"/>
          </a:xfrm>
          <a:prstGeom prst="rect">
            <a:avLst/>
          </a:prstGeom>
        </p:spPr>
      </p:pic>
      <p:cxnSp>
        <p:nvCxnSpPr>
          <p:cNvPr id="55" name="Conector reto 54"/>
          <p:cNvCxnSpPr/>
          <p:nvPr/>
        </p:nvCxnSpPr>
        <p:spPr>
          <a:xfrm flipH="1">
            <a:off x="378928" y="3879050"/>
            <a:ext cx="11477712" cy="0"/>
          </a:xfrm>
          <a:prstGeom prst="line">
            <a:avLst/>
          </a:prstGeom>
          <a:ln w="1016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6231015" y="1493785"/>
            <a:ext cx="0" cy="216024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ipse 70"/>
          <p:cNvSpPr/>
          <p:nvPr/>
        </p:nvSpPr>
        <p:spPr>
          <a:xfrm>
            <a:off x="5375920" y="374403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pt-BR" dirty="0"/>
          </a:p>
        </p:txBody>
      </p:sp>
      <p:sp>
        <p:nvSpPr>
          <p:cNvPr id="72" name="Elipse 71"/>
          <p:cNvSpPr/>
          <p:nvPr/>
        </p:nvSpPr>
        <p:spPr>
          <a:xfrm>
            <a:off x="10911535" y="369903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378928" y="1188829"/>
            <a:ext cx="11477712" cy="5255506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5321518" y="99994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</a:p>
        </p:txBody>
      </p:sp>
      <p:sp>
        <p:nvSpPr>
          <p:cNvPr id="94" name="Elipse 93"/>
          <p:cNvSpPr/>
          <p:nvPr/>
        </p:nvSpPr>
        <p:spPr>
          <a:xfrm>
            <a:off x="10857133" y="99873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56" name="Retângulo de cantos arredondados 29"/>
          <p:cNvSpPr/>
          <p:nvPr/>
        </p:nvSpPr>
        <p:spPr>
          <a:xfrm>
            <a:off x="680884" y="993384"/>
            <a:ext cx="1731792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Processo: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5" name="Retângulo 48"/>
          <p:cNvSpPr/>
          <p:nvPr/>
        </p:nvSpPr>
        <p:spPr>
          <a:xfrm>
            <a:off x="8706290" y="2292668"/>
            <a:ext cx="30334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4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Bilheteria:</a:t>
            </a: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Dar baixa do voucher clicando no filme escolhido pelo cliente.</a:t>
            </a:r>
            <a:endParaRPr lang="es-MX" sz="13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75" name="Conector reto 68"/>
          <p:cNvCxnSpPr/>
          <p:nvPr/>
        </p:nvCxnSpPr>
        <p:spPr>
          <a:xfrm>
            <a:off x="6231015" y="4059070"/>
            <a:ext cx="0" cy="216024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75920" y="2123855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39" name="Retângulo de cantos arredondados 2"/>
          <p:cNvSpPr/>
          <p:nvPr/>
        </p:nvSpPr>
        <p:spPr>
          <a:xfrm>
            <a:off x="6255237" y="5914708"/>
            <a:ext cx="5594130" cy="434556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46"/>
          <p:cNvSpPr txBox="1"/>
          <p:nvPr/>
        </p:nvSpPr>
        <p:spPr>
          <a:xfrm>
            <a:off x="6231015" y="6012259"/>
            <a:ext cx="5508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    ATENÇÃO: 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Os filmes exibidos pela Disney não são válidos para a promoção. </a:t>
            </a:r>
            <a:endParaRPr lang="pt-BR" sz="105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241" y="1793432"/>
            <a:ext cx="2301157" cy="1580795"/>
          </a:xfrm>
          <a:prstGeom prst="rect">
            <a:avLst/>
          </a:prstGeom>
        </p:spPr>
      </p:pic>
      <p:sp>
        <p:nvSpPr>
          <p:cNvPr id="37" name="Retângulo 48"/>
          <p:cNvSpPr/>
          <p:nvPr/>
        </p:nvSpPr>
        <p:spPr>
          <a:xfrm>
            <a:off x="2580271" y="4330695"/>
            <a:ext cx="3530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Bilheteria:</a:t>
            </a: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Clicar no símbolo do código de barras.</a:t>
            </a:r>
          </a:p>
          <a:p>
            <a:pPr algn="just">
              <a:tabLst>
                <a:tab pos="900113" algn="l"/>
              </a:tabLst>
            </a:pP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Digitar o código </a:t>
            </a:r>
            <a:r>
              <a:rPr lang="es-MX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correspondente </a:t>
            </a: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do voucher.</a:t>
            </a:r>
            <a:endParaRPr lang="es-MX" sz="13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42" name="Retângulo 48"/>
          <p:cNvSpPr/>
          <p:nvPr/>
        </p:nvSpPr>
        <p:spPr>
          <a:xfrm>
            <a:off x="8659516" y="4772471"/>
            <a:ext cx="30334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4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Bilheteria:</a:t>
            </a: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Inserir a quantidade recebida, e em seguida, </a:t>
            </a: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clicar no símbolo Vista para </a:t>
            </a: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realização</a:t>
            </a: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da </a:t>
            </a: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baixa</a:t>
            </a: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no sistema.</a:t>
            </a:r>
            <a:endParaRPr lang="es-MX" sz="13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18" y="1849247"/>
            <a:ext cx="2132580" cy="1598659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1" y="4106976"/>
            <a:ext cx="1354428" cy="1096194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6692671" y="1986216"/>
            <a:ext cx="783961" cy="466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7225423" y="1368266"/>
            <a:ext cx="251209" cy="6078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59508" y="5065351"/>
            <a:ext cx="350347" cy="170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995296" y="4452907"/>
            <a:ext cx="251209" cy="6078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m 3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1" y="5424425"/>
            <a:ext cx="3153856" cy="8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Oval 60"/>
          <p:cNvSpPr/>
          <p:nvPr/>
        </p:nvSpPr>
        <p:spPr>
          <a:xfrm>
            <a:off x="1533558" y="5562032"/>
            <a:ext cx="1517840" cy="1416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2122137" y="4959170"/>
            <a:ext cx="251209" cy="6078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m 1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08" y="4264476"/>
            <a:ext cx="830491" cy="161495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Oval 65"/>
          <p:cNvSpPr/>
          <p:nvPr/>
        </p:nvSpPr>
        <p:spPr>
          <a:xfrm>
            <a:off x="6841140" y="4487911"/>
            <a:ext cx="350347" cy="170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7109612" y="4031808"/>
            <a:ext cx="222273" cy="3807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3717" y="4895666"/>
            <a:ext cx="1049026" cy="487048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8008230" y="5180687"/>
            <a:ext cx="548221" cy="200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8280295" y="4743877"/>
            <a:ext cx="222273" cy="3807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3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155575" y="7148"/>
            <a:ext cx="11900724" cy="666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4" name="Retângulo 73"/>
          <p:cNvSpPr/>
          <p:nvPr/>
        </p:nvSpPr>
        <p:spPr>
          <a:xfrm>
            <a:off x="5354913" y="3100679"/>
            <a:ext cx="21804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37" name="Retângulo 86"/>
          <p:cNvSpPr/>
          <p:nvPr/>
        </p:nvSpPr>
        <p:spPr>
          <a:xfrm>
            <a:off x="474638" y="1583795"/>
            <a:ext cx="51168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arenR"/>
            </a:pP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Todo filme receberá o selo Garantia Cinépolis?</a:t>
            </a:r>
          </a:p>
          <a:p>
            <a:pPr algn="just"/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Não. Apenas os filmes indicados pela área de Programação.</a:t>
            </a:r>
            <a:endParaRPr lang="pt-BR" sz="120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endParaRPr lang="pt-BR" sz="12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pt-BR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2) O que é Garantia Cinépolis?</a:t>
            </a:r>
            <a:endParaRPr lang="pt-BR" sz="12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É o direito do cliente desistir do filme que está assistindo em no máximo 30 minutos. Terá o direito de assistir outra sessão (não necessariamente sendo outro filme com selo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G</a:t>
            </a:r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arantia Cinepolis) no período de 30 dias, por meio de um </a:t>
            </a:r>
            <a:r>
              <a:rPr lang="en-US" sz="12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voucher.     </a:t>
            </a:r>
          </a:p>
          <a:p>
            <a:pPr algn="just"/>
            <a:endParaRPr lang="en-US" sz="12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200" b="1" dirty="0">
                <a:solidFill>
                  <a:srgbClr val="0068AC"/>
                </a:solidFill>
                <a:latin typeface="Lucida Bright" panose="02040602050505020304" pitchFamily="18" charset="0"/>
              </a:rPr>
              <a:t>3</a:t>
            </a: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 Em qual mídia, o  cliente</a:t>
            </a:r>
            <a:r>
              <a:rPr lang="en-US" sz="1200" b="1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usufruirá do filme com o selo Garantia Cinepolis?</a:t>
            </a:r>
          </a:p>
          <a:p>
            <a:pPr algn="just"/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Em todas as mídias: Bilheteria, Internet e ATM.</a:t>
            </a:r>
          </a:p>
          <a:p>
            <a:pPr algn="just"/>
            <a:endParaRPr lang="en-US" sz="12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200" b="1" dirty="0">
                <a:solidFill>
                  <a:srgbClr val="0068AC"/>
                </a:solidFill>
                <a:latin typeface="Lucida Bright" panose="02040602050505020304" pitchFamily="18" charset="0"/>
              </a:rPr>
              <a:t>4</a:t>
            </a: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 O cliente que receber </a:t>
            </a:r>
            <a:r>
              <a:rPr lang="en-US" sz="1200" b="1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voucher</a:t>
            </a: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Garantia Cinepolis Tradicional terá direito em assistir na sala VIP, IMAX ou 4DX?</a:t>
            </a:r>
          </a:p>
          <a:p>
            <a:pPr algn="just"/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Não, somente na Tradicional. Agora, o contrário, será possível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(em qualquer cinema Cinépolis).</a:t>
            </a:r>
          </a:p>
          <a:p>
            <a:pPr algn="just"/>
            <a:endParaRPr lang="en-US" sz="12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200" b="1" dirty="0">
                <a:solidFill>
                  <a:srgbClr val="0068AC"/>
                </a:solidFill>
                <a:latin typeface="Lucida Bright" panose="02040602050505020304" pitchFamily="18" charset="0"/>
              </a:rPr>
              <a:t>5</a:t>
            </a: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 O cliente terá o direito de solicitar seu dinheiro de volta ao invés de receber o </a:t>
            </a:r>
            <a:r>
              <a:rPr lang="en-US" sz="1200" b="1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voucher</a:t>
            </a: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?</a:t>
            </a:r>
          </a:p>
          <a:p>
            <a:pPr algn="just"/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Não, somente o </a:t>
            </a:r>
            <a:r>
              <a:rPr lang="en-US" sz="12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voucher.</a:t>
            </a:r>
          </a:p>
          <a:p>
            <a:pPr algn="just"/>
            <a:endParaRPr lang="en-US" sz="1200" i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6) O responsável pelo Turno deve entregar a cortesia sem reter o ingresso do cliente?</a:t>
            </a:r>
            <a:endParaRPr lang="en-US" sz="12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Não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.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Deve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reter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o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ingresso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e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carimbar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como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sendo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Garantia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Cinépolis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(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cada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cinema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deve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providenciar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a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confecção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do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mesmo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). </a:t>
            </a:r>
            <a:endParaRPr lang="en-US" sz="1200" i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endParaRPr lang="en-US" sz="1200" i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endParaRPr lang="en-US" sz="12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endParaRPr lang="pt-BR" sz="12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549" y="2956032"/>
            <a:ext cx="342900" cy="2762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961" y="2885884"/>
            <a:ext cx="342900" cy="2762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240" y="2212278"/>
            <a:ext cx="1704975" cy="1905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3984" y="2182773"/>
            <a:ext cx="1704975" cy="1905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3562" y="1155836"/>
            <a:ext cx="3061616" cy="342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8145" y="2282461"/>
            <a:ext cx="276225" cy="1524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0611" y="2282461"/>
            <a:ext cx="276225" cy="152400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>
            <a:off x="7964269" y="1043735"/>
            <a:ext cx="215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0068AC"/>
                </a:solidFill>
              </a:rPr>
              <a:t>Comunicação Visual:</a:t>
            </a:r>
            <a:endParaRPr lang="pt-BR" b="1" dirty="0">
              <a:solidFill>
                <a:srgbClr val="0068AC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290355" y="944433"/>
            <a:ext cx="11658603" cy="5724927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015402" y="739119"/>
            <a:ext cx="3700778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Informações Importantes: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34" name="Conector reto 33"/>
          <p:cNvCxnSpPr/>
          <p:nvPr/>
        </p:nvCxnSpPr>
        <p:spPr>
          <a:xfrm flipH="1">
            <a:off x="5680587" y="1323863"/>
            <a:ext cx="10368" cy="5165477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>
                <a:solidFill>
                  <a:srgbClr val="0070C0"/>
                </a:solidFill>
              </a:rPr>
              <a:t> Versão 1.1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Junho/2018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2945651" y="7148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smtClean="0"/>
              <a:t>GUIA RÁPIDO</a:t>
            </a:r>
          </a:p>
          <a:p>
            <a:r>
              <a:rPr lang="es-MX" sz="1400" dirty="0" smtClean="0"/>
              <a:t>Garantia Cinépolis – sistema Vista</a:t>
            </a:r>
          </a:p>
          <a:p>
            <a:r>
              <a:rPr lang="es-MX" sz="1400" dirty="0" smtClean="0"/>
              <a:t> BRA-GR-GAR-CIN-00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41" name="Retângulo 38"/>
          <p:cNvSpPr/>
          <p:nvPr/>
        </p:nvSpPr>
        <p:spPr>
          <a:xfrm>
            <a:off x="1674283" y="1178750"/>
            <a:ext cx="237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0068AC"/>
                </a:solidFill>
              </a:rPr>
              <a:t>Perguntas e Respostas:</a:t>
            </a:r>
            <a:endParaRPr lang="pt-BR" b="1" dirty="0">
              <a:solidFill>
                <a:srgbClr val="0068AC"/>
              </a:solidFill>
            </a:endParaRPr>
          </a:p>
        </p:txBody>
      </p:sp>
      <p:sp>
        <p:nvSpPr>
          <p:cNvPr id="50" name="Retângulo 38"/>
          <p:cNvSpPr/>
          <p:nvPr/>
        </p:nvSpPr>
        <p:spPr>
          <a:xfrm>
            <a:off x="6635614" y="3519010"/>
            <a:ext cx="481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0068AC"/>
                </a:solidFill>
              </a:rPr>
              <a:t>Explicativo a respeito do selo Garantia Cinépolis:</a:t>
            </a:r>
          </a:p>
        </p:txBody>
      </p:sp>
      <p:cxnSp>
        <p:nvCxnSpPr>
          <p:cNvPr id="51" name="Conector reto 33"/>
          <p:cNvCxnSpPr/>
          <p:nvPr/>
        </p:nvCxnSpPr>
        <p:spPr>
          <a:xfrm flipH="1" flipV="1">
            <a:off x="5921548" y="3474005"/>
            <a:ext cx="5716320" cy="15319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86"/>
          <p:cNvSpPr/>
          <p:nvPr/>
        </p:nvSpPr>
        <p:spPr>
          <a:xfrm>
            <a:off x="6239170" y="2933945"/>
            <a:ext cx="1676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Display</a:t>
            </a:r>
            <a:r>
              <a:rPr lang="en-US" sz="12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 em acrílico 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para Poster.</a:t>
            </a:r>
            <a:endParaRPr lang="en-US" sz="1200" dirty="0">
              <a:solidFill>
                <a:srgbClr val="0070C0"/>
              </a:solidFill>
              <a:latin typeface="Lucida Bright" panose="02040602050505020304" pitchFamily="18" charset="0"/>
            </a:endParaRPr>
          </a:p>
        </p:txBody>
      </p:sp>
      <p:pic>
        <p:nvPicPr>
          <p:cNvPr id="53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87" y="1538790"/>
            <a:ext cx="1368323" cy="1057341"/>
          </a:xfrm>
          <a:prstGeom prst="rect">
            <a:avLst/>
          </a:prstGeom>
        </p:spPr>
      </p:pic>
      <p:sp>
        <p:nvSpPr>
          <p:cNvPr id="54" name="Retângulo 86"/>
          <p:cNvSpPr/>
          <p:nvPr/>
        </p:nvSpPr>
        <p:spPr>
          <a:xfrm>
            <a:off x="9216744" y="2663915"/>
            <a:ext cx="1829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Selo Garantia 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Cinepolis para 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Carteleras.</a:t>
            </a:r>
            <a:endParaRPr lang="en-US" sz="1200" dirty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ctr"/>
            <a:endParaRPr lang="pt-BR" sz="1200" dirty="0">
              <a:solidFill>
                <a:srgbClr val="0070C0"/>
              </a:solidFill>
              <a:latin typeface="Lucida Bright" panose="02040602050505020304" pitchFamily="18" charset="0"/>
            </a:endParaRPr>
          </a:p>
        </p:txBody>
      </p:sp>
      <p:pic>
        <p:nvPicPr>
          <p:cNvPr id="60" name="72 Imagen" descr="C:\Users\Luis\Documents\CINEPOLIS\Taquilla julio 2013\FOTOS\Fotos Faby Editadas\CAM00192a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56" y="4242566"/>
            <a:ext cx="1464000" cy="107664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Retângulo de cantos arredondados 2"/>
          <p:cNvSpPr/>
          <p:nvPr/>
        </p:nvSpPr>
        <p:spPr>
          <a:xfrm>
            <a:off x="5947474" y="5904275"/>
            <a:ext cx="5838577" cy="678810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aixaDeTexto 46"/>
          <p:cNvSpPr txBox="1"/>
          <p:nvPr/>
        </p:nvSpPr>
        <p:spPr>
          <a:xfrm>
            <a:off x="5851304" y="5997764"/>
            <a:ext cx="5825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    ATENÇÃO: 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O Cinepolito deve imprimir uma cópia do Regulamento disponível no    </a:t>
            </a:r>
            <a:b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</a:b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                     site da Cinépolis e guardar na pasta da Bilheteria</a:t>
            </a:r>
            <a:r>
              <a:rPr lang="es-MX" sz="105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para possível   </a:t>
            </a:r>
            <a:b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</a:b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                     consulta por parte do cliente.</a:t>
            </a:r>
            <a:endParaRPr lang="pt-BR" sz="105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66" name="Retângulo 48"/>
          <p:cNvSpPr/>
          <p:nvPr/>
        </p:nvSpPr>
        <p:spPr>
          <a:xfrm>
            <a:off x="7774398" y="3834045"/>
            <a:ext cx="39810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3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Cinepolito: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Ao vender um ingresso com selo Garantia Cinépolis, o colaborador deve dizer no ato da entrega dos ingressos:</a:t>
            </a:r>
          </a:p>
          <a:p>
            <a:pPr algn="just">
              <a:tabLst>
                <a:tab pos="900113" algn="l"/>
              </a:tabLst>
            </a:pPr>
            <a:endParaRPr lang="es-MX" sz="120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>
              <a:tabLst>
                <a:tab pos="900113" algn="l"/>
              </a:tabLst>
            </a:pP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- Sr(a), o ingresso Garantia Cinepolis lhe dá o direito de assistir outro filme, caso não goste deste.  </a:t>
            </a:r>
          </a:p>
          <a:p>
            <a:pPr algn="just">
              <a:tabLst>
                <a:tab pos="900113" algn="l"/>
              </a:tabLst>
            </a:pP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O sr(a) terá no máximo 30 minutos para decidir. Se isso ocorrer, deve sair da sala e pedir por uma cortesia aqui mesmo</a:t>
            </a:r>
            <a:r>
              <a:rPr lang="es-MX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dando o direito de assistir outro filme de sua escolha</a:t>
            </a:r>
            <a:r>
              <a:rPr lang="es-MX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6377" y="1419989"/>
            <a:ext cx="1069554" cy="14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295999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bg1"/>
            </a:solidFill>
            <a:latin typeface="Lucida San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" ma:contentTypeDescription="Create a new document." ma:contentTypeScope="" ma:versionID="334149326a64982d3b15fe1bb3626b52">
  <xsd:schema xmlns:xsd="http://www.w3.org/2001/XMLSchema" xmlns:xs="http://www.w3.org/2001/XMLSchema" xmlns:p="http://schemas.microsoft.com/office/2006/metadata/properties" xmlns:ns2="b434cdbb-54b5-49ea-a40b-8752fccc213c" targetNamespace="http://schemas.microsoft.com/office/2006/metadata/properties" ma:root="true" ma:fieldsID="eddd2c58a5d112a168fbe3204970eb5e" ns2:_="">
    <xsd:import namespace="b434cdbb-54b5-49ea-a40b-8752fccc213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13E624-94BB-4095-9EA6-73964D11847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434cdbb-54b5-49ea-a40b-8752fccc213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F08338-3585-466D-AF1C-11AF2CE37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C5E163-E970-4ECD-845B-10C45414CF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13305</TotalTime>
  <Words>633</Words>
  <Application>Microsoft Office PowerPoint</Application>
  <PresentationFormat>Widescreen</PresentationFormat>
  <Paragraphs>83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Clarendon BT</vt:lpstr>
      <vt:lpstr>Lucida Bright</vt:lpstr>
      <vt:lpstr>Lucida Sans</vt:lpstr>
      <vt:lpstr>Tema de Office</vt:lpstr>
      <vt:lpstr>GUIA RÁPIDO GARANTIA CINÉPOLIS SISTEMA VISTA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SAAG</dc:creator>
  <cp:lastModifiedBy>Daniele Endler (ext. Scanton)</cp:lastModifiedBy>
  <cp:revision>1015</cp:revision>
  <cp:lastPrinted>2017-06-21T21:12:17Z</cp:lastPrinted>
  <dcterms:created xsi:type="dcterms:W3CDTF">2011-07-21T16:01:35Z</dcterms:created>
  <dcterms:modified xsi:type="dcterms:W3CDTF">2018-06-12T13:16:16Z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