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66" r:id="rId4"/>
    <p:sldId id="264" r:id="rId5"/>
    <p:sldId id="265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7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426" autoAdjust="0"/>
    <p:restoredTop sz="94660"/>
  </p:normalViewPr>
  <p:slideViewPr>
    <p:cSldViewPr snapToGrid="0">
      <p:cViewPr varScale="1">
        <p:scale>
          <a:sx n="74" d="100"/>
          <a:sy n="74" d="100"/>
        </p:scale>
        <p:origin x="4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9/23/2016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9/23/2016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9/23/2016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9/23/2016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9/23/2016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9/23/2016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9/23/2016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9/23/2016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9/23/2016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9/23/2016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9/23/2016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9/23/2016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9/23/2016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9/23/2016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9/23/2016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R" dirty="0" smtClean="0"/>
              <a:t>Processo de Manutenção</a:t>
            </a:r>
            <a:br>
              <a:rPr lang="es-CR" dirty="0" smtClean="0"/>
            </a:br>
            <a:r>
              <a:rPr lang="es-CR" sz="2400" b="0" dirty="0" smtClean="0"/>
              <a:t> </a:t>
            </a:r>
            <a:endParaRPr lang="es-CR" sz="3200" b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1514" y="5259074"/>
            <a:ext cx="11229601" cy="1762211"/>
          </a:xfrm>
        </p:spPr>
        <p:txBody>
          <a:bodyPr>
            <a:noAutofit/>
          </a:bodyPr>
          <a:lstStyle/>
          <a:p>
            <a:r>
              <a:rPr lang="en-US" dirty="0" smtClean="0"/>
              <a:t>                              </a:t>
            </a:r>
          </a:p>
          <a:p>
            <a:r>
              <a:rPr lang="en-US" dirty="0" smtClean="0">
                <a:solidFill>
                  <a:srgbClr val="FFC000"/>
                </a:solidFill>
              </a:rPr>
              <a:t>SUS</a:t>
            </a:r>
            <a:r>
              <a:rPr lang="en-US" dirty="0" smtClean="0"/>
              <a:t>.Scanton US. </a:t>
            </a: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3742187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</a:t>
            </a:r>
            <a:r>
              <a:rPr lang="en-US" dirty="0" smtClean="0"/>
              <a:t>. Objetivo e Critérios</a:t>
            </a:r>
            <a:endParaRPr lang="es-CR" dirty="0"/>
          </a:p>
        </p:txBody>
      </p:sp>
      <p:sp>
        <p:nvSpPr>
          <p:cNvPr id="17" name="Rectangle 16"/>
          <p:cNvSpPr/>
          <p:nvPr/>
        </p:nvSpPr>
        <p:spPr>
          <a:xfrm>
            <a:off x="10573068" y="6542053"/>
            <a:ext cx="161133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FFC000"/>
                </a:solidFill>
              </a:rPr>
              <a:t>SUS</a:t>
            </a:r>
            <a:r>
              <a:rPr lang="en-US" sz="1400" dirty="0"/>
              <a:t>.Scanton US. </a:t>
            </a:r>
            <a:endParaRPr lang="es-CR" sz="1400" dirty="0"/>
          </a:p>
        </p:txBody>
      </p:sp>
      <p:sp>
        <p:nvSpPr>
          <p:cNvPr id="32" name="TextBox 31"/>
          <p:cNvSpPr txBox="1"/>
          <p:nvPr/>
        </p:nvSpPr>
        <p:spPr>
          <a:xfrm>
            <a:off x="628233" y="3379681"/>
            <a:ext cx="109355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/>
              <a:t>Objetivo: Preencher as Planilhas de Check List correspondente ao período a fim de identificar a necessidade de reparo ou substituição de algum equipamento/ peça do cinema; além de obter arquivo das planilhas preenchidas e assinadas para controle e apresentação nas intervenções nacionais e internacionais.</a:t>
            </a:r>
          </a:p>
        </p:txBody>
      </p:sp>
    </p:spTree>
    <p:extLst>
      <p:ext uri="{BB962C8B-B14F-4D97-AF65-F5344CB8AC3E}">
        <p14:creationId xmlns:p14="http://schemas.microsoft.com/office/powerpoint/2010/main" val="3434640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</a:t>
            </a:r>
            <a:r>
              <a:rPr lang="en-US" dirty="0" smtClean="0"/>
              <a:t>. Fluxo de Trabalho</a:t>
            </a:r>
            <a:endParaRPr lang="es-CR" dirty="0"/>
          </a:p>
        </p:txBody>
      </p:sp>
      <p:sp>
        <p:nvSpPr>
          <p:cNvPr id="3" name="Rounded Rectangle 2"/>
          <p:cNvSpPr/>
          <p:nvPr/>
        </p:nvSpPr>
        <p:spPr>
          <a:xfrm>
            <a:off x="447802" y="2331072"/>
            <a:ext cx="2401285" cy="1918956"/>
          </a:xfrm>
          <a:prstGeom prst="roundRect">
            <a:avLst/>
          </a:prstGeom>
          <a:solidFill>
            <a:schemeClr val="tx1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R" sz="1600" dirty="0" smtClean="0">
                <a:solidFill>
                  <a:sysClr val="windowText" lastClr="000000"/>
                </a:solidFill>
              </a:rPr>
              <a:t>Obter a planilha Check List na Gerência por meio de uma pasta</a:t>
            </a:r>
            <a:endParaRPr lang="es-CR" sz="1600" dirty="0">
              <a:solidFill>
                <a:sysClr val="windowText" lastClr="000000"/>
              </a:solidFill>
            </a:endParaRPr>
          </a:p>
        </p:txBody>
      </p:sp>
      <p:sp>
        <p:nvSpPr>
          <p:cNvPr id="10" name="Right Arrow 9"/>
          <p:cNvSpPr/>
          <p:nvPr/>
        </p:nvSpPr>
        <p:spPr>
          <a:xfrm>
            <a:off x="3430221" y="2993589"/>
            <a:ext cx="402771" cy="424543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 dirty="0"/>
          </a:p>
        </p:txBody>
      </p:sp>
      <p:sp>
        <p:nvSpPr>
          <p:cNvPr id="17" name="Rectangle 16"/>
          <p:cNvSpPr/>
          <p:nvPr/>
        </p:nvSpPr>
        <p:spPr>
          <a:xfrm>
            <a:off x="10573068" y="6542053"/>
            <a:ext cx="161133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FFC000"/>
                </a:solidFill>
              </a:rPr>
              <a:t>SUS</a:t>
            </a:r>
            <a:r>
              <a:rPr lang="en-US" sz="1400" dirty="0"/>
              <a:t>.Scanton US. </a:t>
            </a:r>
            <a:endParaRPr lang="es-CR" sz="1400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1223440" y="3863661"/>
            <a:ext cx="0" cy="66970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1148" y="4520010"/>
            <a:ext cx="2441694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Necessário que as pastas </a:t>
            </a:r>
          </a:p>
          <a:p>
            <a:pPr algn="ctr"/>
            <a:r>
              <a:rPr lang="en-US" sz="1400" dirty="0" smtClean="0"/>
              <a:t>estejam de fácil acesso </a:t>
            </a:r>
          </a:p>
          <a:p>
            <a:pPr algn="ctr"/>
            <a:r>
              <a:rPr lang="en-US" sz="1400" dirty="0"/>
              <a:t>n</a:t>
            </a:r>
            <a:r>
              <a:rPr lang="en-US" sz="1400" dirty="0" smtClean="0"/>
              <a:t>a Gerência para o </a:t>
            </a:r>
          </a:p>
          <a:p>
            <a:pPr algn="ctr"/>
            <a:r>
              <a:rPr lang="en-US" sz="1400" dirty="0" smtClean="0"/>
              <a:t>Responsável</a:t>
            </a:r>
            <a:r>
              <a:rPr lang="en-US" sz="1400" dirty="0"/>
              <a:t> </a:t>
            </a:r>
            <a:r>
              <a:rPr lang="en-US" sz="1400" dirty="0" smtClean="0"/>
              <a:t>pela </a:t>
            </a:r>
          </a:p>
          <a:p>
            <a:pPr algn="ctr"/>
            <a:r>
              <a:rPr lang="en-US" sz="1400" dirty="0" smtClean="0"/>
              <a:t>Manutenção.</a:t>
            </a:r>
            <a:endParaRPr lang="en-US" sz="1400" dirty="0" smtClean="0">
              <a:solidFill>
                <a:srgbClr val="FF0000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4428035" y="2357625"/>
            <a:ext cx="2401285" cy="1905282"/>
          </a:xfrm>
          <a:prstGeom prst="roundRect">
            <a:avLst/>
          </a:prstGeom>
          <a:solidFill>
            <a:schemeClr val="tx1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R" sz="1600" dirty="0" smtClean="0">
                <a:solidFill>
                  <a:sysClr val="windowText" lastClr="000000"/>
                </a:solidFill>
              </a:rPr>
              <a:t>Preencher a Planilha de </a:t>
            </a:r>
            <a:r>
              <a:rPr lang="es-CR" sz="1600" dirty="0" smtClean="0">
                <a:solidFill>
                  <a:schemeClr val="bg1"/>
                </a:solidFill>
              </a:rPr>
              <a:t>Check </a:t>
            </a:r>
            <a:r>
              <a:rPr lang="es-CR" sz="1600" dirty="0">
                <a:solidFill>
                  <a:schemeClr val="bg1"/>
                </a:solidFill>
              </a:rPr>
              <a:t>L</a:t>
            </a:r>
            <a:r>
              <a:rPr lang="es-CR" sz="1600" dirty="0" smtClean="0">
                <a:solidFill>
                  <a:schemeClr val="bg1"/>
                </a:solidFill>
              </a:rPr>
              <a:t>ist correspondente ao calendário</a:t>
            </a:r>
            <a:endParaRPr lang="es-CR" sz="1600" dirty="0">
              <a:solidFill>
                <a:schemeClr val="bg1"/>
              </a:solidFill>
            </a:endParaRPr>
          </a:p>
        </p:txBody>
      </p:sp>
      <p:sp>
        <p:nvSpPr>
          <p:cNvPr id="22" name="Right Arrow 21"/>
          <p:cNvSpPr/>
          <p:nvPr/>
        </p:nvSpPr>
        <p:spPr>
          <a:xfrm>
            <a:off x="7410454" y="3031247"/>
            <a:ext cx="402771" cy="424543"/>
          </a:xfrm>
          <a:prstGeom prst="rightArrow">
            <a:avLst/>
          </a:prstGeom>
          <a:solidFill>
            <a:schemeClr val="tx1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 dirty="0"/>
          </a:p>
        </p:txBody>
      </p:sp>
      <p:sp>
        <p:nvSpPr>
          <p:cNvPr id="24" name="Rounded Rectangle 23"/>
          <p:cNvSpPr/>
          <p:nvPr/>
        </p:nvSpPr>
        <p:spPr>
          <a:xfrm>
            <a:off x="8436087" y="2352058"/>
            <a:ext cx="2459831" cy="1872212"/>
          </a:xfrm>
          <a:prstGeom prst="roundRect">
            <a:avLst/>
          </a:prstGeom>
          <a:solidFill>
            <a:schemeClr val="tx1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R" sz="1500" dirty="0" smtClean="0">
                <a:solidFill>
                  <a:sysClr val="windowText" lastClr="000000"/>
                </a:solidFill>
              </a:rPr>
              <a:t>Disponibilizar a planilha devidamente preenchida para que o Gerente de Conjunto e Regionais possam analisar e assinar</a:t>
            </a:r>
            <a:endParaRPr lang="es-CR" sz="1500" dirty="0">
              <a:solidFill>
                <a:sysClr val="windowText" lastClr="00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459420" y="4559121"/>
            <a:ext cx="8385629" cy="1600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Sempre que um item precisar</a:t>
            </a:r>
            <a:endParaRPr lang="en-US" sz="1400" dirty="0"/>
          </a:p>
          <a:p>
            <a:pPr algn="ctr"/>
            <a:r>
              <a:rPr lang="en-US" sz="1400" dirty="0"/>
              <a:t>s</a:t>
            </a:r>
            <a:r>
              <a:rPr lang="en-US" sz="1400" dirty="0" smtClean="0"/>
              <a:t>er reparado e não for aprovado; </a:t>
            </a:r>
          </a:p>
          <a:p>
            <a:pPr algn="ctr"/>
            <a:r>
              <a:rPr lang="en-US" sz="1400" dirty="0" smtClean="0"/>
              <a:t>preencher o campo de </a:t>
            </a:r>
            <a:r>
              <a:rPr lang="en-US" sz="1400" dirty="0"/>
              <a:t>i</a:t>
            </a:r>
            <a:r>
              <a:rPr lang="en-US" sz="1400" dirty="0" smtClean="0"/>
              <a:t>tens </a:t>
            </a:r>
          </a:p>
          <a:p>
            <a:pPr algn="ctr"/>
            <a:r>
              <a:rPr lang="en-US" sz="1400" dirty="0" smtClean="0"/>
              <a:t>negados na planilha explicando o motivo. </a:t>
            </a:r>
          </a:p>
          <a:p>
            <a:pPr algn="ctr"/>
            <a:r>
              <a:rPr lang="en-US" sz="1400" dirty="0" smtClean="0"/>
              <a:t>Assinar e anexar e-mails de reprovação/ pedidos </a:t>
            </a:r>
          </a:p>
          <a:p>
            <a:pPr algn="ctr"/>
            <a:r>
              <a:rPr lang="en-US" sz="1400" dirty="0" smtClean="0"/>
              <a:t>de orçamento junto a planilha.</a:t>
            </a:r>
          </a:p>
          <a:p>
            <a:pPr algn="ctr"/>
            <a:r>
              <a:rPr lang="en-US" sz="1400" dirty="0" smtClean="0"/>
              <a:t>Incluir no campo Comentários Gerais, o tempo dedicado para cada serviço realizado no dia.</a:t>
            </a:r>
            <a:endParaRPr lang="pt-BR" sz="1400" dirty="0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5652235" y="3889419"/>
            <a:ext cx="0" cy="66970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73068" y="6227614"/>
            <a:ext cx="1569067" cy="622216"/>
          </a:xfrm>
          <a:prstGeom prst="rect">
            <a:avLst/>
          </a:prstGeom>
        </p:spPr>
      </p:pic>
      <p:sp>
        <p:nvSpPr>
          <p:cNvPr id="32" name="TextBox 31"/>
          <p:cNvSpPr txBox="1"/>
          <p:nvPr/>
        </p:nvSpPr>
        <p:spPr>
          <a:xfrm>
            <a:off x="127967" y="6325957"/>
            <a:ext cx="114890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Observação: Uma vez por mês, o Gerente de Conjunto deve arquivar as planilhas que foram preenchidas para possível consulta </a:t>
            </a:r>
          </a:p>
          <a:p>
            <a:pPr algn="ctr"/>
            <a:r>
              <a:rPr lang="en-US" sz="1400" dirty="0" smtClean="0"/>
              <a:t>de orçamento (quando necessário) e para intervenções dos Regionais da Manutenção e Operações Nacional e Internacional.</a:t>
            </a:r>
          </a:p>
        </p:txBody>
      </p:sp>
    </p:spTree>
    <p:extLst>
      <p:ext uri="{BB962C8B-B14F-4D97-AF65-F5344CB8AC3E}">
        <p14:creationId xmlns:p14="http://schemas.microsoft.com/office/powerpoint/2010/main" val="3557785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2. Apoios Visuais</a:t>
            </a:r>
            <a:endParaRPr lang="es-C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6099" y="2380422"/>
            <a:ext cx="2881167" cy="416076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26622" y="2393674"/>
            <a:ext cx="2833452" cy="414751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40883" y="2393674"/>
            <a:ext cx="2847303" cy="414751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9980344" y="3623140"/>
            <a:ext cx="2212465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/>
              <a:t>Ao lado das </a:t>
            </a:r>
          </a:p>
          <a:p>
            <a:pPr algn="ctr"/>
            <a:r>
              <a:rPr lang="en-US" sz="1400" b="1" dirty="0" smtClean="0"/>
              <a:t>máquinas </a:t>
            </a:r>
          </a:p>
          <a:p>
            <a:pPr algn="ctr"/>
            <a:r>
              <a:rPr lang="en-US" sz="1400" b="1" dirty="0" smtClean="0"/>
              <a:t>acomodados </a:t>
            </a:r>
          </a:p>
          <a:p>
            <a:pPr algn="ctr"/>
            <a:r>
              <a:rPr lang="en-US" sz="1400" b="1" dirty="0" smtClean="0"/>
              <a:t>em um acrílico, exceto</a:t>
            </a:r>
            <a:endParaRPr lang="en-US" sz="1400" b="1" dirty="0"/>
          </a:p>
          <a:p>
            <a:pPr algn="ctr"/>
            <a:r>
              <a:rPr lang="en-US" sz="1400" b="1" dirty="0" smtClean="0"/>
              <a:t>o procedimento de </a:t>
            </a:r>
          </a:p>
          <a:p>
            <a:pPr algn="ctr"/>
            <a:r>
              <a:rPr lang="en-US" sz="1400" b="1" dirty="0" smtClean="0"/>
              <a:t>poltronas. Neste caso,</a:t>
            </a:r>
          </a:p>
          <a:p>
            <a:pPr algn="ctr"/>
            <a:r>
              <a:rPr lang="en-US" sz="1400" b="1" dirty="0" smtClean="0"/>
              <a:t>disponibilizar na área </a:t>
            </a:r>
          </a:p>
          <a:p>
            <a:pPr algn="ctr"/>
            <a:r>
              <a:rPr lang="en-US" sz="1400" b="1" dirty="0"/>
              <a:t>d</a:t>
            </a:r>
            <a:r>
              <a:rPr lang="en-US" sz="1400" b="1" dirty="0" smtClean="0"/>
              <a:t>e trabalho.</a:t>
            </a:r>
            <a:endParaRPr lang="pt-BR" sz="1400" b="1" dirty="0"/>
          </a:p>
        </p:txBody>
      </p:sp>
      <p:sp>
        <p:nvSpPr>
          <p:cNvPr id="3" name="Left Brace 2"/>
          <p:cNvSpPr/>
          <p:nvPr/>
        </p:nvSpPr>
        <p:spPr>
          <a:xfrm>
            <a:off x="9800978" y="2588653"/>
            <a:ext cx="424847" cy="3747752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Oval Callout 4"/>
          <p:cNvSpPr/>
          <p:nvPr/>
        </p:nvSpPr>
        <p:spPr>
          <a:xfrm>
            <a:off x="5824552" y="641988"/>
            <a:ext cx="2032661" cy="1164934"/>
          </a:xfrm>
          <a:prstGeom prst="wedgeEllipseCallout">
            <a:avLst>
              <a:gd name="adj1" fmla="val -75322"/>
              <a:gd name="adj2" fmla="val 113355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Apresentar Apoios Visuais</a:t>
            </a: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2281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</a:t>
            </a:r>
            <a:r>
              <a:rPr lang="en-US" dirty="0" smtClean="0"/>
              <a:t>. Planilhas</a:t>
            </a:r>
            <a:r>
              <a:rPr lang="en-US" dirty="0"/>
              <a:t> </a:t>
            </a:r>
            <a:r>
              <a:rPr lang="en-US" dirty="0" smtClean="0"/>
              <a:t>Check List Manutenção</a:t>
            </a:r>
            <a:endParaRPr lang="es-CR" dirty="0"/>
          </a:p>
        </p:txBody>
      </p:sp>
      <p:sp>
        <p:nvSpPr>
          <p:cNvPr id="7" name="Rectangle 6"/>
          <p:cNvSpPr/>
          <p:nvPr/>
        </p:nvSpPr>
        <p:spPr>
          <a:xfrm>
            <a:off x="10573068" y="6542053"/>
            <a:ext cx="161133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FFC000"/>
                </a:solidFill>
              </a:rPr>
              <a:t>SUS</a:t>
            </a:r>
            <a:r>
              <a:rPr lang="en-US" sz="1400" dirty="0"/>
              <a:t>.Scanton US. </a:t>
            </a:r>
            <a:endParaRPr lang="es-CR" sz="1400" dirty="0"/>
          </a:p>
        </p:txBody>
      </p:sp>
      <p:sp>
        <p:nvSpPr>
          <p:cNvPr id="5" name="TextBox 4"/>
          <p:cNvSpPr txBox="1"/>
          <p:nvPr/>
        </p:nvSpPr>
        <p:spPr>
          <a:xfrm>
            <a:off x="1481072" y="3395070"/>
            <a:ext cx="831189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600" b="1" dirty="0" smtClean="0"/>
              <a:t>Apresentar as planilhas</a:t>
            </a:r>
            <a:endParaRPr lang="pt-BR" sz="5600" b="1" dirty="0"/>
          </a:p>
        </p:txBody>
      </p:sp>
    </p:spTree>
    <p:extLst>
      <p:ext uri="{BB962C8B-B14F-4D97-AF65-F5344CB8AC3E}">
        <p14:creationId xmlns:p14="http://schemas.microsoft.com/office/powerpoint/2010/main" val="3778164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Quotable</Template>
  <TotalTime>1343</TotalTime>
  <Words>262</Words>
  <Application>Microsoft Office PowerPoint</Application>
  <PresentationFormat>Panorámica</PresentationFormat>
  <Paragraphs>38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8" baseType="lpstr">
      <vt:lpstr>Century Gothic</vt:lpstr>
      <vt:lpstr>Wingdings 2</vt:lpstr>
      <vt:lpstr>Quotable</vt:lpstr>
      <vt:lpstr>Processo de Manutenção  </vt:lpstr>
      <vt:lpstr>1. Objetivo e Critérios</vt:lpstr>
      <vt:lpstr>1. Fluxo de Trabalho</vt:lpstr>
      <vt:lpstr>2. Apoios Visuais</vt:lpstr>
      <vt:lpstr>3. Planilhas Check List Manutenção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Audit Methodology</dc:title>
  <dc:creator>glewis</dc:creator>
  <cp:lastModifiedBy>Alejandra Y Bravo Cortes</cp:lastModifiedBy>
  <cp:revision>86</cp:revision>
  <dcterms:created xsi:type="dcterms:W3CDTF">2015-07-14T15:21:58Z</dcterms:created>
  <dcterms:modified xsi:type="dcterms:W3CDTF">2016-09-23T15:06:02Z</dcterms:modified>
</cp:coreProperties>
</file>