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6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Processo de Manutenção</a:t>
            </a:r>
            <a:br>
              <a:rPr lang="es-CR" dirty="0" smtClean="0"/>
            </a:br>
            <a:r>
              <a:rPr lang="es-CR" sz="2400" b="0" dirty="0" smtClean="0"/>
              <a:t> </a:t>
            </a:r>
            <a:endParaRPr lang="es-CR" sz="32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14" y="5259074"/>
            <a:ext cx="11229601" cy="1762211"/>
          </a:xfrm>
        </p:spPr>
        <p:txBody>
          <a:bodyPr>
            <a:noAutofit/>
          </a:bodyPr>
          <a:lstStyle/>
          <a:p>
            <a:r>
              <a:rPr lang="en-US" dirty="0" smtClean="0"/>
              <a:t>                            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SUS</a:t>
            </a:r>
            <a:r>
              <a:rPr lang="en-US" dirty="0" smtClean="0"/>
              <a:t>.Scanton US.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421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Objetivo e Critérios</a:t>
            </a:r>
            <a:endParaRPr lang="es-CR" dirty="0"/>
          </a:p>
        </p:txBody>
      </p:sp>
      <p:sp>
        <p:nvSpPr>
          <p:cNvPr id="17" name="Rectangle 16"/>
          <p:cNvSpPr/>
          <p:nvPr/>
        </p:nvSpPr>
        <p:spPr>
          <a:xfrm>
            <a:off x="10573068" y="6542053"/>
            <a:ext cx="1611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SUS</a:t>
            </a:r>
            <a:r>
              <a:rPr lang="en-US" sz="1400" dirty="0"/>
              <a:t>.Scanton US. </a:t>
            </a:r>
            <a:endParaRPr lang="es-CR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28233" y="3379681"/>
            <a:ext cx="10935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Objetivo: Preencher as Planilhas de Check List correspondente ao período a fim de identificar a necessidade de reparo ou substituição de algum equipamento/ peça do cinema; além de obter arquivo das planilhas preenchidas e assinadas para controle e apresentação nas intervenções nacionais e internacionais.</a:t>
            </a:r>
          </a:p>
        </p:txBody>
      </p:sp>
    </p:spTree>
    <p:extLst>
      <p:ext uri="{BB962C8B-B14F-4D97-AF65-F5344CB8AC3E}">
        <p14:creationId xmlns:p14="http://schemas.microsoft.com/office/powerpoint/2010/main" val="34346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Fluxo de Trabalho</a:t>
            </a:r>
            <a:endParaRPr lang="es-CR" dirty="0"/>
          </a:p>
        </p:txBody>
      </p:sp>
      <p:sp>
        <p:nvSpPr>
          <p:cNvPr id="3" name="Rounded Rectangle 2"/>
          <p:cNvSpPr/>
          <p:nvPr/>
        </p:nvSpPr>
        <p:spPr>
          <a:xfrm>
            <a:off x="447802" y="2331072"/>
            <a:ext cx="2401285" cy="1918956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dirty="0" smtClean="0">
                <a:solidFill>
                  <a:sysClr val="windowText" lastClr="000000"/>
                </a:solidFill>
              </a:rPr>
              <a:t>Obter a planilha Check List na Gerência por meio de uma pasta</a:t>
            </a:r>
            <a:endParaRPr lang="es-CR" sz="1600" dirty="0">
              <a:solidFill>
                <a:sysClr val="windowText" lastClr="00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430221" y="2993589"/>
            <a:ext cx="402771" cy="42454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7" name="Rectangle 16"/>
          <p:cNvSpPr/>
          <p:nvPr/>
        </p:nvSpPr>
        <p:spPr>
          <a:xfrm>
            <a:off x="10573068" y="6542053"/>
            <a:ext cx="1611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SUS</a:t>
            </a:r>
            <a:r>
              <a:rPr lang="en-US" sz="1400" dirty="0"/>
              <a:t>.Scanton US. </a:t>
            </a:r>
            <a:endParaRPr lang="es-CR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23440" y="3863661"/>
            <a:ext cx="0" cy="669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148" y="4520010"/>
            <a:ext cx="24416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Necessário que as pastas </a:t>
            </a:r>
          </a:p>
          <a:p>
            <a:pPr algn="ctr"/>
            <a:r>
              <a:rPr lang="en-US" sz="1400" dirty="0" smtClean="0"/>
              <a:t>estejam de fácil acesso </a:t>
            </a:r>
          </a:p>
          <a:p>
            <a:pPr algn="ctr"/>
            <a:r>
              <a:rPr lang="en-US" sz="1400" dirty="0"/>
              <a:t>n</a:t>
            </a:r>
            <a:r>
              <a:rPr lang="en-US" sz="1400" dirty="0" smtClean="0"/>
              <a:t>a Gerência para o </a:t>
            </a:r>
          </a:p>
          <a:p>
            <a:pPr algn="ctr"/>
            <a:r>
              <a:rPr lang="en-US" sz="1400" dirty="0" smtClean="0"/>
              <a:t>Responsável</a:t>
            </a:r>
            <a:r>
              <a:rPr lang="en-US" sz="1400" dirty="0"/>
              <a:t> </a:t>
            </a:r>
            <a:r>
              <a:rPr lang="en-US" sz="1400" dirty="0" smtClean="0"/>
              <a:t>pela </a:t>
            </a:r>
          </a:p>
          <a:p>
            <a:pPr algn="ctr"/>
            <a:r>
              <a:rPr lang="en-US" sz="1400" dirty="0" smtClean="0"/>
              <a:t>Manutenção.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428035" y="2357625"/>
            <a:ext cx="2401285" cy="1905282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dirty="0" smtClean="0">
                <a:solidFill>
                  <a:sysClr val="windowText" lastClr="000000"/>
                </a:solidFill>
              </a:rPr>
              <a:t>Preencher a Planilha de </a:t>
            </a:r>
            <a:r>
              <a:rPr lang="es-CR" sz="1600" dirty="0" smtClean="0">
                <a:solidFill>
                  <a:schemeClr val="bg1"/>
                </a:solidFill>
              </a:rPr>
              <a:t>Check </a:t>
            </a:r>
            <a:r>
              <a:rPr lang="es-CR" sz="1600" dirty="0">
                <a:solidFill>
                  <a:schemeClr val="bg1"/>
                </a:solidFill>
              </a:rPr>
              <a:t>L</a:t>
            </a:r>
            <a:r>
              <a:rPr lang="es-CR" sz="1600" dirty="0" smtClean="0">
                <a:solidFill>
                  <a:schemeClr val="bg1"/>
                </a:solidFill>
              </a:rPr>
              <a:t>ist correspondente ao calendário</a:t>
            </a:r>
            <a:endParaRPr lang="es-CR" sz="1600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410454" y="3031247"/>
            <a:ext cx="402771" cy="424543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24" name="Rounded Rectangle 23"/>
          <p:cNvSpPr/>
          <p:nvPr/>
        </p:nvSpPr>
        <p:spPr>
          <a:xfrm>
            <a:off x="8436087" y="2352058"/>
            <a:ext cx="2459831" cy="1872212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500" dirty="0" smtClean="0">
                <a:solidFill>
                  <a:sysClr val="windowText" lastClr="000000"/>
                </a:solidFill>
              </a:rPr>
              <a:t>Disponibilizar a planilha devidamente preenchida para que o Gerente de Conjunto e Regionais possam analisar e assinar</a:t>
            </a:r>
            <a:endParaRPr lang="es-CR" sz="150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59420" y="4559121"/>
            <a:ext cx="83856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Sempre que um item precisar</a:t>
            </a:r>
            <a:endParaRPr lang="en-US" sz="1400" dirty="0"/>
          </a:p>
          <a:p>
            <a:pPr algn="ctr"/>
            <a:r>
              <a:rPr lang="en-US" sz="1400" dirty="0"/>
              <a:t>s</a:t>
            </a:r>
            <a:r>
              <a:rPr lang="en-US" sz="1400" dirty="0" smtClean="0"/>
              <a:t>er reparado e não for aprovado; </a:t>
            </a:r>
          </a:p>
          <a:p>
            <a:pPr algn="ctr"/>
            <a:r>
              <a:rPr lang="en-US" sz="1400" dirty="0" smtClean="0"/>
              <a:t>preencher o campo de </a:t>
            </a:r>
            <a:r>
              <a:rPr lang="en-US" sz="1400" dirty="0"/>
              <a:t>i</a:t>
            </a:r>
            <a:r>
              <a:rPr lang="en-US" sz="1400" dirty="0" smtClean="0"/>
              <a:t>tens </a:t>
            </a:r>
          </a:p>
          <a:p>
            <a:pPr algn="ctr"/>
            <a:r>
              <a:rPr lang="en-US" sz="1400" dirty="0" smtClean="0"/>
              <a:t>negados na planilha explicando o motivo. </a:t>
            </a:r>
          </a:p>
          <a:p>
            <a:pPr algn="ctr"/>
            <a:r>
              <a:rPr lang="en-US" sz="1400" dirty="0" smtClean="0"/>
              <a:t>Assinar e anexar e-mails de reprovação/ pedidos </a:t>
            </a:r>
          </a:p>
          <a:p>
            <a:pPr algn="ctr"/>
            <a:r>
              <a:rPr lang="en-US" sz="1400" dirty="0" smtClean="0"/>
              <a:t>de orçamento junto a planilha.</a:t>
            </a:r>
          </a:p>
          <a:p>
            <a:pPr algn="ctr"/>
            <a:r>
              <a:rPr lang="en-US" sz="1400" dirty="0" smtClean="0"/>
              <a:t>Incluir no campo Comentários Gerais, o tempo dedicado para cada serviço realizado no dia.</a:t>
            </a:r>
            <a:endParaRPr lang="pt-BR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652235" y="3889419"/>
            <a:ext cx="0" cy="669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3068" y="6227614"/>
            <a:ext cx="1569067" cy="62221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7967" y="6325957"/>
            <a:ext cx="1148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Observação: Uma vez por mês, o Gerente de Conjunto deve arquivar as planilhas que foram preenchidas para possível consulta </a:t>
            </a:r>
          </a:p>
          <a:p>
            <a:pPr algn="ctr"/>
            <a:r>
              <a:rPr lang="en-US" sz="1400" dirty="0" smtClean="0"/>
              <a:t>de orçamento (quando necessário) e para intervenções dos Regionais da Manutenção e Operações Nacional e Internacional.</a:t>
            </a:r>
          </a:p>
        </p:txBody>
      </p:sp>
    </p:spTree>
    <p:extLst>
      <p:ext uri="{BB962C8B-B14F-4D97-AF65-F5344CB8AC3E}">
        <p14:creationId xmlns:p14="http://schemas.microsoft.com/office/powerpoint/2010/main" val="35577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2. Apoios Visuais</a:t>
            </a:r>
            <a:endParaRPr lang="es-C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99" y="2380422"/>
            <a:ext cx="2881167" cy="416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622" y="2393674"/>
            <a:ext cx="2833452" cy="41475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0883" y="2393674"/>
            <a:ext cx="2847303" cy="4147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80344" y="3623140"/>
            <a:ext cx="22124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Ao lado das </a:t>
            </a:r>
          </a:p>
          <a:p>
            <a:pPr algn="ctr"/>
            <a:r>
              <a:rPr lang="en-US" sz="1400" b="1" dirty="0" smtClean="0"/>
              <a:t>máquinas </a:t>
            </a:r>
          </a:p>
          <a:p>
            <a:pPr algn="ctr"/>
            <a:r>
              <a:rPr lang="en-US" sz="1400" b="1" dirty="0" smtClean="0"/>
              <a:t>acomodados </a:t>
            </a:r>
          </a:p>
          <a:p>
            <a:pPr algn="ctr"/>
            <a:r>
              <a:rPr lang="en-US" sz="1400" b="1" dirty="0" smtClean="0"/>
              <a:t>em um acrílico, exceto</a:t>
            </a:r>
            <a:endParaRPr lang="en-US" sz="1400" b="1" dirty="0"/>
          </a:p>
          <a:p>
            <a:pPr algn="ctr"/>
            <a:r>
              <a:rPr lang="en-US" sz="1400" b="1" dirty="0" smtClean="0"/>
              <a:t>o procedimento de </a:t>
            </a:r>
          </a:p>
          <a:p>
            <a:pPr algn="ctr"/>
            <a:r>
              <a:rPr lang="en-US" sz="1400" b="1" dirty="0" smtClean="0"/>
              <a:t>poltronas. Neste caso,</a:t>
            </a:r>
          </a:p>
          <a:p>
            <a:pPr algn="ctr"/>
            <a:r>
              <a:rPr lang="en-US" sz="1400" b="1" dirty="0" smtClean="0"/>
              <a:t>disponibilizar na área </a:t>
            </a:r>
          </a:p>
          <a:p>
            <a:pPr algn="ctr"/>
            <a:r>
              <a:rPr lang="en-US" sz="1400" b="1" dirty="0"/>
              <a:t>d</a:t>
            </a:r>
            <a:r>
              <a:rPr lang="en-US" sz="1400" b="1" dirty="0" smtClean="0"/>
              <a:t>e trabalho.</a:t>
            </a:r>
            <a:endParaRPr lang="pt-BR" sz="1400" b="1" dirty="0"/>
          </a:p>
        </p:txBody>
      </p:sp>
      <p:sp>
        <p:nvSpPr>
          <p:cNvPr id="3" name="Left Brace 2"/>
          <p:cNvSpPr/>
          <p:nvPr/>
        </p:nvSpPr>
        <p:spPr>
          <a:xfrm>
            <a:off x="9800978" y="2588653"/>
            <a:ext cx="424847" cy="37477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Callout 4"/>
          <p:cNvSpPr/>
          <p:nvPr/>
        </p:nvSpPr>
        <p:spPr>
          <a:xfrm>
            <a:off x="5824552" y="641988"/>
            <a:ext cx="2032661" cy="1164934"/>
          </a:xfrm>
          <a:prstGeom prst="wedgeEllipseCallout">
            <a:avLst>
              <a:gd name="adj1" fmla="val -75322"/>
              <a:gd name="adj2" fmla="val 11335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Apresentar Apoios Visuais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Planilhas</a:t>
            </a:r>
            <a:r>
              <a:rPr lang="en-US" dirty="0"/>
              <a:t> </a:t>
            </a:r>
            <a:r>
              <a:rPr lang="en-US" dirty="0" smtClean="0"/>
              <a:t>Check List Manutenção</a:t>
            </a:r>
            <a:endParaRPr lang="es-CR" dirty="0"/>
          </a:p>
        </p:txBody>
      </p:sp>
      <p:sp>
        <p:nvSpPr>
          <p:cNvPr id="7" name="Rectangle 6"/>
          <p:cNvSpPr/>
          <p:nvPr/>
        </p:nvSpPr>
        <p:spPr>
          <a:xfrm>
            <a:off x="10573068" y="6542053"/>
            <a:ext cx="1611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SUS</a:t>
            </a:r>
            <a:r>
              <a:rPr lang="en-US" sz="1400" dirty="0"/>
              <a:t>.Scanton US. </a:t>
            </a:r>
            <a:endParaRPr lang="es-C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81072" y="3395070"/>
            <a:ext cx="8311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 smtClean="0"/>
              <a:t>Apresentar as planilhas</a:t>
            </a:r>
            <a:endParaRPr lang="pt-BR" sz="5600" b="1" dirty="0"/>
          </a:p>
        </p:txBody>
      </p:sp>
    </p:spTree>
    <p:extLst>
      <p:ext uri="{BB962C8B-B14F-4D97-AF65-F5344CB8AC3E}">
        <p14:creationId xmlns:p14="http://schemas.microsoft.com/office/powerpoint/2010/main" val="37781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1343</TotalTime>
  <Words>262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Processo de Manutenção  </vt:lpstr>
      <vt:lpstr>1. Objetivo e Critérios</vt:lpstr>
      <vt:lpstr>1. Fluxo de Trabalho</vt:lpstr>
      <vt:lpstr>2. Apoios Visuais</vt:lpstr>
      <vt:lpstr>3. Planilhas Check List Manutenção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Methodology</dc:title>
  <dc:creator>glewis</dc:creator>
  <cp:lastModifiedBy>Alejandra Y Bravo Cortes</cp:lastModifiedBy>
  <cp:revision>86</cp:revision>
  <dcterms:created xsi:type="dcterms:W3CDTF">2015-07-14T15:21:58Z</dcterms:created>
  <dcterms:modified xsi:type="dcterms:W3CDTF">2016-09-23T15:06:02Z</dcterms:modified>
</cp:coreProperties>
</file>