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8" r:id="rId5"/>
    <p:sldId id="259" r:id="rId6"/>
    <p:sldId id="261" r:id="rId7"/>
    <p:sldId id="263" r:id="rId8"/>
    <p:sldId id="264" r:id="rId9"/>
    <p:sldId id="275" r:id="rId10"/>
    <p:sldId id="270" r:id="rId11"/>
    <p:sldId id="271" r:id="rId12"/>
    <p:sldId id="277" r:id="rId13"/>
    <p:sldId id="266" r:id="rId14"/>
    <p:sldId id="26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3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 Vieira" initials="DV" lastIdx="1" clrIdx="0">
    <p:extLst>
      <p:ext uri="{19B8F6BF-5375-455C-9EA6-DF929625EA0E}">
        <p15:presenceInfo xmlns:p15="http://schemas.microsoft.com/office/powerpoint/2012/main" userId="S-1-5-21-3666951236-1684651718-1201408435-144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87919D"/>
    <a:srgbClr val="2E5174"/>
    <a:srgbClr val="41719C"/>
    <a:srgbClr val="4977A1"/>
    <a:srgbClr val="F2C51B"/>
    <a:srgbClr val="CFDAE9"/>
    <a:srgbClr val="2D568C"/>
    <a:srgbClr val="5A83A9"/>
    <a:srgbClr val="638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48"/>
      </p:cViewPr>
      <p:guideLst>
        <p:guide pos="3840"/>
        <p:guide orient="horz" pos="23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524F8-0F06-46DC-986D-39A5F7D21F67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C28BF-1063-4599-B4B3-E6AC7A18419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67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09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41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32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92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75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4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15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53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60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05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55E59-4251-4E74-A80D-E8FB8A76EA4F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1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6375"/>
                    </a14:imgEffect>
                    <a14:imgEffect>
                      <a14:saturation sat="22000"/>
                    </a14:imgEffect>
                    <a14:imgEffect>
                      <a14:brightnessContrast bright="5000" contras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6" y="-85099"/>
            <a:ext cx="12227624" cy="6308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>
              <a:schemeClr val="accent1">
                <a:alpha val="43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aixaDeTexto 12"/>
          <p:cNvSpPr txBox="1"/>
          <p:nvPr/>
        </p:nvSpPr>
        <p:spPr>
          <a:xfrm>
            <a:off x="1664677" y="305979"/>
            <a:ext cx="88626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PROGRAMA </a:t>
            </a:r>
          </a:p>
          <a:p>
            <a:pPr algn="ctr"/>
            <a:r>
              <a:rPr lang="pt-B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</a:t>
            </a:r>
          </a:p>
          <a:p>
            <a:pPr algn="ctr"/>
            <a:r>
              <a:rPr lang="pt-B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PREVENÇÃO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316394" y="4532106"/>
            <a:ext cx="5875605" cy="646331"/>
          </a:xfrm>
          <a:prstGeom prst="rect">
            <a:avLst/>
          </a:prstGeom>
          <a:solidFill>
            <a:srgbClr val="F2C51B"/>
          </a:solidFill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Gotham Black" panose="02000604040000020004" pitchFamily="50" charset="0"/>
              </a:rPr>
              <a:t>TREINAMENTO DE EPI</a:t>
            </a:r>
          </a:p>
        </p:txBody>
      </p:sp>
    </p:spTree>
    <p:extLst>
      <p:ext uri="{BB962C8B-B14F-4D97-AF65-F5344CB8AC3E}">
        <p14:creationId xmlns:p14="http://schemas.microsoft.com/office/powerpoint/2010/main" val="103017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31408" y="1028399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61066" y="393650"/>
            <a:ext cx="1147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2C51B"/>
                </a:solidFill>
                <a:latin typeface="Gotham Black" panose="02000604040000020004" pitchFamily="50" charset="0"/>
              </a:rPr>
              <a:t>PROCESSO DE RECEBIMENTO E DEVOLUÇÃO EPI´S</a:t>
            </a:r>
            <a:endParaRPr lang="pt-BR" dirty="0">
              <a:solidFill>
                <a:srgbClr val="F2C51B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3658" y="2472161"/>
            <a:ext cx="1679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41719C"/>
                </a:solidFill>
                <a:latin typeface="Gotham Black" panose="02000604040000020004" pitchFamily="50" charset="0"/>
              </a:rPr>
              <a:t>ADMISSÃO</a:t>
            </a: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2171377" y="2659029"/>
            <a:ext cx="1201574" cy="13187"/>
          </a:xfrm>
          <a:prstGeom prst="line">
            <a:avLst/>
          </a:prstGeom>
          <a:ln w="38100">
            <a:solidFill>
              <a:srgbClr val="F2C51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444390" y="2474363"/>
            <a:ext cx="444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41719C"/>
                </a:solidFill>
                <a:latin typeface="Gotham Black" panose="02000604040000020004" pitchFamily="50" charset="0"/>
              </a:rPr>
              <a:t>PREENCHIMENTO DO FORMULÁRIO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8933614" y="2406742"/>
            <a:ext cx="275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4977A1"/>
                </a:solidFill>
                <a:latin typeface="Gotham Black" panose="02000604040000020004" pitchFamily="50" charset="0"/>
              </a:rPr>
              <a:t>ENTREGA DE EPI’S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7915282" y="2634330"/>
            <a:ext cx="918577" cy="166"/>
          </a:xfrm>
          <a:prstGeom prst="line">
            <a:avLst/>
          </a:prstGeom>
          <a:ln w="38100">
            <a:solidFill>
              <a:srgbClr val="F2C51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406490" y="5184619"/>
            <a:ext cx="1679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41719C"/>
                </a:solidFill>
                <a:latin typeface="Gotham Black" panose="02000604040000020004" pitchFamily="50" charset="0"/>
              </a:rPr>
              <a:t>DEMISSÃO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639021" y="4876195"/>
            <a:ext cx="2212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41719C"/>
                </a:solidFill>
                <a:latin typeface="Gotham Black" panose="02000604040000020004" pitchFamily="50" charset="0"/>
              </a:rPr>
              <a:t>CONFERÊNCIA DE EPI´S DEVOLVIDOS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9807332" y="4759688"/>
            <a:ext cx="2404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41719C"/>
                </a:solidFill>
                <a:latin typeface="Gotham Black" panose="02000604040000020004" pitchFamily="50" charset="0"/>
              </a:rPr>
              <a:t>AVALIAÇÃO EQUIP. PARA REUTILIZAÇÃO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384522" y="5012675"/>
            <a:ext cx="2399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41719C"/>
                </a:solidFill>
                <a:latin typeface="Gotham Black" panose="02000604040000020004" pitchFamily="50" charset="0"/>
              </a:rPr>
              <a:t>PREENCHIMENTO DO FORMULÁRIO</a:t>
            </a:r>
          </a:p>
        </p:txBody>
      </p:sp>
      <p:cxnSp>
        <p:nvCxnSpPr>
          <p:cNvPr id="30" name="Conector reto 29"/>
          <p:cNvCxnSpPr>
            <a:stCxn id="26" idx="3"/>
          </p:cNvCxnSpPr>
          <p:nvPr/>
        </p:nvCxnSpPr>
        <p:spPr>
          <a:xfrm flipV="1">
            <a:off x="2085648" y="5378405"/>
            <a:ext cx="1201574" cy="6269"/>
          </a:xfrm>
          <a:prstGeom prst="line">
            <a:avLst/>
          </a:prstGeom>
          <a:ln w="38100">
            <a:solidFill>
              <a:srgbClr val="F2C51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5622894" y="5340010"/>
            <a:ext cx="918577" cy="166"/>
          </a:xfrm>
          <a:prstGeom prst="line">
            <a:avLst/>
          </a:prstGeom>
          <a:ln w="38100">
            <a:solidFill>
              <a:srgbClr val="F2C51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8806904" y="5337860"/>
            <a:ext cx="918577" cy="166"/>
          </a:xfrm>
          <a:prstGeom prst="line">
            <a:avLst/>
          </a:prstGeom>
          <a:ln w="38100">
            <a:solidFill>
              <a:srgbClr val="F2C51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1160946" y="1785938"/>
            <a:ext cx="8840304" cy="44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1160946" y="1635720"/>
            <a:ext cx="0" cy="504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>
            <a:off x="10014433" y="1635720"/>
            <a:ext cx="0" cy="4424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>
            <a:off x="5674178" y="1635720"/>
            <a:ext cx="0" cy="75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1109666" y="4325722"/>
            <a:ext cx="94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1109666" y="4175504"/>
            <a:ext cx="0" cy="90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10577525" y="4175504"/>
            <a:ext cx="0" cy="4424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4294161" y="4175504"/>
            <a:ext cx="0" cy="57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7574059" y="4161216"/>
            <a:ext cx="0" cy="4424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ipse 74"/>
          <p:cNvSpPr/>
          <p:nvPr/>
        </p:nvSpPr>
        <p:spPr>
          <a:xfrm>
            <a:off x="5464731" y="1262809"/>
            <a:ext cx="418893" cy="3591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/>
          <p:cNvSpPr/>
          <p:nvPr/>
        </p:nvSpPr>
        <p:spPr>
          <a:xfrm>
            <a:off x="4084714" y="3816381"/>
            <a:ext cx="418893" cy="3591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Elipse 76"/>
          <p:cNvSpPr/>
          <p:nvPr/>
        </p:nvSpPr>
        <p:spPr>
          <a:xfrm>
            <a:off x="951499" y="2045123"/>
            <a:ext cx="418893" cy="3591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Elipse 77"/>
          <p:cNvSpPr/>
          <p:nvPr/>
        </p:nvSpPr>
        <p:spPr>
          <a:xfrm>
            <a:off x="9812518" y="2041304"/>
            <a:ext cx="418893" cy="3591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Elipse 78"/>
          <p:cNvSpPr/>
          <p:nvPr/>
        </p:nvSpPr>
        <p:spPr>
          <a:xfrm>
            <a:off x="900219" y="4783459"/>
            <a:ext cx="418893" cy="3591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Elipse 79"/>
          <p:cNvSpPr/>
          <p:nvPr/>
        </p:nvSpPr>
        <p:spPr>
          <a:xfrm>
            <a:off x="7378742" y="4425761"/>
            <a:ext cx="418893" cy="3591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Elipse 80"/>
          <p:cNvSpPr/>
          <p:nvPr/>
        </p:nvSpPr>
        <p:spPr>
          <a:xfrm>
            <a:off x="10354449" y="4454464"/>
            <a:ext cx="418893" cy="3591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CaixaDeTexto 81"/>
          <p:cNvSpPr txBox="1"/>
          <p:nvPr/>
        </p:nvSpPr>
        <p:spPr>
          <a:xfrm>
            <a:off x="1005380" y="2019425"/>
            <a:ext cx="27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</a:t>
            </a:r>
          </a:p>
        </p:txBody>
      </p:sp>
      <p:sp>
        <p:nvSpPr>
          <p:cNvPr id="83" name="CaixaDeTexto 82"/>
          <p:cNvSpPr txBox="1"/>
          <p:nvPr/>
        </p:nvSpPr>
        <p:spPr>
          <a:xfrm>
            <a:off x="5516840" y="1243430"/>
            <a:ext cx="27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</a:t>
            </a:r>
          </a:p>
        </p:txBody>
      </p:sp>
      <p:sp>
        <p:nvSpPr>
          <p:cNvPr id="84" name="CaixaDeTexto 83"/>
          <p:cNvSpPr txBox="1"/>
          <p:nvPr/>
        </p:nvSpPr>
        <p:spPr>
          <a:xfrm>
            <a:off x="9886781" y="2014034"/>
            <a:ext cx="27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3</a:t>
            </a:r>
          </a:p>
        </p:txBody>
      </p:sp>
      <p:sp>
        <p:nvSpPr>
          <p:cNvPr id="85" name="CaixaDeTexto 84"/>
          <p:cNvSpPr txBox="1"/>
          <p:nvPr/>
        </p:nvSpPr>
        <p:spPr>
          <a:xfrm>
            <a:off x="963826" y="4759070"/>
            <a:ext cx="27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4158977" y="3813153"/>
            <a:ext cx="27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</a:t>
            </a:r>
          </a:p>
        </p:txBody>
      </p:sp>
      <p:sp>
        <p:nvSpPr>
          <p:cNvPr id="87" name="CaixaDeTexto 86"/>
          <p:cNvSpPr txBox="1"/>
          <p:nvPr/>
        </p:nvSpPr>
        <p:spPr>
          <a:xfrm>
            <a:off x="7438876" y="4398796"/>
            <a:ext cx="27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3</a:t>
            </a:r>
          </a:p>
        </p:txBody>
      </p:sp>
      <p:sp>
        <p:nvSpPr>
          <p:cNvPr id="88" name="CaixaDeTexto 87"/>
          <p:cNvSpPr txBox="1"/>
          <p:nvPr/>
        </p:nvSpPr>
        <p:spPr>
          <a:xfrm>
            <a:off x="10428054" y="4444255"/>
            <a:ext cx="27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9740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31408" y="1028399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61067" y="393650"/>
            <a:ext cx="985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2C51B"/>
                </a:solidFill>
                <a:latin typeface="Gotham Black" panose="02000604040000020004" pitchFamily="50" charset="0"/>
              </a:rPr>
              <a:t>FORMULÁRIO RECEBIMENTO DE EPI´S</a:t>
            </a:r>
            <a:endParaRPr lang="pt-BR" dirty="0">
              <a:solidFill>
                <a:srgbClr val="F2C51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46" y="1265568"/>
            <a:ext cx="9212048" cy="487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4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0" y="-37517"/>
            <a:ext cx="12192000" cy="2680853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200" dirty="0">
              <a:solidFill>
                <a:schemeClr val="tx1"/>
              </a:solidFill>
              <a:latin typeface="Gotham Black" panose="02000604040000020004" pitchFamily="50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0" y="2208627"/>
            <a:ext cx="7469945" cy="1406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25" y="3157239"/>
            <a:ext cx="23812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61182" y="3745976"/>
            <a:ext cx="81451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Gotham Black" panose="02000604040000020004" pitchFamily="50" charset="0"/>
                <a:cs typeface="Arial" panose="020B0604020202020204" pitchFamily="34" charset="0"/>
              </a:rPr>
              <a:t>Dispositivo ou produto de uso individual,  destinado à proteção dos riscos que podem ameaçar a segurança e a saúde no trabalho.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1267659"/>
            <a:ext cx="117868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Gotham Black" panose="02000604040000020004" pitchFamily="50" charset="0"/>
              </a:rPr>
              <a:t> EPI – EQUIPAMENTO DE PROTEÇÃO INDIVIDUAL  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75246" y="2996418"/>
            <a:ext cx="296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Gotham Black" panose="02000604040000020004" pitchFamily="50" charset="0"/>
              </a:rPr>
              <a:t>NR - 06 </a:t>
            </a:r>
          </a:p>
        </p:txBody>
      </p:sp>
    </p:spTree>
    <p:extLst>
      <p:ext uri="{BB962C8B-B14F-4D97-AF65-F5344CB8AC3E}">
        <p14:creationId xmlns:p14="http://schemas.microsoft.com/office/powerpoint/2010/main" val="61407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31408" y="1028399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61067" y="393650"/>
            <a:ext cx="985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2C51B"/>
                </a:solidFill>
                <a:latin typeface="Gotham Black" panose="02000604040000020004" pitchFamily="50" charset="0"/>
              </a:rPr>
              <a:t>OBRIGAÇÕES DO EMPREGADOR </a:t>
            </a:r>
            <a:r>
              <a:rPr lang="pt-BR" dirty="0">
                <a:solidFill>
                  <a:srgbClr val="F2C51B"/>
                </a:solidFill>
              </a:rPr>
              <a:t> </a:t>
            </a:r>
          </a:p>
        </p:txBody>
      </p:sp>
      <p:sp>
        <p:nvSpPr>
          <p:cNvPr id="10" name="Elipse 9"/>
          <p:cNvSpPr/>
          <p:nvPr/>
        </p:nvSpPr>
        <p:spPr>
          <a:xfrm>
            <a:off x="5809075" y="1256625"/>
            <a:ext cx="576000" cy="57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5809075" y="2667405"/>
            <a:ext cx="576000" cy="57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5809075" y="5488966"/>
            <a:ext cx="576000" cy="57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5809075" y="4078185"/>
            <a:ext cx="576000" cy="57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74068" y="1202561"/>
            <a:ext cx="35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FORNECER OS EPI’S ADEQUADO PARA CADA ATIVIDADE DE RISCO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417670" y="2606640"/>
            <a:ext cx="55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ORIENTAR E TREINAR O TRABALHADOR A USAR, GUARDAR E CONSERVAR OS EPI’S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416484" y="4138044"/>
            <a:ext cx="520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COMUNICAR TODA MUDANÇA OU IMPLANTAÇÃO DE UM NOVO PROCESSO QUE REQUER USO DOS EPI’S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494708" y="5628692"/>
            <a:ext cx="520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FISCALIZAR E EXIGIR O USO DOS EPI’S</a:t>
            </a:r>
          </a:p>
        </p:txBody>
      </p:sp>
      <p:pic>
        <p:nvPicPr>
          <p:cNvPr id="1028" name="Picture 4" descr="Resultado de imagem para LÍDER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0" y="1124370"/>
            <a:ext cx="7769795" cy="4238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EMPRESA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70" y="3288048"/>
            <a:ext cx="3028883" cy="18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CINÉPOLIS 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37" y="2978838"/>
            <a:ext cx="1903941" cy="53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0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31408" y="1028399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61067" y="393650"/>
            <a:ext cx="985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2C51B"/>
                </a:solidFill>
                <a:latin typeface="Gotham Black" panose="02000604040000020004" pitchFamily="50" charset="0"/>
              </a:rPr>
              <a:t>OBRIGAÇÕES DO EMPREGADO </a:t>
            </a:r>
            <a:r>
              <a:rPr lang="pt-BR" dirty="0">
                <a:solidFill>
                  <a:srgbClr val="F2C51B"/>
                </a:solidFill>
              </a:rPr>
              <a:t>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405884" y="2764894"/>
            <a:ext cx="55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RESPONSABILIZAR-SE POR SUA GUARDA E CONSERVAÇÃO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383222" y="4081290"/>
            <a:ext cx="520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COMUNICAR QUALQUER ALTERAÇÃO QUE O TORNE IMPRÓPRIO PARA USO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400697" y="5497768"/>
            <a:ext cx="551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CUMPRIR COM AS DETERMINAÇÕES DO EMPREGADOR SOB SEU USO ADEQUADO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405884" y="1281942"/>
            <a:ext cx="55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UTILIZAR OS EPI´S APENAS PARA A FINALIDADE A QUE SE DESTINA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4" y="1114373"/>
            <a:ext cx="5289947" cy="472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Elipse 23"/>
          <p:cNvSpPr/>
          <p:nvPr/>
        </p:nvSpPr>
        <p:spPr>
          <a:xfrm>
            <a:off x="5809075" y="1256625"/>
            <a:ext cx="576000" cy="57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5809075" y="2667405"/>
            <a:ext cx="576000" cy="57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5809075" y="5488966"/>
            <a:ext cx="576000" cy="57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5809075" y="4078185"/>
            <a:ext cx="576000" cy="57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61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 rot="5400000">
            <a:off x="7115881" y="644526"/>
            <a:ext cx="3399007" cy="6143624"/>
          </a:xfrm>
          <a:prstGeom prst="roundRect">
            <a:avLst/>
          </a:prstGeom>
          <a:solidFill>
            <a:srgbClr val="F2C51B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31408" y="1028399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61067" y="393650"/>
            <a:ext cx="985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2C51B"/>
                </a:solidFill>
                <a:latin typeface="Gotham Black" panose="02000604040000020004" pitchFamily="50" charset="0"/>
              </a:rPr>
              <a:t>PENALIDADE</a:t>
            </a:r>
            <a:endParaRPr lang="pt-BR" dirty="0">
              <a:solidFill>
                <a:srgbClr val="F2C51B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946677" y="2833819"/>
            <a:ext cx="57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FF0000"/>
                </a:solidFill>
                <a:latin typeface="Gotham Black" panose="02000604040000020004" pitchFamily="50" charset="0"/>
              </a:rPr>
              <a:t>O NÃO CUMPRIMENTO DAS ORIENTAÇÕES FORNECIDAS, ACARRETARÁ EM ADVERTÊNCIAS.</a:t>
            </a:r>
            <a:endParaRPr lang="pt-BR" sz="2400" dirty="0">
              <a:solidFill>
                <a:srgbClr val="2E5174"/>
              </a:solidFill>
              <a:latin typeface="Gotham Black" panose="02000604040000020004" pitchFamily="50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9" y="1292586"/>
            <a:ext cx="4093983" cy="469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11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Retângulo 6"/>
          <p:cNvSpPr/>
          <p:nvPr/>
        </p:nvSpPr>
        <p:spPr>
          <a:xfrm>
            <a:off x="431408" y="1028399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756" y="1184713"/>
            <a:ext cx="3733161" cy="4798177"/>
          </a:xfrm>
          <a:prstGeom prst="rect">
            <a:avLst/>
          </a:prstGeom>
        </p:spPr>
      </p:pic>
      <p:sp>
        <p:nvSpPr>
          <p:cNvPr id="15" name="CaixaDeTexto 8"/>
          <p:cNvSpPr txBox="1"/>
          <p:nvPr/>
        </p:nvSpPr>
        <p:spPr>
          <a:xfrm>
            <a:off x="361067" y="393650"/>
            <a:ext cx="985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2C51B"/>
                </a:solidFill>
                <a:latin typeface="Gotham Black" panose="02000604040000020004" pitchFamily="50" charset="0"/>
              </a:rPr>
              <a:t>MODELO DE ADVERTÊNCIA</a:t>
            </a:r>
            <a:endParaRPr lang="pt-BR" dirty="0">
              <a:solidFill>
                <a:srgbClr val="F2C5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1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4288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31408" y="1028399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Gotham 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1067" y="393650"/>
            <a:ext cx="985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2C51B"/>
                </a:solidFill>
                <a:latin typeface="Gotham Black" panose="02000604040000020004" pitchFamily="50" charset="0"/>
              </a:rPr>
              <a:t>TIPOS DE EPI´S:     </a:t>
            </a:r>
            <a:endParaRPr lang="pt-BR" dirty="0">
              <a:solidFill>
                <a:srgbClr val="F2C51B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80562" y="1205932"/>
            <a:ext cx="114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Gotham "/>
              </a:rPr>
              <a:t>EPI´S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480178" y="1205932"/>
            <a:ext cx="220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Gotham "/>
              </a:rPr>
              <a:t>QUEM UTILIZA?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290415" y="2068097"/>
            <a:ext cx="1547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5427920" y="3173018"/>
            <a:ext cx="1547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32846" y="1184466"/>
            <a:ext cx="97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Gotham "/>
              </a:rPr>
              <a:t>ONDE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Gotham "/>
              </a:rPr>
              <a:t> </a:t>
            </a:r>
          </a:p>
        </p:txBody>
      </p:sp>
      <p:pic>
        <p:nvPicPr>
          <p:cNvPr id="1026" name="Picture 2" descr="Resultado de imagem para bota pvc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5" y="1483991"/>
            <a:ext cx="589419" cy="59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luva malha de aç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0" y="2212001"/>
            <a:ext cx="451498" cy="585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luva alta temperatura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7" y="2760215"/>
            <a:ext cx="540000" cy="6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luva nitrílica curta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7" y="3333307"/>
            <a:ext cx="667840" cy="66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3715">
            <a:off x="334747" y="5257894"/>
            <a:ext cx="819036" cy="49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reto 23"/>
          <p:cNvCxnSpPr/>
          <p:nvPr/>
        </p:nvCxnSpPr>
        <p:spPr>
          <a:xfrm>
            <a:off x="361067" y="2139162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361067" y="2794219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361067" y="3374966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332931" y="3973790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361067" y="4536460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276659" y="5117207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361067" y="5782359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1180105" y="1716798"/>
            <a:ext cx="1810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BOTA PVC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151554" y="2343423"/>
            <a:ext cx="309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LUVA MALHA DE AÇO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1160946" y="2912272"/>
            <a:ext cx="322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LUVA ALTA TEMPERATURA 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1170135" y="3530043"/>
            <a:ext cx="343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LUVA NITRÍLICA CURTA  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1152943" y="4072298"/>
            <a:ext cx="3233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LUVA NITRÍLICA LONGA 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1180105" y="4657328"/>
            <a:ext cx="3801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MÁSCARA PARA BOCA E NARIZ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1222968" y="5294694"/>
            <a:ext cx="302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ÓCULOS DE PROTEÇÃO 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8760191" y="1688729"/>
            <a:ext cx="317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TODAS AS ÁREAS E COZINHA 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8818513" y="2334340"/>
            <a:ext cx="2047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COZINHA VIP 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8849467" y="4114500"/>
            <a:ext cx="3750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COZINHA VIP/ BOMBONIERE 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8840311" y="3545801"/>
            <a:ext cx="302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TODAS AS ÁREAS 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8861806" y="4639666"/>
            <a:ext cx="2047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BOMBONIERE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8861588" y="5282279"/>
            <a:ext cx="2047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BOMBONIERE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8833204" y="2928826"/>
            <a:ext cx="3288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COZINHA VIP/BOMBONIERE 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6142994" y="1634071"/>
            <a:ext cx="2528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COLAB. LIMPEZA E COZINHA VIP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6272958" y="5294694"/>
            <a:ext cx="2388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COLAB. LIMPEZA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6270964" y="4665803"/>
            <a:ext cx="247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COLAB. LIMPEZA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6258890" y="4080258"/>
            <a:ext cx="27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COLAB. LIMPEZA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6278629" y="3523712"/>
            <a:ext cx="2854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COLAB. LIMPEZA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6232427" y="2935831"/>
            <a:ext cx="257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COLAB. COZINHA VIP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6216686" y="2340952"/>
            <a:ext cx="2432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COLAB. COZINHA VIP</a:t>
            </a:r>
          </a:p>
        </p:txBody>
      </p:sp>
      <p:pic>
        <p:nvPicPr>
          <p:cNvPr id="1044" name="Picture 20" descr="Resultado de imagem para luva nitrílica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8" y="4000945"/>
            <a:ext cx="539050" cy="53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ixaDeTexto 54"/>
          <p:cNvSpPr txBox="1"/>
          <p:nvPr/>
        </p:nvSpPr>
        <p:spPr>
          <a:xfrm>
            <a:off x="4014719" y="1212308"/>
            <a:ext cx="220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Gotham "/>
              </a:rPr>
              <a:t>ID PARA COMPRA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356971" y="1739492"/>
            <a:ext cx="164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3F50"/>
                </a:solidFill>
                <a:latin typeface="Gotham "/>
              </a:rPr>
              <a:t>ID 1301043940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356971" y="2894818"/>
            <a:ext cx="1585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3F50"/>
                </a:solidFill>
                <a:latin typeface="Gotham "/>
              </a:rPr>
              <a:t>ID 1301042245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378908" y="3491456"/>
            <a:ext cx="1585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3F50"/>
                </a:solidFill>
                <a:latin typeface="Gotham "/>
              </a:rPr>
              <a:t>ID 1301042243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379120" y="4072504"/>
            <a:ext cx="164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3F50"/>
                </a:solidFill>
                <a:latin typeface="Gotham "/>
              </a:rPr>
              <a:t>ID 1301042244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366746" y="2326756"/>
            <a:ext cx="164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3F50"/>
                </a:solidFill>
                <a:latin typeface="Gotham "/>
              </a:rPr>
              <a:t>ID 1201010085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366746" y="4654854"/>
            <a:ext cx="164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3F50"/>
                </a:solidFill>
                <a:latin typeface="Gotham "/>
              </a:rPr>
              <a:t>ID 1301043996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359097" y="5293472"/>
            <a:ext cx="164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3F50"/>
                </a:solidFill>
                <a:latin typeface="Gotham "/>
              </a:rPr>
              <a:t>ID 1301043415 </a:t>
            </a:r>
          </a:p>
        </p:txBody>
      </p:sp>
      <p:pic>
        <p:nvPicPr>
          <p:cNvPr id="73" name="Picture 7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0" y="4623402"/>
            <a:ext cx="544346" cy="4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8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71" name="Conector reto 11"/>
          <p:cNvCxnSpPr/>
          <p:nvPr/>
        </p:nvCxnSpPr>
        <p:spPr>
          <a:xfrm>
            <a:off x="14288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3" name="Retângulo 6"/>
          <p:cNvSpPr/>
          <p:nvPr/>
        </p:nvSpPr>
        <p:spPr>
          <a:xfrm>
            <a:off x="431408" y="905567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Gotham "/>
            </a:endParaRPr>
          </a:p>
        </p:txBody>
      </p:sp>
      <p:sp>
        <p:nvSpPr>
          <p:cNvPr id="74" name="CaixaDeTexto 8"/>
          <p:cNvSpPr txBox="1"/>
          <p:nvPr/>
        </p:nvSpPr>
        <p:spPr>
          <a:xfrm>
            <a:off x="361067" y="393650"/>
            <a:ext cx="985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2C51B"/>
                </a:solidFill>
                <a:latin typeface="Gotham Black" panose="02000604040000020004" pitchFamily="50" charset="0"/>
              </a:rPr>
              <a:t>TIPOS DE EPI´S:     </a:t>
            </a:r>
            <a:endParaRPr lang="pt-BR" dirty="0">
              <a:solidFill>
                <a:srgbClr val="F2C51B"/>
              </a:solidFill>
            </a:endParaRPr>
          </a:p>
        </p:txBody>
      </p:sp>
      <p:sp>
        <p:nvSpPr>
          <p:cNvPr id="75" name="CaixaDeTexto 1"/>
          <p:cNvSpPr txBox="1"/>
          <p:nvPr/>
        </p:nvSpPr>
        <p:spPr>
          <a:xfrm>
            <a:off x="1679887" y="1010698"/>
            <a:ext cx="114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Gotham "/>
              </a:rPr>
              <a:t>EPI´S</a:t>
            </a:r>
          </a:p>
        </p:txBody>
      </p:sp>
      <p:sp>
        <p:nvSpPr>
          <p:cNvPr id="76" name="CaixaDeTexto 13"/>
          <p:cNvSpPr txBox="1"/>
          <p:nvPr/>
        </p:nvSpPr>
        <p:spPr>
          <a:xfrm>
            <a:off x="6257549" y="1009561"/>
            <a:ext cx="220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Gotham "/>
              </a:rPr>
              <a:t>QUEM UTILIZA?</a:t>
            </a:r>
          </a:p>
        </p:txBody>
      </p:sp>
      <p:sp>
        <p:nvSpPr>
          <p:cNvPr id="77" name="CaixaDeTexto 14"/>
          <p:cNvSpPr txBox="1"/>
          <p:nvPr/>
        </p:nvSpPr>
        <p:spPr>
          <a:xfrm>
            <a:off x="5112991" y="1992296"/>
            <a:ext cx="1547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78" name="CaixaDeTexto 16"/>
          <p:cNvSpPr txBox="1"/>
          <p:nvPr/>
        </p:nvSpPr>
        <p:spPr>
          <a:xfrm>
            <a:off x="9198936" y="1017321"/>
            <a:ext cx="97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Gotham "/>
              </a:rPr>
              <a:t>ONDE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Gotham "/>
              </a:rPr>
              <a:t> </a:t>
            </a:r>
          </a:p>
        </p:txBody>
      </p:sp>
      <p:cxnSp>
        <p:nvCxnSpPr>
          <p:cNvPr id="86" name="Conector reto 23"/>
          <p:cNvCxnSpPr/>
          <p:nvPr/>
        </p:nvCxnSpPr>
        <p:spPr>
          <a:xfrm>
            <a:off x="183643" y="2063361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34"/>
          <p:cNvCxnSpPr/>
          <p:nvPr/>
        </p:nvCxnSpPr>
        <p:spPr>
          <a:xfrm>
            <a:off x="183643" y="2644108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35"/>
          <p:cNvCxnSpPr/>
          <p:nvPr/>
        </p:nvCxnSpPr>
        <p:spPr>
          <a:xfrm>
            <a:off x="183643" y="3224855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36"/>
          <p:cNvCxnSpPr/>
          <p:nvPr/>
        </p:nvCxnSpPr>
        <p:spPr>
          <a:xfrm>
            <a:off x="183643" y="3805602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37"/>
          <p:cNvCxnSpPr/>
          <p:nvPr/>
        </p:nvCxnSpPr>
        <p:spPr>
          <a:xfrm>
            <a:off x="155507" y="4404426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38"/>
          <p:cNvCxnSpPr/>
          <p:nvPr/>
        </p:nvCxnSpPr>
        <p:spPr>
          <a:xfrm>
            <a:off x="415659" y="5062632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39"/>
          <p:cNvCxnSpPr/>
          <p:nvPr/>
        </p:nvCxnSpPr>
        <p:spPr>
          <a:xfrm>
            <a:off x="99235" y="5629731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44"/>
          <p:cNvSpPr txBox="1"/>
          <p:nvPr/>
        </p:nvSpPr>
        <p:spPr>
          <a:xfrm>
            <a:off x="1056018" y="2201725"/>
            <a:ext cx="358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CINTO PARAQUEDISTA 3 PONTOS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96" name="CaixaDeTexto 45"/>
          <p:cNvSpPr txBox="1"/>
          <p:nvPr/>
        </p:nvSpPr>
        <p:spPr>
          <a:xfrm>
            <a:off x="1043544" y="1643969"/>
            <a:ext cx="309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BOTA DE BICO COMPOSITE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97" name="CaixaDeTexto 46"/>
          <p:cNvSpPr txBox="1"/>
          <p:nvPr/>
        </p:nvSpPr>
        <p:spPr>
          <a:xfrm>
            <a:off x="1065410" y="2674315"/>
            <a:ext cx="322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CORDA DE SEGURANÇA N.18 POLIAMIDA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10" name="CaixaDeTexto 64"/>
          <p:cNvSpPr txBox="1"/>
          <p:nvPr/>
        </p:nvSpPr>
        <p:spPr>
          <a:xfrm>
            <a:off x="5962676" y="1626596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19" name="CaixaDeTexto 54"/>
          <p:cNvSpPr txBox="1"/>
          <p:nvPr/>
        </p:nvSpPr>
        <p:spPr>
          <a:xfrm>
            <a:off x="3908764" y="1014842"/>
            <a:ext cx="220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Gotham "/>
              </a:rPr>
              <a:t>ID PARA COMPRA</a:t>
            </a:r>
          </a:p>
        </p:txBody>
      </p:sp>
      <p:sp>
        <p:nvSpPr>
          <p:cNvPr id="121" name="Retângulo 10"/>
          <p:cNvSpPr/>
          <p:nvPr/>
        </p:nvSpPr>
        <p:spPr>
          <a:xfrm>
            <a:off x="4411563" y="2189330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1304011323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122" name="Retângulo 12"/>
          <p:cNvSpPr/>
          <p:nvPr/>
        </p:nvSpPr>
        <p:spPr>
          <a:xfrm>
            <a:off x="4411563" y="3325454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1304011330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123" name="Retângulo 17"/>
          <p:cNvSpPr/>
          <p:nvPr/>
        </p:nvSpPr>
        <p:spPr>
          <a:xfrm>
            <a:off x="4433500" y="3922092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1304011331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124" name="Retângulo 19"/>
          <p:cNvSpPr/>
          <p:nvPr/>
        </p:nvSpPr>
        <p:spPr>
          <a:xfrm>
            <a:off x="4433712" y="4503140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1304011332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125" name="Retângulo 20"/>
          <p:cNvSpPr/>
          <p:nvPr/>
        </p:nvSpPr>
        <p:spPr>
          <a:xfrm>
            <a:off x="4421338" y="2757392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1304011325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126" name="Retângulo 21"/>
          <p:cNvSpPr/>
          <p:nvPr/>
        </p:nvSpPr>
        <p:spPr>
          <a:xfrm>
            <a:off x="4421338" y="5085490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1304011328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pic>
        <p:nvPicPr>
          <p:cNvPr id="129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sp>
        <p:nvSpPr>
          <p:cNvPr id="130" name="CaixaDeTexto 43"/>
          <p:cNvSpPr txBox="1"/>
          <p:nvPr/>
        </p:nvSpPr>
        <p:spPr>
          <a:xfrm>
            <a:off x="1033070" y="3921699"/>
            <a:ext cx="2718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CAPUZ OU BALACLAVA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31" name="CaixaDeTexto 44"/>
          <p:cNvSpPr txBox="1"/>
          <p:nvPr/>
        </p:nvSpPr>
        <p:spPr>
          <a:xfrm>
            <a:off x="1065877" y="3341666"/>
            <a:ext cx="1810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CAPACETE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32" name="CaixaDeTexto 45"/>
          <p:cNvSpPr txBox="1"/>
          <p:nvPr/>
        </p:nvSpPr>
        <p:spPr>
          <a:xfrm>
            <a:off x="1056018" y="4381866"/>
            <a:ext cx="3091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MANGA DE PROTEÇÃO DO BRAÇO E ANTEBRAÇO CONTRA CHOQUE ELÉTRICO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33" name="CaixaDeTexto 47"/>
          <p:cNvSpPr txBox="1"/>
          <p:nvPr/>
        </p:nvSpPr>
        <p:spPr>
          <a:xfrm>
            <a:off x="1081219" y="5712643"/>
            <a:ext cx="343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PROTETOR DE COLUNA 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35" name="CaixaDeTexto 49"/>
          <p:cNvSpPr txBox="1"/>
          <p:nvPr/>
        </p:nvSpPr>
        <p:spPr>
          <a:xfrm>
            <a:off x="1033070" y="5118343"/>
            <a:ext cx="380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ÓCULOS DE PROTEÇÃO ALTA TEMPERATURA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36" name="Explosion 2 135"/>
          <p:cNvSpPr>
            <a:spLocks/>
          </p:cNvSpPr>
          <p:nvPr/>
        </p:nvSpPr>
        <p:spPr>
          <a:xfrm rot="2649954">
            <a:off x="11079662" y="64065"/>
            <a:ext cx="965200" cy="861060"/>
          </a:xfrm>
          <a:prstGeom prst="irregularSeal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137" name="TextBox 12"/>
          <p:cNvSpPr txBox="1">
            <a:spLocks/>
          </p:cNvSpPr>
          <p:nvPr/>
        </p:nvSpPr>
        <p:spPr>
          <a:xfrm>
            <a:off x="11229522" y="350450"/>
            <a:ext cx="606425" cy="266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sz="1200" b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Nova!</a:t>
            </a:r>
            <a:endParaRPr lang="pt-B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CaixaDeTexto 64"/>
          <p:cNvSpPr txBox="1"/>
          <p:nvPr/>
        </p:nvSpPr>
        <p:spPr>
          <a:xfrm>
            <a:off x="5976324" y="2215975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39" name="CaixaDeTexto 64"/>
          <p:cNvSpPr txBox="1"/>
          <p:nvPr/>
        </p:nvSpPr>
        <p:spPr>
          <a:xfrm>
            <a:off x="5948607" y="2821847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0" name="CaixaDeTexto 64"/>
          <p:cNvSpPr txBox="1"/>
          <p:nvPr/>
        </p:nvSpPr>
        <p:spPr>
          <a:xfrm>
            <a:off x="5948607" y="3378670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1" name="CaixaDeTexto 64"/>
          <p:cNvSpPr txBox="1"/>
          <p:nvPr/>
        </p:nvSpPr>
        <p:spPr>
          <a:xfrm>
            <a:off x="5948607" y="3927396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2" name="CaixaDeTexto 64"/>
          <p:cNvSpPr txBox="1"/>
          <p:nvPr/>
        </p:nvSpPr>
        <p:spPr>
          <a:xfrm>
            <a:off x="5932864" y="4557640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4" name="CaixaDeTexto 64"/>
          <p:cNvSpPr txBox="1"/>
          <p:nvPr/>
        </p:nvSpPr>
        <p:spPr>
          <a:xfrm>
            <a:off x="5891920" y="5705646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ESTOQUISTA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5" name="CaixaDeTexto 57"/>
          <p:cNvSpPr txBox="1"/>
          <p:nvPr/>
        </p:nvSpPr>
        <p:spPr>
          <a:xfrm>
            <a:off x="8744050" y="1607591"/>
            <a:ext cx="302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Gotham "/>
              </a:rPr>
              <a:t>TODAS AS ÁREAS </a:t>
            </a:r>
          </a:p>
        </p:txBody>
      </p:sp>
      <p:sp>
        <p:nvSpPr>
          <p:cNvPr id="146" name="CaixaDeTexto 57"/>
          <p:cNvSpPr txBox="1"/>
          <p:nvPr/>
        </p:nvSpPr>
        <p:spPr>
          <a:xfrm>
            <a:off x="8744050" y="2223987"/>
            <a:ext cx="302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ANDAIMES OU ESCADAS </a:t>
            </a:r>
          </a:p>
        </p:txBody>
      </p:sp>
      <p:sp>
        <p:nvSpPr>
          <p:cNvPr id="147" name="CaixaDeTexto 57"/>
          <p:cNvSpPr txBox="1"/>
          <p:nvPr/>
        </p:nvSpPr>
        <p:spPr>
          <a:xfrm>
            <a:off x="8728228" y="5732942"/>
            <a:ext cx="302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ESTOQUE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8" name="CaixaDeTexto 57"/>
          <p:cNvSpPr txBox="1"/>
          <p:nvPr/>
        </p:nvSpPr>
        <p:spPr>
          <a:xfrm>
            <a:off x="8741876" y="2823971"/>
            <a:ext cx="302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ANDAIMES OU ESCADAS </a:t>
            </a:r>
          </a:p>
        </p:txBody>
      </p:sp>
      <p:sp>
        <p:nvSpPr>
          <p:cNvPr id="155" name="Retângulo 21"/>
          <p:cNvSpPr/>
          <p:nvPr/>
        </p:nvSpPr>
        <p:spPr>
          <a:xfrm>
            <a:off x="4423714" y="5676068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1304011333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55" name="CaixaDeTexto 57"/>
          <p:cNvSpPr txBox="1"/>
          <p:nvPr/>
        </p:nvSpPr>
        <p:spPr>
          <a:xfrm>
            <a:off x="8728228" y="5075416"/>
            <a:ext cx="3245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USO COM ESMERIL E PRODUTOS QUÍMICOS</a:t>
            </a:r>
          </a:p>
        </p:txBody>
      </p:sp>
      <p:sp>
        <p:nvSpPr>
          <p:cNvPr id="56" name="CaixaDeTexto 64"/>
          <p:cNvSpPr txBox="1"/>
          <p:nvPr/>
        </p:nvSpPr>
        <p:spPr>
          <a:xfrm>
            <a:off x="5932864" y="5188334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8734995" y="3272851"/>
            <a:ext cx="3609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USO GERAL COM TRANSPORTE DE MATERIAIS/ ANDAIMES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9" name="CaixaDeTexto 57"/>
          <p:cNvSpPr txBox="1"/>
          <p:nvPr/>
        </p:nvSpPr>
        <p:spPr>
          <a:xfrm>
            <a:off x="8714580" y="3989854"/>
            <a:ext cx="337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USO EM MÁQUINA COM SOLDA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60" name="CaixaDeTexto 57"/>
          <p:cNvSpPr txBox="1"/>
          <p:nvPr/>
        </p:nvSpPr>
        <p:spPr>
          <a:xfrm>
            <a:off x="8721289" y="4452422"/>
            <a:ext cx="338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MANOBRA DE SECCIONADORAS DE MÉDIA TENSÃO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9" y="5681687"/>
            <a:ext cx="866775" cy="590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43" y="2118657"/>
            <a:ext cx="799879" cy="490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18" y="2710678"/>
            <a:ext cx="726194" cy="449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717" y="3839169"/>
            <a:ext cx="726195" cy="5525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643" y="4482658"/>
            <a:ext cx="762269" cy="514219"/>
          </a:xfrm>
          <a:prstGeom prst="rect">
            <a:avLst/>
          </a:prstGeom>
        </p:spPr>
      </p:pic>
      <p:pic>
        <p:nvPicPr>
          <p:cNvPr id="79" name="Picture 14" descr="Imagem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3715">
            <a:off x="114819" y="5109899"/>
            <a:ext cx="819036" cy="49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Imagem 77" descr="Resultado de imagem para CAPACETE ULTRA MAST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9" y="3308410"/>
            <a:ext cx="505114" cy="4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Imagem 79" descr="Resultado de imagem para CAPACETE ULTRA MAST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6" y="3302276"/>
            <a:ext cx="400838" cy="41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tângulo 10"/>
          <p:cNvSpPr/>
          <p:nvPr/>
        </p:nvSpPr>
        <p:spPr>
          <a:xfrm>
            <a:off x="4507099" y="1618069"/>
            <a:ext cx="1018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64039990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5" y="1407069"/>
            <a:ext cx="760059" cy="55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0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71" name="Conector reto 11"/>
          <p:cNvCxnSpPr/>
          <p:nvPr/>
        </p:nvCxnSpPr>
        <p:spPr>
          <a:xfrm>
            <a:off x="14288" y="6204876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3" name="Retângulo 6"/>
          <p:cNvSpPr/>
          <p:nvPr/>
        </p:nvSpPr>
        <p:spPr>
          <a:xfrm>
            <a:off x="431408" y="905567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Gotham "/>
            </a:endParaRPr>
          </a:p>
        </p:txBody>
      </p:sp>
      <p:sp>
        <p:nvSpPr>
          <p:cNvPr id="74" name="CaixaDeTexto 8"/>
          <p:cNvSpPr txBox="1"/>
          <p:nvPr/>
        </p:nvSpPr>
        <p:spPr>
          <a:xfrm>
            <a:off x="361067" y="393650"/>
            <a:ext cx="985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2C51B"/>
                </a:solidFill>
                <a:latin typeface="Gotham Black" panose="02000604040000020004" pitchFamily="50" charset="0"/>
              </a:rPr>
              <a:t>TIPOS DE EPI´S:     </a:t>
            </a:r>
            <a:endParaRPr lang="pt-BR" dirty="0">
              <a:solidFill>
                <a:srgbClr val="F2C51B"/>
              </a:solidFill>
            </a:endParaRPr>
          </a:p>
        </p:txBody>
      </p:sp>
      <p:sp>
        <p:nvSpPr>
          <p:cNvPr id="75" name="CaixaDeTexto 1"/>
          <p:cNvSpPr txBox="1"/>
          <p:nvPr/>
        </p:nvSpPr>
        <p:spPr>
          <a:xfrm>
            <a:off x="1406930" y="1010698"/>
            <a:ext cx="114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Gotham "/>
              </a:rPr>
              <a:t>EPI´S</a:t>
            </a:r>
          </a:p>
        </p:txBody>
      </p:sp>
      <p:sp>
        <p:nvSpPr>
          <p:cNvPr id="76" name="CaixaDeTexto 13"/>
          <p:cNvSpPr txBox="1"/>
          <p:nvPr/>
        </p:nvSpPr>
        <p:spPr>
          <a:xfrm>
            <a:off x="6366732" y="1009561"/>
            <a:ext cx="220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Gotham "/>
              </a:rPr>
              <a:t>QUEM UTILIZA?</a:t>
            </a:r>
          </a:p>
        </p:txBody>
      </p:sp>
      <p:sp>
        <p:nvSpPr>
          <p:cNvPr id="77" name="CaixaDeTexto 14"/>
          <p:cNvSpPr txBox="1"/>
          <p:nvPr/>
        </p:nvSpPr>
        <p:spPr>
          <a:xfrm>
            <a:off x="5072048" y="2510918"/>
            <a:ext cx="1547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78" name="CaixaDeTexto 16"/>
          <p:cNvSpPr txBox="1"/>
          <p:nvPr/>
        </p:nvSpPr>
        <p:spPr>
          <a:xfrm>
            <a:off x="9198936" y="1017321"/>
            <a:ext cx="97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Gotham "/>
              </a:rPr>
              <a:t>ONDE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Gotham "/>
              </a:rPr>
              <a:t> </a:t>
            </a:r>
          </a:p>
        </p:txBody>
      </p:sp>
      <p:cxnSp>
        <p:nvCxnSpPr>
          <p:cNvPr id="86" name="Conector reto 23"/>
          <p:cNvCxnSpPr/>
          <p:nvPr/>
        </p:nvCxnSpPr>
        <p:spPr>
          <a:xfrm>
            <a:off x="142700" y="2581983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34"/>
          <p:cNvCxnSpPr/>
          <p:nvPr/>
        </p:nvCxnSpPr>
        <p:spPr>
          <a:xfrm>
            <a:off x="142700" y="3162730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35"/>
          <p:cNvCxnSpPr/>
          <p:nvPr/>
        </p:nvCxnSpPr>
        <p:spPr>
          <a:xfrm>
            <a:off x="142700" y="3743477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37"/>
          <p:cNvCxnSpPr/>
          <p:nvPr/>
        </p:nvCxnSpPr>
        <p:spPr>
          <a:xfrm>
            <a:off x="114564" y="4527257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aixaDeTexto 54"/>
          <p:cNvSpPr txBox="1"/>
          <p:nvPr/>
        </p:nvSpPr>
        <p:spPr>
          <a:xfrm>
            <a:off x="3867821" y="1014842"/>
            <a:ext cx="220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Gotham "/>
              </a:rPr>
              <a:t>ID PARA COMPRA</a:t>
            </a:r>
          </a:p>
        </p:txBody>
      </p:sp>
      <p:sp>
        <p:nvSpPr>
          <p:cNvPr id="121" name="Retângulo 10"/>
          <p:cNvSpPr/>
          <p:nvPr/>
        </p:nvSpPr>
        <p:spPr>
          <a:xfrm>
            <a:off x="4138604" y="2707952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1304011326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123" name="Retângulo 17"/>
          <p:cNvSpPr/>
          <p:nvPr/>
        </p:nvSpPr>
        <p:spPr>
          <a:xfrm>
            <a:off x="4160541" y="3922093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1304011334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124" name="Retângulo 19"/>
          <p:cNvSpPr/>
          <p:nvPr/>
        </p:nvSpPr>
        <p:spPr>
          <a:xfrm>
            <a:off x="4160753" y="4557732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1304011324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125" name="Retângulo 20"/>
          <p:cNvSpPr/>
          <p:nvPr/>
        </p:nvSpPr>
        <p:spPr>
          <a:xfrm>
            <a:off x="4148379" y="3276014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1304011327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pic>
        <p:nvPicPr>
          <p:cNvPr id="129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sp>
        <p:nvSpPr>
          <p:cNvPr id="136" name="Explosion 2 135"/>
          <p:cNvSpPr>
            <a:spLocks/>
          </p:cNvSpPr>
          <p:nvPr/>
        </p:nvSpPr>
        <p:spPr>
          <a:xfrm rot="2649954">
            <a:off x="11079662" y="64065"/>
            <a:ext cx="965200" cy="861060"/>
          </a:xfrm>
          <a:prstGeom prst="irregularSeal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137" name="TextBox 12"/>
          <p:cNvSpPr txBox="1">
            <a:spLocks/>
          </p:cNvSpPr>
          <p:nvPr/>
        </p:nvSpPr>
        <p:spPr>
          <a:xfrm>
            <a:off x="11229522" y="350450"/>
            <a:ext cx="606425" cy="266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sz="1200" b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Nova!</a:t>
            </a:r>
            <a:endParaRPr lang="pt-B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CaixaDeTexto 64"/>
          <p:cNvSpPr txBox="1"/>
          <p:nvPr/>
        </p:nvSpPr>
        <p:spPr>
          <a:xfrm>
            <a:off x="5935381" y="2734597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39" name="CaixaDeTexto 64"/>
          <p:cNvSpPr txBox="1"/>
          <p:nvPr/>
        </p:nvSpPr>
        <p:spPr>
          <a:xfrm>
            <a:off x="5907664" y="3340469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1" name="CaixaDeTexto 64"/>
          <p:cNvSpPr txBox="1"/>
          <p:nvPr/>
        </p:nvSpPr>
        <p:spPr>
          <a:xfrm>
            <a:off x="5907664" y="3913749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2" name="CaixaDeTexto 64"/>
          <p:cNvSpPr txBox="1"/>
          <p:nvPr/>
        </p:nvSpPr>
        <p:spPr>
          <a:xfrm>
            <a:off x="5891921" y="4584937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6" name="CaixaDeTexto 57"/>
          <p:cNvSpPr txBox="1"/>
          <p:nvPr/>
        </p:nvSpPr>
        <p:spPr>
          <a:xfrm>
            <a:off x="8621219" y="2742609"/>
            <a:ext cx="302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ANDAIMES OU ESCADAS </a:t>
            </a:r>
          </a:p>
        </p:txBody>
      </p:sp>
      <p:sp>
        <p:nvSpPr>
          <p:cNvPr id="151" name="CaixaDeTexto 57"/>
          <p:cNvSpPr txBox="1"/>
          <p:nvPr/>
        </p:nvSpPr>
        <p:spPr>
          <a:xfrm>
            <a:off x="8632839" y="4577156"/>
            <a:ext cx="302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ANDAIMES OU ESCADAS </a:t>
            </a:r>
          </a:p>
        </p:txBody>
      </p:sp>
      <p:sp>
        <p:nvSpPr>
          <p:cNvPr id="54" name="CaixaDeTexto 49"/>
          <p:cNvSpPr txBox="1"/>
          <p:nvPr/>
        </p:nvSpPr>
        <p:spPr>
          <a:xfrm>
            <a:off x="935276" y="2057235"/>
            <a:ext cx="380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PAR DE LUVAS ALTA </a:t>
            </a:r>
          </a:p>
          <a:p>
            <a:r>
              <a:rPr lang="pt-BR" sz="1400" dirty="0">
                <a:latin typeface="Gotham "/>
              </a:rPr>
              <a:t>TEMPERATURA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5" name="CaixaDeTexto 43"/>
          <p:cNvSpPr txBox="1"/>
          <p:nvPr/>
        </p:nvSpPr>
        <p:spPr>
          <a:xfrm>
            <a:off x="1005767" y="4575289"/>
            <a:ext cx="2718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TALABARTE COM ABSORVEDOR COM GANCHOS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6" name="CaixaDeTexto 47"/>
          <p:cNvSpPr txBox="1"/>
          <p:nvPr/>
        </p:nvSpPr>
        <p:spPr>
          <a:xfrm>
            <a:off x="970720" y="2748697"/>
            <a:ext cx="343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PAR DE LUVAS RASPA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7" name="CaixaDeTexto 48"/>
          <p:cNvSpPr txBox="1"/>
          <p:nvPr/>
        </p:nvSpPr>
        <p:spPr>
          <a:xfrm>
            <a:off x="1018204" y="3258957"/>
            <a:ext cx="3233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PAR DE LUVAS VAQUETA PARA ALTA TENSÃO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9" name="CaixaDeTexto 48"/>
          <p:cNvSpPr txBox="1"/>
          <p:nvPr/>
        </p:nvSpPr>
        <p:spPr>
          <a:xfrm>
            <a:off x="970720" y="3984115"/>
            <a:ext cx="323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PROTETOR AURICULAR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3688" y="2180012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1304011329</a:t>
            </a:r>
            <a:endParaRPr lang="pt-BR" sz="1600" dirty="0"/>
          </a:p>
        </p:txBody>
      </p:sp>
      <p:sp>
        <p:nvSpPr>
          <p:cNvPr id="44" name="CaixaDeTexto 57"/>
          <p:cNvSpPr txBox="1"/>
          <p:nvPr/>
        </p:nvSpPr>
        <p:spPr>
          <a:xfrm>
            <a:off x="8626688" y="3169637"/>
            <a:ext cx="338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MANOBRA DE SECCIONADORAS DE MÉDIA TENSÃO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45" name="CaixaDeTexto 57"/>
          <p:cNvSpPr txBox="1"/>
          <p:nvPr/>
        </p:nvSpPr>
        <p:spPr>
          <a:xfrm>
            <a:off x="8626688" y="2008733"/>
            <a:ext cx="302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USO EM PIPOQUEIRAS E FORNOS</a:t>
            </a:r>
          </a:p>
        </p:txBody>
      </p:sp>
      <p:sp>
        <p:nvSpPr>
          <p:cNvPr id="46" name="CaixaDeTexto 64"/>
          <p:cNvSpPr txBox="1"/>
          <p:nvPr/>
        </p:nvSpPr>
        <p:spPr>
          <a:xfrm>
            <a:off x="5917649" y="2176188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48" name="CaixaDeTexto 57"/>
          <p:cNvSpPr txBox="1"/>
          <p:nvPr/>
        </p:nvSpPr>
        <p:spPr>
          <a:xfrm>
            <a:off x="8623877" y="3732145"/>
            <a:ext cx="3427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USO EM MÁQUINAS QUE POSSUEM RUÍDO ACIMA DE 85 DECIBÉIS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0" y="3842299"/>
            <a:ext cx="756368" cy="567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2" y="4795512"/>
            <a:ext cx="828675" cy="35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41" y="2633050"/>
            <a:ext cx="616242" cy="510832"/>
          </a:xfrm>
          <a:prstGeom prst="rect">
            <a:avLst/>
          </a:prstGeom>
        </p:spPr>
      </p:pic>
      <p:pic>
        <p:nvPicPr>
          <p:cNvPr id="53" name="Picture 8" descr="Resultado de imagem para luva alta temperatura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1" y="1872349"/>
            <a:ext cx="540000" cy="6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041" y="3172494"/>
            <a:ext cx="671952" cy="4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54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0" ma:contentTypeDescription="Create a new document." ma:contentTypeScope="" ma:versionID="35121960675f33b78e28871947d22f45">
  <xsd:schema xmlns:xsd="http://www.w3.org/2001/XMLSchema" xmlns:xs="http://www.w3.org/2001/XMLSchema" xmlns:p="http://schemas.microsoft.com/office/2006/metadata/properties" xmlns:ns2="b434cdbb-54b5-49ea-a40b-8752fccc213c" xmlns:ns3="dd2f9859-fe61-414d-91be-415ae0412e18" targetNamespace="http://schemas.microsoft.com/office/2006/metadata/properties" ma:root="true" ma:fieldsID="de5e6a7c06425a00c84f4489a688f049" ns2:_="" ns3:_="">
    <xsd:import namespace="b434cdbb-54b5-49ea-a40b-8752fccc213c"/>
    <xsd:import namespace="dd2f9859-fe61-414d-91be-415ae0412e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f9859-fe61-414d-91be-415ae0412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D1AA62-F393-452C-9657-48B53AD020E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01683D-0753-4DF0-B86A-D849B69F5B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8E5D23-D77E-409D-9562-A3C73950E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4cdbb-54b5-49ea-a40b-8752fccc213c"/>
    <ds:schemaRef ds:uri="dd2f9859-fe61-414d-91be-415ae0412e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443</Words>
  <Application>Microsoft Office PowerPoint</Application>
  <PresentationFormat>Widescreen</PresentationFormat>
  <Paragraphs>134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Debora Vieira</dc:creator>
  <cp:lastModifiedBy>Daniele Endler (ext. Scanton)</cp:lastModifiedBy>
  <cp:revision>111</cp:revision>
  <dcterms:created xsi:type="dcterms:W3CDTF">2017-04-05T19:12:42Z</dcterms:created>
  <dcterms:modified xsi:type="dcterms:W3CDTF">2018-04-06T13:52:52Z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