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1"/>
  </p:notesMasterIdLst>
  <p:handoutMasterIdLst>
    <p:handoutMasterId r:id="rId22"/>
  </p:handoutMasterIdLst>
  <p:sldIdLst>
    <p:sldId id="267" r:id="rId6"/>
    <p:sldId id="269" r:id="rId7"/>
    <p:sldId id="301" r:id="rId8"/>
    <p:sldId id="300" r:id="rId9"/>
    <p:sldId id="295" r:id="rId10"/>
    <p:sldId id="296" r:id="rId11"/>
    <p:sldId id="297" r:id="rId12"/>
    <p:sldId id="298" r:id="rId13"/>
    <p:sldId id="299" r:id="rId14"/>
    <p:sldId id="272" r:id="rId15"/>
    <p:sldId id="273" r:id="rId16"/>
    <p:sldId id="292" r:id="rId17"/>
    <p:sldId id="293" r:id="rId18"/>
    <p:sldId id="288" r:id="rId19"/>
    <p:sldId id="294" r:id="rId20"/>
  </p:sldIdLst>
  <p:sldSz cx="9144000" cy="6858000" type="letter"/>
  <p:notesSz cx="6797675" cy="9856788"/>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8EF"/>
    <a:srgbClr val="0068AC"/>
    <a:srgbClr val="008AE7"/>
    <a:srgbClr val="FFCD1E"/>
    <a:srgbClr val="FF0066"/>
    <a:srgbClr val="063B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585" autoAdjust="0"/>
  </p:normalViewPr>
  <p:slideViewPr>
    <p:cSldViewPr snapToObjects="1">
      <p:cViewPr varScale="1">
        <p:scale>
          <a:sx n="74" d="100"/>
          <a:sy n="74" d="100"/>
        </p:scale>
        <p:origin x="117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sz="quarter"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9A9163-D8BD-0840-95ED-E57732E78BDF}" type="datetime1">
              <a:rPr lang="es-ES_tradnl"/>
              <a:pPr/>
              <a:t>26/09/2018</a:t>
            </a:fld>
            <a:endParaRPr lang="es-ES_tradnl" dirty="0"/>
          </a:p>
        </p:txBody>
      </p:sp>
      <p:sp>
        <p:nvSpPr>
          <p:cNvPr id="4" name="Marcador de pie de página 3"/>
          <p:cNvSpPr>
            <a:spLocks noGrp="1"/>
          </p:cNvSpPr>
          <p:nvPr>
            <p:ph type="ftr" sz="quarter" idx="2"/>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5" name="Marcador de número de diapositiva 4"/>
          <p:cNvSpPr>
            <a:spLocks noGrp="1"/>
          </p:cNvSpPr>
          <p:nvPr>
            <p:ph type="sldNum" sz="quarter" idx="3"/>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73243D5-B037-F94B-BD85-45C4FC7A97E4}" type="slidenum">
              <a:rPr lang="es-ES_tradnl"/>
              <a:pPr/>
              <a:t>‹#›</a:t>
            </a:fld>
            <a:endParaRPr lang="es-ES_tradnl" dirty="0"/>
          </a:p>
        </p:txBody>
      </p:sp>
    </p:spTree>
    <p:extLst>
      <p:ext uri="{BB962C8B-B14F-4D97-AF65-F5344CB8AC3E}">
        <p14:creationId xmlns:p14="http://schemas.microsoft.com/office/powerpoint/2010/main" val="17913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2839"/>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dirty="0"/>
          </a:p>
        </p:txBody>
      </p:sp>
      <p:sp>
        <p:nvSpPr>
          <p:cNvPr id="3" name="Marcador de fecha 2"/>
          <p:cNvSpPr>
            <a:spLocks noGrp="1"/>
          </p:cNvSpPr>
          <p:nvPr>
            <p:ph type="dt" idx="1"/>
          </p:nvPr>
        </p:nvSpPr>
        <p:spPr>
          <a:xfrm>
            <a:off x="3850444" y="0"/>
            <a:ext cx="2945659" cy="492839"/>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FC7070-86EE-DA4C-BC28-2F892ABB6762}" type="datetime1">
              <a:rPr lang="es-ES_tradnl"/>
              <a:pPr/>
              <a:t>26/09/2018</a:t>
            </a:fld>
            <a:endParaRPr lang="es-ES_tradnl" dirty="0"/>
          </a:p>
        </p:txBody>
      </p:sp>
      <p:sp>
        <p:nvSpPr>
          <p:cNvPr id="4" name="Marcador de imagen de diapositiva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dirty="0"/>
          </a:p>
        </p:txBody>
      </p:sp>
      <p:sp>
        <p:nvSpPr>
          <p:cNvPr id="5" name="Marcador de notas 4"/>
          <p:cNvSpPr>
            <a:spLocks noGrp="1"/>
          </p:cNvSpPr>
          <p:nvPr>
            <p:ph type="body" sz="quarter" idx="3"/>
          </p:nvPr>
        </p:nvSpPr>
        <p:spPr>
          <a:xfrm>
            <a:off x="679768" y="4681975"/>
            <a:ext cx="5438140" cy="4435555"/>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1" y="9362238"/>
            <a:ext cx="2945659" cy="492839"/>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dirty="0"/>
          </a:p>
        </p:txBody>
      </p:sp>
      <p:sp>
        <p:nvSpPr>
          <p:cNvPr id="7" name="Marcador de número de diapositiva 6"/>
          <p:cNvSpPr>
            <a:spLocks noGrp="1"/>
          </p:cNvSpPr>
          <p:nvPr>
            <p:ph type="sldNum" sz="quarter" idx="5"/>
          </p:nvPr>
        </p:nvSpPr>
        <p:spPr>
          <a:xfrm>
            <a:off x="3850444" y="9362238"/>
            <a:ext cx="2945659" cy="492839"/>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665B4E-1473-6F48-BAB3-EC3316CBDDCC}" type="slidenum">
              <a:rPr lang="es-ES_tradnl"/>
              <a:pPr/>
              <a:t>‹#›</a:t>
            </a:fld>
            <a:endParaRPr lang="es-ES_tradnl" dirty="0"/>
          </a:p>
        </p:txBody>
      </p:sp>
    </p:spTree>
    <p:extLst>
      <p:ext uri="{BB962C8B-B14F-4D97-AF65-F5344CB8AC3E}">
        <p14:creationId xmlns:p14="http://schemas.microsoft.com/office/powerpoint/2010/main" val="337691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a:xfrm>
            <a:off x="0" y="6248400"/>
            <a:ext cx="2133600" cy="365125"/>
          </a:xfrm>
        </p:spPr>
        <p:txBody>
          <a:bodyPr/>
          <a:lstStyle>
            <a:lvl1pPr>
              <a:defRPr/>
            </a:lvl1pPr>
          </a:lstStyle>
          <a:p>
            <a:fld id="{4149D36B-2380-F348-A370-993D89B4A1F9}" type="datetime1">
              <a:rPr lang="es-ES_tradnl"/>
              <a:pPr/>
              <a:t>26/09/2018</a:t>
            </a:fld>
            <a:endParaRPr lang="es-ES_tradnl" dirty="0"/>
          </a:p>
        </p:txBody>
      </p:sp>
      <p:sp>
        <p:nvSpPr>
          <p:cNvPr id="5" name="Marcador de número de diapositiva 5"/>
          <p:cNvSpPr>
            <a:spLocks noGrp="1"/>
          </p:cNvSpPr>
          <p:nvPr>
            <p:ph type="sldNum" sz="quarter" idx="11"/>
          </p:nvPr>
        </p:nvSpPr>
        <p:spPr>
          <a:xfrm>
            <a:off x="6934200" y="6248400"/>
            <a:ext cx="2133600" cy="365125"/>
          </a:xfrm>
        </p:spPr>
        <p:txBody>
          <a:bodyPr/>
          <a:lstStyle>
            <a:lvl1pPr>
              <a:defRPr/>
            </a:lvl1pPr>
          </a:lstStyle>
          <a:p>
            <a:fld id="{15A83A07-B3EC-624D-9D0B-522CCCBF7066}" type="slidenum">
              <a:rPr lang="es-ES_tradnl"/>
              <a:pPr/>
              <a:t>‹#›</a:t>
            </a:fld>
            <a:endParaRPr lang="es-ES_tradnl" dirty="0"/>
          </a:p>
        </p:txBody>
      </p:sp>
    </p:spTree>
    <p:extLst>
      <p:ext uri="{BB962C8B-B14F-4D97-AF65-F5344CB8AC3E}">
        <p14:creationId xmlns:p14="http://schemas.microsoft.com/office/powerpoint/2010/main" val="35182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64275"/>
            <a:ext cx="2133600" cy="365125"/>
          </a:xfrm>
        </p:spPr>
        <p:txBody>
          <a:bodyPr/>
          <a:lstStyle>
            <a:lvl1pPr>
              <a:defRPr/>
            </a:lvl1pPr>
          </a:lstStyle>
          <a:p>
            <a:fld id="{127B96A0-3663-B34F-A370-A59B127CB4E1}" type="datetime1">
              <a:rPr lang="es-ES_tradnl"/>
              <a:pPr/>
              <a:t>26/09/2018</a:t>
            </a:fld>
            <a:endParaRPr lang="es-ES_tradnl" dirty="0"/>
          </a:p>
        </p:txBody>
      </p:sp>
      <p:sp>
        <p:nvSpPr>
          <p:cNvPr id="5" name="Marcador de número de diapositiva 5"/>
          <p:cNvSpPr>
            <a:spLocks noGrp="1"/>
          </p:cNvSpPr>
          <p:nvPr>
            <p:ph type="sldNum" sz="quarter" idx="11"/>
          </p:nvPr>
        </p:nvSpPr>
        <p:spPr>
          <a:xfrm>
            <a:off x="7010400" y="6264275"/>
            <a:ext cx="2133600" cy="365125"/>
          </a:xfrm>
        </p:spPr>
        <p:txBody>
          <a:bodyPr/>
          <a:lstStyle>
            <a:lvl1pPr>
              <a:defRPr/>
            </a:lvl1pPr>
          </a:lstStyle>
          <a:p>
            <a:fld id="{D8C63353-EAE8-504E-9555-CF678630906D}" type="slidenum">
              <a:rPr lang="es-ES_tradnl"/>
              <a:pPr/>
              <a:t>‹#›</a:t>
            </a:fld>
            <a:endParaRPr lang="es-ES_tradnl" dirty="0"/>
          </a:p>
        </p:txBody>
      </p:sp>
    </p:spTree>
    <p:extLst>
      <p:ext uri="{BB962C8B-B14F-4D97-AF65-F5344CB8AC3E}">
        <p14:creationId xmlns:p14="http://schemas.microsoft.com/office/powerpoint/2010/main" val="2718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D9DECBC4-BC63-3F42-9731-EAE8C69A50AB}" type="datetime1">
              <a:rPr lang="es-ES_tradnl"/>
              <a:pPr/>
              <a:t>26/09/2018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BC96CB33-0797-6A41-B86A-9DD1DC1347A9}" type="slidenum">
              <a:rPr lang="es-ES_tradnl"/>
              <a:pPr/>
              <a:t>‹#›</a:t>
            </a:fld>
            <a:endParaRPr lang="es-ES_tradnl" dirty="0"/>
          </a:p>
        </p:txBody>
      </p:sp>
    </p:spTree>
    <p:extLst>
      <p:ext uri="{BB962C8B-B14F-4D97-AF65-F5344CB8AC3E}">
        <p14:creationId xmlns:p14="http://schemas.microsoft.com/office/powerpoint/2010/main" val="338102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26876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4998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CuadroTexto 8"/>
          <p:cNvSpPr txBox="1"/>
          <p:nvPr userDrawn="1"/>
        </p:nvSpPr>
        <p:spPr>
          <a:xfrm rot="19498548">
            <a:off x="-340230" y="2984647"/>
            <a:ext cx="9551013"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 action="ppaction://noaction"/>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7446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3192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4"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401974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smtClean="0"/>
              <a:t>ANEXOS</a:t>
            </a:r>
            <a:endParaRPr lang="es-MX" sz="3600" dirty="0"/>
          </a:p>
        </p:txBody>
      </p:sp>
      <p:pic>
        <p:nvPicPr>
          <p:cNvPr id="8"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93881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pic>
        <p:nvPicPr>
          <p:cNvPr id="7" name="Imagen 6">
            <a:hlinkClick r:id="rId2" action="ppaction://hlinksldjump"/>
          </p:cNvPr>
          <p:cNvPicPr>
            <a:picLocks noChangeAspect="1"/>
          </p:cNvPicPr>
          <p:nvPr userDrawn="1"/>
        </p:nvPicPr>
        <p:blipFill rotWithShape="1">
          <a:blip r:embed="rId3" cstate="print"/>
          <a:srcRect b="5052"/>
          <a:stretch/>
        </p:blipFill>
        <p:spPr>
          <a:xfrm>
            <a:off x="8574139" y="261822"/>
            <a:ext cx="525128" cy="528753"/>
          </a:xfrm>
          <a:prstGeom prst="rect">
            <a:avLst/>
          </a:prstGeom>
        </p:spPr>
      </p:pic>
    </p:spTree>
    <p:extLst>
      <p:ext uri="{BB962C8B-B14F-4D97-AF65-F5344CB8AC3E}">
        <p14:creationId xmlns:p14="http://schemas.microsoft.com/office/powerpoint/2010/main" val="299156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0" y="6248400"/>
            <a:ext cx="2133600" cy="365125"/>
          </a:xfrm>
        </p:spPr>
        <p:txBody>
          <a:bodyPr/>
          <a:lstStyle>
            <a:lvl1pPr>
              <a:defRPr/>
            </a:lvl1pPr>
          </a:lstStyle>
          <a:p>
            <a:fld id="{F02B46ED-29C8-DB4D-AD28-CB694531A187}" type="datetime1">
              <a:rPr lang="es-ES_tradnl"/>
              <a:pPr/>
              <a:t>26/09/2018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621458D2-64A6-A247-9236-9F5EA779DC84}" type="slidenum">
              <a:rPr lang="es-ES_tradnl"/>
              <a:pPr/>
              <a:t>‹#›</a:t>
            </a:fld>
            <a:endParaRPr lang="es-ES_tradnl" dirty="0"/>
          </a:p>
        </p:txBody>
      </p:sp>
    </p:spTree>
    <p:extLst>
      <p:ext uri="{BB962C8B-B14F-4D97-AF65-F5344CB8AC3E}">
        <p14:creationId xmlns:p14="http://schemas.microsoft.com/office/powerpoint/2010/main" val="312894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0" y="6248400"/>
            <a:ext cx="2133600" cy="365125"/>
          </a:xfrm>
        </p:spPr>
        <p:txBody>
          <a:bodyPr/>
          <a:lstStyle>
            <a:lvl1pPr>
              <a:defRPr/>
            </a:lvl1pPr>
          </a:lstStyle>
          <a:p>
            <a:fld id="{DD8753E8-6D0E-0042-8E88-66226CD029BB}" type="datetime1">
              <a:rPr lang="es-ES_tradnl"/>
              <a:pPr/>
              <a:t>26/09/2018</a:t>
            </a:fld>
            <a:endParaRPr lang="es-ES_tradnl" dirty="0"/>
          </a:p>
        </p:txBody>
      </p:sp>
      <p:sp>
        <p:nvSpPr>
          <p:cNvPr id="5" name="Marcador de número de diapositiva 5"/>
          <p:cNvSpPr>
            <a:spLocks noGrp="1"/>
          </p:cNvSpPr>
          <p:nvPr>
            <p:ph type="sldNum" sz="quarter" idx="11"/>
          </p:nvPr>
        </p:nvSpPr>
        <p:spPr/>
        <p:txBody>
          <a:bodyPr/>
          <a:lstStyle>
            <a:lvl1pPr>
              <a:defRPr/>
            </a:lvl1pPr>
          </a:lstStyle>
          <a:p>
            <a:fld id="{8F7519B2-04AE-A04E-BFF6-5C8E0AC0E77C}" type="slidenum">
              <a:rPr lang="es-ES_tradnl"/>
              <a:pPr/>
              <a:t>‹#›</a:t>
            </a:fld>
            <a:endParaRPr lang="es-ES_tradnl" dirty="0"/>
          </a:p>
        </p:txBody>
      </p:sp>
    </p:spTree>
    <p:extLst>
      <p:ext uri="{BB962C8B-B14F-4D97-AF65-F5344CB8AC3E}">
        <p14:creationId xmlns:p14="http://schemas.microsoft.com/office/powerpoint/2010/main" val="37958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3"/>
          <p:cNvSpPr>
            <a:spLocks noGrp="1"/>
          </p:cNvSpPr>
          <p:nvPr>
            <p:ph type="dt" sz="half" idx="10"/>
          </p:nvPr>
        </p:nvSpPr>
        <p:spPr>
          <a:xfrm>
            <a:off x="0" y="6248400"/>
            <a:ext cx="2133600" cy="365125"/>
          </a:xfrm>
        </p:spPr>
        <p:txBody>
          <a:bodyPr/>
          <a:lstStyle>
            <a:lvl1pPr>
              <a:defRPr/>
            </a:lvl1pPr>
          </a:lstStyle>
          <a:p>
            <a:fld id="{15863D97-D3F2-EE4E-933D-61518F364051}" type="datetime1">
              <a:rPr lang="es-ES_tradnl"/>
              <a:pPr/>
              <a:t>26/09/2018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38A8935A-0DC4-FE42-BEBF-8663A52D896C}" type="slidenum">
              <a:rPr lang="es-ES_tradnl"/>
              <a:pPr/>
              <a:t>‹#›</a:t>
            </a:fld>
            <a:endParaRPr lang="es-ES_tradnl" dirty="0"/>
          </a:p>
        </p:txBody>
      </p:sp>
    </p:spTree>
    <p:extLst>
      <p:ext uri="{BB962C8B-B14F-4D97-AF65-F5344CB8AC3E}">
        <p14:creationId xmlns:p14="http://schemas.microsoft.com/office/powerpoint/2010/main" val="91194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3"/>
          <p:cNvSpPr>
            <a:spLocks noGrp="1"/>
          </p:cNvSpPr>
          <p:nvPr>
            <p:ph type="dt" sz="half" idx="10"/>
          </p:nvPr>
        </p:nvSpPr>
        <p:spPr>
          <a:xfrm>
            <a:off x="0" y="6248400"/>
            <a:ext cx="2133600" cy="365125"/>
          </a:xfrm>
        </p:spPr>
        <p:txBody>
          <a:bodyPr/>
          <a:lstStyle>
            <a:lvl1pPr>
              <a:defRPr/>
            </a:lvl1pPr>
          </a:lstStyle>
          <a:p>
            <a:fld id="{A50A97B1-5F6F-C044-BD42-52F09F7EB018}" type="datetime1">
              <a:rPr lang="es-ES_tradnl"/>
              <a:pPr/>
              <a:t>26/09/2018</a:t>
            </a:fld>
            <a:endParaRPr lang="es-ES_tradnl" dirty="0"/>
          </a:p>
        </p:txBody>
      </p:sp>
      <p:sp>
        <p:nvSpPr>
          <p:cNvPr id="8" name="Marcador de número de diapositiva 5"/>
          <p:cNvSpPr>
            <a:spLocks noGrp="1"/>
          </p:cNvSpPr>
          <p:nvPr>
            <p:ph type="sldNum" sz="quarter" idx="11"/>
          </p:nvPr>
        </p:nvSpPr>
        <p:spPr/>
        <p:txBody>
          <a:bodyPr/>
          <a:lstStyle>
            <a:lvl1pPr>
              <a:defRPr/>
            </a:lvl1pPr>
          </a:lstStyle>
          <a:p>
            <a:fld id="{FD45AD2B-1603-D446-8C48-E2B151B086D0}" type="slidenum">
              <a:rPr lang="es-ES_tradnl"/>
              <a:pPr/>
              <a:t>‹#›</a:t>
            </a:fld>
            <a:endParaRPr lang="es-ES_tradnl" dirty="0"/>
          </a:p>
        </p:txBody>
      </p:sp>
    </p:spTree>
    <p:extLst>
      <p:ext uri="{BB962C8B-B14F-4D97-AF65-F5344CB8AC3E}">
        <p14:creationId xmlns:p14="http://schemas.microsoft.com/office/powerpoint/2010/main" val="24758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90800"/>
            <a:ext cx="8229600" cy="1143000"/>
          </a:xfrm>
        </p:spPr>
        <p:txBody>
          <a:bodyPr/>
          <a:lstStyle>
            <a:lvl1pPr>
              <a:defRPr sz="3200"/>
            </a:lvl1pPr>
          </a:lstStyle>
          <a:p>
            <a:r>
              <a:rPr lang="es-ES_tradnl" dirty="0" smtClean="0"/>
              <a:t>Clic para editar título</a:t>
            </a:r>
            <a:endParaRPr lang="es-ES_tradnl" dirty="0"/>
          </a:p>
        </p:txBody>
      </p:sp>
      <p:sp>
        <p:nvSpPr>
          <p:cNvPr id="3" name="Marcador de fecha 3"/>
          <p:cNvSpPr>
            <a:spLocks noGrp="1"/>
          </p:cNvSpPr>
          <p:nvPr>
            <p:ph type="dt" sz="half" idx="10"/>
          </p:nvPr>
        </p:nvSpPr>
        <p:spPr>
          <a:xfrm>
            <a:off x="0" y="6248400"/>
            <a:ext cx="2133600" cy="365125"/>
          </a:xfrm>
        </p:spPr>
        <p:txBody>
          <a:bodyPr/>
          <a:lstStyle>
            <a:lvl1pPr>
              <a:defRPr/>
            </a:lvl1pPr>
          </a:lstStyle>
          <a:p>
            <a:fld id="{F7C070AF-12DB-FF44-82E3-65F4F8AF6210}" type="datetime1">
              <a:rPr lang="es-ES_tradnl"/>
              <a:pPr/>
              <a:t>26/09/2018</a:t>
            </a:fld>
            <a:endParaRPr lang="es-ES_tradnl" dirty="0"/>
          </a:p>
        </p:txBody>
      </p:sp>
      <p:sp>
        <p:nvSpPr>
          <p:cNvPr id="4" name="Marcador de número de diapositiva 5"/>
          <p:cNvSpPr>
            <a:spLocks noGrp="1"/>
          </p:cNvSpPr>
          <p:nvPr>
            <p:ph type="sldNum" sz="quarter" idx="11"/>
          </p:nvPr>
        </p:nvSpPr>
        <p:spPr/>
        <p:txBody>
          <a:bodyPr/>
          <a:lstStyle>
            <a:lvl1pPr>
              <a:defRPr/>
            </a:lvl1pPr>
          </a:lstStyle>
          <a:p>
            <a:fld id="{DD36F619-F904-2449-9A9A-7AFF226C83A0}" type="slidenum">
              <a:rPr lang="es-ES_tradnl"/>
              <a:pPr/>
              <a:t>‹#›</a:t>
            </a:fld>
            <a:endParaRPr lang="es-ES_tradnl" dirty="0"/>
          </a:p>
        </p:txBody>
      </p:sp>
    </p:spTree>
    <p:extLst>
      <p:ext uri="{BB962C8B-B14F-4D97-AF65-F5344CB8AC3E}">
        <p14:creationId xmlns:p14="http://schemas.microsoft.com/office/powerpoint/2010/main" val="87638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0" y="6248400"/>
            <a:ext cx="2133600" cy="365125"/>
          </a:xfrm>
        </p:spPr>
        <p:txBody>
          <a:bodyPr/>
          <a:lstStyle>
            <a:lvl1pPr>
              <a:defRPr/>
            </a:lvl1pPr>
          </a:lstStyle>
          <a:p>
            <a:fld id="{5CC697D8-31E8-A241-9836-97AE8420D9E7}" type="datetime1">
              <a:rPr lang="es-ES_tradnl"/>
              <a:pPr/>
              <a:t>26/09/2018</a:t>
            </a:fld>
            <a:endParaRPr lang="es-ES_tradnl" dirty="0"/>
          </a:p>
        </p:txBody>
      </p:sp>
      <p:sp>
        <p:nvSpPr>
          <p:cNvPr id="3" name="Marcador de número de diapositiva 5"/>
          <p:cNvSpPr>
            <a:spLocks noGrp="1"/>
          </p:cNvSpPr>
          <p:nvPr>
            <p:ph type="sldNum" sz="quarter" idx="11"/>
          </p:nvPr>
        </p:nvSpPr>
        <p:spPr/>
        <p:txBody>
          <a:bodyPr/>
          <a:lstStyle>
            <a:lvl1pPr>
              <a:defRPr/>
            </a:lvl1pPr>
          </a:lstStyle>
          <a:p>
            <a:fld id="{1A156580-CA07-6148-8647-83A8721CFD48}" type="slidenum">
              <a:rPr lang="es-ES_tradnl"/>
              <a:pPr/>
              <a:t>‹#›</a:t>
            </a:fld>
            <a:endParaRPr lang="es-ES_tradnl" dirty="0"/>
          </a:p>
        </p:txBody>
      </p:sp>
    </p:spTree>
    <p:extLst>
      <p:ext uri="{BB962C8B-B14F-4D97-AF65-F5344CB8AC3E}">
        <p14:creationId xmlns:p14="http://schemas.microsoft.com/office/powerpoint/2010/main" val="1776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273052"/>
            <a:ext cx="5111750" cy="585311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48400"/>
            <a:ext cx="2133600" cy="365125"/>
          </a:xfrm>
        </p:spPr>
        <p:txBody>
          <a:bodyPr/>
          <a:lstStyle>
            <a:lvl1pPr>
              <a:defRPr/>
            </a:lvl1pPr>
          </a:lstStyle>
          <a:p>
            <a:fld id="{41B0836E-0A49-C045-90D8-EA68E62F3CD0}" type="datetime1">
              <a:rPr lang="es-ES_tradnl"/>
              <a:pPr/>
              <a:t>26/09/2018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A22E53D4-D27F-504E-A669-B394253677A8}" type="slidenum">
              <a:rPr lang="es-ES_tradnl"/>
              <a:pPr/>
              <a:t>‹#›</a:t>
            </a:fld>
            <a:endParaRPr lang="es-ES_tradnl" dirty="0"/>
          </a:p>
        </p:txBody>
      </p:sp>
    </p:spTree>
    <p:extLst>
      <p:ext uri="{BB962C8B-B14F-4D97-AF65-F5344CB8AC3E}">
        <p14:creationId xmlns:p14="http://schemas.microsoft.com/office/powerpoint/2010/main" val="877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smtClean="0"/>
              <a:t>Arrastre la imagen al marcador de posição o haga clic no  icono para agregar</a:t>
            </a:r>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0" y="6264275"/>
            <a:ext cx="2133600" cy="365125"/>
          </a:xfrm>
        </p:spPr>
        <p:txBody>
          <a:bodyPr/>
          <a:lstStyle>
            <a:lvl1pPr>
              <a:defRPr/>
            </a:lvl1pPr>
          </a:lstStyle>
          <a:p>
            <a:fld id="{9124ECED-FB53-834E-9956-09853523D28C}" type="datetime1">
              <a:rPr lang="es-ES_tradnl"/>
              <a:pPr/>
              <a:t>26/09/2018</a:t>
            </a:fld>
            <a:endParaRPr lang="es-ES_tradnl" dirty="0"/>
          </a:p>
        </p:txBody>
      </p:sp>
      <p:sp>
        <p:nvSpPr>
          <p:cNvPr id="6" name="Marcador de número de diapositiva 5"/>
          <p:cNvSpPr>
            <a:spLocks noGrp="1"/>
          </p:cNvSpPr>
          <p:nvPr>
            <p:ph type="sldNum" sz="quarter" idx="11"/>
          </p:nvPr>
        </p:nvSpPr>
        <p:spPr/>
        <p:txBody>
          <a:bodyPr/>
          <a:lstStyle>
            <a:lvl1pPr>
              <a:defRPr/>
            </a:lvl1pPr>
          </a:lstStyle>
          <a:p>
            <a:fld id="{54EA2E57-4637-4B4A-BBFD-7A44CE9791E4}" type="slidenum">
              <a:rPr lang="es-ES_tradnl"/>
              <a:pPr/>
              <a:t>‹#›</a:t>
            </a:fld>
            <a:endParaRPr lang="es-ES_tradnl" dirty="0"/>
          </a:p>
        </p:txBody>
      </p:sp>
    </p:spTree>
    <p:extLst>
      <p:ext uri="{BB962C8B-B14F-4D97-AF65-F5344CB8AC3E}">
        <p14:creationId xmlns:p14="http://schemas.microsoft.com/office/powerpoint/2010/main" val="349261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_tradnl"/>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73F52-EEFF-FD4C-9D10-1721CC8BC050}" type="datetime1">
              <a:rPr lang="es-ES_tradnl"/>
              <a:pPr/>
              <a:t>26/09/2018</a:t>
            </a:fld>
            <a:endParaRPr lang="es-ES_tradnl" dirty="0"/>
          </a:p>
        </p:txBody>
      </p:sp>
      <p:sp>
        <p:nvSpPr>
          <p:cNvPr id="6" name="Marcador de número de diapositiva 5"/>
          <p:cNvSpPr>
            <a:spLocks noGrp="1"/>
          </p:cNvSpPr>
          <p:nvPr>
            <p:ph type="sldNum" sz="quarter" idx="4"/>
          </p:nvPr>
        </p:nvSpPr>
        <p:spPr>
          <a:xfrm>
            <a:off x="7010400" y="6248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C36B2F0-C207-DE42-9831-6074E68A4974}" type="slidenum">
              <a:rPr lang="es-ES_tradnl"/>
              <a:pPr/>
              <a:t>‹#›</a:t>
            </a:fld>
            <a:endParaRPr lang="es-ES_tradnl"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fontAlgn="base" hangingPunct="1">
        <a:spcBef>
          <a:spcPct val="0"/>
        </a:spcBef>
        <a:spcAft>
          <a:spcPct val="0"/>
        </a:spcAft>
        <a:defRPr sz="4400" kern="1200">
          <a:solidFill>
            <a:schemeClr val="bg1"/>
          </a:solidFill>
          <a:latin typeface="Clarendon Bold BT"/>
          <a:ea typeface="ＭＳ Ｐゴシック" charset="-128"/>
          <a:cs typeface="Clarendon Bold BT"/>
        </a:defRPr>
      </a:lvl1pPr>
      <a:lvl2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bg1"/>
          </a:solidFill>
          <a:latin typeface="Clarendon Bold BT" pitchFamily="-109"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Lucida Bright"/>
          <a:ea typeface="ＭＳ Ｐゴシック" charset="-128"/>
          <a:cs typeface="Lucida Bright"/>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Lucida Bright"/>
          <a:ea typeface="ＭＳ Ｐゴシック" charset="-128"/>
          <a:cs typeface="Lucida Bright"/>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Lucida Bright"/>
          <a:ea typeface="ＭＳ Ｐゴシック" charset="-128"/>
          <a:cs typeface="Lucida Bright"/>
        </a:defRPr>
      </a:lvl4pPr>
      <a:lvl5pPr marL="2057400" indent="-228600" algn="l" defTabSz="457200" rtl="0" eaLnBrk="1" fontAlgn="base" hangingPunct="1">
        <a:spcBef>
          <a:spcPct val="20000"/>
        </a:spcBef>
        <a:spcAft>
          <a:spcPct val="0"/>
        </a:spcAft>
        <a:buFont typeface="Arial" charset="0"/>
        <a:buChar char="»"/>
        <a:defRPr sz="1400" kern="1200">
          <a:solidFill>
            <a:schemeClr val="bg1"/>
          </a:solidFill>
          <a:latin typeface="Lucida Bright"/>
          <a:ea typeface="ＭＳ Ｐゴシック" charset="-128"/>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123728" y="188640"/>
            <a:ext cx="6192688" cy="72008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FAE0-F49F-4F10-B7C1-BD7B78CB5295}" type="datetimeFigureOut">
              <a:rPr lang="es-MX" smtClean="0"/>
              <a:pPr/>
              <a:t>26/09/2018</a:t>
            </a:fld>
            <a:endParaRPr lang="es-MX" dirty="0"/>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DADB5-C251-461B-AB99-1EB98DB9D225}" type="slidenum">
              <a:rPr lang="es-MX" smtClean="0"/>
              <a:pPr/>
              <a:t>‹#›</a:t>
            </a:fld>
            <a:endParaRPr lang="es-MX" dirty="0"/>
          </a:p>
        </p:txBody>
      </p:sp>
      <p:pic>
        <p:nvPicPr>
          <p:cNvPr id="9" name="0 Imagen"/>
          <p:cNvPicPr/>
          <p:nvPr userDrawn="1"/>
        </p:nvPicPr>
        <p:blipFill>
          <a:blip r:embed="rId9" cstate="print">
            <a:extLst>
              <a:ext uri="{28A0092B-C50C-407E-A947-70E740481C1C}">
                <a14:useLocalDpi xmlns:a14="http://schemas.microsoft.com/office/drawing/2010/main" val="0"/>
              </a:ext>
            </a:extLst>
          </a:blip>
          <a:stretch>
            <a:fillRect/>
          </a:stretch>
        </p:blipFill>
        <p:spPr>
          <a:xfrm>
            <a:off x="107527" y="111603"/>
            <a:ext cx="1673866" cy="655491"/>
          </a:xfrm>
          <a:prstGeom prst="rect">
            <a:avLst/>
          </a:prstGeom>
        </p:spPr>
      </p:pic>
    </p:spTree>
    <p:extLst>
      <p:ext uri="{BB962C8B-B14F-4D97-AF65-F5344CB8AC3E}">
        <p14:creationId xmlns:p14="http://schemas.microsoft.com/office/powerpoint/2010/main" val="2107208719"/>
      </p:ext>
    </p:extLst>
  </p:cSld>
  <p:clrMap bg1="lt1" tx1="dk1" bg2="lt2" tx2="dk2" accent1="accent1" accent2="accent2" accent3="accent3" accent4="accent4" accent5="accent5" accent6="accent6" hlink="hlink" folHlink="folHlink"/>
  <p:sldLayoutIdLst>
    <p:sldLayoutId id="2147483706" r:id="rId1"/>
    <p:sldLayoutId id="2147483716" r:id="rId2"/>
    <p:sldLayoutId id="2147483717" r:id="rId3"/>
    <p:sldLayoutId id="2147483718" r:id="rId4"/>
    <p:sldLayoutId id="2147483719" r:id="rId5"/>
    <p:sldLayoutId id="2147483720" r:id="rId6"/>
    <p:sldLayoutId id="2147483721" r:id="rId7"/>
  </p:sldLayoutIdLst>
  <p:txStyles>
    <p:title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0.png"/><Relationship Id="rId7"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362" name="Título 1"/>
          <p:cNvSpPr>
            <a:spLocks noGrp="1"/>
          </p:cNvSpPr>
          <p:nvPr>
            <p:ph type="title"/>
          </p:nvPr>
        </p:nvSpPr>
        <p:spPr>
          <a:xfrm>
            <a:off x="457200" y="4077072"/>
            <a:ext cx="8229600" cy="1143000"/>
          </a:xfrm>
        </p:spPr>
        <p:txBody>
          <a:bodyPr/>
          <a:lstStyle/>
          <a:p>
            <a:r>
              <a:rPr lang="es-ES" sz="3200" dirty="0" smtClean="0">
                <a:latin typeface="Clarendon Bold BT" charset="0"/>
                <a:ea typeface="ＭＳ Ｐゴシック" charset="0"/>
              </a:rPr>
              <a:t>TÉCNICAS DE VENDA TRADICIONAL</a:t>
            </a:r>
            <a:br>
              <a:rPr lang="es-ES" sz="3200" dirty="0" smtClean="0">
                <a:latin typeface="Clarendon Bold BT" charset="0"/>
                <a:ea typeface="ＭＳ Ｐゴシック" charset="0"/>
              </a:rPr>
            </a:br>
            <a:r>
              <a:rPr lang="en-US" sz="2800" dirty="0"/>
              <a:t>BRA-GR-TV-TRA-00</a:t>
            </a:r>
            <a:r>
              <a:rPr lang="es-ES" sz="3200" dirty="0" smtClean="0">
                <a:latin typeface="Clarendon Bold BT" charset="0"/>
                <a:ea typeface="ＭＳ Ｐゴシック" charset="0"/>
              </a:rPr>
              <a:t> </a:t>
            </a:r>
            <a:endParaRPr lang="es-ES" sz="3200" dirty="0">
              <a:latin typeface="Clarendon Bold BT" charset="0"/>
              <a:ea typeface="ＭＳ Ｐゴシック" charset="0"/>
            </a:endParaRPr>
          </a:p>
        </p:txBody>
      </p:sp>
      <p:sp>
        <p:nvSpPr>
          <p:cNvPr id="3" name="CaixaDeTexto 2"/>
          <p:cNvSpPr txBox="1"/>
          <p:nvPr/>
        </p:nvSpPr>
        <p:spPr>
          <a:xfrm>
            <a:off x="7596336" y="6165304"/>
            <a:ext cx="1354858" cy="492443"/>
          </a:xfrm>
          <a:prstGeom prst="rect">
            <a:avLst/>
          </a:prstGeom>
          <a:noFill/>
        </p:spPr>
        <p:txBody>
          <a:bodyPr wrap="none" rtlCol="0">
            <a:spAutoFit/>
          </a:bodyPr>
          <a:lstStyle/>
          <a:p>
            <a:r>
              <a:rPr lang="pt-BR" sz="1300" b="1" dirty="0" smtClean="0">
                <a:solidFill>
                  <a:schemeClr val="bg1"/>
                </a:solidFill>
              </a:rPr>
              <a:t>Versão 1.2</a:t>
            </a:r>
          </a:p>
          <a:p>
            <a:r>
              <a:rPr lang="en-US" sz="1300" b="1" dirty="0" err="1" smtClean="0">
                <a:solidFill>
                  <a:schemeClr val="bg1"/>
                </a:solidFill>
              </a:rPr>
              <a:t>Fevereiro</a:t>
            </a:r>
            <a:r>
              <a:rPr lang="en-US" sz="1300" b="1" dirty="0" smtClean="0">
                <a:solidFill>
                  <a:schemeClr val="bg1"/>
                </a:solidFill>
              </a:rPr>
              <a:t>/2015</a:t>
            </a:r>
            <a:endParaRPr lang="pt-BR" sz="13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Técnicas de venda Tradicional </a:t>
            </a:r>
            <a:br>
              <a:rPr lang="es-MX" dirty="0" smtClean="0"/>
            </a:br>
            <a:r>
              <a:rPr lang="en-US" sz="1200" dirty="0" smtClean="0"/>
              <a:t>BRA-GR-TV-TRA-00</a:t>
            </a:r>
            <a:br>
              <a:rPr lang="en-US" sz="1200" dirty="0" smtClean="0"/>
            </a:br>
            <a:r>
              <a:rPr lang="en-US" sz="1400" dirty="0" smtClean="0"/>
              <a:t>PONTO DE VENDA (</a:t>
            </a:r>
            <a:r>
              <a:rPr lang="es-MX" sz="1400" dirty="0" smtClean="0"/>
              <a:t>BOMBONIERE)</a:t>
            </a:r>
            <a:endParaRPr lang="es-MX" sz="1400" dirty="0"/>
          </a:p>
        </p:txBody>
      </p:sp>
      <p:sp>
        <p:nvSpPr>
          <p:cNvPr id="30" name="Conector 29"/>
          <p:cNvSpPr/>
          <p:nvPr/>
        </p:nvSpPr>
        <p:spPr>
          <a:xfrm>
            <a:off x="177083" y="1932600"/>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2" name="Conector recto de flecha 31"/>
          <p:cNvCxnSpPr>
            <a:stCxn id="30" idx="6"/>
            <a:endCxn id="63" idx="1"/>
          </p:cNvCxnSpPr>
          <p:nvPr/>
        </p:nvCxnSpPr>
        <p:spPr>
          <a:xfrm>
            <a:off x="634283" y="2161200"/>
            <a:ext cx="214669" cy="14875"/>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63" idx="3"/>
            <a:endCxn id="53" idx="1"/>
          </p:cNvCxnSpPr>
          <p:nvPr/>
        </p:nvCxnSpPr>
        <p:spPr>
          <a:xfrm flipV="1">
            <a:off x="2648952" y="2161200"/>
            <a:ext cx="816459" cy="14875"/>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53" idx="3"/>
            <a:endCxn id="55" idx="1"/>
          </p:cNvCxnSpPr>
          <p:nvPr/>
        </p:nvCxnSpPr>
        <p:spPr>
          <a:xfrm>
            <a:off x="4312736" y="2161200"/>
            <a:ext cx="841206"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2878688" y="2323724"/>
            <a:ext cx="1071012" cy="369332"/>
          </a:xfrm>
          <a:prstGeom prst="rect">
            <a:avLst/>
          </a:prstGeom>
          <a:noFill/>
          <a:ln>
            <a:noFill/>
          </a:ln>
        </p:spPr>
        <p:txBody>
          <a:bodyPr wrap="square" rtlCol="0">
            <a:spAutoFit/>
          </a:bodyPr>
          <a:lstStyle/>
          <a:p>
            <a:pPr algn="ctr"/>
            <a:r>
              <a:rPr lang="es-MX" sz="900" dirty="0" smtClean="0">
                <a:solidFill>
                  <a:srgbClr val="0068AC"/>
                </a:solidFill>
                <a:latin typeface="Lucida Bright" panose="02040602050505020304" pitchFamily="18" charset="0"/>
              </a:rPr>
              <a:t>Venda com promoção(ões)</a:t>
            </a:r>
          </a:p>
        </p:txBody>
      </p:sp>
      <p:sp>
        <p:nvSpPr>
          <p:cNvPr id="51" name="Rectángulo redondeado 7"/>
          <p:cNvSpPr/>
          <p:nvPr/>
        </p:nvSpPr>
        <p:spPr>
          <a:xfrm>
            <a:off x="2782067" y="3145769"/>
            <a:ext cx="2214012" cy="1579855"/>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800" dirty="0">
              <a:solidFill>
                <a:srgbClr val="0068AC"/>
              </a:solidFill>
              <a:latin typeface="Lucida Bright" panose="02040602050505020304" pitchFamily="18" charset="0"/>
            </a:endParaRPr>
          </a:p>
        </p:txBody>
      </p:sp>
      <p:sp>
        <p:nvSpPr>
          <p:cNvPr id="53" name="Decisión 30"/>
          <p:cNvSpPr/>
          <p:nvPr/>
        </p:nvSpPr>
        <p:spPr>
          <a:xfrm>
            <a:off x="3465411" y="1877346"/>
            <a:ext cx="847325" cy="567708"/>
          </a:xfrm>
          <a:prstGeom prst="flowChartDecision">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0068AC"/>
                </a:solidFill>
              </a:rPr>
              <a:t>X</a:t>
            </a:r>
            <a:endParaRPr lang="es-MX" b="1" dirty="0">
              <a:solidFill>
                <a:srgbClr val="0068AC"/>
              </a:solidFill>
            </a:endParaRPr>
          </a:p>
        </p:txBody>
      </p:sp>
      <p:sp>
        <p:nvSpPr>
          <p:cNvPr id="63" name="Rectángulo redondeado 5"/>
          <p:cNvSpPr/>
          <p:nvPr/>
        </p:nvSpPr>
        <p:spPr>
          <a:xfrm>
            <a:off x="848952" y="923149"/>
            <a:ext cx="1800000" cy="250585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800" dirty="0">
              <a:solidFill>
                <a:srgbClr val="00B050"/>
              </a:solidFill>
              <a:latin typeface="Lucida Bright" panose="02040602050505020304" pitchFamily="18" charset="0"/>
            </a:endParaRPr>
          </a:p>
        </p:txBody>
      </p:sp>
      <p:cxnSp>
        <p:nvCxnSpPr>
          <p:cNvPr id="70" name="Conector recto de flecha 33"/>
          <p:cNvCxnSpPr>
            <a:stCxn id="53" idx="2"/>
            <a:endCxn id="51" idx="0"/>
          </p:cNvCxnSpPr>
          <p:nvPr/>
        </p:nvCxnSpPr>
        <p:spPr>
          <a:xfrm flipH="1">
            <a:off x="3889073" y="2445054"/>
            <a:ext cx="1" cy="700715"/>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5" name="Conector angular 34"/>
          <p:cNvCxnSpPr>
            <a:stCxn id="51" idx="3"/>
            <a:endCxn id="55" idx="2"/>
          </p:cNvCxnSpPr>
          <p:nvPr/>
        </p:nvCxnSpPr>
        <p:spPr>
          <a:xfrm flipV="1">
            <a:off x="4996079" y="2835603"/>
            <a:ext cx="920992" cy="1100094"/>
          </a:xfrm>
          <a:prstGeom prst="bentConnector2">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5" name="Rectángulo redondeado 7"/>
          <p:cNvSpPr/>
          <p:nvPr/>
        </p:nvSpPr>
        <p:spPr>
          <a:xfrm>
            <a:off x="5153942" y="1486797"/>
            <a:ext cx="1526258" cy="134880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dirty="0">
              <a:solidFill>
                <a:srgbClr val="0068AC"/>
              </a:solidFill>
              <a:latin typeface="Lucida Bright" panose="02040602050505020304" pitchFamily="18" charset="0"/>
            </a:endParaRPr>
          </a:p>
        </p:txBody>
      </p:sp>
      <p:sp>
        <p:nvSpPr>
          <p:cNvPr id="56" name="CuadroTexto 42"/>
          <p:cNvSpPr txBox="1"/>
          <p:nvPr/>
        </p:nvSpPr>
        <p:spPr>
          <a:xfrm>
            <a:off x="4172311" y="1767124"/>
            <a:ext cx="1071012" cy="369332"/>
          </a:xfrm>
          <a:prstGeom prst="rect">
            <a:avLst/>
          </a:prstGeom>
          <a:noFill/>
          <a:ln>
            <a:noFill/>
          </a:ln>
        </p:spPr>
        <p:txBody>
          <a:bodyPr wrap="square" rtlCol="0">
            <a:spAutoFit/>
          </a:bodyPr>
          <a:lstStyle/>
          <a:p>
            <a:pPr algn="ctr"/>
            <a:r>
              <a:rPr lang="es-MX" sz="900" dirty="0" smtClean="0">
                <a:solidFill>
                  <a:srgbClr val="0068AC"/>
                </a:solidFill>
                <a:latin typeface="Lucida Bright" panose="02040602050505020304" pitchFamily="18" charset="0"/>
              </a:rPr>
              <a:t>Venda sem promoção(ões)</a:t>
            </a:r>
          </a:p>
        </p:txBody>
      </p:sp>
      <p:pic>
        <p:nvPicPr>
          <p:cNvPr id="62" name="61 Imagen" descr="D:\SAAG\Cinépolis\Tradicional\Supervisión\Guías Operativas\TV\Fotos\Listas\DSC01712ll.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011" y="1556792"/>
            <a:ext cx="794265" cy="723996"/>
          </a:xfrm>
          <a:prstGeom prst="rect">
            <a:avLst/>
          </a:prstGeom>
          <a:noFill/>
          <a:ln>
            <a:noFill/>
          </a:ln>
        </p:spPr>
      </p:pic>
      <p:sp>
        <p:nvSpPr>
          <p:cNvPr id="66" name="Rectángulo redondeado 7"/>
          <p:cNvSpPr/>
          <p:nvPr/>
        </p:nvSpPr>
        <p:spPr>
          <a:xfrm>
            <a:off x="7143962" y="1504130"/>
            <a:ext cx="1733338" cy="134880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u="sng" dirty="0">
              <a:solidFill>
                <a:srgbClr val="0068AC"/>
              </a:solidFill>
              <a:latin typeface="Lucida Bright" panose="02040602050505020304" pitchFamily="18" charset="0"/>
            </a:endParaRPr>
          </a:p>
        </p:txBody>
      </p:sp>
      <p:cxnSp>
        <p:nvCxnSpPr>
          <p:cNvPr id="71" name="Conector recto de flecha 33"/>
          <p:cNvCxnSpPr>
            <a:stCxn id="55" idx="3"/>
            <a:endCxn id="66" idx="1"/>
          </p:cNvCxnSpPr>
          <p:nvPr/>
        </p:nvCxnSpPr>
        <p:spPr>
          <a:xfrm>
            <a:off x="6680200" y="2161200"/>
            <a:ext cx="463762" cy="17333"/>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8" name="Rectángulo redondeado 7"/>
          <p:cNvSpPr/>
          <p:nvPr/>
        </p:nvSpPr>
        <p:spPr>
          <a:xfrm>
            <a:off x="7143962" y="3261294"/>
            <a:ext cx="1733338" cy="134880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dirty="0">
              <a:solidFill>
                <a:srgbClr val="0068AC"/>
              </a:solidFill>
              <a:latin typeface="Lucida Bright" panose="02040602050505020304" pitchFamily="18" charset="0"/>
            </a:endParaRPr>
          </a:p>
        </p:txBody>
      </p:sp>
      <p:pic>
        <p:nvPicPr>
          <p:cNvPr id="89" name="88 Imagen" descr="D:\SAAG\Cinépolis\Tradicional\Supervisión\Guías Operativas\TV\Fotos\Listas\TV Dulcería\DSC01725l.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7156" y="1772697"/>
            <a:ext cx="962704" cy="576183"/>
          </a:xfrm>
          <a:prstGeom prst="rect">
            <a:avLst/>
          </a:prstGeom>
          <a:noFill/>
          <a:ln>
            <a:noFill/>
          </a:ln>
        </p:spPr>
      </p:pic>
      <p:sp>
        <p:nvSpPr>
          <p:cNvPr id="90" name="Rectángulo redondeado 7"/>
          <p:cNvSpPr/>
          <p:nvPr/>
        </p:nvSpPr>
        <p:spPr>
          <a:xfrm>
            <a:off x="7164288" y="4941168"/>
            <a:ext cx="1733338" cy="134880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rgbClr val="00B050"/>
              </a:solidFill>
              <a:latin typeface="Lucida Bright" panose="02040602050505020304" pitchFamily="18" charset="0"/>
            </a:endParaRPr>
          </a:p>
        </p:txBody>
      </p:sp>
      <p:pic>
        <p:nvPicPr>
          <p:cNvPr id="91" name="90 Imagen" descr="D:\SAAG\Cinépolis\Tradicional\Supervisión\Guías Operativas\TV\Fotos\Listas\DSC01712ll.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5005746"/>
            <a:ext cx="1117780" cy="727510"/>
          </a:xfrm>
          <a:prstGeom prst="rect">
            <a:avLst/>
          </a:prstGeom>
          <a:noFill/>
          <a:ln>
            <a:noFill/>
          </a:ln>
        </p:spPr>
      </p:pic>
      <p:sp>
        <p:nvSpPr>
          <p:cNvPr id="92" name="Rectángulo redondeado 7"/>
          <p:cNvSpPr/>
          <p:nvPr/>
        </p:nvSpPr>
        <p:spPr>
          <a:xfrm>
            <a:off x="4841597" y="4891452"/>
            <a:ext cx="1879984" cy="146090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smtClean="0">
              <a:solidFill>
                <a:srgbClr val="0068AC"/>
              </a:solidFill>
              <a:latin typeface="Lucida Bright" panose="02040602050505020304" pitchFamily="18" charset="0"/>
            </a:endParaRPr>
          </a:p>
        </p:txBody>
      </p:sp>
      <p:sp>
        <p:nvSpPr>
          <p:cNvPr id="93" name="Rectángulo redondeado 7"/>
          <p:cNvSpPr/>
          <p:nvPr/>
        </p:nvSpPr>
        <p:spPr>
          <a:xfrm>
            <a:off x="1104900" y="4960514"/>
            <a:ext cx="2844800" cy="134880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rgbClr val="00B050"/>
              </a:solidFill>
              <a:latin typeface="Lucida Bright" panose="02040602050505020304" pitchFamily="18" charset="0"/>
            </a:endParaRPr>
          </a:p>
        </p:txBody>
      </p:sp>
      <p:sp>
        <p:nvSpPr>
          <p:cNvPr id="96" name="95 Rectángulo"/>
          <p:cNvSpPr/>
          <p:nvPr/>
        </p:nvSpPr>
        <p:spPr>
          <a:xfrm>
            <a:off x="-18509" y="6453336"/>
            <a:ext cx="9181019" cy="369332"/>
          </a:xfrm>
          <a:prstGeom prst="rect">
            <a:avLst/>
          </a:prstGeom>
        </p:spPr>
        <p:txBody>
          <a:bodyPr wrap="square">
            <a:spAutoFit/>
          </a:bodyPr>
          <a:lstStyle/>
          <a:p>
            <a:pPr marL="171450" indent="-82550" algn="just">
              <a:buFont typeface="Lucida Sans" pitchFamily="34" charset="0"/>
              <a:buChar char="*"/>
            </a:pPr>
            <a:r>
              <a:rPr lang="es-MX" sz="900" dirty="0" smtClean="0">
                <a:solidFill>
                  <a:srgbClr val="0068AC"/>
                </a:solidFill>
                <a:latin typeface="Lucida Bright" panose="02040602050505020304" pitchFamily="18" charset="0"/>
              </a:rPr>
              <a:t>Caso o pedido tenha </a:t>
            </a:r>
            <a:r>
              <a:rPr lang="es-ES" sz="900" dirty="0" smtClean="0">
                <a:solidFill>
                  <a:srgbClr val="0068AC"/>
                </a:solidFill>
                <a:latin typeface="Lucida Bright" panose="02040602050505020304" pitchFamily="18" charset="0"/>
              </a:rPr>
              <a:t>mais de dois produtos, colocá-los numa bandeja</a:t>
            </a:r>
          </a:p>
          <a:p>
            <a:pPr marL="88900" algn="just"/>
            <a:r>
              <a:rPr lang="es-ES" sz="900" dirty="0">
                <a:solidFill>
                  <a:srgbClr val="0068AC"/>
                </a:solidFill>
                <a:latin typeface="Lucida Bright" panose="02040602050505020304" pitchFamily="18" charset="0"/>
              </a:rPr>
              <a:t>*</a:t>
            </a:r>
            <a:r>
              <a:rPr lang="es-ES" sz="900" dirty="0" smtClean="0">
                <a:solidFill>
                  <a:srgbClr val="0068AC"/>
                </a:solidFill>
                <a:latin typeface="Lucida Bright" panose="02040602050505020304" pitchFamily="18" charset="0"/>
              </a:rPr>
              <a:t>* Servir os doces a granel e pes</a:t>
            </a:r>
            <a:r>
              <a:rPr lang="pt-BR" sz="900" dirty="0" smtClean="0">
                <a:solidFill>
                  <a:srgbClr val="0068AC"/>
                </a:solidFill>
                <a:latin typeface="Lucida Bright" panose="02040602050505020304" pitchFamily="18" charset="0"/>
              </a:rPr>
              <a:t>á-los. Isto pode ser feito pelo cliente, se ele quiser.</a:t>
            </a:r>
            <a:endParaRPr lang="es-MX" sz="900" dirty="0">
              <a:solidFill>
                <a:srgbClr val="0068AC"/>
              </a:solidFill>
              <a:latin typeface="Lucida Bright" panose="02040602050505020304" pitchFamily="18" charset="0"/>
            </a:endParaRPr>
          </a:p>
        </p:txBody>
      </p:sp>
      <p:sp>
        <p:nvSpPr>
          <p:cNvPr id="97" name="96 Rectángulo"/>
          <p:cNvSpPr/>
          <p:nvPr/>
        </p:nvSpPr>
        <p:spPr>
          <a:xfrm>
            <a:off x="1115616" y="4984204"/>
            <a:ext cx="1857480" cy="1338828"/>
          </a:xfrm>
          <a:prstGeom prst="rect">
            <a:avLst/>
          </a:prstGeom>
        </p:spPr>
        <p:txBody>
          <a:bodyPr wrap="square">
            <a:spAutoFit/>
          </a:bodyPr>
          <a:lstStyle/>
          <a:p>
            <a:pPr algn="just"/>
            <a:r>
              <a:rPr lang="es-MX" sz="900" dirty="0" smtClean="0">
                <a:solidFill>
                  <a:srgbClr val="0068AC"/>
                </a:solidFill>
                <a:latin typeface="Lucida Bright" panose="02040602050505020304" pitchFamily="18" charset="0"/>
              </a:rPr>
              <a:t>Providenciar o pedido de acordo com a sequ</a:t>
            </a:r>
            <a:r>
              <a:rPr lang="pt-BR" sz="900" dirty="0" smtClean="0">
                <a:solidFill>
                  <a:srgbClr val="0068AC"/>
                </a:solidFill>
                <a:latin typeface="Lucida Bright" panose="02040602050505020304" pitchFamily="18" charset="0"/>
              </a:rPr>
              <a:t>ência</a:t>
            </a:r>
            <a:r>
              <a:rPr lang="es-MX" sz="900" dirty="0" smtClean="0">
                <a:solidFill>
                  <a:srgbClr val="0068AC"/>
                </a:solidFill>
                <a:latin typeface="Lucida Bright" panose="02040602050505020304" pitchFamily="18" charset="0"/>
              </a:rPr>
              <a:t>:</a:t>
            </a:r>
            <a:endParaRPr lang="es-MX" sz="900" dirty="0">
              <a:solidFill>
                <a:srgbClr val="0068AC"/>
              </a:solidFill>
              <a:latin typeface="Lucida Bright" panose="02040602050505020304" pitchFamily="18" charset="0"/>
            </a:endParaRPr>
          </a:p>
          <a:p>
            <a:pPr marL="95250" algn="just">
              <a:buFont typeface="+mj-lt"/>
              <a:buAutoNum type="arabicPeriod"/>
            </a:pPr>
            <a:r>
              <a:rPr lang="es-MX" sz="900" dirty="0" smtClean="0">
                <a:solidFill>
                  <a:srgbClr val="0068AC"/>
                </a:solidFill>
                <a:latin typeface="Lucida Bright" panose="02040602050505020304" pitchFamily="18" charset="0"/>
              </a:rPr>
              <a:t> Refrigerantes e sucos</a:t>
            </a:r>
            <a:endParaRPr lang="es-MX" sz="900" dirty="0">
              <a:solidFill>
                <a:srgbClr val="0068AC"/>
              </a:solidFill>
              <a:latin typeface="Lucida Bright" panose="02040602050505020304" pitchFamily="18" charset="0"/>
            </a:endParaRPr>
          </a:p>
          <a:p>
            <a:pPr marL="95250" algn="just">
              <a:buFont typeface="+mj-lt"/>
              <a:buAutoNum type="arabicPeriod"/>
            </a:pPr>
            <a:r>
              <a:rPr lang="es-MX" sz="900" dirty="0" smtClean="0">
                <a:solidFill>
                  <a:srgbClr val="0068AC"/>
                </a:solidFill>
                <a:latin typeface="Lucida Bright" panose="02040602050505020304" pitchFamily="18" charset="0"/>
              </a:rPr>
              <a:t> </a:t>
            </a:r>
            <a:r>
              <a:rPr lang="es-MX" sz="900" i="1" dirty="0" smtClean="0">
                <a:solidFill>
                  <a:srgbClr val="0068AC"/>
                </a:solidFill>
                <a:latin typeface="Lucida Bright" panose="02040602050505020304" pitchFamily="18" charset="0"/>
              </a:rPr>
              <a:t>Snacks (nachos, </a:t>
            </a:r>
            <a:r>
              <a:rPr lang="es-MX" sz="900" dirty="0" smtClean="0">
                <a:solidFill>
                  <a:srgbClr val="0068AC"/>
                </a:solidFill>
                <a:latin typeface="Lucida Bright" panose="02040602050505020304" pitchFamily="18" charset="0"/>
              </a:rPr>
              <a:t>pão de queijo </a:t>
            </a:r>
            <a:r>
              <a:rPr lang="es-MX" sz="900" i="1" dirty="0" smtClean="0">
                <a:solidFill>
                  <a:srgbClr val="0068AC"/>
                </a:solidFill>
                <a:latin typeface="Lucida Bright" panose="02040602050505020304" pitchFamily="18" charset="0"/>
              </a:rPr>
              <a:t>e hot dog)</a:t>
            </a:r>
            <a:endParaRPr lang="es-MX" sz="900" i="1" dirty="0">
              <a:solidFill>
                <a:srgbClr val="0068AC"/>
              </a:solidFill>
              <a:latin typeface="Lucida Bright" panose="02040602050505020304" pitchFamily="18" charset="0"/>
            </a:endParaRPr>
          </a:p>
          <a:p>
            <a:pPr marL="95250" algn="just">
              <a:buFont typeface="+mj-lt"/>
              <a:buAutoNum type="arabicPeriod"/>
            </a:pPr>
            <a:r>
              <a:rPr lang="es-MX" sz="900" dirty="0" smtClean="0">
                <a:solidFill>
                  <a:srgbClr val="0068AC"/>
                </a:solidFill>
                <a:latin typeface="Lucida Bright" panose="02040602050505020304" pitchFamily="18" charset="0"/>
              </a:rPr>
              <a:t> </a:t>
            </a:r>
            <a:r>
              <a:rPr lang="es-MX" sz="900" dirty="0">
                <a:solidFill>
                  <a:srgbClr val="FF0000"/>
                </a:solidFill>
                <a:latin typeface="Lucida Bright" panose="02040602050505020304" pitchFamily="18" charset="0"/>
              </a:rPr>
              <a:t> </a:t>
            </a:r>
            <a:r>
              <a:rPr lang="es-MX" sz="900" dirty="0">
                <a:solidFill>
                  <a:srgbClr val="0068AC"/>
                </a:solidFill>
                <a:latin typeface="Lucida Bright" panose="02040602050505020304" pitchFamily="18" charset="0"/>
              </a:rPr>
              <a:t>Produtos restantes (</a:t>
            </a:r>
            <a:r>
              <a:rPr lang="es-MX" sz="900" dirty="0">
                <a:solidFill>
                  <a:srgbClr val="0358EF"/>
                </a:solidFill>
                <a:latin typeface="Lucida Bright" panose="02040602050505020304" pitchFamily="18" charset="0"/>
              </a:rPr>
              <a:t>pipoca e </a:t>
            </a:r>
            <a:r>
              <a:rPr lang="es-MX" sz="900" dirty="0" smtClean="0">
                <a:solidFill>
                  <a:srgbClr val="0358EF"/>
                </a:solidFill>
                <a:latin typeface="Lucida Bright" panose="02040602050505020304" pitchFamily="18" charset="0"/>
              </a:rPr>
              <a:t>doces)</a:t>
            </a:r>
            <a:endParaRPr lang="es-MX" sz="900" dirty="0">
              <a:solidFill>
                <a:srgbClr val="0358EF"/>
              </a:solidFill>
              <a:latin typeface="Lucida Bright" panose="02040602050505020304" pitchFamily="18" charset="0"/>
            </a:endParaRPr>
          </a:p>
          <a:p>
            <a:pPr marL="95250" algn="just">
              <a:buFont typeface="+mj-lt"/>
              <a:buAutoNum type="arabicPeriod"/>
            </a:pPr>
            <a:r>
              <a:rPr lang="es-MX" sz="900" dirty="0" smtClean="0">
                <a:solidFill>
                  <a:srgbClr val="0358EF"/>
                </a:solidFill>
                <a:latin typeface="Lucida Bright" panose="02040602050505020304" pitchFamily="18" charset="0"/>
              </a:rPr>
              <a:t> Bebidas engarrafadas</a:t>
            </a:r>
          </a:p>
          <a:p>
            <a:pPr marL="95250" algn="just">
              <a:buFont typeface="+mj-lt"/>
              <a:buAutoNum type="arabicPeriod"/>
            </a:pPr>
            <a:r>
              <a:rPr lang="es-MX" sz="900" dirty="0" smtClean="0">
                <a:solidFill>
                  <a:srgbClr val="0358EF"/>
                </a:solidFill>
                <a:latin typeface="Lucida Bright" panose="02040602050505020304" pitchFamily="18" charset="0"/>
              </a:rPr>
              <a:t> Sorvetes</a:t>
            </a:r>
            <a:endParaRPr lang="es-MX" sz="900" dirty="0">
              <a:solidFill>
                <a:srgbClr val="0358EF"/>
              </a:solidFill>
              <a:latin typeface="Lucida Bright" panose="02040602050505020304" pitchFamily="18" charset="0"/>
            </a:endParaRPr>
          </a:p>
        </p:txBody>
      </p:sp>
      <p:grpSp>
        <p:nvGrpSpPr>
          <p:cNvPr id="98" name="97 Grupo"/>
          <p:cNvGrpSpPr/>
          <p:nvPr/>
        </p:nvGrpSpPr>
        <p:grpSpPr>
          <a:xfrm>
            <a:off x="298376" y="5410780"/>
            <a:ext cx="457200" cy="457200"/>
            <a:chOff x="4288379" y="6218736"/>
            <a:chExt cx="457200" cy="457200"/>
          </a:xfrm>
        </p:grpSpPr>
        <p:sp>
          <p:nvSpPr>
            <p:cNvPr id="99"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1"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068AC"/>
                  </a:solidFill>
                  <a:latin typeface="Lucida Sans" pitchFamily="34" charset="0"/>
                </a:rPr>
                <a:t>A</a:t>
              </a:r>
              <a:endParaRPr lang="es-MX" sz="1200" dirty="0" smtClean="0">
                <a:solidFill>
                  <a:srgbClr val="0068AC"/>
                </a:solidFill>
                <a:latin typeface="Lucida Sans" pitchFamily="34" charset="0"/>
              </a:endParaRPr>
            </a:p>
          </p:txBody>
        </p:sp>
      </p:grpSp>
      <p:cxnSp>
        <p:nvCxnSpPr>
          <p:cNvPr id="102" name="Conector recto de flecha 33"/>
          <p:cNvCxnSpPr>
            <a:stCxn id="90" idx="1"/>
            <a:endCxn id="92" idx="3"/>
          </p:cNvCxnSpPr>
          <p:nvPr/>
        </p:nvCxnSpPr>
        <p:spPr>
          <a:xfrm flipH="1">
            <a:off x="6721581" y="5615571"/>
            <a:ext cx="442707" cy="6333"/>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33"/>
          <p:cNvCxnSpPr>
            <a:stCxn id="92" idx="1"/>
            <a:endCxn id="93" idx="3"/>
          </p:cNvCxnSpPr>
          <p:nvPr/>
        </p:nvCxnSpPr>
        <p:spPr>
          <a:xfrm flipH="1">
            <a:off x="3949700" y="5621904"/>
            <a:ext cx="891897" cy="13013"/>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33"/>
          <p:cNvCxnSpPr>
            <a:stCxn id="93" idx="1"/>
            <a:endCxn id="99" idx="6"/>
          </p:cNvCxnSpPr>
          <p:nvPr/>
        </p:nvCxnSpPr>
        <p:spPr>
          <a:xfrm flipH="1">
            <a:off x="755576" y="5634917"/>
            <a:ext cx="349324" cy="4463"/>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33"/>
          <p:cNvCxnSpPr>
            <a:stCxn id="66" idx="2"/>
            <a:endCxn id="88" idx="0"/>
          </p:cNvCxnSpPr>
          <p:nvPr/>
        </p:nvCxnSpPr>
        <p:spPr>
          <a:xfrm>
            <a:off x="8010631" y="2852936"/>
            <a:ext cx="0" cy="408358"/>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5" name="Conector recto de flecha 33"/>
          <p:cNvCxnSpPr>
            <a:endCxn id="90" idx="0"/>
          </p:cNvCxnSpPr>
          <p:nvPr/>
        </p:nvCxnSpPr>
        <p:spPr>
          <a:xfrm>
            <a:off x="8030957" y="4499274"/>
            <a:ext cx="0" cy="441894"/>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9" name="38 Imagen" descr="D:\SAAG\Cinépolis\Tradicional\Supervisión\Guías Operativas\TV\Fotos\Listas\DSC01713ll.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3154" y="3226569"/>
            <a:ext cx="784857" cy="674402"/>
          </a:xfrm>
          <a:prstGeom prst="rect">
            <a:avLst/>
          </a:prstGeom>
          <a:noFill/>
          <a:ln>
            <a:noFill/>
          </a:ln>
        </p:spPr>
      </p:pic>
      <p:sp>
        <p:nvSpPr>
          <p:cNvPr id="42" name="56 CuadroTexto"/>
          <p:cNvSpPr txBox="1"/>
          <p:nvPr/>
        </p:nvSpPr>
        <p:spPr>
          <a:xfrm>
            <a:off x="2782067" y="3935378"/>
            <a:ext cx="2214011" cy="738664"/>
          </a:xfrm>
          <a:prstGeom prst="rect">
            <a:avLst/>
          </a:prstGeom>
          <a:noFill/>
        </p:spPr>
        <p:txBody>
          <a:bodyPr wrap="square" rtlCol="0">
            <a:spAutoFit/>
          </a:bodyPr>
          <a:lstStyle/>
          <a:p>
            <a:pPr algn="just"/>
            <a:r>
              <a:rPr lang="es-ES" sz="900" dirty="0">
                <a:solidFill>
                  <a:srgbClr val="0358EF"/>
                </a:solidFill>
                <a:latin typeface="Lucida Bright" panose="02040602050505020304" pitchFamily="18" charset="0"/>
              </a:rPr>
              <a:t>Informar </a:t>
            </a:r>
            <a:r>
              <a:rPr lang="es-ES" sz="900" dirty="0" smtClean="0">
                <a:solidFill>
                  <a:srgbClr val="0358EF"/>
                </a:solidFill>
                <a:latin typeface="Lucida Bright" panose="02040602050505020304" pitchFamily="18" charset="0"/>
              </a:rPr>
              <a:t>ao cliente as promoções vigentes</a:t>
            </a:r>
          </a:p>
          <a:p>
            <a:pPr algn="just"/>
            <a:r>
              <a:rPr lang="es-MX" sz="800" dirty="0" smtClean="0">
                <a:solidFill>
                  <a:srgbClr val="0358EF"/>
                </a:solidFill>
                <a:latin typeface="Lucida Bright" panose="02040602050505020304" pitchFamily="18" charset="0"/>
              </a:rPr>
              <a:t>Nota: As promoções e o diálogo de produtos serão definidos pela área de Comercialização.</a:t>
            </a:r>
          </a:p>
        </p:txBody>
      </p:sp>
      <p:sp>
        <p:nvSpPr>
          <p:cNvPr id="44" name="164 CuadroTexto"/>
          <p:cNvSpPr txBox="1"/>
          <p:nvPr/>
        </p:nvSpPr>
        <p:spPr>
          <a:xfrm>
            <a:off x="7297541" y="2363228"/>
            <a:ext cx="1450923" cy="369332"/>
          </a:xfrm>
          <a:prstGeom prst="rect">
            <a:avLst/>
          </a:prstGeom>
          <a:noFill/>
        </p:spPr>
        <p:txBody>
          <a:bodyPr wrap="square" rtlCol="0">
            <a:spAutoFit/>
          </a:bodyPr>
          <a:lstStyle/>
          <a:p>
            <a:pPr algn="just"/>
            <a:r>
              <a:rPr lang="es-MX" sz="900" dirty="0" smtClean="0">
                <a:solidFill>
                  <a:srgbClr val="0068AC"/>
                </a:solidFill>
                <a:latin typeface="Lucida Bright" panose="02040602050505020304" pitchFamily="18" charset="0"/>
              </a:rPr>
              <a:t>Dizer: </a:t>
            </a:r>
            <a:r>
              <a:rPr lang="es-MX" sz="900" b="1" dirty="0" smtClean="0">
                <a:solidFill>
                  <a:srgbClr val="0068AC"/>
                </a:solidFill>
                <a:latin typeface="Lucida Bright" panose="02040602050505020304" pitchFamily="18" charset="0"/>
              </a:rPr>
              <a:t>“Qual é o seu pedido</a:t>
            </a:r>
            <a:r>
              <a:rPr lang="en-US" sz="900" b="1" dirty="0" smtClean="0">
                <a:solidFill>
                  <a:srgbClr val="0068AC"/>
                </a:solidFill>
                <a:latin typeface="Lucida Bright" panose="02040602050505020304" pitchFamily="18" charset="0"/>
              </a:rPr>
              <a:t>”?</a:t>
            </a:r>
            <a:endParaRPr lang="es-MX" sz="900" dirty="0">
              <a:solidFill>
                <a:srgbClr val="0068AC"/>
              </a:solidFill>
              <a:latin typeface="Lucida Bright" panose="02040602050505020304" pitchFamily="18" charset="0"/>
            </a:endParaRPr>
          </a:p>
        </p:txBody>
      </p:sp>
      <p:pic>
        <p:nvPicPr>
          <p:cNvPr id="45" name="88 Imagen" descr="D:\SAAG\Cinépolis\Tradicional\Supervisión\Guías Operativas\TV\Fotos\Listas\TV Dulcería\DSC01725l.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3602" y="5105121"/>
            <a:ext cx="962704" cy="576183"/>
          </a:xfrm>
          <a:prstGeom prst="rect">
            <a:avLst/>
          </a:prstGeom>
          <a:noFill/>
          <a:ln>
            <a:noFill/>
          </a:ln>
        </p:spPr>
      </p:pic>
      <p:pic>
        <p:nvPicPr>
          <p:cNvPr id="47" name="94 Imagen" descr="F:\Fotos\DSC01717l.png"/>
          <p:cNvPicPr/>
          <p:nvPr/>
        </p:nvPicPr>
        <p:blipFill rotWithShape="1">
          <a:blip r:embed="rId5" cstate="email">
            <a:extLst>
              <a:ext uri="{28A0092B-C50C-407E-A947-70E740481C1C}">
                <a14:useLocalDpi xmlns:a14="http://schemas.microsoft.com/office/drawing/2010/main"/>
              </a:ext>
            </a:extLst>
          </a:blip>
          <a:srcRect/>
          <a:stretch/>
        </p:blipFill>
        <p:spPr bwMode="auto">
          <a:xfrm>
            <a:off x="3049625" y="5270606"/>
            <a:ext cx="658279" cy="606666"/>
          </a:xfrm>
          <a:prstGeom prst="rect">
            <a:avLst/>
          </a:prstGeom>
          <a:noFill/>
          <a:ln>
            <a:noFill/>
          </a:ln>
          <a:extLst>
            <a:ext uri="{53640926-AAD7-44D8-BBD7-CCE9431645EC}">
              <a14:shadowObscured xmlns:a14="http://schemas.microsoft.com/office/drawing/2010/main"/>
            </a:ext>
          </a:extLst>
        </p:spPr>
      </p:pic>
      <p:sp>
        <p:nvSpPr>
          <p:cNvPr id="50" name="184 CuadroTexto"/>
          <p:cNvSpPr txBox="1"/>
          <p:nvPr/>
        </p:nvSpPr>
        <p:spPr>
          <a:xfrm>
            <a:off x="5228885" y="2348880"/>
            <a:ext cx="1719379" cy="461665"/>
          </a:xfrm>
          <a:prstGeom prst="rect">
            <a:avLst/>
          </a:prstGeom>
          <a:noFill/>
        </p:spPr>
        <p:txBody>
          <a:bodyPr wrap="square" rtlCol="0">
            <a:spAutoFit/>
          </a:bodyPr>
          <a:lstStyle/>
          <a:p>
            <a:pPr algn="just"/>
            <a:r>
              <a:rPr lang="es-MX" sz="800" dirty="0" smtClean="0">
                <a:solidFill>
                  <a:srgbClr val="0358EF"/>
                </a:solidFill>
                <a:latin typeface="Lucida Bright" panose="02040602050505020304" pitchFamily="18" charset="0"/>
              </a:rPr>
              <a:t>Dizer</a:t>
            </a:r>
            <a:r>
              <a:rPr lang="pt-BR" sz="800" dirty="0" smtClean="0">
                <a:solidFill>
                  <a:srgbClr val="0358EF"/>
                </a:solidFill>
                <a:latin typeface="Lucida Bright" panose="02040602050505020304" pitchFamily="18" charset="0"/>
              </a:rPr>
              <a:t>: </a:t>
            </a:r>
            <a:r>
              <a:rPr lang="pt-BR" sz="800" b="1" dirty="0" smtClean="0">
                <a:solidFill>
                  <a:srgbClr val="0358EF"/>
                </a:solidFill>
                <a:latin typeface="Lucida Bright" panose="02040602050505020304" pitchFamily="18" charset="0"/>
              </a:rPr>
              <a:t>CPF na nota Sr(a)</a:t>
            </a:r>
            <a:r>
              <a:rPr lang="en-US" sz="800" b="1" dirty="0" smtClean="0">
                <a:solidFill>
                  <a:srgbClr val="0358EF"/>
                </a:solidFill>
                <a:latin typeface="Lucida Bright" panose="02040602050505020304" pitchFamily="18" charset="0"/>
              </a:rPr>
              <a:t>?</a:t>
            </a:r>
          </a:p>
          <a:p>
            <a:pPr algn="just"/>
            <a:r>
              <a:rPr lang="en-US" sz="800" b="1" dirty="0" smtClean="0">
                <a:solidFill>
                  <a:srgbClr val="0358EF"/>
                </a:solidFill>
                <a:latin typeface="Lucida Bright" panose="02040602050505020304" pitchFamily="18" charset="0"/>
              </a:rPr>
              <a:t>(válido apenas para o </a:t>
            </a:r>
          </a:p>
          <a:p>
            <a:pPr algn="just"/>
            <a:r>
              <a:rPr lang="en-US" sz="800" b="1" dirty="0" smtClean="0">
                <a:solidFill>
                  <a:srgbClr val="0358EF"/>
                </a:solidFill>
                <a:latin typeface="Lucida Bright" panose="02040602050505020304" pitchFamily="18" charset="0"/>
              </a:rPr>
              <a:t>estado de SP) </a:t>
            </a:r>
            <a:endParaRPr lang="es-MX" sz="800" b="1" dirty="0">
              <a:solidFill>
                <a:srgbClr val="0358EF"/>
              </a:solidFill>
              <a:latin typeface="Lucida Bright" panose="02040602050505020304" pitchFamily="18" charset="0"/>
            </a:endParaRPr>
          </a:p>
        </p:txBody>
      </p:sp>
      <p:sp>
        <p:nvSpPr>
          <p:cNvPr id="46" name="164 CuadroTexto"/>
          <p:cNvSpPr txBox="1"/>
          <p:nvPr/>
        </p:nvSpPr>
        <p:spPr>
          <a:xfrm>
            <a:off x="7164288" y="4077072"/>
            <a:ext cx="1713012" cy="507831"/>
          </a:xfrm>
          <a:prstGeom prst="rect">
            <a:avLst/>
          </a:prstGeom>
          <a:noFill/>
        </p:spPr>
        <p:txBody>
          <a:bodyPr wrap="square" rtlCol="0">
            <a:spAutoFit/>
          </a:bodyPr>
          <a:lstStyle/>
          <a:p>
            <a:pPr algn="just"/>
            <a:r>
              <a:rPr lang="es-MX" sz="900" dirty="0">
                <a:solidFill>
                  <a:srgbClr val="0068AC"/>
                </a:solidFill>
                <a:latin typeface="Lucida Bright" panose="02040602050505020304" pitchFamily="18" charset="0"/>
              </a:rPr>
              <a:t>Maximizar o pedido como indicado no  </a:t>
            </a:r>
            <a:r>
              <a:rPr lang="es-MX" sz="900" u="sng" dirty="0">
                <a:solidFill>
                  <a:srgbClr val="0068AC"/>
                </a:solidFill>
                <a:latin typeface="Lucida Bright" panose="02040602050505020304" pitchFamily="18" charset="0"/>
              </a:rPr>
              <a:t>Apoio de maximização </a:t>
            </a:r>
            <a:r>
              <a:rPr lang="es-MX" sz="900" u="sng" dirty="0" smtClean="0">
                <a:solidFill>
                  <a:srgbClr val="0068AC"/>
                </a:solidFill>
                <a:latin typeface="Lucida Bright" panose="02040602050505020304" pitchFamily="18" charset="0"/>
              </a:rPr>
              <a:t>Tradicional.</a:t>
            </a:r>
            <a:endParaRPr lang="es-MX" sz="900" u="sng" dirty="0">
              <a:solidFill>
                <a:srgbClr val="0068AC"/>
              </a:solidFill>
              <a:latin typeface="Lucida Bright" panose="02040602050505020304" pitchFamily="18" charset="0"/>
            </a:endParaRPr>
          </a:p>
        </p:txBody>
      </p:sp>
      <p:pic>
        <p:nvPicPr>
          <p:cNvPr id="48" name="63 Imagen"/>
          <p:cNvPicPr/>
          <p:nvPr/>
        </p:nvPicPr>
        <p:blipFill>
          <a:blip r:embed="rId6">
            <a:extLst>
              <a:ext uri="{28A0092B-C50C-407E-A947-70E740481C1C}">
                <a14:useLocalDpi xmlns:a14="http://schemas.microsoft.com/office/drawing/2010/main" val="0"/>
              </a:ext>
            </a:extLst>
          </a:blip>
          <a:stretch>
            <a:fillRect/>
          </a:stretch>
        </p:blipFill>
        <p:spPr>
          <a:xfrm>
            <a:off x="1245880" y="1676643"/>
            <a:ext cx="891448" cy="816253"/>
          </a:xfrm>
          <a:prstGeom prst="rect">
            <a:avLst/>
          </a:prstGeom>
        </p:spPr>
      </p:pic>
      <p:sp>
        <p:nvSpPr>
          <p:cNvPr id="57" name="54 CuadroTexto"/>
          <p:cNvSpPr txBox="1"/>
          <p:nvPr/>
        </p:nvSpPr>
        <p:spPr>
          <a:xfrm>
            <a:off x="872088" y="1052736"/>
            <a:ext cx="2173992" cy="584775"/>
          </a:xfrm>
          <a:prstGeom prst="rect">
            <a:avLst/>
          </a:prstGeom>
          <a:noFill/>
        </p:spPr>
        <p:txBody>
          <a:bodyPr wrap="square" rtlCol="0">
            <a:spAutoFit/>
          </a:bodyPr>
          <a:lstStyle/>
          <a:p>
            <a:pPr algn="just"/>
            <a:r>
              <a:rPr lang="es-ES" sz="800" dirty="0">
                <a:solidFill>
                  <a:srgbClr val="0358EF"/>
                </a:solidFill>
                <a:latin typeface="Lucida Bright" panose="02040602050505020304" pitchFamily="18" charset="0"/>
              </a:rPr>
              <a:t>Dizer: </a:t>
            </a:r>
            <a:r>
              <a:rPr lang="es-ES" sz="800" b="1" dirty="0">
                <a:solidFill>
                  <a:srgbClr val="0358EF"/>
                </a:solidFill>
                <a:latin typeface="Lucida Bright" panose="02040602050505020304" pitchFamily="18" charset="0"/>
              </a:rPr>
              <a:t>“Bom dia, tarde ou </a:t>
            </a:r>
            <a:endParaRPr lang="es-ES" sz="800" b="1" dirty="0" smtClean="0">
              <a:solidFill>
                <a:srgbClr val="0358EF"/>
              </a:solidFill>
              <a:latin typeface="Lucida Bright" panose="02040602050505020304" pitchFamily="18" charset="0"/>
            </a:endParaRPr>
          </a:p>
          <a:p>
            <a:pPr algn="just"/>
            <a:r>
              <a:rPr lang="es-ES" sz="800" b="1" dirty="0" smtClean="0">
                <a:solidFill>
                  <a:srgbClr val="0358EF"/>
                </a:solidFill>
                <a:latin typeface="Lucida Bright" panose="02040602050505020304" pitchFamily="18" charset="0"/>
              </a:rPr>
              <a:t>noite</a:t>
            </a:r>
            <a:r>
              <a:rPr lang="es-ES" sz="800" b="1" dirty="0">
                <a:solidFill>
                  <a:srgbClr val="0358EF"/>
                </a:solidFill>
                <a:latin typeface="Lucida Bright" panose="02040602050505020304" pitchFamily="18" charset="0"/>
              </a:rPr>
              <a:t>. Bem vindo(a) a </a:t>
            </a:r>
            <a:endParaRPr lang="es-ES" sz="800" b="1" dirty="0" smtClean="0">
              <a:solidFill>
                <a:srgbClr val="0358EF"/>
              </a:solidFill>
              <a:latin typeface="Lucida Bright" panose="02040602050505020304" pitchFamily="18" charset="0"/>
            </a:endParaRPr>
          </a:p>
          <a:p>
            <a:pPr algn="just"/>
            <a:r>
              <a:rPr lang="es-ES" sz="800" b="1" dirty="0" smtClean="0">
                <a:solidFill>
                  <a:srgbClr val="0358EF"/>
                </a:solidFill>
                <a:latin typeface="Lucida Bright" panose="02040602050505020304" pitchFamily="18" charset="0"/>
              </a:rPr>
              <a:t>Cinépolis</a:t>
            </a:r>
            <a:r>
              <a:rPr lang="es-ES" sz="800" b="1" dirty="0">
                <a:solidFill>
                  <a:srgbClr val="0358EF"/>
                </a:solidFill>
                <a:latin typeface="Lucida Bright" panose="02040602050505020304" pitchFamily="18" charset="0"/>
              </a:rPr>
              <a:t>”, </a:t>
            </a:r>
            <a:r>
              <a:rPr lang="es-ES" sz="800" dirty="0">
                <a:solidFill>
                  <a:srgbClr val="0358EF"/>
                </a:solidFill>
                <a:latin typeface="Lucida Bright" panose="02040602050505020304" pitchFamily="18" charset="0"/>
              </a:rPr>
              <a:t>fazendo contato </a:t>
            </a:r>
            <a:endParaRPr lang="es-ES" sz="800" dirty="0" smtClean="0">
              <a:solidFill>
                <a:srgbClr val="0358EF"/>
              </a:solidFill>
              <a:latin typeface="Lucida Bright" panose="02040602050505020304" pitchFamily="18" charset="0"/>
            </a:endParaRPr>
          </a:p>
          <a:p>
            <a:pPr algn="just"/>
            <a:r>
              <a:rPr lang="es-ES" sz="800" dirty="0" smtClean="0">
                <a:solidFill>
                  <a:srgbClr val="0358EF"/>
                </a:solidFill>
                <a:latin typeface="Lucida Bright" panose="02040602050505020304" pitchFamily="18" charset="0"/>
              </a:rPr>
              <a:t>visual </a:t>
            </a:r>
            <a:r>
              <a:rPr lang="es-ES" sz="800" dirty="0">
                <a:solidFill>
                  <a:srgbClr val="0358EF"/>
                </a:solidFill>
                <a:latin typeface="Lucida Bright" panose="02040602050505020304" pitchFamily="18" charset="0"/>
              </a:rPr>
              <a:t>com o cliente e sorrindo.</a:t>
            </a:r>
          </a:p>
        </p:txBody>
      </p:sp>
      <p:sp>
        <p:nvSpPr>
          <p:cNvPr id="58" name="54 CuadroTexto"/>
          <p:cNvSpPr txBox="1"/>
          <p:nvPr/>
        </p:nvSpPr>
        <p:spPr>
          <a:xfrm>
            <a:off x="885840" y="2525995"/>
            <a:ext cx="2173992" cy="830997"/>
          </a:xfrm>
          <a:prstGeom prst="rect">
            <a:avLst/>
          </a:prstGeom>
          <a:noFill/>
        </p:spPr>
        <p:txBody>
          <a:bodyPr wrap="square" rtlCol="0">
            <a:spAutoFit/>
          </a:bodyPr>
          <a:lstStyle/>
          <a:p>
            <a:pPr algn="just"/>
            <a:r>
              <a:rPr lang="es-MX" sz="800" dirty="0">
                <a:solidFill>
                  <a:srgbClr val="0358EF"/>
                </a:solidFill>
                <a:latin typeface="Lucida Bright" panose="02040602050505020304" pitchFamily="18" charset="0"/>
              </a:rPr>
              <a:t>Nota: Caso não haja sistema </a:t>
            </a:r>
            <a:endParaRPr lang="es-MX" sz="800" dirty="0" smtClean="0">
              <a:solidFill>
                <a:srgbClr val="0358EF"/>
              </a:solidFill>
              <a:latin typeface="Lucida Bright" panose="02040602050505020304" pitchFamily="18" charset="0"/>
            </a:endParaRPr>
          </a:p>
          <a:p>
            <a:pPr algn="just"/>
            <a:r>
              <a:rPr lang="es-MX" sz="800" dirty="0" smtClean="0">
                <a:solidFill>
                  <a:srgbClr val="0358EF"/>
                </a:solidFill>
                <a:latin typeface="Lucida Bright" panose="02040602050505020304" pitchFamily="18" charset="0"/>
              </a:rPr>
              <a:t>para </a:t>
            </a:r>
            <a:r>
              <a:rPr lang="es-MX" sz="800" dirty="0">
                <a:solidFill>
                  <a:srgbClr val="0358EF"/>
                </a:solidFill>
                <a:latin typeface="Lucida Bright" panose="02040602050505020304" pitchFamily="18" charset="0"/>
              </a:rPr>
              <a:t>cobrar com cartão de </a:t>
            </a:r>
            <a:endParaRPr lang="es-MX" sz="800" dirty="0" smtClean="0">
              <a:solidFill>
                <a:srgbClr val="0358EF"/>
              </a:solidFill>
              <a:latin typeface="Lucida Bright" panose="02040602050505020304" pitchFamily="18" charset="0"/>
            </a:endParaRPr>
          </a:p>
          <a:p>
            <a:pPr algn="just"/>
            <a:r>
              <a:rPr lang="es-MX" sz="800" dirty="0" smtClean="0">
                <a:solidFill>
                  <a:srgbClr val="0358EF"/>
                </a:solidFill>
                <a:latin typeface="Lucida Bright" panose="02040602050505020304" pitchFamily="18" charset="0"/>
              </a:rPr>
              <a:t>crédito </a:t>
            </a:r>
            <a:r>
              <a:rPr lang="es-MX" sz="800" dirty="0">
                <a:solidFill>
                  <a:srgbClr val="0358EF"/>
                </a:solidFill>
                <a:latin typeface="Lucida Bright" panose="02040602050505020304" pitchFamily="18" charset="0"/>
              </a:rPr>
              <a:t>ou débito, dizer: </a:t>
            </a:r>
            <a:r>
              <a:rPr lang="es-MX" sz="800" b="1" dirty="0">
                <a:solidFill>
                  <a:srgbClr val="0358EF"/>
                </a:solidFill>
                <a:latin typeface="Lucida Bright" panose="02040602050505020304" pitchFamily="18" charset="0"/>
              </a:rPr>
              <a:t>“No </a:t>
            </a:r>
            <a:endParaRPr lang="es-MX" sz="800" b="1" dirty="0" smtClean="0">
              <a:solidFill>
                <a:srgbClr val="0358EF"/>
              </a:solidFill>
              <a:latin typeface="Lucida Bright" panose="02040602050505020304" pitchFamily="18" charset="0"/>
            </a:endParaRPr>
          </a:p>
          <a:p>
            <a:pPr algn="just"/>
            <a:r>
              <a:rPr lang="es-MX" sz="800" b="1" dirty="0" smtClean="0">
                <a:solidFill>
                  <a:srgbClr val="0358EF"/>
                </a:solidFill>
                <a:latin typeface="Lucida Bright" panose="02040602050505020304" pitchFamily="18" charset="0"/>
              </a:rPr>
              <a:t>momento </a:t>
            </a:r>
            <a:r>
              <a:rPr lang="es-MX" sz="800" b="1" dirty="0">
                <a:solidFill>
                  <a:srgbClr val="0358EF"/>
                </a:solidFill>
                <a:latin typeface="Lucida Bright" panose="02040602050505020304" pitchFamily="18" charset="0"/>
              </a:rPr>
              <a:t>Sr(a), só estamos </a:t>
            </a:r>
            <a:endParaRPr lang="es-MX" sz="800" b="1" dirty="0" smtClean="0">
              <a:solidFill>
                <a:srgbClr val="0358EF"/>
              </a:solidFill>
              <a:latin typeface="Lucida Bright" panose="02040602050505020304" pitchFamily="18" charset="0"/>
            </a:endParaRPr>
          </a:p>
          <a:p>
            <a:pPr algn="just"/>
            <a:r>
              <a:rPr lang="es-MX" sz="800" b="1" dirty="0">
                <a:solidFill>
                  <a:srgbClr val="0358EF"/>
                </a:solidFill>
                <a:latin typeface="Lucida Bright" panose="02040602050505020304" pitchFamily="18" charset="0"/>
              </a:rPr>
              <a:t>aceitando pagamento em </a:t>
            </a:r>
            <a:endParaRPr lang="es-MX" sz="800" b="1" dirty="0" smtClean="0">
              <a:solidFill>
                <a:srgbClr val="0358EF"/>
              </a:solidFill>
              <a:latin typeface="Lucida Bright" panose="02040602050505020304" pitchFamily="18" charset="0"/>
            </a:endParaRPr>
          </a:p>
          <a:p>
            <a:pPr algn="just"/>
            <a:r>
              <a:rPr lang="es-MX" sz="800" b="1" dirty="0" smtClean="0">
                <a:solidFill>
                  <a:srgbClr val="0358EF"/>
                </a:solidFill>
                <a:latin typeface="Lucida Bright" panose="02040602050505020304" pitchFamily="18" charset="0"/>
              </a:rPr>
              <a:t>dinheiro</a:t>
            </a:r>
            <a:r>
              <a:rPr lang="es-MX" sz="800" b="1" dirty="0">
                <a:solidFill>
                  <a:srgbClr val="0358EF"/>
                </a:solidFill>
                <a:latin typeface="Lucida Bright" panose="02040602050505020304" pitchFamily="18" charset="0"/>
              </a:rPr>
              <a:t>.”</a:t>
            </a:r>
            <a:r>
              <a:rPr lang="es-MX" sz="800" dirty="0">
                <a:solidFill>
                  <a:srgbClr val="0358EF"/>
                </a:solidFill>
                <a:latin typeface="Lucida Bright" panose="02040602050505020304" pitchFamily="18" charset="0"/>
              </a:rPr>
              <a:t>.</a:t>
            </a:r>
          </a:p>
        </p:txBody>
      </p:sp>
      <p:sp>
        <p:nvSpPr>
          <p:cNvPr id="49" name="164 CuadroTexto"/>
          <p:cNvSpPr txBox="1"/>
          <p:nvPr/>
        </p:nvSpPr>
        <p:spPr>
          <a:xfrm>
            <a:off x="4932040" y="5867980"/>
            <a:ext cx="1713012" cy="369332"/>
          </a:xfrm>
          <a:prstGeom prst="rect">
            <a:avLst/>
          </a:prstGeom>
          <a:noFill/>
        </p:spPr>
        <p:txBody>
          <a:bodyPr wrap="square" rtlCol="0">
            <a:spAutoFit/>
          </a:bodyPr>
          <a:lstStyle/>
          <a:p>
            <a:pPr algn="just"/>
            <a:r>
              <a:rPr lang="es-MX" sz="900" dirty="0">
                <a:solidFill>
                  <a:srgbClr val="0358EF"/>
                </a:solidFill>
                <a:latin typeface="Lucida Bright" panose="02040602050505020304" pitchFamily="18" charset="0"/>
              </a:rPr>
              <a:t>Dizer: </a:t>
            </a:r>
            <a:r>
              <a:rPr lang="es-MX" sz="900" b="1" dirty="0">
                <a:solidFill>
                  <a:srgbClr val="0358EF"/>
                </a:solidFill>
                <a:latin typeface="Lucida Bright" panose="02040602050505020304" pitchFamily="18" charset="0"/>
              </a:rPr>
              <a:t>“Seu total </a:t>
            </a:r>
            <a:r>
              <a:rPr lang="pt-BR" sz="900" b="1" dirty="0">
                <a:solidFill>
                  <a:srgbClr val="0358EF"/>
                </a:solidFill>
                <a:latin typeface="Lucida Bright" panose="02040602050505020304" pitchFamily="18" charset="0"/>
              </a:rPr>
              <a:t>é de R$xx,xx</a:t>
            </a:r>
            <a:r>
              <a:rPr lang="en-US" sz="900" b="1" dirty="0">
                <a:solidFill>
                  <a:srgbClr val="0358EF"/>
                </a:solidFill>
                <a:latin typeface="Lucida Bright" panose="02040602050505020304" pitchFamily="18" charset="0"/>
              </a:rPr>
              <a:t>”</a:t>
            </a:r>
            <a:r>
              <a:rPr lang="es-MX" sz="900" dirty="0">
                <a:solidFill>
                  <a:srgbClr val="0358EF"/>
                </a:solidFill>
                <a:latin typeface="Lucida Bright" panose="02040602050505020304" pitchFamily="18" charset="0"/>
              </a:rPr>
              <a:t>.</a:t>
            </a:r>
          </a:p>
        </p:txBody>
      </p:sp>
      <p:sp>
        <p:nvSpPr>
          <p:cNvPr id="52" name="164 CuadroTexto"/>
          <p:cNvSpPr txBox="1"/>
          <p:nvPr/>
        </p:nvSpPr>
        <p:spPr>
          <a:xfrm>
            <a:off x="7179468" y="5662989"/>
            <a:ext cx="1713012" cy="507831"/>
          </a:xfrm>
          <a:prstGeom prst="rect">
            <a:avLst/>
          </a:prstGeom>
          <a:noFill/>
        </p:spPr>
        <p:txBody>
          <a:bodyPr wrap="square" rtlCol="0">
            <a:spAutoFit/>
          </a:bodyPr>
          <a:lstStyle/>
          <a:p>
            <a:pPr algn="just"/>
            <a:r>
              <a:rPr lang="en-US" sz="900" dirty="0" smtClean="0">
                <a:solidFill>
                  <a:srgbClr val="0358EF"/>
                </a:solidFill>
                <a:latin typeface="Lucida Bright" panose="02040602050505020304" pitchFamily="18" charset="0"/>
              </a:rPr>
              <a:t>R</a:t>
            </a:r>
            <a:r>
              <a:rPr lang="es-MX" sz="900" dirty="0" smtClean="0">
                <a:solidFill>
                  <a:srgbClr val="0358EF"/>
                </a:solidFill>
                <a:latin typeface="Lucida Bright" panose="02040602050505020304" pitchFamily="18" charset="0"/>
              </a:rPr>
              <a:t>egistrar </a:t>
            </a:r>
            <a:r>
              <a:rPr lang="es-MX" sz="900" dirty="0">
                <a:solidFill>
                  <a:srgbClr val="0358EF"/>
                </a:solidFill>
                <a:latin typeface="Lucida Bright" panose="02040602050505020304" pitchFamily="18" charset="0"/>
              </a:rPr>
              <a:t>o pedido no </a:t>
            </a:r>
            <a:r>
              <a:rPr lang="es-MX" sz="900" dirty="0" smtClean="0">
                <a:solidFill>
                  <a:srgbClr val="0358EF"/>
                </a:solidFill>
                <a:latin typeface="Lucida Bright" panose="02040602050505020304" pitchFamily="18" charset="0"/>
              </a:rPr>
              <a:t>sistema </a:t>
            </a:r>
            <a:r>
              <a:rPr lang="es-MX" sz="900" dirty="0">
                <a:solidFill>
                  <a:srgbClr val="0358EF"/>
                </a:solidFill>
                <a:latin typeface="Lucida Bright" panose="02040602050505020304" pitchFamily="18" charset="0"/>
              </a:rPr>
              <a:t>enquanto realiza a maximiza</a:t>
            </a:r>
            <a:r>
              <a:rPr lang="pt-BR" sz="900" dirty="0" smtClean="0">
                <a:solidFill>
                  <a:srgbClr val="0358EF"/>
                </a:solidFill>
                <a:latin typeface="Lucida Bright" panose="02040602050505020304" pitchFamily="18" charset="0"/>
              </a:rPr>
              <a:t>ção.</a:t>
            </a:r>
            <a:endParaRPr lang="es-MX" sz="900" dirty="0">
              <a:solidFill>
                <a:srgbClr val="0358EF"/>
              </a:solidFill>
              <a:latin typeface="Lucida Bright" panose="02040602050505020304" pitchFamily="18" charset="0"/>
            </a:endParaRPr>
          </a:p>
        </p:txBody>
      </p:sp>
      <p:pic>
        <p:nvPicPr>
          <p:cNvPr id="54" name="88 Imagen" descr="D:\SAAG\Cinépolis\Tradicional\Supervisión\Guías Operativas\TV\Fotos\Listas\TV Dulcería\DSC01725l.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3602" y="3456867"/>
            <a:ext cx="962704" cy="576183"/>
          </a:xfrm>
          <a:prstGeom prst="rect">
            <a:avLst/>
          </a:prstGeom>
          <a:noFill/>
          <a:ln>
            <a:noFill/>
          </a:ln>
        </p:spPr>
      </p:pic>
      <p:sp>
        <p:nvSpPr>
          <p:cNvPr id="60" name="CaixaDeTexto 53"/>
          <p:cNvSpPr txBox="1"/>
          <p:nvPr/>
        </p:nvSpPr>
        <p:spPr>
          <a:xfrm>
            <a:off x="7596453" y="452666"/>
            <a:ext cx="1354858" cy="492443"/>
          </a:xfrm>
          <a:prstGeom prst="rect">
            <a:avLst/>
          </a:prstGeom>
          <a:noFill/>
        </p:spPr>
        <p:txBody>
          <a:bodyPr wrap="none" rtlCol="0">
            <a:spAutoFit/>
          </a:bodyPr>
          <a:lstStyle/>
          <a:p>
            <a:r>
              <a:rPr lang="pt-BR" sz="1300" b="1" dirty="0">
                <a:solidFill>
                  <a:srgbClr val="0068AC"/>
                </a:solidFill>
              </a:rPr>
              <a:t>Versão 1.2</a:t>
            </a:r>
          </a:p>
          <a:p>
            <a:r>
              <a:rPr lang="en-US" sz="1300" b="1" dirty="0">
                <a:solidFill>
                  <a:srgbClr val="0068AC"/>
                </a:solidFill>
              </a:rPr>
              <a:t>Fevereiro/2015</a:t>
            </a:r>
            <a:endParaRPr lang="pt-BR" sz="1300" b="1" dirty="0">
              <a:solidFill>
                <a:srgbClr val="0068AC"/>
              </a:solidFill>
            </a:endParaRPr>
          </a:p>
        </p:txBody>
      </p:sp>
    </p:spTree>
    <p:extLst>
      <p:ext uri="{BB962C8B-B14F-4D97-AF65-F5344CB8AC3E}">
        <p14:creationId xmlns:p14="http://schemas.microsoft.com/office/powerpoint/2010/main" val="400575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4416" y="95382"/>
            <a:ext cx="6325783" cy="774478"/>
          </a:xfrm>
        </p:spPr>
        <p:txBody>
          <a:bodyPr>
            <a:normAutofit/>
          </a:bodyPr>
          <a:lstStyle/>
          <a:p>
            <a:r>
              <a:rPr lang="es-MX" dirty="0" smtClean="0"/>
              <a:t>Técnicas de venda Tradicional </a:t>
            </a:r>
            <a:br>
              <a:rPr lang="es-MX" dirty="0" smtClean="0"/>
            </a:br>
            <a:r>
              <a:rPr lang="en-US" sz="1200" dirty="0"/>
              <a:t>BRA-GR-TV-TRA-00</a:t>
            </a:r>
            <a:r>
              <a:rPr lang="es-MX" sz="1200" dirty="0"/>
              <a:t/>
            </a:r>
            <a:br>
              <a:rPr lang="es-MX" sz="1200" dirty="0"/>
            </a:br>
            <a:r>
              <a:rPr lang="en-US" sz="1400" dirty="0"/>
              <a:t>PONTO DE VENDA</a:t>
            </a:r>
            <a:r>
              <a:rPr lang="es-MX" sz="1400" dirty="0" smtClean="0"/>
              <a:t> (BOMBONIERE)</a:t>
            </a:r>
            <a:endParaRPr lang="es-MX" sz="1400" dirty="0"/>
          </a:p>
        </p:txBody>
      </p:sp>
      <p:sp>
        <p:nvSpPr>
          <p:cNvPr id="90" name="Rectángulo redondeado 7"/>
          <p:cNvSpPr/>
          <p:nvPr/>
        </p:nvSpPr>
        <p:spPr>
          <a:xfrm>
            <a:off x="5892105" y="4583526"/>
            <a:ext cx="2058095" cy="1584000"/>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rgbClr val="0068AC"/>
              </a:solidFill>
              <a:latin typeface="Lucida Bright" panose="02040602050505020304" pitchFamily="18" charset="0"/>
            </a:endParaRPr>
          </a:p>
        </p:txBody>
      </p:sp>
      <p:grpSp>
        <p:nvGrpSpPr>
          <p:cNvPr id="98" name="97 Grupo"/>
          <p:cNvGrpSpPr/>
          <p:nvPr/>
        </p:nvGrpSpPr>
        <p:grpSpPr>
          <a:xfrm>
            <a:off x="1267798" y="1454060"/>
            <a:ext cx="457200" cy="457200"/>
            <a:chOff x="4288379" y="6218736"/>
            <a:chExt cx="457200" cy="457200"/>
          </a:xfrm>
        </p:grpSpPr>
        <p:sp>
          <p:nvSpPr>
            <p:cNvPr id="99"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1"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068AC"/>
                  </a:solidFill>
                  <a:latin typeface="Lucida Sans" pitchFamily="34" charset="0"/>
                </a:rPr>
                <a:t>A</a:t>
              </a:r>
              <a:endParaRPr lang="es-MX" sz="1200" dirty="0" smtClean="0">
                <a:solidFill>
                  <a:srgbClr val="0068AC"/>
                </a:solidFill>
                <a:latin typeface="Lucida Sans" pitchFamily="34" charset="0"/>
              </a:endParaRPr>
            </a:p>
          </p:txBody>
        </p:sp>
      </p:grpSp>
      <p:cxnSp>
        <p:nvCxnSpPr>
          <p:cNvPr id="108" name="Conector recto de flecha 33"/>
          <p:cNvCxnSpPr>
            <a:stCxn id="90" idx="1"/>
            <a:endCxn id="47" idx="3"/>
          </p:cNvCxnSpPr>
          <p:nvPr/>
        </p:nvCxnSpPr>
        <p:spPr>
          <a:xfrm flipH="1" flipV="1">
            <a:off x="4825936" y="5373217"/>
            <a:ext cx="1066169" cy="2309"/>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33"/>
          <p:cNvCxnSpPr>
            <a:stCxn id="47" idx="1"/>
            <a:endCxn id="52" idx="6"/>
          </p:cNvCxnSpPr>
          <p:nvPr/>
        </p:nvCxnSpPr>
        <p:spPr>
          <a:xfrm flipH="1">
            <a:off x="2195736" y="5373217"/>
            <a:ext cx="572105" cy="2309"/>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Rectángulo redondeado 7"/>
          <p:cNvSpPr/>
          <p:nvPr/>
        </p:nvSpPr>
        <p:spPr>
          <a:xfrm>
            <a:off x="3211066" y="1994919"/>
            <a:ext cx="5753422" cy="19032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800" dirty="0">
              <a:solidFill>
                <a:srgbClr val="0068AC"/>
              </a:solidFill>
              <a:latin typeface="Lucida Bright" panose="02040602050505020304" pitchFamily="18" charset="0"/>
            </a:endParaRPr>
          </a:p>
        </p:txBody>
      </p:sp>
      <p:pic>
        <p:nvPicPr>
          <p:cNvPr id="41" name="40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4703" y="2337653"/>
            <a:ext cx="681233" cy="488926"/>
          </a:xfrm>
          <a:prstGeom prst="rect">
            <a:avLst/>
          </a:prstGeom>
          <a:noFill/>
          <a:ln>
            <a:noFill/>
          </a:ln>
        </p:spPr>
      </p:pic>
      <p:pic>
        <p:nvPicPr>
          <p:cNvPr id="42" name="41 Imagen"/>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7864" y="2886774"/>
            <a:ext cx="750011" cy="496035"/>
          </a:xfrm>
          <a:prstGeom prst="rect">
            <a:avLst/>
          </a:prstGeom>
          <a:noFill/>
          <a:ln>
            <a:noFill/>
          </a:ln>
        </p:spPr>
      </p:pic>
      <p:pic>
        <p:nvPicPr>
          <p:cNvPr id="46" name="45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4100" y="4913073"/>
            <a:ext cx="1634103" cy="532152"/>
          </a:xfrm>
          <a:prstGeom prst="rect">
            <a:avLst/>
          </a:prstGeom>
          <a:noFill/>
          <a:ln>
            <a:noFill/>
          </a:ln>
          <a:effectLst/>
          <a:extLst/>
        </p:spPr>
      </p:pic>
      <p:sp>
        <p:nvSpPr>
          <p:cNvPr id="47" name="Rectángulo redondeado 7"/>
          <p:cNvSpPr/>
          <p:nvPr/>
        </p:nvSpPr>
        <p:spPr>
          <a:xfrm>
            <a:off x="2767841" y="4509121"/>
            <a:ext cx="2058095" cy="172819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smtClean="0">
                <a:solidFill>
                  <a:srgbClr val="0358EF"/>
                </a:solidFill>
                <a:latin typeface="Lucida Bright" panose="02040602050505020304" pitchFamily="18" charset="0"/>
              </a:rPr>
              <a:t>Despedir-se do cliente dizendo: </a:t>
            </a:r>
            <a:r>
              <a:rPr lang="en-US" sz="800" b="1" dirty="0" smtClean="0">
                <a:solidFill>
                  <a:srgbClr val="0070C0"/>
                </a:solidFill>
                <a:latin typeface="Lucida Bright" panose="02040602050505020304" pitchFamily="18" charset="0"/>
              </a:rPr>
              <a:t>“</a:t>
            </a:r>
            <a:r>
              <a:rPr lang="en-US" sz="800" b="1" dirty="0" err="1" smtClean="0">
                <a:solidFill>
                  <a:srgbClr val="0070C0"/>
                </a:solidFill>
                <a:latin typeface="Lucida Bright" panose="02040602050505020304" pitchFamily="18" charset="0"/>
              </a:rPr>
              <a:t>Obrigada</a:t>
            </a:r>
            <a:r>
              <a:rPr lang="en-US" sz="800" b="1" dirty="0" smtClean="0">
                <a:solidFill>
                  <a:srgbClr val="0070C0"/>
                </a:solidFill>
                <a:latin typeface="Lucida Bright" panose="02040602050505020304" pitchFamily="18" charset="0"/>
              </a:rPr>
              <a:t>, </a:t>
            </a:r>
            <a:r>
              <a:rPr lang="es-MX" sz="800" b="1" dirty="0" err="1" smtClean="0">
                <a:solidFill>
                  <a:srgbClr val="0070C0"/>
                </a:solidFill>
                <a:latin typeface="Lucida Bright" panose="02040602050505020304" pitchFamily="18" charset="0"/>
              </a:rPr>
              <a:t>Divirta</a:t>
            </a:r>
            <a:r>
              <a:rPr lang="es-MX" sz="800" b="1" dirty="0" smtClean="0">
                <a:solidFill>
                  <a:srgbClr val="0070C0"/>
                </a:solidFill>
                <a:latin typeface="Lucida Bright" panose="02040602050505020304" pitchFamily="18" charset="0"/>
              </a:rPr>
              <a:t>(m</a:t>
            </a:r>
            <a:r>
              <a:rPr lang="es-MX" sz="800" b="1" dirty="0">
                <a:solidFill>
                  <a:srgbClr val="0070C0"/>
                </a:solidFill>
                <a:latin typeface="Lucida Bright" panose="02040602050505020304" pitchFamily="18" charset="0"/>
              </a:rPr>
              <a:t>)-</a:t>
            </a:r>
            <a:r>
              <a:rPr lang="es-MX" sz="800" b="1" dirty="0" smtClean="0">
                <a:solidFill>
                  <a:srgbClr val="0070C0"/>
                </a:solidFill>
                <a:latin typeface="Lucida Bright" panose="02040602050505020304" pitchFamily="18" charset="0"/>
              </a:rPr>
              <a:t>se, </a:t>
            </a:r>
            <a:r>
              <a:rPr lang="es-MX" sz="800" dirty="0">
                <a:solidFill>
                  <a:srgbClr val="0070C0"/>
                </a:solidFill>
                <a:latin typeface="Lucida Bright" panose="02040602050505020304" pitchFamily="18" charset="0"/>
              </a:rPr>
              <a:t>fazendo contato visual com o cliente e sorrindo</a:t>
            </a:r>
            <a:r>
              <a:rPr lang="es-MX" sz="800" dirty="0" smtClean="0">
                <a:solidFill>
                  <a:srgbClr val="0070C0"/>
                </a:solidFill>
                <a:latin typeface="Lucida Bright" panose="02040602050505020304" pitchFamily="18" charset="0"/>
              </a:rPr>
              <a:t>.</a:t>
            </a:r>
            <a:endParaRPr lang="es-MX" sz="700" dirty="0">
              <a:solidFill>
                <a:srgbClr val="0070C0"/>
              </a:solidFill>
              <a:latin typeface="Lucida Bright" panose="02040602050505020304" pitchFamily="18" charset="0"/>
            </a:endParaRPr>
          </a:p>
        </p:txBody>
      </p:sp>
      <p:pic>
        <p:nvPicPr>
          <p:cNvPr id="48" name="47 Imagen" descr="D:\SAAG\Cinépolis\Tradicional\Supervisión\Guías Operativas\TV\Fotos\Listas\TV Dulcería\DSC01724l.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0112" y="4583526"/>
            <a:ext cx="953552" cy="800186"/>
          </a:xfrm>
          <a:prstGeom prst="rect">
            <a:avLst/>
          </a:prstGeom>
          <a:noFill/>
          <a:ln>
            <a:noFill/>
          </a:ln>
        </p:spPr>
      </p:pic>
      <p:sp>
        <p:nvSpPr>
          <p:cNvPr id="52" name="Conector 2"/>
          <p:cNvSpPr/>
          <p:nvPr/>
        </p:nvSpPr>
        <p:spPr>
          <a:xfrm>
            <a:off x="1738536" y="5146926"/>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endParaRPr>
          </a:p>
        </p:txBody>
      </p:sp>
      <p:cxnSp>
        <p:nvCxnSpPr>
          <p:cNvPr id="57" name="Conector recto de flecha 33"/>
          <p:cNvCxnSpPr>
            <a:endCxn id="90" idx="0"/>
          </p:cNvCxnSpPr>
          <p:nvPr/>
        </p:nvCxnSpPr>
        <p:spPr>
          <a:xfrm>
            <a:off x="6921153" y="4077072"/>
            <a:ext cx="0" cy="506454"/>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78 CuadroTexto"/>
          <p:cNvSpPr txBox="1"/>
          <p:nvPr/>
        </p:nvSpPr>
        <p:spPr>
          <a:xfrm>
            <a:off x="5940152" y="5661249"/>
            <a:ext cx="2059636" cy="338554"/>
          </a:xfrm>
          <a:prstGeom prst="rect">
            <a:avLst/>
          </a:prstGeom>
          <a:noFill/>
        </p:spPr>
        <p:txBody>
          <a:bodyPr wrap="square" rtlCol="0">
            <a:spAutoFit/>
          </a:bodyPr>
          <a:lstStyle/>
          <a:p>
            <a:pPr algn="just"/>
            <a:r>
              <a:rPr lang="es-MX" sz="800" dirty="0" smtClean="0">
                <a:solidFill>
                  <a:srgbClr val="0068AC"/>
                </a:solidFill>
                <a:latin typeface="Lucida Bright" panose="02040602050505020304" pitchFamily="18" charset="0"/>
              </a:rPr>
              <a:t>Entregar </a:t>
            </a:r>
            <a:r>
              <a:rPr lang="es-MX" sz="800" dirty="0" smtClean="0">
                <a:solidFill>
                  <a:srgbClr val="0358EF"/>
                </a:solidFill>
                <a:latin typeface="Lucida Bright" panose="02040602050505020304" pitchFamily="18" charset="0"/>
              </a:rPr>
              <a:t>o </a:t>
            </a:r>
            <a:r>
              <a:rPr lang="es-MX" sz="800" i="1" dirty="0">
                <a:solidFill>
                  <a:srgbClr val="0358EF"/>
                </a:solidFill>
                <a:latin typeface="Lucida Bright" panose="02040602050505020304" pitchFamily="18" charset="0"/>
              </a:rPr>
              <a:t>voucher</a:t>
            </a:r>
            <a:r>
              <a:rPr lang="es-MX" sz="800" dirty="0" smtClean="0">
                <a:solidFill>
                  <a:srgbClr val="0358EF"/>
                </a:solidFill>
                <a:latin typeface="Lucida Bright" panose="02040602050505020304" pitchFamily="18" charset="0"/>
              </a:rPr>
              <a:t> dizendo: </a:t>
            </a:r>
            <a:r>
              <a:rPr lang="es-MX" sz="800" b="1" dirty="0" smtClean="0">
                <a:solidFill>
                  <a:srgbClr val="0358EF"/>
                </a:solidFill>
                <a:latin typeface="Lucida Bright" panose="02040602050505020304" pitchFamily="18" charset="0"/>
              </a:rPr>
              <a:t>“Sr(a), seu </a:t>
            </a:r>
            <a:r>
              <a:rPr lang="es-MX" sz="800" b="1" i="1" dirty="0" smtClean="0">
                <a:solidFill>
                  <a:srgbClr val="0358EF"/>
                </a:solidFill>
                <a:latin typeface="Lucida Bright" panose="02040602050505020304" pitchFamily="18" charset="0"/>
              </a:rPr>
              <a:t>voucher</a:t>
            </a:r>
            <a:r>
              <a:rPr lang="es-MX" sz="800" b="1" dirty="0" smtClean="0">
                <a:solidFill>
                  <a:srgbClr val="0358EF"/>
                </a:solidFill>
                <a:latin typeface="Lucida Bright" panose="02040602050505020304" pitchFamily="18" charset="0"/>
              </a:rPr>
              <a:t>”.</a:t>
            </a:r>
            <a:endParaRPr lang="es-MX" sz="800" b="1" dirty="0">
              <a:solidFill>
                <a:srgbClr val="0358EF"/>
              </a:solidFill>
              <a:latin typeface="Lucida Bright" panose="02040602050505020304" pitchFamily="18" charset="0"/>
            </a:endParaRPr>
          </a:p>
        </p:txBody>
      </p:sp>
      <p:sp>
        <p:nvSpPr>
          <p:cNvPr id="20" name="Rectángulo redondeado 7"/>
          <p:cNvSpPr/>
          <p:nvPr/>
        </p:nvSpPr>
        <p:spPr>
          <a:xfrm>
            <a:off x="286792" y="2230777"/>
            <a:ext cx="2413000" cy="134880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smtClean="0">
                <a:solidFill>
                  <a:srgbClr val="0068AC"/>
                </a:solidFill>
                <a:latin typeface="Lucida Bright" panose="02040602050505020304" pitchFamily="18" charset="0"/>
              </a:rPr>
              <a:t>Dizer: </a:t>
            </a:r>
            <a:r>
              <a:rPr lang="es-MX" sz="900" b="1" dirty="0" smtClean="0">
                <a:solidFill>
                  <a:srgbClr val="0068AC"/>
                </a:solidFill>
                <a:latin typeface="Lucida Bright" panose="02040602050505020304" pitchFamily="18" charset="0"/>
              </a:rPr>
              <a:t>“Sr(a) seu pedido está </a:t>
            </a:r>
            <a:r>
              <a:rPr lang="es-MX" sz="900" b="1" dirty="0" smtClean="0">
                <a:solidFill>
                  <a:srgbClr val="0358EF"/>
                </a:solidFill>
                <a:latin typeface="Lucida Bright" panose="02040602050505020304" pitchFamily="18" charset="0"/>
              </a:rPr>
              <a:t>completo?”</a:t>
            </a:r>
            <a:r>
              <a:rPr lang="es-MX" sz="900" dirty="0" smtClean="0">
                <a:solidFill>
                  <a:srgbClr val="0358EF"/>
                </a:solidFill>
                <a:latin typeface="Lucida Bright" panose="02040602050505020304" pitchFamily="18" charset="0"/>
              </a:rPr>
              <a:t> e </a:t>
            </a:r>
            <a:r>
              <a:rPr lang="es-MX" sz="900" dirty="0">
                <a:solidFill>
                  <a:srgbClr val="0358EF"/>
                </a:solidFill>
                <a:latin typeface="Lucida Bright" panose="02040602050505020304" pitchFamily="18" charset="0"/>
              </a:rPr>
              <a:t>colocar </a:t>
            </a:r>
            <a:r>
              <a:rPr lang="es-MX" sz="900" dirty="0" smtClean="0">
                <a:solidFill>
                  <a:srgbClr val="0358EF"/>
                </a:solidFill>
                <a:latin typeface="Lucida Bright" panose="02040602050505020304" pitchFamily="18" charset="0"/>
              </a:rPr>
              <a:t>os produtos sobre o balcão.</a:t>
            </a:r>
            <a:endParaRPr lang="es-MX" sz="900" dirty="0">
              <a:solidFill>
                <a:srgbClr val="0358EF"/>
              </a:solidFill>
              <a:latin typeface="Lucida Bright" panose="02040602050505020304" pitchFamily="18" charset="0"/>
            </a:endParaRPr>
          </a:p>
        </p:txBody>
      </p:sp>
      <p:pic>
        <p:nvPicPr>
          <p:cNvPr id="21" name="94 Imagen" descr="F:\Fotos\DSC01717l.png"/>
          <p:cNvPicPr/>
          <p:nvPr/>
        </p:nvPicPr>
        <p:blipFill rotWithShape="1">
          <a:blip r:embed="rId6" cstate="email">
            <a:extLst>
              <a:ext uri="{28A0092B-C50C-407E-A947-70E740481C1C}">
                <a14:useLocalDpi xmlns:a14="http://schemas.microsoft.com/office/drawing/2010/main"/>
              </a:ext>
            </a:extLst>
          </a:blip>
          <a:srcRect/>
          <a:stretch/>
        </p:blipFill>
        <p:spPr bwMode="auto">
          <a:xfrm>
            <a:off x="959250" y="2253005"/>
            <a:ext cx="1068083" cy="742378"/>
          </a:xfrm>
          <a:prstGeom prst="rect">
            <a:avLst/>
          </a:prstGeom>
          <a:noFill/>
          <a:ln>
            <a:noFill/>
          </a:ln>
          <a:extLst>
            <a:ext uri="{53640926-AAD7-44D8-BBD7-CCE9431645EC}">
              <a14:shadowObscured xmlns:a14="http://schemas.microsoft.com/office/drawing/2010/main"/>
            </a:ext>
          </a:extLst>
        </p:spPr>
      </p:pic>
      <p:cxnSp>
        <p:nvCxnSpPr>
          <p:cNvPr id="25" name="Conector recto de flecha 33"/>
          <p:cNvCxnSpPr/>
          <p:nvPr/>
        </p:nvCxnSpPr>
        <p:spPr>
          <a:xfrm>
            <a:off x="2705001" y="2878849"/>
            <a:ext cx="498847"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166 CuadroTexto"/>
          <p:cNvSpPr txBox="1"/>
          <p:nvPr/>
        </p:nvSpPr>
        <p:spPr>
          <a:xfrm>
            <a:off x="3979831" y="2224387"/>
            <a:ext cx="4631225" cy="1477328"/>
          </a:xfrm>
          <a:prstGeom prst="rect">
            <a:avLst/>
          </a:prstGeom>
          <a:noFill/>
        </p:spPr>
        <p:txBody>
          <a:bodyPr wrap="square" rtlCol="0">
            <a:spAutoFit/>
          </a:bodyPr>
          <a:lstStyle/>
          <a:p>
            <a:pPr algn="just"/>
            <a:r>
              <a:rPr lang="es-MX" sz="800" dirty="0">
                <a:solidFill>
                  <a:srgbClr val="0070C0"/>
                </a:solidFill>
                <a:latin typeface="Lucida Bright" panose="02040602050505020304" pitchFamily="18" charset="0"/>
              </a:rPr>
              <a:t>Dizer: </a:t>
            </a:r>
            <a:r>
              <a:rPr lang="es-MX" sz="800" b="1" dirty="0">
                <a:solidFill>
                  <a:srgbClr val="0070C0"/>
                </a:solidFill>
                <a:latin typeface="Lucida Bright" panose="02040602050505020304" pitchFamily="18" charset="0"/>
              </a:rPr>
              <a:t>“Seu total é de R$xx.xx”. </a:t>
            </a:r>
            <a:r>
              <a:rPr lang="es-MX" sz="800" dirty="0">
                <a:solidFill>
                  <a:srgbClr val="0070C0"/>
                </a:solidFill>
                <a:latin typeface="Lucida Bright" panose="02040602050505020304" pitchFamily="18" charset="0"/>
              </a:rPr>
              <a:t>De acordo com a forma de pagamento, dizer:</a:t>
            </a:r>
          </a:p>
          <a:p>
            <a:pPr marL="174625" indent="-85725" algn="just">
              <a:buFont typeface="Arial" pitchFamily="34" charset="0"/>
              <a:buChar char="•"/>
            </a:pPr>
            <a:r>
              <a:rPr lang="es-MX" sz="800" dirty="0">
                <a:solidFill>
                  <a:srgbClr val="0070C0"/>
                </a:solidFill>
                <a:latin typeface="Lucida Bright" panose="02040602050505020304" pitchFamily="18" charset="0"/>
              </a:rPr>
              <a:t>Espécie: Dizer, </a:t>
            </a:r>
            <a:r>
              <a:rPr lang="es-MX" sz="800" b="1" dirty="0">
                <a:solidFill>
                  <a:srgbClr val="0070C0"/>
                </a:solidFill>
                <a:latin typeface="Lucida Bright" panose="02040602050505020304" pitchFamily="18" charset="0"/>
              </a:rPr>
              <a:t>“Recebo R$xx.xx” </a:t>
            </a:r>
            <a:r>
              <a:rPr lang="es-MX" sz="800" dirty="0">
                <a:solidFill>
                  <a:srgbClr val="0070C0"/>
                </a:solidFill>
                <a:latin typeface="Lucida Bright" panose="02040602050505020304" pitchFamily="18" charset="0"/>
              </a:rPr>
              <a:t>e </a:t>
            </a:r>
            <a:r>
              <a:rPr lang="es-MX" sz="800" dirty="0" err="1">
                <a:solidFill>
                  <a:srgbClr val="0070C0"/>
                </a:solidFill>
                <a:latin typeface="Lucida Bright" panose="02040602050505020304" pitchFamily="18" charset="0"/>
              </a:rPr>
              <a:t>deixar</a:t>
            </a:r>
            <a:r>
              <a:rPr lang="es-MX" sz="800" dirty="0">
                <a:solidFill>
                  <a:srgbClr val="0070C0"/>
                </a:solidFill>
                <a:latin typeface="Lucida Bright" panose="02040602050505020304" pitchFamily="18" charset="0"/>
              </a:rPr>
              <a:t> o </a:t>
            </a:r>
            <a:r>
              <a:rPr lang="es-MX" sz="800" dirty="0" err="1">
                <a:solidFill>
                  <a:srgbClr val="0070C0"/>
                </a:solidFill>
                <a:latin typeface="Lucida Bright" panose="02040602050505020304" pitchFamily="18" charset="0"/>
              </a:rPr>
              <a:t>dinheiro</a:t>
            </a:r>
            <a:r>
              <a:rPr lang="es-MX" sz="800" dirty="0">
                <a:solidFill>
                  <a:srgbClr val="0070C0"/>
                </a:solidFill>
                <a:latin typeface="Lucida Bright" panose="02040602050505020304" pitchFamily="18" charset="0"/>
              </a:rPr>
              <a:t> no </a:t>
            </a:r>
            <a:r>
              <a:rPr lang="es-MX" sz="800" dirty="0" err="1">
                <a:solidFill>
                  <a:srgbClr val="0070C0"/>
                </a:solidFill>
                <a:latin typeface="Lucida Bright" panose="02040602050505020304" pitchFamily="18" charset="0"/>
              </a:rPr>
              <a:t>balcão</a:t>
            </a:r>
            <a:r>
              <a:rPr lang="es-MX" sz="800" dirty="0">
                <a:solidFill>
                  <a:srgbClr val="0070C0"/>
                </a:solidFill>
                <a:latin typeface="Lucida Bright" panose="02040602050505020304" pitchFamily="18" charset="0"/>
              </a:rPr>
              <a:t>, à vista do cliente. Entregar o troco a ele (mencionar o valor </a:t>
            </a:r>
            <a:r>
              <a:rPr lang="es-MX" sz="800" dirty="0" err="1">
                <a:solidFill>
                  <a:srgbClr val="0070C0"/>
                </a:solidFill>
                <a:latin typeface="Lucida Bright" panose="02040602050505020304" pitchFamily="18" charset="0"/>
              </a:rPr>
              <a:t>sendo</a:t>
            </a:r>
            <a:r>
              <a:rPr lang="es-MX" sz="800" dirty="0">
                <a:solidFill>
                  <a:srgbClr val="0070C0"/>
                </a:solidFill>
                <a:latin typeface="Lucida Bright" panose="02040602050505020304" pitchFamily="18" charset="0"/>
              </a:rPr>
              <a:t> entregue), contando-o e guardar o </a:t>
            </a:r>
            <a:r>
              <a:rPr lang="es-MX" sz="800" dirty="0" err="1">
                <a:solidFill>
                  <a:srgbClr val="0070C0"/>
                </a:solidFill>
                <a:latin typeface="Lucida Bright" panose="02040602050505020304" pitchFamily="18" charset="0"/>
              </a:rPr>
              <a:t>dinheiro</a:t>
            </a:r>
            <a:r>
              <a:rPr lang="es-MX" sz="800" dirty="0">
                <a:solidFill>
                  <a:srgbClr val="0070C0"/>
                </a:solidFill>
                <a:latin typeface="Lucida Bright" panose="02040602050505020304" pitchFamily="18" charset="0"/>
              </a:rPr>
              <a:t> do cliente no </a:t>
            </a:r>
            <a:r>
              <a:rPr lang="es-MX" sz="800" dirty="0" err="1">
                <a:solidFill>
                  <a:srgbClr val="0070C0"/>
                </a:solidFill>
                <a:latin typeface="Lucida Bright" panose="02040602050505020304" pitchFamily="18" charset="0"/>
              </a:rPr>
              <a:t>caixa</a:t>
            </a:r>
            <a:r>
              <a:rPr lang="es-MX" sz="800" dirty="0">
                <a:solidFill>
                  <a:srgbClr val="0070C0"/>
                </a:solidFill>
                <a:latin typeface="Lucida Bright" panose="02040602050505020304" pitchFamily="18" charset="0"/>
              </a:rPr>
              <a:t> até o cliente se despedir.</a:t>
            </a:r>
          </a:p>
          <a:p>
            <a:pPr marL="174625" indent="-85725" algn="just">
              <a:buFont typeface="Arial" pitchFamily="34" charset="0"/>
              <a:buChar char="•"/>
            </a:pPr>
            <a:r>
              <a:rPr lang="pt-BR" sz="800" dirty="0">
                <a:solidFill>
                  <a:srgbClr val="0070C0"/>
                </a:solidFill>
                <a:latin typeface="Lucida Bright" panose="02040602050505020304" pitchFamily="18" charset="0"/>
              </a:rPr>
              <a:t>Cartão de crédito ou débito: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“Sr(a) favor inserir 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no </a:t>
            </a:r>
            <a:r>
              <a:rPr lang="es-MX" sz="800" dirty="0" err="1">
                <a:solidFill>
                  <a:srgbClr val="0070C0"/>
                </a:solidFill>
                <a:latin typeface="Lucida Bright" panose="02040602050505020304" pitchFamily="18" charset="0"/>
              </a:rPr>
              <a:t>pinpad</a:t>
            </a:r>
            <a:r>
              <a:rPr lang="es-MX" sz="800" dirty="0">
                <a:solidFill>
                  <a:srgbClr val="0070C0"/>
                </a:solidFill>
                <a:latin typeface="Lucida Bright" panose="02040602050505020304" pitchFamily="18" charset="0"/>
              </a:rPr>
              <a:t>. </a:t>
            </a:r>
            <a:br>
              <a:rPr lang="es-MX" sz="800" dirty="0">
                <a:solidFill>
                  <a:srgbClr val="0070C0"/>
                </a:solidFill>
                <a:latin typeface="Lucida Bright" panose="02040602050505020304" pitchFamily="18" charset="0"/>
              </a:rPr>
            </a:br>
            <a:r>
              <a:rPr lang="es-MX" sz="800" dirty="0">
                <a:solidFill>
                  <a:srgbClr val="0070C0"/>
                </a:solidFill>
                <a:latin typeface="Lucida Bright" panose="02040602050505020304" pitchFamily="18" charset="0"/>
              </a:rPr>
              <a:t>Se 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for</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sem</a:t>
            </a:r>
            <a:r>
              <a:rPr lang="es-MX" sz="800" dirty="0">
                <a:solidFill>
                  <a:srgbClr val="0070C0"/>
                </a:solidFill>
                <a:latin typeface="Lucida Bright" panose="02040602050505020304" pitchFamily="18" charset="0"/>
              </a:rPr>
              <a:t> chip,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a:t>
            </a:r>
            <a:r>
              <a:rPr lang="es-MX" sz="800" b="1" dirty="0">
                <a:solidFill>
                  <a:srgbClr val="0070C0"/>
                </a:solidFill>
                <a:latin typeface="Lucida Bright" panose="02040602050505020304" pitchFamily="18" charset="0"/>
              </a:rPr>
              <a:t>“</a:t>
            </a:r>
            <a:r>
              <a:rPr lang="es-MX" sz="800" b="1" dirty="0" err="1">
                <a:solidFill>
                  <a:srgbClr val="0070C0"/>
                </a:solidFill>
                <a:latin typeface="Lucida Bright" panose="02040602050505020304" pitchFamily="18" charset="0"/>
              </a:rPr>
              <a:t>Você</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poderia</a:t>
            </a:r>
            <a:r>
              <a:rPr lang="es-MX" sz="800" b="1" dirty="0">
                <a:solidFill>
                  <a:srgbClr val="0070C0"/>
                </a:solidFill>
                <a:latin typeface="Lucida Bright" panose="02040602050505020304" pitchFamily="18" charset="0"/>
              </a:rPr>
              <a:t> me </a:t>
            </a:r>
            <a:r>
              <a:rPr lang="es-MX" sz="800" b="1" dirty="0" err="1">
                <a:solidFill>
                  <a:srgbClr val="0070C0"/>
                </a:solidFill>
                <a:latin typeface="Lucida Bright" panose="02040602050505020304" pitchFamily="18" charset="0"/>
              </a:rPr>
              <a:t>apresentar</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seu</a:t>
            </a:r>
            <a:r>
              <a:rPr lang="es-MX" sz="800" b="1" dirty="0">
                <a:solidFill>
                  <a:srgbClr val="0070C0"/>
                </a:solidFill>
                <a:latin typeface="Lucida Bright" panose="02040602050505020304" pitchFamily="18" charset="0"/>
              </a:rPr>
              <a:t> documento de </a:t>
            </a:r>
            <a:r>
              <a:rPr lang="es-MX" sz="800" b="1" dirty="0" err="1">
                <a:solidFill>
                  <a:srgbClr val="0070C0"/>
                </a:solidFill>
                <a:latin typeface="Lucida Bright" panose="02040602050505020304" pitchFamily="18" charset="0"/>
              </a:rPr>
              <a:t>identificação</a:t>
            </a:r>
            <a:r>
              <a:rPr lang="es-MX" sz="800" b="1" dirty="0">
                <a:solidFill>
                  <a:srgbClr val="0070C0"/>
                </a:solidFill>
                <a:latin typeface="Lucida Bright" panose="02040602050505020304" pitchFamily="18" charset="0"/>
              </a:rPr>
              <a:t>, por favor?”</a:t>
            </a:r>
            <a:r>
              <a:rPr lang="es-MX" sz="800" dirty="0">
                <a:solidFill>
                  <a:srgbClr val="0070C0"/>
                </a:solidFill>
                <a:latin typeface="Lucida Bright" panose="02040602050505020304" pitchFamily="18" charset="0"/>
              </a:rPr>
              <a:t>,</a:t>
            </a:r>
            <a:r>
              <a:rPr lang="es-MX" sz="800" b="1" dirty="0">
                <a:solidFill>
                  <a:srgbClr val="0070C0"/>
                </a:solidFill>
                <a:latin typeface="Lucida Bright" panose="02040602050505020304" pitchFamily="18" charset="0"/>
              </a:rPr>
              <a:t> </a:t>
            </a:r>
            <a:r>
              <a:rPr lang="es-MX" sz="800" dirty="0">
                <a:solidFill>
                  <a:srgbClr val="0070C0"/>
                </a:solidFill>
                <a:latin typeface="Lucida Bright" panose="02040602050505020304" pitchFamily="18" charset="0"/>
              </a:rPr>
              <a:t>e posteriormente: “</a:t>
            </a:r>
            <a:r>
              <a:rPr lang="es-MX" sz="800" b="1" dirty="0" err="1">
                <a:solidFill>
                  <a:srgbClr val="0070C0"/>
                </a:solidFill>
                <a:latin typeface="Lucida Bright" panose="02040602050505020304" pitchFamily="18" charset="0"/>
              </a:rPr>
              <a:t>Sua</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assinatura</a:t>
            </a:r>
            <a:r>
              <a:rPr lang="es-MX" sz="800" b="1" dirty="0">
                <a:solidFill>
                  <a:srgbClr val="0070C0"/>
                </a:solidFill>
                <a:latin typeface="Lucida Bright" panose="02040602050505020304" pitchFamily="18" charset="0"/>
              </a:rPr>
              <a:t> no </a:t>
            </a:r>
            <a:r>
              <a:rPr lang="es-MX" sz="800" b="1" dirty="0" err="1">
                <a:solidFill>
                  <a:srgbClr val="0070C0"/>
                </a:solidFill>
                <a:latin typeface="Lucida Bright" panose="02040602050505020304" pitchFamily="18" charset="0"/>
              </a:rPr>
              <a:t>cupom</a:t>
            </a:r>
            <a:r>
              <a:rPr lang="es-MX" sz="800" b="1" dirty="0">
                <a:solidFill>
                  <a:srgbClr val="0070C0"/>
                </a:solidFill>
                <a:latin typeface="Lucida Bright" panose="02040602050505020304" pitchFamily="18" charset="0"/>
              </a:rPr>
              <a:t> de pagamento, por favor”</a:t>
            </a:r>
            <a:r>
              <a:rPr lang="es-MX" sz="800" dirty="0">
                <a:solidFill>
                  <a:srgbClr val="0070C0"/>
                </a:solidFill>
                <a:latin typeface="Lucida Bright" panose="02040602050505020304" pitchFamily="18" charset="0"/>
              </a:rPr>
              <a:t>. Revisar se as </a:t>
            </a:r>
            <a:r>
              <a:rPr lang="es-MX" sz="800" dirty="0" err="1">
                <a:solidFill>
                  <a:srgbClr val="0070C0"/>
                </a:solidFill>
                <a:latin typeface="Lucida Bright" panose="02040602050505020304" pitchFamily="18" charset="0"/>
              </a:rPr>
              <a:t>assinaturas</a:t>
            </a:r>
            <a:r>
              <a:rPr lang="es-MX" sz="800" dirty="0">
                <a:solidFill>
                  <a:srgbClr val="0070C0"/>
                </a:solidFill>
                <a:latin typeface="Lucida Bright" panose="02040602050505020304" pitchFamily="18" charset="0"/>
              </a:rPr>
              <a:t> do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o </a:t>
            </a:r>
            <a:r>
              <a:rPr lang="es-MX" sz="800" i="1" dirty="0" err="1">
                <a:solidFill>
                  <a:srgbClr val="0070C0"/>
                </a:solidFill>
                <a:latin typeface="Lucida Bright" panose="02040602050505020304" pitchFamily="18" charset="0"/>
              </a:rPr>
              <a:t>voucher</a:t>
            </a:r>
            <a:r>
              <a:rPr lang="es-MX" sz="800" dirty="0">
                <a:solidFill>
                  <a:srgbClr val="0070C0"/>
                </a:solidFill>
                <a:latin typeface="Lucida Bright" panose="02040602050505020304" pitchFamily="18" charset="0"/>
              </a:rPr>
              <a:t> e o documento de </a:t>
            </a:r>
            <a:r>
              <a:rPr lang="es-MX" sz="800" dirty="0" err="1">
                <a:solidFill>
                  <a:srgbClr val="0070C0"/>
                </a:solidFill>
                <a:latin typeface="Lucida Bright" panose="02040602050505020304" pitchFamily="18" charset="0"/>
              </a:rPr>
              <a:t>identificação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coincidem</a:t>
            </a:r>
            <a:r>
              <a:rPr lang="es-MX" sz="800" dirty="0">
                <a:solidFill>
                  <a:srgbClr val="0070C0"/>
                </a:solidFill>
                <a:latin typeface="Lucida Bright" panose="02040602050505020304" pitchFamily="18" charset="0"/>
              </a:rPr>
              <a:t>.</a:t>
            </a:r>
          </a:p>
          <a:p>
            <a:pPr marL="174625" indent="-85725" algn="just"/>
            <a:r>
              <a:rPr lang="es-MX" sz="800" dirty="0">
                <a:solidFill>
                  <a:srgbClr val="0070C0"/>
                </a:solidFill>
                <a:latin typeface="Lucida Bright" panose="02040602050505020304" pitchFamily="18" charset="0"/>
              </a:rPr>
              <a:t>   Nota: Caso 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não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seja</a:t>
            </a:r>
            <a:r>
              <a:rPr lang="es-MX" sz="800" dirty="0">
                <a:solidFill>
                  <a:srgbClr val="0070C0"/>
                </a:solidFill>
                <a:latin typeface="Lucida Bright" panose="02040602050505020304" pitchFamily="18" charset="0"/>
              </a:rPr>
              <a:t> autorizado,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a:t>
            </a:r>
            <a:r>
              <a:rPr lang="es-MX" sz="800" b="1" dirty="0">
                <a:solidFill>
                  <a:srgbClr val="0070C0"/>
                </a:solidFill>
                <a:latin typeface="Lucida Bright" panose="02040602050505020304" pitchFamily="18" charset="0"/>
              </a:rPr>
              <a:t>“Sr(a), o </a:t>
            </a:r>
            <a:r>
              <a:rPr lang="es-MX" sz="800" b="1" dirty="0" err="1">
                <a:solidFill>
                  <a:srgbClr val="0070C0"/>
                </a:solidFill>
                <a:latin typeface="Lucida Bright" panose="02040602050505020304" pitchFamily="18" charset="0"/>
              </a:rPr>
              <a:t>cart</a:t>
            </a:r>
            <a:r>
              <a:rPr lang="pt-BR" sz="800" b="1" dirty="0">
                <a:solidFill>
                  <a:srgbClr val="0070C0"/>
                </a:solidFill>
                <a:latin typeface="Lucida Bright" panose="02040602050505020304" pitchFamily="18" charset="0"/>
              </a:rPr>
              <a:t>ão não foi autorizado. </a:t>
            </a:r>
            <a:r>
              <a:rPr lang="es-MX" sz="800" b="1" dirty="0" err="1">
                <a:solidFill>
                  <a:srgbClr val="0070C0"/>
                </a:solidFill>
                <a:latin typeface="Lucida Bright" panose="02040602050505020304" pitchFamily="18" charset="0"/>
              </a:rPr>
              <a:t>Você</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poderia</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efetuar</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seu</a:t>
            </a:r>
            <a:r>
              <a:rPr lang="es-MX" sz="800" b="1" dirty="0">
                <a:solidFill>
                  <a:srgbClr val="0070C0"/>
                </a:solidFill>
                <a:latin typeface="Lucida Bright" panose="02040602050505020304" pitchFamily="18" charset="0"/>
              </a:rPr>
              <a:t> pagamento </a:t>
            </a:r>
            <a:r>
              <a:rPr lang="es-MX" sz="800" b="1" dirty="0" err="1">
                <a:solidFill>
                  <a:srgbClr val="0070C0"/>
                </a:solidFill>
                <a:latin typeface="Lucida Bright" panose="02040602050505020304" pitchFamily="18" charset="0"/>
              </a:rPr>
              <a:t>com</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outra</a:t>
            </a:r>
            <a:r>
              <a:rPr lang="es-MX" sz="800" b="1" dirty="0">
                <a:solidFill>
                  <a:srgbClr val="0070C0"/>
                </a:solidFill>
                <a:latin typeface="Lucida Bright" panose="02040602050505020304" pitchFamily="18" charset="0"/>
              </a:rPr>
              <a:t> forma de pagamento?”</a:t>
            </a:r>
            <a:r>
              <a:rPr lang="es-MX" sz="800" dirty="0">
                <a:solidFill>
                  <a:srgbClr val="0070C0"/>
                </a:solidFill>
                <a:latin typeface="Lucida Bright" panose="02040602050505020304" pitchFamily="18" charset="0"/>
              </a:rPr>
              <a:t>.</a:t>
            </a:r>
          </a:p>
        </p:txBody>
      </p:sp>
      <p:sp>
        <p:nvSpPr>
          <p:cNvPr id="27" name="95 Rectángulo"/>
          <p:cNvSpPr/>
          <p:nvPr/>
        </p:nvSpPr>
        <p:spPr>
          <a:xfrm>
            <a:off x="225662" y="6438528"/>
            <a:ext cx="9181019" cy="230832"/>
          </a:xfrm>
          <a:prstGeom prst="rect">
            <a:avLst/>
          </a:prstGeom>
        </p:spPr>
        <p:txBody>
          <a:bodyPr wrap="square">
            <a:spAutoFit/>
          </a:bodyPr>
          <a:lstStyle/>
          <a:p>
            <a:pPr marL="88900" algn="just"/>
            <a:r>
              <a:rPr lang="en-US" sz="900" dirty="0" smtClean="0">
                <a:solidFill>
                  <a:srgbClr val="0358EF"/>
                </a:solidFill>
                <a:latin typeface="Lucida Bright" panose="02040602050505020304" pitchFamily="18" charset="0"/>
              </a:rPr>
              <a:t>Nota: O cliente deve aguardar em fila no máximo 4 minutos e o funcionário deve realizar a transação em no máximo 2 minutos. </a:t>
            </a:r>
            <a:endParaRPr lang="es-MX" sz="900" dirty="0" smtClean="0">
              <a:solidFill>
                <a:srgbClr val="0358EF"/>
              </a:solidFill>
              <a:latin typeface="Lucida Bright" panose="02040602050505020304" pitchFamily="18" charset="0"/>
            </a:endParaRPr>
          </a:p>
        </p:txBody>
      </p:sp>
      <p:sp>
        <p:nvSpPr>
          <p:cNvPr id="28" name="CaixaDeTexto 53"/>
          <p:cNvSpPr txBox="1"/>
          <p:nvPr/>
        </p:nvSpPr>
        <p:spPr>
          <a:xfrm>
            <a:off x="7462046" y="131002"/>
            <a:ext cx="1180131"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1.5</a:t>
            </a:r>
            <a:endParaRPr lang="pt-BR" sz="1300" b="1" dirty="0">
              <a:solidFill>
                <a:srgbClr val="0068AC"/>
              </a:solidFill>
            </a:endParaRPr>
          </a:p>
          <a:p>
            <a:r>
              <a:rPr lang="en-US" sz="1300" b="1" dirty="0" smtClean="0">
                <a:solidFill>
                  <a:srgbClr val="0068AC"/>
                </a:solidFill>
              </a:rPr>
              <a:t>Agosto/2017</a:t>
            </a:r>
            <a:endParaRPr lang="pt-BR" sz="1300" b="1" dirty="0">
              <a:solidFill>
                <a:srgbClr val="0068AC"/>
              </a:solidFill>
            </a:endParaRPr>
          </a:p>
        </p:txBody>
      </p:sp>
      <p:cxnSp>
        <p:nvCxnSpPr>
          <p:cNvPr id="30" name="Straight Arrow Connector 29"/>
          <p:cNvCxnSpPr/>
          <p:nvPr/>
        </p:nvCxnSpPr>
        <p:spPr>
          <a:xfrm flipH="1">
            <a:off x="2269966" y="3221124"/>
            <a:ext cx="1356433" cy="999964"/>
          </a:xfrm>
          <a:prstGeom prst="straightConnector1">
            <a:avLst/>
          </a:prstGeom>
          <a:ln>
            <a:solidFill>
              <a:srgbClr val="0358EF"/>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433" y="4501171"/>
            <a:ext cx="2540411" cy="938719"/>
          </a:xfrm>
          <a:prstGeom prst="rect">
            <a:avLst/>
          </a:prstGeom>
          <a:noFill/>
        </p:spPr>
        <p:txBody>
          <a:bodyPr wrap="square" rtlCol="0">
            <a:spAutoFit/>
          </a:bodyPr>
          <a:lstStyle/>
          <a:p>
            <a:r>
              <a:rPr lang="en-US" sz="1100" dirty="0">
                <a:solidFill>
                  <a:srgbClr val="008AE7"/>
                </a:solidFill>
              </a:rPr>
              <a:t>O </a:t>
            </a:r>
            <a:r>
              <a:rPr lang="en-US" sz="1100" dirty="0" err="1">
                <a:solidFill>
                  <a:srgbClr val="008AE7"/>
                </a:solidFill>
              </a:rPr>
              <a:t>cliente</a:t>
            </a:r>
            <a:r>
              <a:rPr lang="en-US" sz="1100" dirty="0">
                <a:solidFill>
                  <a:srgbClr val="008AE7"/>
                </a:solidFill>
              </a:rPr>
              <a:t> que </a:t>
            </a:r>
            <a:r>
              <a:rPr lang="en-US" sz="1100" dirty="0" err="1">
                <a:solidFill>
                  <a:srgbClr val="008AE7"/>
                </a:solidFill>
              </a:rPr>
              <a:t>realizar</a:t>
            </a:r>
            <a:r>
              <a:rPr lang="en-US" sz="1100" dirty="0">
                <a:solidFill>
                  <a:srgbClr val="008AE7"/>
                </a:solidFill>
              </a:rPr>
              <a:t> o </a:t>
            </a:r>
            <a:r>
              <a:rPr lang="en-US" sz="1100" dirty="0" err="1">
                <a:solidFill>
                  <a:srgbClr val="008AE7"/>
                </a:solidFill>
              </a:rPr>
              <a:t>pagamento</a:t>
            </a:r>
            <a:r>
              <a:rPr lang="en-US" sz="1100" dirty="0">
                <a:solidFill>
                  <a:srgbClr val="008AE7"/>
                </a:solidFill>
              </a:rPr>
              <a:t> com o </a:t>
            </a:r>
            <a:r>
              <a:rPr lang="en-US" sz="1100" dirty="0" err="1">
                <a:solidFill>
                  <a:srgbClr val="008AE7"/>
                </a:solidFill>
              </a:rPr>
              <a:t>cartão</a:t>
            </a:r>
            <a:r>
              <a:rPr lang="en-US" sz="1100" dirty="0">
                <a:solidFill>
                  <a:srgbClr val="008AE7"/>
                </a:solidFill>
              </a:rPr>
              <a:t> Santander Free e Select Elite (</a:t>
            </a:r>
            <a:r>
              <a:rPr lang="en-US" sz="1100" dirty="0" err="1">
                <a:solidFill>
                  <a:srgbClr val="008AE7"/>
                </a:solidFill>
              </a:rPr>
              <a:t>sem</a:t>
            </a:r>
            <a:r>
              <a:rPr lang="en-US" sz="1100" dirty="0">
                <a:solidFill>
                  <a:srgbClr val="008AE7"/>
                </a:solidFill>
              </a:rPr>
              <a:t> a </a:t>
            </a:r>
            <a:r>
              <a:rPr lang="en-US" sz="1100" dirty="0" err="1">
                <a:solidFill>
                  <a:srgbClr val="008AE7"/>
                </a:solidFill>
              </a:rPr>
              <a:t>descrição</a:t>
            </a:r>
            <a:r>
              <a:rPr lang="en-US" sz="1100" dirty="0">
                <a:solidFill>
                  <a:srgbClr val="008AE7"/>
                </a:solidFill>
              </a:rPr>
              <a:t> do </a:t>
            </a:r>
            <a:r>
              <a:rPr lang="en-US" sz="1100" dirty="0" err="1">
                <a:solidFill>
                  <a:srgbClr val="008AE7"/>
                </a:solidFill>
              </a:rPr>
              <a:t>nome</a:t>
            </a:r>
            <a:r>
              <a:rPr lang="en-US" sz="1100" dirty="0">
                <a:solidFill>
                  <a:srgbClr val="008AE7"/>
                </a:solidFill>
              </a:rPr>
              <a:t>), </a:t>
            </a:r>
            <a:r>
              <a:rPr lang="en-US" sz="1100" dirty="0" err="1">
                <a:solidFill>
                  <a:srgbClr val="008AE7"/>
                </a:solidFill>
              </a:rPr>
              <a:t>está</a:t>
            </a:r>
            <a:r>
              <a:rPr lang="en-US" sz="1100" dirty="0">
                <a:solidFill>
                  <a:srgbClr val="008AE7"/>
                </a:solidFill>
              </a:rPr>
              <a:t> </a:t>
            </a:r>
            <a:r>
              <a:rPr lang="en-US" sz="1100" dirty="0" err="1">
                <a:solidFill>
                  <a:srgbClr val="008AE7"/>
                </a:solidFill>
              </a:rPr>
              <a:t>autorizado</a:t>
            </a:r>
            <a:r>
              <a:rPr lang="en-US" sz="1100" dirty="0">
                <a:solidFill>
                  <a:srgbClr val="008AE7"/>
                </a:solidFill>
              </a:rPr>
              <a:t> a </a:t>
            </a:r>
            <a:r>
              <a:rPr lang="en-US" sz="1100" dirty="0" err="1">
                <a:solidFill>
                  <a:srgbClr val="008AE7"/>
                </a:solidFill>
              </a:rPr>
              <a:t>comprar</a:t>
            </a:r>
            <a:r>
              <a:rPr lang="en-US" sz="1100" dirty="0">
                <a:solidFill>
                  <a:srgbClr val="008AE7"/>
                </a:solidFill>
              </a:rPr>
              <a:t> </a:t>
            </a:r>
            <a:r>
              <a:rPr lang="en-US" sz="1100" dirty="0" smtClean="0">
                <a:solidFill>
                  <a:srgbClr val="008AE7"/>
                </a:solidFill>
              </a:rPr>
              <a:t>o Combo Santander.</a:t>
            </a:r>
            <a:endParaRPr lang="pt-BR" sz="1100" dirty="0">
              <a:solidFill>
                <a:srgbClr val="008AE7"/>
              </a:solidFill>
            </a:endParaRPr>
          </a:p>
        </p:txBody>
      </p:sp>
      <p:pic>
        <p:nvPicPr>
          <p:cNvPr id="32" name="Picture 31"/>
          <p:cNvPicPr>
            <a:picLocks noChangeAspect="1"/>
          </p:cNvPicPr>
          <p:nvPr/>
        </p:nvPicPr>
        <p:blipFill>
          <a:blip r:embed="rId7"/>
          <a:stretch>
            <a:fillRect/>
          </a:stretch>
        </p:blipFill>
        <p:spPr>
          <a:xfrm>
            <a:off x="1206064" y="3766325"/>
            <a:ext cx="1081708" cy="683989"/>
          </a:xfrm>
          <a:prstGeom prst="rect">
            <a:avLst/>
          </a:prstGeom>
        </p:spPr>
      </p:pic>
      <p:pic>
        <p:nvPicPr>
          <p:cNvPr id="33" name="Picture 32"/>
          <p:cNvPicPr>
            <a:picLocks noChangeAspect="1"/>
          </p:cNvPicPr>
          <p:nvPr/>
        </p:nvPicPr>
        <p:blipFill>
          <a:blip r:embed="rId8"/>
          <a:stretch>
            <a:fillRect/>
          </a:stretch>
        </p:blipFill>
        <p:spPr>
          <a:xfrm>
            <a:off x="68989" y="3766325"/>
            <a:ext cx="1107838" cy="683989"/>
          </a:xfrm>
          <a:prstGeom prst="rect">
            <a:avLst/>
          </a:prstGeom>
        </p:spPr>
      </p:pic>
      <p:sp>
        <p:nvSpPr>
          <p:cNvPr id="34" name="Explosion 2 33"/>
          <p:cNvSpPr/>
          <p:nvPr/>
        </p:nvSpPr>
        <p:spPr>
          <a:xfrm rot="2725679">
            <a:off x="6948351" y="825609"/>
            <a:ext cx="914400" cy="914400"/>
          </a:xfrm>
          <a:prstGeom prst="irregularSeal2">
            <a:avLst/>
          </a:prstGeom>
          <a:solidFill>
            <a:srgbClr val="0358EF"/>
          </a:solidFill>
          <a:ln>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68AC"/>
              </a:solidFill>
            </a:endParaRPr>
          </a:p>
        </p:txBody>
      </p:sp>
      <p:sp>
        <p:nvSpPr>
          <p:cNvPr id="35" name="TextBox 34"/>
          <p:cNvSpPr txBox="1"/>
          <p:nvPr/>
        </p:nvSpPr>
        <p:spPr>
          <a:xfrm>
            <a:off x="7046384" y="1137722"/>
            <a:ext cx="638316" cy="276999"/>
          </a:xfrm>
          <a:prstGeom prst="rect">
            <a:avLst/>
          </a:prstGeom>
          <a:noFill/>
          <a:ln>
            <a:noFill/>
          </a:ln>
        </p:spPr>
        <p:txBody>
          <a:bodyPr wrap="none" rtlCol="0">
            <a:spAutoFit/>
          </a:bodyPr>
          <a:lstStyle/>
          <a:p>
            <a:r>
              <a:rPr lang="en-US" sz="1200" b="1" dirty="0" smtClean="0">
                <a:solidFill>
                  <a:schemeClr val="bg1"/>
                </a:solidFill>
              </a:rPr>
              <a:t>NOVO</a:t>
            </a:r>
            <a:endParaRPr lang="pt-BR" sz="1200" b="1" dirty="0">
              <a:solidFill>
                <a:schemeClr val="bg1"/>
              </a:solidFill>
            </a:endParaRPr>
          </a:p>
        </p:txBody>
      </p:sp>
      <p:sp>
        <p:nvSpPr>
          <p:cNvPr id="36" name="Oval Callout 35"/>
          <p:cNvSpPr/>
          <p:nvPr/>
        </p:nvSpPr>
        <p:spPr>
          <a:xfrm>
            <a:off x="2033089" y="849497"/>
            <a:ext cx="5203930" cy="1008963"/>
          </a:xfrm>
          <a:prstGeom prst="wedgeEllipseCallout">
            <a:avLst>
              <a:gd name="adj1" fmla="val -14645"/>
              <a:gd name="adj2" fmla="val 8238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TextBox 36"/>
          <p:cNvSpPr txBox="1"/>
          <p:nvPr/>
        </p:nvSpPr>
        <p:spPr>
          <a:xfrm>
            <a:off x="2378605" y="1027414"/>
            <a:ext cx="4738855" cy="646331"/>
          </a:xfrm>
          <a:prstGeom prst="rect">
            <a:avLst/>
          </a:prstGeom>
          <a:noFill/>
        </p:spPr>
        <p:txBody>
          <a:bodyPr wrap="square" rtlCol="0">
            <a:spAutoFit/>
          </a:bodyPr>
          <a:lstStyle/>
          <a:p>
            <a:r>
              <a:rPr lang="en-US" sz="1200" dirty="0" smtClean="0">
                <a:solidFill>
                  <a:srgbClr val="0070C0"/>
                </a:solidFill>
              </a:rPr>
              <a:t>No </a:t>
            </a:r>
            <a:r>
              <a:rPr lang="en-US" sz="1200" dirty="0" err="1" smtClean="0">
                <a:solidFill>
                  <a:srgbClr val="0070C0"/>
                </a:solidFill>
              </a:rPr>
              <a:t>momento</a:t>
            </a:r>
            <a:r>
              <a:rPr lang="en-US" sz="1200" dirty="0" smtClean="0">
                <a:solidFill>
                  <a:srgbClr val="0070C0"/>
                </a:solidFill>
              </a:rPr>
              <a:t> do </a:t>
            </a:r>
            <a:r>
              <a:rPr lang="en-US" sz="1200" dirty="0" err="1" smtClean="0">
                <a:solidFill>
                  <a:srgbClr val="0070C0"/>
                </a:solidFill>
              </a:rPr>
              <a:t>cliente</a:t>
            </a:r>
            <a:r>
              <a:rPr lang="en-US" sz="1200" dirty="0" smtClean="0">
                <a:solidFill>
                  <a:srgbClr val="0070C0"/>
                </a:solidFill>
              </a:rPr>
              <a:t> </a:t>
            </a:r>
            <a:r>
              <a:rPr lang="en-US" sz="1200" dirty="0" err="1" smtClean="0">
                <a:solidFill>
                  <a:srgbClr val="0070C0"/>
                </a:solidFill>
              </a:rPr>
              <a:t>apresentar</a:t>
            </a:r>
            <a:r>
              <a:rPr lang="en-US" sz="1200" dirty="0" smtClean="0">
                <a:solidFill>
                  <a:srgbClr val="0070C0"/>
                </a:solidFill>
              </a:rPr>
              <a:t> a forma de </a:t>
            </a:r>
            <a:r>
              <a:rPr lang="en-US" sz="1200" dirty="0" err="1" smtClean="0">
                <a:solidFill>
                  <a:srgbClr val="0070C0"/>
                </a:solidFill>
              </a:rPr>
              <a:t>pagamento</a:t>
            </a:r>
            <a:r>
              <a:rPr lang="en-US" sz="1200" dirty="0" smtClean="0">
                <a:solidFill>
                  <a:srgbClr val="0070C0"/>
                </a:solidFill>
              </a:rPr>
              <a:t> </a:t>
            </a:r>
            <a:r>
              <a:rPr lang="en-US" sz="1200" dirty="0" err="1" smtClean="0">
                <a:solidFill>
                  <a:srgbClr val="0070C0"/>
                </a:solidFill>
              </a:rPr>
              <a:t>como</a:t>
            </a:r>
            <a:r>
              <a:rPr lang="en-US" sz="1200" dirty="0" smtClean="0">
                <a:solidFill>
                  <a:srgbClr val="0070C0"/>
                </a:solidFill>
              </a:rPr>
              <a:t> </a:t>
            </a:r>
            <a:r>
              <a:rPr lang="en-US" sz="1200" dirty="0" err="1" smtClean="0">
                <a:solidFill>
                  <a:srgbClr val="0070C0"/>
                </a:solidFill>
              </a:rPr>
              <a:t>sendo</a:t>
            </a:r>
            <a:r>
              <a:rPr lang="en-US" sz="1200" dirty="0" smtClean="0">
                <a:solidFill>
                  <a:srgbClr val="0070C0"/>
                </a:solidFill>
              </a:rPr>
              <a:t> </a:t>
            </a:r>
            <a:r>
              <a:rPr lang="en-US" sz="1200" dirty="0" err="1" smtClean="0">
                <a:solidFill>
                  <a:srgbClr val="0070C0"/>
                </a:solidFill>
              </a:rPr>
              <a:t>cartão</a:t>
            </a:r>
            <a:r>
              <a:rPr lang="en-US" sz="1200" dirty="0" smtClean="0">
                <a:solidFill>
                  <a:srgbClr val="0070C0"/>
                </a:solidFill>
              </a:rPr>
              <a:t>, </a:t>
            </a:r>
            <a:r>
              <a:rPr lang="en-US" sz="1200" dirty="0" err="1" smtClean="0">
                <a:solidFill>
                  <a:srgbClr val="0070C0"/>
                </a:solidFill>
              </a:rPr>
              <a:t>dizer</a:t>
            </a:r>
            <a:r>
              <a:rPr lang="en-US" sz="1200" dirty="0" smtClean="0">
                <a:solidFill>
                  <a:srgbClr val="0070C0"/>
                </a:solidFill>
              </a:rPr>
              <a:t>: </a:t>
            </a:r>
            <a:r>
              <a:rPr lang="en-US" sz="1200" b="1" dirty="0" smtClean="0">
                <a:solidFill>
                  <a:srgbClr val="0070C0"/>
                </a:solidFill>
              </a:rPr>
              <a:t>- </a:t>
            </a:r>
            <a:r>
              <a:rPr lang="en-US" sz="1200" b="1" dirty="0" err="1" smtClean="0">
                <a:solidFill>
                  <a:srgbClr val="0070C0"/>
                </a:solidFill>
              </a:rPr>
              <a:t>Débito</a:t>
            </a:r>
            <a:r>
              <a:rPr lang="en-US" sz="1200" b="1" dirty="0" smtClean="0">
                <a:solidFill>
                  <a:srgbClr val="0070C0"/>
                </a:solidFill>
              </a:rPr>
              <a:t>, </a:t>
            </a:r>
            <a:r>
              <a:rPr lang="en-US" sz="1200" b="1" dirty="0" err="1" smtClean="0">
                <a:solidFill>
                  <a:srgbClr val="0070C0"/>
                </a:solidFill>
              </a:rPr>
              <a:t>sr</a:t>
            </a:r>
            <a:r>
              <a:rPr lang="en-US" sz="1200" b="1" dirty="0" smtClean="0">
                <a:solidFill>
                  <a:srgbClr val="0070C0"/>
                </a:solidFill>
              </a:rPr>
              <a:t>(a)?</a:t>
            </a:r>
          </a:p>
          <a:p>
            <a:r>
              <a:rPr lang="en-US" sz="1200" dirty="0" err="1" smtClean="0">
                <a:solidFill>
                  <a:srgbClr val="0070C0"/>
                </a:solidFill>
              </a:rPr>
              <a:t>Sempre</a:t>
            </a:r>
            <a:r>
              <a:rPr lang="en-US" sz="1200" dirty="0" smtClean="0">
                <a:solidFill>
                  <a:srgbClr val="0070C0"/>
                </a:solidFill>
              </a:rPr>
              <a:t> </a:t>
            </a:r>
            <a:r>
              <a:rPr lang="en-US" sz="1200" dirty="0" err="1" smtClean="0">
                <a:solidFill>
                  <a:srgbClr val="0070C0"/>
                </a:solidFill>
              </a:rPr>
              <a:t>induzir</a:t>
            </a:r>
            <a:r>
              <a:rPr lang="en-US" sz="1200" dirty="0" smtClean="0">
                <a:solidFill>
                  <a:srgbClr val="0070C0"/>
                </a:solidFill>
              </a:rPr>
              <a:t> a </a:t>
            </a:r>
            <a:r>
              <a:rPr lang="en-US" sz="1200" dirty="0" err="1" smtClean="0">
                <a:solidFill>
                  <a:srgbClr val="0070C0"/>
                </a:solidFill>
              </a:rPr>
              <a:t>venda</a:t>
            </a:r>
            <a:r>
              <a:rPr lang="en-US" sz="1200" dirty="0" smtClean="0">
                <a:solidFill>
                  <a:srgbClr val="0070C0"/>
                </a:solidFill>
              </a:rPr>
              <a:t> com </a:t>
            </a:r>
            <a:r>
              <a:rPr lang="en-US" sz="1200" dirty="0" err="1" smtClean="0">
                <a:solidFill>
                  <a:srgbClr val="0070C0"/>
                </a:solidFill>
              </a:rPr>
              <a:t>cartão</a:t>
            </a:r>
            <a:r>
              <a:rPr lang="en-US" sz="1200" dirty="0" smtClean="0">
                <a:solidFill>
                  <a:srgbClr val="0070C0"/>
                </a:solidFill>
              </a:rPr>
              <a:t> </a:t>
            </a:r>
            <a:r>
              <a:rPr lang="en-US" sz="1200" dirty="0" err="1" smtClean="0">
                <a:solidFill>
                  <a:srgbClr val="0070C0"/>
                </a:solidFill>
              </a:rPr>
              <a:t>por</a:t>
            </a:r>
            <a:r>
              <a:rPr lang="en-US" sz="1200" dirty="0" smtClean="0">
                <a:solidFill>
                  <a:srgbClr val="0070C0"/>
                </a:solidFill>
              </a:rPr>
              <a:t> </a:t>
            </a:r>
            <a:r>
              <a:rPr lang="en-US" sz="1200" dirty="0" err="1" smtClean="0">
                <a:solidFill>
                  <a:srgbClr val="0070C0"/>
                </a:solidFill>
              </a:rPr>
              <a:t>meio</a:t>
            </a:r>
            <a:r>
              <a:rPr lang="en-US" sz="1200" dirty="0" smtClean="0">
                <a:solidFill>
                  <a:srgbClr val="0070C0"/>
                </a:solidFill>
              </a:rPr>
              <a:t> do </a:t>
            </a:r>
            <a:r>
              <a:rPr lang="en-US" sz="1200" dirty="0" err="1" smtClean="0">
                <a:solidFill>
                  <a:srgbClr val="0070C0"/>
                </a:solidFill>
              </a:rPr>
              <a:t>débito</a:t>
            </a:r>
            <a:r>
              <a:rPr lang="en-US" sz="1200" dirty="0" smtClean="0">
                <a:solidFill>
                  <a:srgbClr val="0070C0"/>
                </a:solidFill>
              </a:rPr>
              <a:t>.</a:t>
            </a:r>
            <a:endParaRPr lang="pt-BR" sz="1200" dirty="0">
              <a:solidFill>
                <a:srgbClr val="0070C0"/>
              </a:solidFill>
            </a:endParaRPr>
          </a:p>
        </p:txBody>
      </p:sp>
      <p:cxnSp>
        <p:nvCxnSpPr>
          <p:cNvPr id="5" name="Straight Arrow Connector 4"/>
          <p:cNvCxnSpPr>
            <a:stCxn id="99" idx="4"/>
            <a:endCxn id="20" idx="0"/>
          </p:cNvCxnSpPr>
          <p:nvPr/>
        </p:nvCxnSpPr>
        <p:spPr>
          <a:xfrm flipH="1">
            <a:off x="1493292" y="1911260"/>
            <a:ext cx="3106" cy="31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919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MX" dirty="0" smtClean="0"/>
              <a:t>Técnicas de venda </a:t>
            </a:r>
            <a:r>
              <a:rPr lang="es-MX" dirty="0" smtClean="0"/>
              <a:t>Tradicional</a:t>
            </a:r>
            <a:r>
              <a:rPr lang="es-MX" dirty="0" smtClean="0"/>
              <a:t/>
            </a:r>
            <a:br>
              <a:rPr lang="es-MX" dirty="0" smtClean="0"/>
            </a:br>
            <a:r>
              <a:rPr lang="es-MX" sz="1200" dirty="0" smtClean="0"/>
              <a:t>BRA-GR-TV-TRAD-00</a:t>
            </a:r>
            <a:r>
              <a:rPr lang="es-MX" sz="1200" dirty="0"/>
              <a:t/>
            </a:r>
            <a:br>
              <a:rPr lang="es-MX" sz="1200" dirty="0"/>
            </a:br>
            <a:r>
              <a:rPr lang="es-MX" sz="1300" i="1" dirty="0" smtClean="0"/>
              <a:t>COFFEE TREE</a:t>
            </a:r>
            <a:endParaRPr lang="es-MX" sz="1300" i="1" dirty="0"/>
          </a:p>
        </p:txBody>
      </p:sp>
      <p:sp>
        <p:nvSpPr>
          <p:cNvPr id="126" name="Conector 29"/>
          <p:cNvSpPr/>
          <p:nvPr/>
        </p:nvSpPr>
        <p:spPr>
          <a:xfrm>
            <a:off x="88183" y="1831000"/>
            <a:ext cx="457200" cy="457200"/>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358EF"/>
              </a:solidFill>
            </a:endParaRPr>
          </a:p>
        </p:txBody>
      </p:sp>
      <p:cxnSp>
        <p:nvCxnSpPr>
          <p:cNvPr id="127" name="Conector recto de flecha 31"/>
          <p:cNvCxnSpPr>
            <a:stCxn id="126" idx="6"/>
            <a:endCxn id="133" idx="1"/>
          </p:cNvCxnSpPr>
          <p:nvPr/>
        </p:nvCxnSpPr>
        <p:spPr>
          <a:xfrm>
            <a:off x="545383" y="2059600"/>
            <a:ext cx="221634"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8" name="Conector recto de flecha 32"/>
          <p:cNvCxnSpPr>
            <a:stCxn id="133" idx="3"/>
          </p:cNvCxnSpPr>
          <p:nvPr/>
        </p:nvCxnSpPr>
        <p:spPr>
          <a:xfrm>
            <a:off x="2655252" y="2059600"/>
            <a:ext cx="822859"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9" name="Conector recto de flecha 33"/>
          <p:cNvCxnSpPr>
            <a:stCxn id="132" idx="3"/>
            <a:endCxn id="141" idx="1"/>
          </p:cNvCxnSpPr>
          <p:nvPr/>
        </p:nvCxnSpPr>
        <p:spPr>
          <a:xfrm>
            <a:off x="4325436" y="2059600"/>
            <a:ext cx="750620" cy="1"/>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0" name="CuadroTexto 42"/>
          <p:cNvSpPr txBox="1"/>
          <p:nvPr/>
        </p:nvSpPr>
        <p:spPr>
          <a:xfrm>
            <a:off x="2891388" y="2411596"/>
            <a:ext cx="1071012" cy="369332"/>
          </a:xfrm>
          <a:prstGeom prst="rect">
            <a:avLst/>
          </a:prstGeom>
          <a:noFill/>
          <a:ln>
            <a:noFill/>
          </a:ln>
        </p:spPr>
        <p:txBody>
          <a:bodyPr wrap="square" rtlCol="0">
            <a:spAutoFit/>
          </a:bodyPr>
          <a:lstStyle/>
          <a:p>
            <a:pPr algn="ctr"/>
            <a:r>
              <a:rPr lang="es-MX" sz="900" dirty="0" smtClean="0">
                <a:solidFill>
                  <a:srgbClr val="0358EF"/>
                </a:solidFill>
                <a:latin typeface="Lucida Bright" panose="02040602050505020304" pitchFamily="18" charset="0"/>
              </a:rPr>
              <a:t>Sim  há promoção(ões)</a:t>
            </a:r>
          </a:p>
        </p:txBody>
      </p:sp>
      <p:sp>
        <p:nvSpPr>
          <p:cNvPr id="131" name="Rectángulo redondeado 7"/>
          <p:cNvSpPr/>
          <p:nvPr/>
        </p:nvSpPr>
        <p:spPr>
          <a:xfrm>
            <a:off x="2713741" y="3116797"/>
            <a:ext cx="2578339" cy="146433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dirty="0">
              <a:solidFill>
                <a:srgbClr val="0358EF"/>
              </a:solidFill>
              <a:latin typeface="Lucida Bright" panose="02040602050505020304" pitchFamily="18" charset="0"/>
            </a:endParaRPr>
          </a:p>
        </p:txBody>
      </p:sp>
      <p:sp>
        <p:nvSpPr>
          <p:cNvPr id="132" name="Decisión 30"/>
          <p:cNvSpPr/>
          <p:nvPr/>
        </p:nvSpPr>
        <p:spPr>
          <a:xfrm>
            <a:off x="3478111" y="1775746"/>
            <a:ext cx="847325" cy="567708"/>
          </a:xfrm>
          <a:prstGeom prst="flowChartDecisi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0358EF"/>
                </a:solidFill>
              </a:rPr>
              <a:t>X</a:t>
            </a:r>
            <a:endParaRPr lang="es-MX" b="1" dirty="0">
              <a:solidFill>
                <a:srgbClr val="0358EF"/>
              </a:solidFill>
            </a:endParaRPr>
          </a:p>
        </p:txBody>
      </p:sp>
      <p:sp>
        <p:nvSpPr>
          <p:cNvPr id="133" name="Rectángulo redondeado 5"/>
          <p:cNvSpPr/>
          <p:nvPr/>
        </p:nvSpPr>
        <p:spPr>
          <a:xfrm>
            <a:off x="767017" y="878237"/>
            <a:ext cx="1888235" cy="236272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800" dirty="0" smtClean="0">
              <a:solidFill>
                <a:srgbClr val="0358EF"/>
              </a:solidFill>
              <a:latin typeface="Lucida Bright" panose="02040602050505020304" pitchFamily="18" charset="0"/>
            </a:endParaRPr>
          </a:p>
        </p:txBody>
      </p:sp>
      <p:cxnSp>
        <p:nvCxnSpPr>
          <p:cNvPr id="134" name="Conector recto de flecha 33"/>
          <p:cNvCxnSpPr>
            <a:stCxn id="132" idx="2"/>
          </p:cNvCxnSpPr>
          <p:nvPr/>
        </p:nvCxnSpPr>
        <p:spPr>
          <a:xfrm flipH="1">
            <a:off x="3893542" y="2343454"/>
            <a:ext cx="8232" cy="773343"/>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9" name="Conector angular 34"/>
          <p:cNvCxnSpPr>
            <a:stCxn id="131" idx="3"/>
            <a:endCxn id="141" idx="2"/>
          </p:cNvCxnSpPr>
          <p:nvPr/>
        </p:nvCxnSpPr>
        <p:spPr>
          <a:xfrm flipV="1">
            <a:off x="5292080" y="2778902"/>
            <a:ext cx="655737" cy="1070061"/>
          </a:xfrm>
          <a:prstGeom prst="bentConnector2">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1" name="Rectángulo redondeado 7"/>
          <p:cNvSpPr/>
          <p:nvPr/>
        </p:nvSpPr>
        <p:spPr>
          <a:xfrm>
            <a:off x="5076056" y="1340299"/>
            <a:ext cx="1743522" cy="143860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rgbClr val="0358EF"/>
              </a:solidFill>
              <a:latin typeface="Lucida Bright" panose="02040602050505020304" pitchFamily="18" charset="0"/>
            </a:endParaRPr>
          </a:p>
        </p:txBody>
      </p:sp>
      <p:sp>
        <p:nvSpPr>
          <p:cNvPr id="142" name="CuadroTexto 42"/>
          <p:cNvSpPr txBox="1"/>
          <p:nvPr/>
        </p:nvSpPr>
        <p:spPr>
          <a:xfrm>
            <a:off x="4067944" y="1556792"/>
            <a:ext cx="1071012" cy="369332"/>
          </a:xfrm>
          <a:prstGeom prst="rect">
            <a:avLst/>
          </a:prstGeom>
          <a:noFill/>
          <a:ln>
            <a:noFill/>
          </a:ln>
        </p:spPr>
        <p:txBody>
          <a:bodyPr wrap="square" rtlCol="0">
            <a:spAutoFit/>
          </a:bodyPr>
          <a:lstStyle/>
          <a:p>
            <a:pPr algn="ctr"/>
            <a:r>
              <a:rPr lang="es-MX" sz="900" dirty="0" smtClean="0">
                <a:solidFill>
                  <a:srgbClr val="0358EF"/>
                </a:solidFill>
                <a:latin typeface="Lucida Bright" panose="02040602050505020304" pitchFamily="18" charset="0"/>
              </a:rPr>
              <a:t>Não há promoçãoõ(es)</a:t>
            </a:r>
          </a:p>
        </p:txBody>
      </p:sp>
      <p:sp>
        <p:nvSpPr>
          <p:cNvPr id="143" name="Rectángulo redondeado 7"/>
          <p:cNvSpPr/>
          <p:nvPr/>
        </p:nvSpPr>
        <p:spPr>
          <a:xfrm>
            <a:off x="7186107" y="1273399"/>
            <a:ext cx="1850389" cy="157240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u="sng" dirty="0">
              <a:solidFill>
                <a:srgbClr val="0358EF"/>
              </a:solidFill>
              <a:latin typeface="Lucida Bright" panose="02040602050505020304" pitchFamily="18" charset="0"/>
            </a:endParaRPr>
          </a:p>
        </p:txBody>
      </p:sp>
      <p:cxnSp>
        <p:nvCxnSpPr>
          <p:cNvPr id="144" name="Conector recto de flecha 33"/>
          <p:cNvCxnSpPr>
            <a:stCxn id="141" idx="3"/>
            <a:endCxn id="143" idx="1"/>
          </p:cNvCxnSpPr>
          <p:nvPr/>
        </p:nvCxnSpPr>
        <p:spPr>
          <a:xfrm flipV="1">
            <a:off x="6819578" y="2059600"/>
            <a:ext cx="366529" cy="1"/>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2" name="Rectángulo redondeado 7"/>
          <p:cNvSpPr/>
          <p:nvPr/>
        </p:nvSpPr>
        <p:spPr>
          <a:xfrm>
            <a:off x="6819578" y="5435601"/>
            <a:ext cx="2150056" cy="114484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900" dirty="0">
              <a:solidFill>
                <a:srgbClr val="0358EF"/>
              </a:solidFill>
              <a:latin typeface="Lucida Bright" panose="02040602050505020304" pitchFamily="18" charset="0"/>
            </a:endParaRPr>
          </a:p>
        </p:txBody>
      </p:sp>
      <p:cxnSp>
        <p:nvCxnSpPr>
          <p:cNvPr id="173" name="Conector recto de flecha 33"/>
          <p:cNvCxnSpPr/>
          <p:nvPr/>
        </p:nvCxnSpPr>
        <p:spPr>
          <a:xfrm flipH="1" flipV="1">
            <a:off x="4073090" y="6008024"/>
            <a:ext cx="498910" cy="1"/>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0" name="Rectángulo redondeado 7"/>
          <p:cNvSpPr/>
          <p:nvPr/>
        </p:nvSpPr>
        <p:spPr>
          <a:xfrm>
            <a:off x="1333321" y="5295516"/>
            <a:ext cx="2739769" cy="146090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smtClean="0">
              <a:solidFill>
                <a:srgbClr val="0358EF"/>
              </a:solidFill>
              <a:latin typeface="Lucida Bright" panose="02040602050505020304" pitchFamily="18" charset="0"/>
            </a:endParaRPr>
          </a:p>
        </p:txBody>
      </p:sp>
      <p:sp>
        <p:nvSpPr>
          <p:cNvPr id="191" name="96 Rectángulo"/>
          <p:cNvSpPr/>
          <p:nvPr/>
        </p:nvSpPr>
        <p:spPr>
          <a:xfrm>
            <a:off x="1331640" y="5445224"/>
            <a:ext cx="2461863" cy="1338828"/>
          </a:xfrm>
          <a:prstGeom prst="rect">
            <a:avLst/>
          </a:prstGeom>
          <a:ln>
            <a:noFill/>
          </a:ln>
        </p:spPr>
        <p:txBody>
          <a:bodyPr wrap="square">
            <a:spAutoFit/>
          </a:bodyPr>
          <a:lstStyle/>
          <a:p>
            <a:pPr algn="just"/>
            <a:r>
              <a:rPr lang="es-MX" sz="900" dirty="0" smtClean="0">
                <a:solidFill>
                  <a:srgbClr val="0358EF"/>
                </a:solidFill>
                <a:latin typeface="Lucida Bright" panose="02040602050505020304" pitchFamily="18" charset="0"/>
              </a:rPr>
              <a:t>Providenciar o pedido de </a:t>
            </a:r>
          </a:p>
          <a:p>
            <a:pPr algn="just"/>
            <a:r>
              <a:rPr lang="es-MX" sz="900" dirty="0" smtClean="0">
                <a:solidFill>
                  <a:srgbClr val="0358EF"/>
                </a:solidFill>
                <a:latin typeface="Lucida Bright" panose="02040602050505020304" pitchFamily="18" charset="0"/>
              </a:rPr>
              <a:t>acordo com a sequ</a:t>
            </a:r>
            <a:r>
              <a:rPr lang="pt-BR" sz="900" dirty="0" smtClean="0">
                <a:solidFill>
                  <a:srgbClr val="0358EF"/>
                </a:solidFill>
                <a:latin typeface="Lucida Bright" panose="02040602050505020304" pitchFamily="18" charset="0"/>
              </a:rPr>
              <a:t>ência</a:t>
            </a:r>
            <a:r>
              <a:rPr lang="es-MX" sz="900" dirty="0" smtClean="0">
                <a:solidFill>
                  <a:srgbClr val="0358EF"/>
                </a:solidFill>
                <a:latin typeface="Lucida Bright" panose="02040602050505020304" pitchFamily="18" charset="0"/>
              </a:rPr>
              <a:t>:</a:t>
            </a:r>
            <a:endParaRPr lang="es-MX" sz="900" dirty="0">
              <a:solidFill>
                <a:srgbClr val="0358EF"/>
              </a:solidFill>
              <a:latin typeface="Lucida Bright" panose="02040602050505020304" pitchFamily="18" charset="0"/>
            </a:endParaRPr>
          </a:p>
          <a:p>
            <a:pPr marL="95250" algn="just">
              <a:buFont typeface="+mj-lt"/>
              <a:buAutoNum type="arabicPeriod"/>
            </a:pPr>
            <a:r>
              <a:rPr lang="es-MX" sz="900" dirty="0" smtClean="0">
                <a:solidFill>
                  <a:srgbClr val="0358EF"/>
                </a:solidFill>
                <a:latin typeface="Lucida Bright" panose="02040602050505020304" pitchFamily="18" charset="0"/>
              </a:rPr>
              <a:t> Refrigerantes e</a:t>
            </a:r>
            <a:r>
              <a:rPr lang="en-US" sz="900" dirty="0" smtClean="0">
                <a:solidFill>
                  <a:srgbClr val="0358EF"/>
                </a:solidFill>
                <a:latin typeface="Lucida Bright" panose="02040602050505020304" pitchFamily="18" charset="0"/>
              </a:rPr>
              <a:t>/ou </a:t>
            </a:r>
            <a:r>
              <a:rPr lang="es-MX" sz="900" dirty="0" smtClean="0">
                <a:solidFill>
                  <a:srgbClr val="0358EF"/>
                </a:solidFill>
                <a:latin typeface="Lucida Bright" panose="02040602050505020304" pitchFamily="18" charset="0"/>
              </a:rPr>
              <a:t>sucos </a:t>
            </a:r>
          </a:p>
          <a:p>
            <a:pPr marL="95250" algn="just">
              <a:buFont typeface="+mj-lt"/>
              <a:buAutoNum type="arabicPeriod"/>
            </a:pPr>
            <a:r>
              <a:rPr lang="es-MX" sz="900" dirty="0">
                <a:solidFill>
                  <a:srgbClr val="0358EF"/>
                </a:solidFill>
                <a:latin typeface="Lucida Bright" panose="02040602050505020304" pitchFamily="18" charset="0"/>
              </a:rPr>
              <a:t> </a:t>
            </a:r>
            <a:r>
              <a:rPr lang="es-MX" sz="900" dirty="0" smtClean="0">
                <a:solidFill>
                  <a:srgbClr val="0358EF"/>
                </a:solidFill>
                <a:latin typeface="Lucida Bright" panose="02040602050505020304" pitchFamily="18" charset="0"/>
              </a:rPr>
              <a:t>Chocolate e/ou caf</a:t>
            </a:r>
            <a:r>
              <a:rPr lang="pt-BR" sz="900" dirty="0">
                <a:solidFill>
                  <a:srgbClr val="0358EF"/>
                </a:solidFill>
                <a:latin typeface="Lucida Bright" panose="02040602050505020304" pitchFamily="18" charset="0"/>
              </a:rPr>
              <a:t>é</a:t>
            </a:r>
            <a:endParaRPr lang="es-MX" sz="900" dirty="0">
              <a:solidFill>
                <a:srgbClr val="0358EF"/>
              </a:solidFill>
              <a:latin typeface="Lucida Bright" panose="02040602050505020304" pitchFamily="18" charset="0"/>
            </a:endParaRPr>
          </a:p>
          <a:p>
            <a:pPr marL="95250" algn="just">
              <a:buFont typeface="+mj-lt"/>
              <a:buAutoNum type="arabicPeriod"/>
            </a:pPr>
            <a:r>
              <a:rPr lang="es-MX" sz="900" dirty="0" smtClean="0">
                <a:solidFill>
                  <a:srgbClr val="0358EF"/>
                </a:solidFill>
                <a:latin typeface="Lucida Bright" panose="02040602050505020304" pitchFamily="18" charset="0"/>
              </a:rPr>
              <a:t> Doces</a:t>
            </a:r>
          </a:p>
          <a:p>
            <a:pPr marL="95250" algn="just">
              <a:buFont typeface="+mj-lt"/>
              <a:buAutoNum type="arabicPeriod"/>
            </a:pPr>
            <a:r>
              <a:rPr lang="es-MX" sz="900" dirty="0">
                <a:solidFill>
                  <a:srgbClr val="0358EF"/>
                </a:solidFill>
                <a:latin typeface="Lucida Bright" panose="02040602050505020304" pitchFamily="18" charset="0"/>
              </a:rPr>
              <a:t> </a:t>
            </a:r>
            <a:r>
              <a:rPr lang="es-MX" sz="900" dirty="0" smtClean="0">
                <a:solidFill>
                  <a:srgbClr val="0358EF"/>
                </a:solidFill>
                <a:latin typeface="Lucida Bright" panose="02040602050505020304" pitchFamily="18" charset="0"/>
              </a:rPr>
              <a:t>Salgados</a:t>
            </a:r>
          </a:p>
          <a:p>
            <a:pPr marL="95250" algn="just"/>
            <a:endParaRPr lang="es-MX" sz="900" dirty="0">
              <a:solidFill>
                <a:srgbClr val="0358EF"/>
              </a:solidFill>
              <a:latin typeface="Lucida Bright" panose="02040602050505020304" pitchFamily="18" charset="0"/>
            </a:endParaRPr>
          </a:p>
          <a:p>
            <a:pPr marL="95250" algn="just"/>
            <a:r>
              <a:rPr lang="es-MX" sz="900" dirty="0" smtClean="0">
                <a:solidFill>
                  <a:srgbClr val="0358EF"/>
                </a:solidFill>
                <a:latin typeface="Lucida Bright" panose="02040602050505020304" pitchFamily="18" charset="0"/>
              </a:rPr>
              <a:t>Nota: Esse procedimento se aplica apenas ao Coffee Tree.</a:t>
            </a:r>
          </a:p>
        </p:txBody>
      </p:sp>
      <p:pic>
        <p:nvPicPr>
          <p:cNvPr id="58" name="Imagem 57"/>
          <p:cNvPicPr>
            <a:picLocks noChangeAspect="1"/>
          </p:cNvPicPr>
          <p:nvPr/>
        </p:nvPicPr>
        <p:blipFill>
          <a:blip r:embed="rId2"/>
          <a:stretch>
            <a:fillRect/>
          </a:stretch>
        </p:blipFill>
        <p:spPr>
          <a:xfrm>
            <a:off x="7530987" y="5500474"/>
            <a:ext cx="808459" cy="482662"/>
          </a:xfrm>
          <a:prstGeom prst="rect">
            <a:avLst/>
          </a:prstGeom>
          <a:ln>
            <a:noFill/>
          </a:ln>
        </p:spPr>
      </p:pic>
      <p:pic>
        <p:nvPicPr>
          <p:cNvPr id="62" name="Picture 2"/>
          <p:cNvPicPr>
            <a:picLocks noChangeAspect="1" noChangeArrowheads="1"/>
          </p:cNvPicPr>
          <p:nvPr/>
        </p:nvPicPr>
        <p:blipFill>
          <a:blip r:embed="rId3" cstate="email"/>
          <a:srcRect/>
          <a:stretch>
            <a:fillRect/>
          </a:stretch>
        </p:blipFill>
        <p:spPr bwMode="auto">
          <a:xfrm>
            <a:off x="1176165" y="1700808"/>
            <a:ext cx="920022" cy="606375"/>
          </a:xfrm>
          <a:prstGeom prst="rect">
            <a:avLst/>
          </a:prstGeom>
          <a:noFill/>
          <a:ln w="9525">
            <a:noFill/>
            <a:miter lim="800000"/>
            <a:headEnd/>
            <a:tailEnd/>
          </a:ln>
        </p:spPr>
      </p:pic>
      <p:pic>
        <p:nvPicPr>
          <p:cNvPr id="63" name="Picture 2"/>
          <p:cNvPicPr>
            <a:picLocks noChangeAspect="1" noChangeArrowheads="1"/>
          </p:cNvPicPr>
          <p:nvPr/>
        </p:nvPicPr>
        <p:blipFill>
          <a:blip r:embed="rId3" cstate="email"/>
          <a:srcRect/>
          <a:stretch>
            <a:fillRect/>
          </a:stretch>
        </p:blipFill>
        <p:spPr bwMode="auto">
          <a:xfrm>
            <a:off x="5508104" y="1527812"/>
            <a:ext cx="920022" cy="606375"/>
          </a:xfrm>
          <a:prstGeom prst="rect">
            <a:avLst/>
          </a:prstGeom>
          <a:noFill/>
          <a:ln w="9525">
            <a:noFill/>
            <a:miter lim="800000"/>
            <a:headEnd/>
            <a:tailEnd/>
          </a:ln>
        </p:spPr>
      </p:pic>
      <p:pic>
        <p:nvPicPr>
          <p:cNvPr id="65" name="Picture 2"/>
          <p:cNvPicPr>
            <a:picLocks noChangeAspect="1" noChangeArrowheads="1"/>
          </p:cNvPicPr>
          <p:nvPr/>
        </p:nvPicPr>
        <p:blipFill>
          <a:blip r:embed="rId3" cstate="email"/>
          <a:srcRect/>
          <a:stretch>
            <a:fillRect/>
          </a:stretch>
        </p:blipFill>
        <p:spPr bwMode="auto">
          <a:xfrm>
            <a:off x="3419872" y="3166864"/>
            <a:ext cx="920022" cy="606375"/>
          </a:xfrm>
          <a:prstGeom prst="rect">
            <a:avLst/>
          </a:prstGeom>
          <a:noFill/>
          <a:ln w="9525">
            <a:noFill/>
            <a:miter lim="800000"/>
            <a:headEnd/>
            <a:tailEnd/>
          </a:ln>
        </p:spPr>
      </p:pic>
      <p:pic>
        <p:nvPicPr>
          <p:cNvPr id="57" name="Picture 4"/>
          <p:cNvPicPr>
            <a:picLocks noChangeAspect="1" noChangeArrowheads="1"/>
          </p:cNvPicPr>
          <p:nvPr/>
        </p:nvPicPr>
        <p:blipFill>
          <a:blip r:embed="rId4" cstate="email"/>
          <a:srcRect/>
          <a:stretch>
            <a:fillRect/>
          </a:stretch>
        </p:blipFill>
        <p:spPr bwMode="auto">
          <a:xfrm>
            <a:off x="7538526" y="1447703"/>
            <a:ext cx="1065922" cy="829169"/>
          </a:xfrm>
          <a:prstGeom prst="rect">
            <a:avLst/>
          </a:prstGeom>
          <a:noFill/>
          <a:ln w="9525">
            <a:noFill/>
            <a:miter lim="800000"/>
            <a:headEnd/>
            <a:tailEnd/>
          </a:ln>
        </p:spPr>
      </p:pic>
      <p:sp>
        <p:nvSpPr>
          <p:cNvPr id="67" name="54 CuadroTexto"/>
          <p:cNvSpPr txBox="1"/>
          <p:nvPr/>
        </p:nvSpPr>
        <p:spPr>
          <a:xfrm>
            <a:off x="885840" y="908720"/>
            <a:ext cx="2173992" cy="584775"/>
          </a:xfrm>
          <a:prstGeom prst="rect">
            <a:avLst/>
          </a:prstGeom>
          <a:noFill/>
          <a:ln>
            <a:noFill/>
          </a:ln>
        </p:spPr>
        <p:txBody>
          <a:bodyPr wrap="square" rtlCol="0">
            <a:spAutoFit/>
          </a:bodyPr>
          <a:lstStyle/>
          <a:p>
            <a:pPr algn="just"/>
            <a:r>
              <a:rPr lang="es-ES" sz="800" dirty="0">
                <a:solidFill>
                  <a:srgbClr val="0358EF"/>
                </a:solidFill>
                <a:latin typeface="Lucida Bright" panose="02040602050505020304" pitchFamily="18" charset="0"/>
              </a:rPr>
              <a:t>Dizer: </a:t>
            </a:r>
            <a:r>
              <a:rPr lang="es-ES" sz="800" b="1" dirty="0">
                <a:solidFill>
                  <a:srgbClr val="0358EF"/>
                </a:solidFill>
                <a:latin typeface="Lucida Bright" panose="02040602050505020304" pitchFamily="18" charset="0"/>
              </a:rPr>
              <a:t>“Bom dia, tarde ou </a:t>
            </a:r>
            <a:endParaRPr lang="es-ES" sz="800" b="1" dirty="0" smtClean="0">
              <a:solidFill>
                <a:srgbClr val="0358EF"/>
              </a:solidFill>
              <a:latin typeface="Lucida Bright" panose="02040602050505020304" pitchFamily="18" charset="0"/>
            </a:endParaRPr>
          </a:p>
          <a:p>
            <a:pPr algn="just"/>
            <a:r>
              <a:rPr lang="es-ES" sz="800" b="1" dirty="0" smtClean="0">
                <a:solidFill>
                  <a:srgbClr val="0358EF"/>
                </a:solidFill>
                <a:latin typeface="Lucida Bright" panose="02040602050505020304" pitchFamily="18" charset="0"/>
              </a:rPr>
              <a:t>noite</a:t>
            </a:r>
            <a:r>
              <a:rPr lang="es-ES" sz="800" b="1" dirty="0">
                <a:solidFill>
                  <a:srgbClr val="0358EF"/>
                </a:solidFill>
                <a:latin typeface="Lucida Bright" panose="02040602050505020304" pitchFamily="18" charset="0"/>
              </a:rPr>
              <a:t>. Bem vindo(a) a </a:t>
            </a:r>
            <a:endParaRPr lang="es-ES" sz="800" b="1" dirty="0" smtClean="0">
              <a:solidFill>
                <a:srgbClr val="0358EF"/>
              </a:solidFill>
              <a:latin typeface="Lucida Bright" panose="02040602050505020304" pitchFamily="18" charset="0"/>
            </a:endParaRPr>
          </a:p>
          <a:p>
            <a:pPr algn="just"/>
            <a:r>
              <a:rPr lang="es-ES" sz="800" b="1" dirty="0" smtClean="0">
                <a:solidFill>
                  <a:srgbClr val="0358EF"/>
                </a:solidFill>
                <a:latin typeface="Lucida Bright" panose="02040602050505020304" pitchFamily="18" charset="0"/>
              </a:rPr>
              <a:t>Cinépolis</a:t>
            </a:r>
            <a:r>
              <a:rPr lang="es-ES" sz="800" b="1" dirty="0">
                <a:solidFill>
                  <a:srgbClr val="0358EF"/>
                </a:solidFill>
                <a:latin typeface="Lucida Bright" panose="02040602050505020304" pitchFamily="18" charset="0"/>
              </a:rPr>
              <a:t>”, </a:t>
            </a:r>
            <a:r>
              <a:rPr lang="es-ES" sz="800" dirty="0">
                <a:solidFill>
                  <a:srgbClr val="0358EF"/>
                </a:solidFill>
                <a:latin typeface="Lucida Bright" panose="02040602050505020304" pitchFamily="18" charset="0"/>
              </a:rPr>
              <a:t>fazendo contato </a:t>
            </a:r>
            <a:endParaRPr lang="es-ES" sz="800" dirty="0" smtClean="0">
              <a:solidFill>
                <a:srgbClr val="0358EF"/>
              </a:solidFill>
              <a:latin typeface="Lucida Bright" panose="02040602050505020304" pitchFamily="18" charset="0"/>
            </a:endParaRPr>
          </a:p>
          <a:p>
            <a:pPr algn="just"/>
            <a:r>
              <a:rPr lang="es-ES" sz="800" dirty="0" smtClean="0">
                <a:solidFill>
                  <a:srgbClr val="0358EF"/>
                </a:solidFill>
                <a:latin typeface="Lucida Bright" panose="02040602050505020304" pitchFamily="18" charset="0"/>
              </a:rPr>
              <a:t>visual </a:t>
            </a:r>
            <a:r>
              <a:rPr lang="es-ES" sz="800" dirty="0">
                <a:solidFill>
                  <a:srgbClr val="0358EF"/>
                </a:solidFill>
                <a:latin typeface="Lucida Bright" panose="02040602050505020304" pitchFamily="18" charset="0"/>
              </a:rPr>
              <a:t>com o cliente e sorrindo.</a:t>
            </a:r>
          </a:p>
        </p:txBody>
      </p:sp>
      <p:sp>
        <p:nvSpPr>
          <p:cNvPr id="68" name="54 CuadroTexto"/>
          <p:cNvSpPr txBox="1"/>
          <p:nvPr/>
        </p:nvSpPr>
        <p:spPr>
          <a:xfrm>
            <a:off x="827584" y="2381979"/>
            <a:ext cx="2173992" cy="830997"/>
          </a:xfrm>
          <a:prstGeom prst="rect">
            <a:avLst/>
          </a:prstGeom>
          <a:noFill/>
          <a:ln>
            <a:noFill/>
          </a:ln>
        </p:spPr>
        <p:txBody>
          <a:bodyPr wrap="square" rtlCol="0">
            <a:spAutoFit/>
          </a:bodyPr>
          <a:lstStyle/>
          <a:p>
            <a:pPr algn="just"/>
            <a:r>
              <a:rPr lang="es-MX" sz="800" dirty="0">
                <a:solidFill>
                  <a:srgbClr val="0358EF"/>
                </a:solidFill>
                <a:latin typeface="Lucida Bright" panose="02040602050505020304" pitchFamily="18" charset="0"/>
              </a:rPr>
              <a:t>Nota: Caso não haja sistema </a:t>
            </a:r>
            <a:endParaRPr lang="es-MX" sz="800" dirty="0" smtClean="0">
              <a:solidFill>
                <a:srgbClr val="0358EF"/>
              </a:solidFill>
              <a:latin typeface="Lucida Bright" panose="02040602050505020304" pitchFamily="18" charset="0"/>
            </a:endParaRPr>
          </a:p>
          <a:p>
            <a:pPr algn="just"/>
            <a:r>
              <a:rPr lang="es-MX" sz="800" dirty="0" smtClean="0">
                <a:solidFill>
                  <a:srgbClr val="0358EF"/>
                </a:solidFill>
                <a:latin typeface="Lucida Bright" panose="02040602050505020304" pitchFamily="18" charset="0"/>
              </a:rPr>
              <a:t>para </a:t>
            </a:r>
            <a:r>
              <a:rPr lang="es-MX" sz="800" dirty="0">
                <a:solidFill>
                  <a:srgbClr val="0358EF"/>
                </a:solidFill>
                <a:latin typeface="Lucida Bright" panose="02040602050505020304" pitchFamily="18" charset="0"/>
              </a:rPr>
              <a:t>cobrar com cartão de </a:t>
            </a:r>
            <a:endParaRPr lang="es-MX" sz="800" dirty="0" smtClean="0">
              <a:solidFill>
                <a:srgbClr val="0358EF"/>
              </a:solidFill>
              <a:latin typeface="Lucida Bright" panose="02040602050505020304" pitchFamily="18" charset="0"/>
            </a:endParaRPr>
          </a:p>
          <a:p>
            <a:pPr algn="just"/>
            <a:r>
              <a:rPr lang="es-MX" sz="800" dirty="0" smtClean="0">
                <a:solidFill>
                  <a:srgbClr val="0358EF"/>
                </a:solidFill>
                <a:latin typeface="Lucida Bright" panose="02040602050505020304" pitchFamily="18" charset="0"/>
              </a:rPr>
              <a:t>crédito </a:t>
            </a:r>
            <a:r>
              <a:rPr lang="es-MX" sz="800" dirty="0">
                <a:solidFill>
                  <a:srgbClr val="0358EF"/>
                </a:solidFill>
                <a:latin typeface="Lucida Bright" panose="02040602050505020304" pitchFamily="18" charset="0"/>
              </a:rPr>
              <a:t>ou débito, dizer: </a:t>
            </a:r>
            <a:r>
              <a:rPr lang="es-MX" sz="800" b="1" dirty="0">
                <a:solidFill>
                  <a:srgbClr val="0358EF"/>
                </a:solidFill>
                <a:latin typeface="Lucida Bright" panose="02040602050505020304" pitchFamily="18" charset="0"/>
              </a:rPr>
              <a:t>“No </a:t>
            </a:r>
            <a:endParaRPr lang="es-MX" sz="800" b="1" dirty="0" smtClean="0">
              <a:solidFill>
                <a:srgbClr val="0358EF"/>
              </a:solidFill>
              <a:latin typeface="Lucida Bright" panose="02040602050505020304" pitchFamily="18" charset="0"/>
            </a:endParaRPr>
          </a:p>
          <a:p>
            <a:pPr algn="just"/>
            <a:r>
              <a:rPr lang="es-MX" sz="800" b="1" dirty="0" smtClean="0">
                <a:solidFill>
                  <a:srgbClr val="0358EF"/>
                </a:solidFill>
                <a:latin typeface="Lucida Bright" panose="02040602050505020304" pitchFamily="18" charset="0"/>
              </a:rPr>
              <a:t>momento </a:t>
            </a:r>
            <a:r>
              <a:rPr lang="es-MX" sz="800" b="1" dirty="0">
                <a:solidFill>
                  <a:srgbClr val="0358EF"/>
                </a:solidFill>
                <a:latin typeface="Lucida Bright" panose="02040602050505020304" pitchFamily="18" charset="0"/>
              </a:rPr>
              <a:t>Sr(a), só estamos </a:t>
            </a:r>
            <a:endParaRPr lang="es-MX" sz="800" b="1" dirty="0" smtClean="0">
              <a:solidFill>
                <a:srgbClr val="0358EF"/>
              </a:solidFill>
              <a:latin typeface="Lucida Bright" panose="02040602050505020304" pitchFamily="18" charset="0"/>
            </a:endParaRPr>
          </a:p>
          <a:p>
            <a:pPr algn="just"/>
            <a:r>
              <a:rPr lang="es-MX" sz="800" b="1" dirty="0">
                <a:solidFill>
                  <a:srgbClr val="0358EF"/>
                </a:solidFill>
                <a:latin typeface="Lucida Bright" panose="02040602050505020304" pitchFamily="18" charset="0"/>
              </a:rPr>
              <a:t>aceitando pagamento em </a:t>
            </a:r>
            <a:endParaRPr lang="es-MX" sz="800" b="1" dirty="0" smtClean="0">
              <a:solidFill>
                <a:srgbClr val="0358EF"/>
              </a:solidFill>
              <a:latin typeface="Lucida Bright" panose="02040602050505020304" pitchFamily="18" charset="0"/>
            </a:endParaRPr>
          </a:p>
          <a:p>
            <a:pPr algn="just"/>
            <a:r>
              <a:rPr lang="es-MX" sz="800" b="1" dirty="0" smtClean="0">
                <a:solidFill>
                  <a:srgbClr val="0358EF"/>
                </a:solidFill>
                <a:latin typeface="Lucida Bright" panose="02040602050505020304" pitchFamily="18" charset="0"/>
              </a:rPr>
              <a:t>dinheiro</a:t>
            </a:r>
            <a:r>
              <a:rPr lang="es-MX" sz="800" b="1" dirty="0">
                <a:solidFill>
                  <a:srgbClr val="0358EF"/>
                </a:solidFill>
                <a:latin typeface="Lucida Bright" panose="02040602050505020304" pitchFamily="18" charset="0"/>
              </a:rPr>
              <a:t>.”</a:t>
            </a:r>
            <a:r>
              <a:rPr lang="es-MX" sz="800" dirty="0">
                <a:solidFill>
                  <a:srgbClr val="0358EF"/>
                </a:solidFill>
                <a:latin typeface="Lucida Bright" panose="02040602050505020304" pitchFamily="18" charset="0"/>
              </a:rPr>
              <a:t>.</a:t>
            </a:r>
          </a:p>
        </p:txBody>
      </p:sp>
      <p:sp>
        <p:nvSpPr>
          <p:cNvPr id="71" name="184 CuadroTexto"/>
          <p:cNvSpPr txBox="1"/>
          <p:nvPr/>
        </p:nvSpPr>
        <p:spPr>
          <a:xfrm>
            <a:off x="5076056" y="2154922"/>
            <a:ext cx="1719379" cy="553998"/>
          </a:xfrm>
          <a:prstGeom prst="rect">
            <a:avLst/>
          </a:prstGeom>
          <a:noFill/>
          <a:ln>
            <a:noFill/>
          </a:ln>
        </p:spPr>
        <p:txBody>
          <a:bodyPr wrap="square" rtlCol="0">
            <a:spAutoFit/>
          </a:bodyPr>
          <a:lstStyle/>
          <a:p>
            <a:pPr algn="just"/>
            <a:r>
              <a:rPr lang="es-MX" sz="1000" dirty="0" smtClean="0">
                <a:solidFill>
                  <a:srgbClr val="0358EF"/>
                </a:solidFill>
                <a:latin typeface="Lucida Bright" panose="02040602050505020304" pitchFamily="18" charset="0"/>
              </a:rPr>
              <a:t>Dizer</a:t>
            </a:r>
            <a:r>
              <a:rPr lang="pt-BR" sz="1000" dirty="0" smtClean="0">
                <a:solidFill>
                  <a:srgbClr val="0358EF"/>
                </a:solidFill>
                <a:latin typeface="Lucida Bright" panose="02040602050505020304" pitchFamily="18" charset="0"/>
              </a:rPr>
              <a:t>: </a:t>
            </a:r>
            <a:r>
              <a:rPr lang="pt-BR" sz="1000" b="1" dirty="0" smtClean="0">
                <a:solidFill>
                  <a:srgbClr val="0358EF"/>
                </a:solidFill>
                <a:latin typeface="Lucida Bright" panose="02040602050505020304" pitchFamily="18" charset="0"/>
              </a:rPr>
              <a:t>CPF na nota Sr(a)</a:t>
            </a:r>
            <a:r>
              <a:rPr lang="en-US" sz="1000" b="1" dirty="0" smtClean="0">
                <a:solidFill>
                  <a:srgbClr val="0358EF"/>
                </a:solidFill>
                <a:latin typeface="Lucida Bright" panose="02040602050505020304" pitchFamily="18" charset="0"/>
              </a:rPr>
              <a:t>? (válido apenas para o estado de SP). </a:t>
            </a:r>
            <a:endParaRPr lang="es-MX" sz="1000" b="1" dirty="0">
              <a:solidFill>
                <a:srgbClr val="0358EF"/>
              </a:solidFill>
              <a:latin typeface="Lucida Bright" panose="02040602050505020304" pitchFamily="18" charset="0"/>
            </a:endParaRPr>
          </a:p>
        </p:txBody>
      </p:sp>
      <p:sp>
        <p:nvSpPr>
          <p:cNvPr id="72" name="Rectángulo redondeado 7"/>
          <p:cNvSpPr/>
          <p:nvPr/>
        </p:nvSpPr>
        <p:spPr>
          <a:xfrm>
            <a:off x="7186107" y="3501008"/>
            <a:ext cx="1850389" cy="157240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a:solidFill>
                  <a:srgbClr val="0358EF"/>
                </a:solidFill>
                <a:latin typeface="Lucida Bright" panose="02040602050505020304" pitchFamily="18" charset="0"/>
              </a:rPr>
              <a:t>Maximizar </a:t>
            </a:r>
            <a:r>
              <a:rPr lang="es-MX" sz="900" dirty="0" smtClean="0">
                <a:solidFill>
                  <a:srgbClr val="0358EF"/>
                </a:solidFill>
                <a:latin typeface="Lucida Bright" panose="02040602050505020304" pitchFamily="18" charset="0"/>
              </a:rPr>
              <a:t>o pedido como indicado no  </a:t>
            </a:r>
            <a:r>
              <a:rPr lang="es-MX" sz="900" u="sng" dirty="0" smtClean="0">
                <a:solidFill>
                  <a:srgbClr val="0358EF"/>
                </a:solidFill>
                <a:latin typeface="Lucida Bright" panose="02040602050505020304" pitchFamily="18" charset="0"/>
              </a:rPr>
              <a:t>Apoio </a:t>
            </a:r>
            <a:r>
              <a:rPr lang="es-MX" sz="900" u="sng" dirty="0">
                <a:solidFill>
                  <a:srgbClr val="0358EF"/>
                </a:solidFill>
                <a:latin typeface="Lucida Bright" panose="02040602050505020304" pitchFamily="18" charset="0"/>
              </a:rPr>
              <a:t>de </a:t>
            </a:r>
            <a:r>
              <a:rPr lang="es-MX" sz="900" u="sng" dirty="0" smtClean="0">
                <a:solidFill>
                  <a:srgbClr val="0358EF"/>
                </a:solidFill>
                <a:latin typeface="Lucida Bright" panose="02040602050505020304" pitchFamily="18" charset="0"/>
              </a:rPr>
              <a:t>maximização VIP</a:t>
            </a:r>
            <a:endParaRPr lang="es-ES" sz="900" u="sng" dirty="0">
              <a:solidFill>
                <a:srgbClr val="0358EF"/>
              </a:solidFill>
              <a:latin typeface="Lucida Bright" panose="02040602050505020304" pitchFamily="18" charset="0"/>
            </a:endParaRPr>
          </a:p>
        </p:txBody>
      </p:sp>
      <p:sp>
        <p:nvSpPr>
          <p:cNvPr id="74" name="184 CuadroTexto"/>
          <p:cNvSpPr txBox="1"/>
          <p:nvPr/>
        </p:nvSpPr>
        <p:spPr>
          <a:xfrm>
            <a:off x="7236296" y="2420888"/>
            <a:ext cx="1719379" cy="400110"/>
          </a:xfrm>
          <a:prstGeom prst="rect">
            <a:avLst/>
          </a:prstGeom>
          <a:noFill/>
          <a:ln>
            <a:noFill/>
          </a:ln>
        </p:spPr>
        <p:txBody>
          <a:bodyPr wrap="square" rtlCol="0">
            <a:spAutoFit/>
          </a:bodyPr>
          <a:lstStyle/>
          <a:p>
            <a:pPr algn="just"/>
            <a:r>
              <a:rPr lang="es-MX" sz="1000" dirty="0">
                <a:solidFill>
                  <a:srgbClr val="0358EF"/>
                </a:solidFill>
                <a:latin typeface="Lucida Bright" panose="02040602050505020304" pitchFamily="18" charset="0"/>
              </a:rPr>
              <a:t>Dizer: </a:t>
            </a:r>
            <a:r>
              <a:rPr lang="es-MX" sz="1000" b="1" dirty="0">
                <a:solidFill>
                  <a:srgbClr val="0358EF"/>
                </a:solidFill>
                <a:latin typeface="Lucida Bright" panose="02040602050505020304" pitchFamily="18" charset="0"/>
              </a:rPr>
              <a:t>“Qual é o seu pedido</a:t>
            </a:r>
            <a:r>
              <a:rPr lang="en-US" sz="1000" b="1" dirty="0">
                <a:solidFill>
                  <a:srgbClr val="0358EF"/>
                </a:solidFill>
                <a:latin typeface="Lucida Bright" panose="02040602050505020304" pitchFamily="18" charset="0"/>
              </a:rPr>
              <a:t>”?</a:t>
            </a:r>
            <a:endParaRPr lang="es-MX" sz="1000" dirty="0">
              <a:solidFill>
                <a:srgbClr val="0358EF"/>
              </a:solidFill>
              <a:latin typeface="Lucida Bright" panose="02040602050505020304" pitchFamily="18" charset="0"/>
            </a:endParaRPr>
          </a:p>
        </p:txBody>
      </p:sp>
      <p:cxnSp>
        <p:nvCxnSpPr>
          <p:cNvPr id="78" name="Conector recto de flecha 33"/>
          <p:cNvCxnSpPr>
            <a:stCxn id="143" idx="2"/>
          </p:cNvCxnSpPr>
          <p:nvPr/>
        </p:nvCxnSpPr>
        <p:spPr>
          <a:xfrm flipH="1">
            <a:off x="8103755" y="2845801"/>
            <a:ext cx="7547" cy="655207"/>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81" name="Picture 4"/>
          <p:cNvPicPr>
            <a:picLocks noChangeAspect="1" noChangeArrowheads="1"/>
          </p:cNvPicPr>
          <p:nvPr/>
        </p:nvPicPr>
        <p:blipFill>
          <a:blip r:embed="rId4" cstate="email"/>
          <a:srcRect/>
          <a:stretch>
            <a:fillRect/>
          </a:stretch>
        </p:blipFill>
        <p:spPr bwMode="auto">
          <a:xfrm>
            <a:off x="7538526" y="3520298"/>
            <a:ext cx="1065922" cy="829169"/>
          </a:xfrm>
          <a:prstGeom prst="rect">
            <a:avLst/>
          </a:prstGeom>
          <a:noFill/>
          <a:ln w="9525">
            <a:noFill/>
            <a:miter lim="800000"/>
            <a:headEnd/>
            <a:tailEnd/>
          </a:ln>
        </p:spPr>
      </p:pic>
      <p:sp>
        <p:nvSpPr>
          <p:cNvPr id="83" name="164 CuadroTexto"/>
          <p:cNvSpPr txBox="1"/>
          <p:nvPr/>
        </p:nvSpPr>
        <p:spPr>
          <a:xfrm>
            <a:off x="6819578" y="6017513"/>
            <a:ext cx="2072902" cy="369332"/>
          </a:xfrm>
          <a:prstGeom prst="rect">
            <a:avLst/>
          </a:prstGeom>
          <a:noFill/>
          <a:ln>
            <a:noFill/>
          </a:ln>
        </p:spPr>
        <p:txBody>
          <a:bodyPr wrap="square" rtlCol="0">
            <a:spAutoFit/>
          </a:bodyPr>
          <a:lstStyle/>
          <a:p>
            <a:pPr algn="just"/>
            <a:r>
              <a:rPr lang="en-US" sz="900" dirty="0" smtClean="0">
                <a:solidFill>
                  <a:srgbClr val="0358EF"/>
                </a:solidFill>
                <a:latin typeface="Lucida Bright" panose="02040602050505020304" pitchFamily="18" charset="0"/>
              </a:rPr>
              <a:t>R</a:t>
            </a:r>
            <a:r>
              <a:rPr lang="es-MX" sz="900" dirty="0" smtClean="0">
                <a:solidFill>
                  <a:srgbClr val="0358EF"/>
                </a:solidFill>
                <a:latin typeface="Lucida Bright" panose="02040602050505020304" pitchFamily="18" charset="0"/>
              </a:rPr>
              <a:t>egistrar </a:t>
            </a:r>
            <a:r>
              <a:rPr lang="es-MX" sz="900" dirty="0">
                <a:solidFill>
                  <a:srgbClr val="0358EF"/>
                </a:solidFill>
                <a:latin typeface="Lucida Bright" panose="02040602050505020304" pitchFamily="18" charset="0"/>
              </a:rPr>
              <a:t>o pedido no </a:t>
            </a:r>
            <a:r>
              <a:rPr lang="es-MX" sz="900" dirty="0" smtClean="0">
                <a:solidFill>
                  <a:srgbClr val="0358EF"/>
                </a:solidFill>
                <a:latin typeface="Lucida Bright" panose="02040602050505020304" pitchFamily="18" charset="0"/>
              </a:rPr>
              <a:t>sistema </a:t>
            </a:r>
            <a:r>
              <a:rPr lang="es-MX" sz="900" dirty="0" err="1" smtClean="0">
                <a:solidFill>
                  <a:srgbClr val="0358EF"/>
                </a:solidFill>
                <a:latin typeface="Lucida Bright" panose="02040602050505020304" pitchFamily="18" charset="0"/>
              </a:rPr>
              <a:t>enquanto</a:t>
            </a:r>
            <a:r>
              <a:rPr lang="es-MX" sz="900" dirty="0" smtClean="0">
                <a:solidFill>
                  <a:srgbClr val="0358EF"/>
                </a:solidFill>
                <a:latin typeface="Lucida Bright" panose="02040602050505020304" pitchFamily="18" charset="0"/>
              </a:rPr>
              <a:t> </a:t>
            </a:r>
            <a:r>
              <a:rPr lang="es-MX" sz="900" dirty="0">
                <a:solidFill>
                  <a:srgbClr val="0358EF"/>
                </a:solidFill>
                <a:latin typeface="Lucida Bright" panose="02040602050505020304" pitchFamily="18" charset="0"/>
              </a:rPr>
              <a:t>realiza a maximiza</a:t>
            </a:r>
            <a:r>
              <a:rPr lang="pt-BR" sz="900" dirty="0" smtClean="0">
                <a:solidFill>
                  <a:srgbClr val="0358EF"/>
                </a:solidFill>
                <a:latin typeface="Lucida Bright" panose="02040602050505020304" pitchFamily="18" charset="0"/>
              </a:rPr>
              <a:t>ção.</a:t>
            </a:r>
            <a:endParaRPr lang="es-MX" sz="900" dirty="0">
              <a:solidFill>
                <a:srgbClr val="0358EF"/>
              </a:solidFill>
              <a:latin typeface="Lucida Bright" panose="02040602050505020304" pitchFamily="18" charset="0"/>
            </a:endParaRPr>
          </a:p>
        </p:txBody>
      </p:sp>
      <p:pic>
        <p:nvPicPr>
          <p:cNvPr id="91" name="Picture 2"/>
          <p:cNvPicPr>
            <a:picLocks noChangeAspect="1" noChangeArrowheads="1"/>
          </p:cNvPicPr>
          <p:nvPr/>
        </p:nvPicPr>
        <p:blipFill>
          <a:blip r:embed="rId5" cstate="email"/>
          <a:srcRect/>
          <a:stretch>
            <a:fillRect/>
          </a:stretch>
        </p:blipFill>
        <p:spPr bwMode="auto">
          <a:xfrm>
            <a:off x="3073560" y="5549662"/>
            <a:ext cx="837767" cy="575322"/>
          </a:xfrm>
          <a:prstGeom prst="rect">
            <a:avLst/>
          </a:prstGeom>
          <a:noFill/>
          <a:ln w="9525">
            <a:noFill/>
            <a:miter lim="800000"/>
            <a:headEnd/>
            <a:tailEnd/>
          </a:ln>
        </p:spPr>
      </p:pic>
      <p:cxnSp>
        <p:nvCxnSpPr>
          <p:cNvPr id="92" name="Conector recto de flecha 33"/>
          <p:cNvCxnSpPr/>
          <p:nvPr/>
        </p:nvCxnSpPr>
        <p:spPr>
          <a:xfrm>
            <a:off x="8107940" y="5078049"/>
            <a:ext cx="3362" cy="357552"/>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94" name="78 Grupo"/>
          <p:cNvGrpSpPr/>
          <p:nvPr/>
        </p:nvGrpSpPr>
        <p:grpSpPr>
          <a:xfrm>
            <a:off x="370384" y="5788913"/>
            <a:ext cx="457200" cy="457200"/>
            <a:chOff x="4288379" y="6218736"/>
            <a:chExt cx="457200" cy="457200"/>
          </a:xfrm>
        </p:grpSpPr>
        <p:sp>
          <p:nvSpPr>
            <p:cNvPr id="95" name="4 Anillo"/>
            <p:cNvSpPr/>
            <p:nvPr/>
          </p:nvSpPr>
          <p:spPr>
            <a:xfrm>
              <a:off x="4288379" y="6218736"/>
              <a:ext cx="457200" cy="457200"/>
            </a:xfrm>
            <a:prstGeom prst="donut">
              <a:avLst>
                <a:gd name="adj" fmla="val 10714"/>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358EF"/>
                </a:solidFill>
              </a:endParaRPr>
            </a:p>
          </p:txBody>
        </p:sp>
        <p:sp>
          <p:nvSpPr>
            <p:cNvPr id="96"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358EF"/>
                  </a:solidFill>
                  <a:latin typeface="Lucida Sans" pitchFamily="34" charset="0"/>
                </a:rPr>
                <a:t>A</a:t>
              </a:r>
              <a:endParaRPr lang="es-MX" sz="1200" dirty="0" smtClean="0">
                <a:solidFill>
                  <a:srgbClr val="0358EF"/>
                </a:solidFill>
                <a:latin typeface="Lucida Sans" pitchFamily="34" charset="0"/>
              </a:endParaRPr>
            </a:p>
          </p:txBody>
        </p:sp>
      </p:grpSp>
      <p:sp>
        <p:nvSpPr>
          <p:cNvPr id="97" name="Rectángulo redondeado 7"/>
          <p:cNvSpPr/>
          <p:nvPr/>
        </p:nvSpPr>
        <p:spPr>
          <a:xfrm>
            <a:off x="4572000" y="5452505"/>
            <a:ext cx="1733338" cy="114484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900" dirty="0">
                <a:solidFill>
                  <a:srgbClr val="0358EF"/>
                </a:solidFill>
                <a:latin typeface="Lucida Bright" panose="02040602050505020304" pitchFamily="18" charset="0"/>
              </a:rPr>
              <a:t>Dizer: </a:t>
            </a:r>
            <a:r>
              <a:rPr lang="es-MX" sz="900" b="1" dirty="0">
                <a:solidFill>
                  <a:srgbClr val="0358EF"/>
                </a:solidFill>
                <a:latin typeface="Lucida Bright" panose="02040602050505020304" pitchFamily="18" charset="0"/>
              </a:rPr>
              <a:t>“Seu total </a:t>
            </a:r>
            <a:r>
              <a:rPr lang="pt-BR" sz="900" b="1" dirty="0">
                <a:solidFill>
                  <a:srgbClr val="0358EF"/>
                </a:solidFill>
                <a:latin typeface="Lucida Bright" panose="02040602050505020304" pitchFamily="18" charset="0"/>
              </a:rPr>
              <a:t>é de R$xx,xx</a:t>
            </a:r>
            <a:r>
              <a:rPr lang="en-US" sz="900" b="1" dirty="0">
                <a:solidFill>
                  <a:srgbClr val="0358EF"/>
                </a:solidFill>
                <a:latin typeface="Lucida Bright" panose="02040602050505020304" pitchFamily="18" charset="0"/>
              </a:rPr>
              <a:t>”</a:t>
            </a:r>
            <a:r>
              <a:rPr lang="es-MX" sz="900" dirty="0">
                <a:solidFill>
                  <a:srgbClr val="0358EF"/>
                </a:solidFill>
                <a:latin typeface="Lucida Bright" panose="02040602050505020304" pitchFamily="18" charset="0"/>
              </a:rPr>
              <a:t>.</a:t>
            </a:r>
          </a:p>
        </p:txBody>
      </p:sp>
      <p:pic>
        <p:nvPicPr>
          <p:cNvPr id="98" name="Picture 2"/>
          <p:cNvPicPr>
            <a:picLocks noChangeAspect="1" noChangeArrowheads="1"/>
          </p:cNvPicPr>
          <p:nvPr/>
        </p:nvPicPr>
        <p:blipFill>
          <a:blip r:embed="rId3" cstate="email"/>
          <a:srcRect/>
          <a:stretch>
            <a:fillRect/>
          </a:stretch>
        </p:blipFill>
        <p:spPr bwMode="auto">
          <a:xfrm>
            <a:off x="4953268" y="5534136"/>
            <a:ext cx="920022" cy="606375"/>
          </a:xfrm>
          <a:prstGeom prst="rect">
            <a:avLst/>
          </a:prstGeom>
          <a:noFill/>
          <a:ln w="9525">
            <a:noFill/>
            <a:miter lim="800000"/>
            <a:headEnd/>
            <a:tailEnd/>
          </a:ln>
        </p:spPr>
      </p:pic>
      <p:cxnSp>
        <p:nvCxnSpPr>
          <p:cNvPr id="99" name="Conector recto de flecha 33"/>
          <p:cNvCxnSpPr/>
          <p:nvPr/>
        </p:nvCxnSpPr>
        <p:spPr>
          <a:xfrm flipH="1" flipV="1">
            <a:off x="6305338" y="6021288"/>
            <a:ext cx="498910" cy="1"/>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33"/>
          <p:cNvCxnSpPr/>
          <p:nvPr/>
        </p:nvCxnSpPr>
        <p:spPr>
          <a:xfrm flipH="1" flipV="1">
            <a:off x="832730" y="6021288"/>
            <a:ext cx="498910" cy="1"/>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184 CuadroTexto"/>
          <p:cNvSpPr txBox="1"/>
          <p:nvPr/>
        </p:nvSpPr>
        <p:spPr>
          <a:xfrm>
            <a:off x="2699792" y="3789040"/>
            <a:ext cx="2592288" cy="723275"/>
          </a:xfrm>
          <a:prstGeom prst="rect">
            <a:avLst/>
          </a:prstGeom>
          <a:noFill/>
          <a:ln>
            <a:noFill/>
          </a:ln>
        </p:spPr>
        <p:txBody>
          <a:bodyPr wrap="square" rtlCol="0">
            <a:spAutoFit/>
          </a:bodyPr>
          <a:lstStyle/>
          <a:p>
            <a:pPr algn="just"/>
            <a:r>
              <a:rPr lang="es-ES" sz="1050" dirty="0">
                <a:solidFill>
                  <a:srgbClr val="0358EF"/>
                </a:solidFill>
                <a:latin typeface="Lucida Bright" panose="02040602050505020304" pitchFamily="18" charset="0"/>
              </a:rPr>
              <a:t>Informar o  cliente sobre as promoções vigentes.</a:t>
            </a:r>
          </a:p>
          <a:p>
            <a:pPr algn="just"/>
            <a:r>
              <a:rPr lang="es-ES" sz="1000" dirty="0">
                <a:solidFill>
                  <a:srgbClr val="0358EF"/>
                </a:solidFill>
                <a:latin typeface="Lucida Bright" panose="02040602050505020304" pitchFamily="18" charset="0"/>
              </a:rPr>
              <a:t>Nota: estas promoções serão definidas pela área de Comercialização.</a:t>
            </a:r>
          </a:p>
        </p:txBody>
      </p:sp>
      <p:sp>
        <p:nvSpPr>
          <p:cNvPr id="45" name="CaixaDeTexto 53"/>
          <p:cNvSpPr txBox="1"/>
          <p:nvPr/>
        </p:nvSpPr>
        <p:spPr>
          <a:xfrm>
            <a:off x="7613845" y="590581"/>
            <a:ext cx="1354858" cy="492443"/>
          </a:xfrm>
          <a:prstGeom prst="rect">
            <a:avLst/>
          </a:prstGeom>
          <a:noFill/>
        </p:spPr>
        <p:txBody>
          <a:bodyPr wrap="none" rtlCol="0">
            <a:spAutoFit/>
          </a:bodyPr>
          <a:lstStyle/>
          <a:p>
            <a:r>
              <a:rPr lang="pt-BR" sz="1300" b="1" dirty="0">
                <a:solidFill>
                  <a:srgbClr val="0068AC"/>
                </a:solidFill>
              </a:rPr>
              <a:t>Versão 1.2</a:t>
            </a:r>
          </a:p>
          <a:p>
            <a:r>
              <a:rPr lang="en-US" sz="1300" b="1" dirty="0" err="1">
                <a:solidFill>
                  <a:srgbClr val="0068AC"/>
                </a:solidFill>
              </a:rPr>
              <a:t>Fevereiro</a:t>
            </a:r>
            <a:r>
              <a:rPr lang="en-US" sz="1300" b="1" dirty="0">
                <a:solidFill>
                  <a:srgbClr val="0068AC"/>
                </a:solidFill>
              </a:rPr>
              <a:t>/2015</a:t>
            </a:r>
            <a:endParaRPr lang="pt-BR" sz="1300" b="1" dirty="0">
              <a:solidFill>
                <a:srgbClr val="0068AC"/>
              </a:solidFill>
            </a:endParaRPr>
          </a:p>
        </p:txBody>
      </p:sp>
    </p:spTree>
    <p:extLst>
      <p:ext uri="{BB962C8B-B14F-4D97-AF65-F5344CB8AC3E}">
        <p14:creationId xmlns:p14="http://schemas.microsoft.com/office/powerpoint/2010/main" val="3185103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547664" y="-5680"/>
            <a:ext cx="6192688" cy="720080"/>
          </a:xfrm>
        </p:spPr>
        <p:txBody>
          <a:bodyPr>
            <a:normAutofit/>
          </a:bodyPr>
          <a:lstStyle/>
          <a:p>
            <a:r>
              <a:rPr lang="es-MX" dirty="0" smtClean="0"/>
              <a:t>Técnicas de venda </a:t>
            </a:r>
            <a:r>
              <a:rPr lang="es-MX" dirty="0" smtClean="0"/>
              <a:t>Tradicional</a:t>
            </a:r>
            <a:r>
              <a:rPr lang="es-MX" dirty="0" smtClean="0"/>
              <a:t/>
            </a:r>
            <a:br>
              <a:rPr lang="es-MX" dirty="0" smtClean="0"/>
            </a:br>
            <a:r>
              <a:rPr lang="es-MX" sz="1200" dirty="0" smtClean="0"/>
              <a:t>BRA-GR-TV-TRAD-00</a:t>
            </a:r>
            <a:br>
              <a:rPr lang="es-MX" sz="1200" dirty="0" smtClean="0"/>
            </a:br>
            <a:r>
              <a:rPr lang="es-MX" sz="1300" i="1" dirty="0" smtClean="0"/>
              <a:t>COFFEE TREE</a:t>
            </a:r>
            <a:endParaRPr lang="es-MX" sz="1300" i="1" dirty="0"/>
          </a:p>
        </p:txBody>
      </p:sp>
      <p:sp>
        <p:nvSpPr>
          <p:cNvPr id="10" name="Rectángulo redondeado 7"/>
          <p:cNvSpPr/>
          <p:nvPr/>
        </p:nvSpPr>
        <p:spPr>
          <a:xfrm>
            <a:off x="1062866" y="1881640"/>
            <a:ext cx="7575240" cy="24096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ES" sz="800" dirty="0">
              <a:solidFill>
                <a:srgbClr val="0068AC"/>
              </a:solidFill>
              <a:latin typeface="Lucida Bright" panose="02040602050505020304" pitchFamily="18" charset="0"/>
            </a:endParaRPr>
          </a:p>
        </p:txBody>
      </p:sp>
      <p:pic>
        <p:nvPicPr>
          <p:cNvPr id="11" name="40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1435922" y="2351083"/>
            <a:ext cx="681233" cy="488926"/>
          </a:xfrm>
          <a:prstGeom prst="rect">
            <a:avLst/>
          </a:prstGeom>
          <a:noFill/>
          <a:ln>
            <a:noFill/>
          </a:ln>
        </p:spPr>
      </p:pic>
      <p:pic>
        <p:nvPicPr>
          <p:cNvPr id="12" name="41 Imagen"/>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17932" y="2943978"/>
            <a:ext cx="982015" cy="602111"/>
          </a:xfrm>
          <a:prstGeom prst="rect">
            <a:avLst/>
          </a:prstGeom>
          <a:noFill/>
          <a:ln>
            <a:noFill/>
          </a:ln>
        </p:spPr>
      </p:pic>
      <p:grpSp>
        <p:nvGrpSpPr>
          <p:cNvPr id="40" name="78 Grupo"/>
          <p:cNvGrpSpPr/>
          <p:nvPr/>
        </p:nvGrpSpPr>
        <p:grpSpPr>
          <a:xfrm>
            <a:off x="179512" y="2792768"/>
            <a:ext cx="457200" cy="457200"/>
            <a:chOff x="4288379" y="6218736"/>
            <a:chExt cx="457200" cy="457200"/>
          </a:xfrm>
        </p:grpSpPr>
        <p:sp>
          <p:nvSpPr>
            <p:cNvPr id="41" name="4 Anillo"/>
            <p:cNvSpPr/>
            <p:nvPr/>
          </p:nvSpPr>
          <p:spPr>
            <a:xfrm>
              <a:off x="4288379" y="6218736"/>
              <a:ext cx="457200" cy="457200"/>
            </a:xfrm>
            <a:prstGeom prst="donut">
              <a:avLst>
                <a:gd name="adj" fmla="val 10714"/>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358EF"/>
                </a:solidFill>
              </a:endParaRPr>
            </a:p>
          </p:txBody>
        </p:sp>
        <p:sp>
          <p:nvSpPr>
            <p:cNvPr id="4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358EF"/>
                  </a:solidFill>
                  <a:latin typeface="Lucida Sans" pitchFamily="34" charset="0"/>
                </a:rPr>
                <a:t>A</a:t>
              </a:r>
              <a:endParaRPr lang="es-MX" sz="1200" dirty="0" smtClean="0">
                <a:solidFill>
                  <a:srgbClr val="0358EF"/>
                </a:solidFill>
                <a:latin typeface="Lucida Sans" pitchFamily="34" charset="0"/>
              </a:endParaRPr>
            </a:p>
          </p:txBody>
        </p:sp>
      </p:grpSp>
      <p:sp>
        <p:nvSpPr>
          <p:cNvPr id="43" name="Retângulo 42"/>
          <p:cNvSpPr/>
          <p:nvPr/>
        </p:nvSpPr>
        <p:spPr>
          <a:xfrm>
            <a:off x="323528" y="6510536"/>
            <a:ext cx="5454932" cy="230832"/>
          </a:xfrm>
          <a:prstGeom prst="rect">
            <a:avLst/>
          </a:prstGeom>
        </p:spPr>
        <p:txBody>
          <a:bodyPr wrap="square">
            <a:spAutoFit/>
          </a:bodyPr>
          <a:lstStyle/>
          <a:p>
            <a:pPr marL="171450" indent="-82550">
              <a:buFont typeface="Lucida Sans" pitchFamily="34" charset="0"/>
              <a:buChar char="*"/>
            </a:pPr>
            <a:r>
              <a:rPr lang="es-MX" sz="900" dirty="0" smtClean="0">
                <a:solidFill>
                  <a:srgbClr val="0358EF"/>
                </a:solidFill>
                <a:latin typeface="Lucida Bright" panose="02040602050505020304" pitchFamily="18" charset="0"/>
              </a:rPr>
              <a:t>Caso </a:t>
            </a:r>
            <a:r>
              <a:rPr lang="es-MX" sz="900" dirty="0">
                <a:solidFill>
                  <a:srgbClr val="0358EF"/>
                </a:solidFill>
                <a:latin typeface="Lucida Bright" panose="02040602050505020304" pitchFamily="18" charset="0"/>
              </a:rPr>
              <a:t>o cliente </a:t>
            </a:r>
            <a:r>
              <a:rPr lang="es-MX" sz="900" dirty="0" smtClean="0">
                <a:solidFill>
                  <a:srgbClr val="0358EF"/>
                </a:solidFill>
                <a:latin typeface="Lucida Bright" panose="02040602050505020304" pitchFamily="18" charset="0"/>
              </a:rPr>
              <a:t>pergunte </a:t>
            </a:r>
            <a:r>
              <a:rPr lang="es-MX" sz="900" dirty="0">
                <a:solidFill>
                  <a:srgbClr val="0358EF"/>
                </a:solidFill>
                <a:latin typeface="Lucida Bright" panose="02040602050505020304" pitchFamily="18" charset="0"/>
              </a:rPr>
              <a:t>sobre o Combo Santander, informar corretamente a promo</a:t>
            </a:r>
            <a:r>
              <a:rPr lang="pt-BR" sz="900" dirty="0">
                <a:solidFill>
                  <a:srgbClr val="0358EF"/>
                </a:solidFill>
                <a:latin typeface="Lucida Bright" panose="02040602050505020304" pitchFamily="18" charset="0"/>
              </a:rPr>
              <a:t>ção.</a:t>
            </a:r>
            <a:endParaRPr lang="es-MX" sz="900" dirty="0">
              <a:solidFill>
                <a:srgbClr val="0358EF"/>
              </a:solidFill>
              <a:latin typeface="Lucida Bright" panose="02040602050505020304" pitchFamily="18" charset="0"/>
            </a:endParaRPr>
          </a:p>
        </p:txBody>
      </p:sp>
      <p:sp>
        <p:nvSpPr>
          <p:cNvPr id="46" name="166 CuadroTexto"/>
          <p:cNvSpPr txBox="1"/>
          <p:nvPr/>
        </p:nvSpPr>
        <p:spPr>
          <a:xfrm>
            <a:off x="2195736" y="1881816"/>
            <a:ext cx="6442370" cy="2246769"/>
          </a:xfrm>
          <a:prstGeom prst="rect">
            <a:avLst/>
          </a:prstGeom>
          <a:noFill/>
        </p:spPr>
        <p:txBody>
          <a:bodyPr wrap="square" rtlCol="0">
            <a:spAutoFit/>
          </a:bodyPr>
          <a:lstStyle/>
          <a:p>
            <a:pPr algn="just"/>
            <a:r>
              <a:rPr lang="es-MX" sz="1000" dirty="0" err="1">
                <a:solidFill>
                  <a:srgbClr val="0070C0"/>
                </a:solidFill>
                <a:latin typeface="Lucida Bright" panose="02040602050505020304" pitchFamily="18" charset="0"/>
              </a:rPr>
              <a:t>Dizer</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a:t>
            </a:r>
            <a:r>
              <a:rPr lang="es-MX" sz="1000" b="1" dirty="0" err="1">
                <a:solidFill>
                  <a:srgbClr val="0070C0"/>
                </a:solidFill>
                <a:latin typeface="Lucida Bright" panose="02040602050505020304" pitchFamily="18" charset="0"/>
              </a:rPr>
              <a:t>Seu</a:t>
            </a:r>
            <a:r>
              <a:rPr lang="es-MX" sz="1000" b="1" dirty="0">
                <a:solidFill>
                  <a:srgbClr val="0070C0"/>
                </a:solidFill>
                <a:latin typeface="Lucida Bright" panose="02040602050505020304" pitchFamily="18" charset="0"/>
              </a:rPr>
              <a:t> total é de </a:t>
            </a:r>
            <a:r>
              <a:rPr lang="es-MX" sz="1000" b="1" dirty="0" err="1">
                <a:solidFill>
                  <a:srgbClr val="0070C0"/>
                </a:solidFill>
                <a:latin typeface="Lucida Bright" panose="02040602050505020304" pitchFamily="18" charset="0"/>
              </a:rPr>
              <a:t>R$xx.xx</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De </a:t>
            </a:r>
            <a:r>
              <a:rPr lang="es-MX" sz="1000" dirty="0" err="1">
                <a:solidFill>
                  <a:srgbClr val="0070C0"/>
                </a:solidFill>
                <a:latin typeface="Lucida Bright" panose="02040602050505020304" pitchFamily="18" charset="0"/>
              </a:rPr>
              <a:t>acordo</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com</a:t>
            </a:r>
            <a:r>
              <a:rPr lang="es-MX" sz="1000" dirty="0">
                <a:solidFill>
                  <a:srgbClr val="0070C0"/>
                </a:solidFill>
                <a:latin typeface="Lucida Bright" panose="02040602050505020304" pitchFamily="18" charset="0"/>
              </a:rPr>
              <a:t> a forma de pagamento, </a:t>
            </a:r>
            <a:r>
              <a:rPr lang="es-MX" sz="1000" dirty="0" err="1">
                <a:solidFill>
                  <a:srgbClr val="0070C0"/>
                </a:solidFill>
                <a:latin typeface="Lucida Bright" panose="02040602050505020304" pitchFamily="18" charset="0"/>
              </a:rPr>
              <a:t>dizer</a:t>
            </a:r>
            <a:r>
              <a:rPr lang="es-MX" sz="1000" dirty="0">
                <a:solidFill>
                  <a:srgbClr val="0070C0"/>
                </a:solidFill>
                <a:latin typeface="Lucida Bright" panose="02040602050505020304" pitchFamily="18" charset="0"/>
              </a:rPr>
              <a:t>:</a:t>
            </a:r>
          </a:p>
          <a:p>
            <a:pPr marL="174625" indent="-85725" algn="just">
              <a:buFont typeface="Arial" pitchFamily="34" charset="0"/>
              <a:buChar char="•"/>
            </a:pPr>
            <a:r>
              <a:rPr lang="es-MX" sz="1000" dirty="0" err="1">
                <a:solidFill>
                  <a:srgbClr val="0070C0"/>
                </a:solidFill>
                <a:latin typeface="Lucida Bright" panose="02040602050505020304" pitchFamily="18" charset="0"/>
              </a:rPr>
              <a:t>Espécie</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Dizer</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“Recebo </a:t>
            </a:r>
            <a:r>
              <a:rPr lang="es-MX" sz="1000" b="1" dirty="0" err="1">
                <a:solidFill>
                  <a:srgbClr val="0070C0"/>
                </a:solidFill>
                <a:latin typeface="Lucida Bright" panose="02040602050505020304" pitchFamily="18" charset="0"/>
              </a:rPr>
              <a:t>R$xx.xx</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 </a:t>
            </a:r>
            <a:r>
              <a:rPr lang="es-MX" sz="1000" dirty="0" err="1">
                <a:solidFill>
                  <a:srgbClr val="0070C0"/>
                </a:solidFill>
                <a:latin typeface="Lucida Bright" panose="02040602050505020304" pitchFamily="18" charset="0"/>
              </a:rPr>
              <a:t>deixar</a:t>
            </a:r>
            <a:r>
              <a:rPr lang="es-MX" sz="1000" dirty="0">
                <a:solidFill>
                  <a:srgbClr val="0070C0"/>
                </a:solidFill>
                <a:latin typeface="Lucida Bright" panose="02040602050505020304" pitchFamily="18" charset="0"/>
              </a:rPr>
              <a:t> o </a:t>
            </a:r>
            <a:r>
              <a:rPr lang="es-MX" sz="1000" dirty="0" err="1">
                <a:solidFill>
                  <a:srgbClr val="0070C0"/>
                </a:solidFill>
                <a:latin typeface="Lucida Bright" panose="02040602050505020304" pitchFamily="18" charset="0"/>
              </a:rPr>
              <a:t>dinheiro</a:t>
            </a:r>
            <a:r>
              <a:rPr lang="es-MX" sz="1000" dirty="0">
                <a:solidFill>
                  <a:srgbClr val="0070C0"/>
                </a:solidFill>
                <a:latin typeface="Lucida Bright" panose="02040602050505020304" pitchFamily="18" charset="0"/>
              </a:rPr>
              <a:t> no </a:t>
            </a:r>
            <a:r>
              <a:rPr lang="es-MX" sz="1000" dirty="0" err="1">
                <a:solidFill>
                  <a:srgbClr val="0070C0"/>
                </a:solidFill>
                <a:latin typeface="Lucida Bright" panose="02040602050505020304" pitchFamily="18" charset="0"/>
              </a:rPr>
              <a:t>balcão</a:t>
            </a:r>
            <a:r>
              <a:rPr lang="es-MX" sz="1000" dirty="0">
                <a:solidFill>
                  <a:srgbClr val="0070C0"/>
                </a:solidFill>
                <a:latin typeface="Lucida Bright" panose="02040602050505020304" pitchFamily="18" charset="0"/>
              </a:rPr>
              <a:t>, à vista do cliente. Entregar o troco a ele (mencionar o valor </a:t>
            </a:r>
            <a:r>
              <a:rPr lang="es-MX" sz="1000" dirty="0" err="1">
                <a:solidFill>
                  <a:srgbClr val="0070C0"/>
                </a:solidFill>
                <a:latin typeface="Lucida Bright" panose="02040602050505020304" pitchFamily="18" charset="0"/>
              </a:rPr>
              <a:t>sendo</a:t>
            </a:r>
            <a:r>
              <a:rPr lang="es-MX" sz="1000" dirty="0">
                <a:solidFill>
                  <a:srgbClr val="0070C0"/>
                </a:solidFill>
                <a:latin typeface="Lucida Bright" panose="02040602050505020304" pitchFamily="18" charset="0"/>
              </a:rPr>
              <a:t> entregue), contando-o e guardar o </a:t>
            </a:r>
            <a:r>
              <a:rPr lang="es-MX" sz="1000" dirty="0" err="1">
                <a:solidFill>
                  <a:srgbClr val="0070C0"/>
                </a:solidFill>
                <a:latin typeface="Lucida Bright" panose="02040602050505020304" pitchFamily="18" charset="0"/>
              </a:rPr>
              <a:t>dinheiro</a:t>
            </a:r>
            <a:r>
              <a:rPr lang="es-MX" sz="1000" dirty="0">
                <a:solidFill>
                  <a:srgbClr val="0070C0"/>
                </a:solidFill>
                <a:latin typeface="Lucida Bright" panose="02040602050505020304" pitchFamily="18" charset="0"/>
              </a:rPr>
              <a:t> do cliente no </a:t>
            </a:r>
            <a:r>
              <a:rPr lang="es-MX" sz="1000" dirty="0" err="1">
                <a:solidFill>
                  <a:srgbClr val="0070C0"/>
                </a:solidFill>
                <a:latin typeface="Lucida Bright" panose="02040602050505020304" pitchFamily="18" charset="0"/>
              </a:rPr>
              <a:t>caixa</a:t>
            </a:r>
            <a:r>
              <a:rPr lang="es-MX" sz="1000" dirty="0">
                <a:solidFill>
                  <a:srgbClr val="0070C0"/>
                </a:solidFill>
                <a:latin typeface="Lucida Bright" panose="02040602050505020304" pitchFamily="18" charset="0"/>
              </a:rPr>
              <a:t> até o cliente se despedir.</a:t>
            </a:r>
          </a:p>
          <a:p>
            <a:pPr marL="174625" indent="-85725" algn="just">
              <a:buFont typeface="Arial" pitchFamily="34" charset="0"/>
              <a:buChar char="•"/>
            </a:pPr>
            <a:r>
              <a:rPr lang="pt-BR" sz="1000" dirty="0">
                <a:solidFill>
                  <a:srgbClr val="0070C0"/>
                </a:solidFill>
                <a:latin typeface="Lucida Bright" panose="02040602050505020304" pitchFamily="18" charset="0"/>
              </a:rPr>
              <a:t>Cartão de crédito ou débito:</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Dizer</a:t>
            </a:r>
            <a:r>
              <a:rPr lang="es-MX" sz="1000" dirty="0">
                <a:solidFill>
                  <a:srgbClr val="0070C0"/>
                </a:solidFill>
                <a:latin typeface="Lucida Bright" panose="02040602050505020304" pitchFamily="18" charset="0"/>
              </a:rPr>
              <a:t>: “Sr(a) favor inserir o </a:t>
            </a:r>
            <a:r>
              <a:rPr lang="es-MX" sz="1000" dirty="0" err="1">
                <a:solidFill>
                  <a:srgbClr val="0070C0"/>
                </a:solidFill>
                <a:latin typeface="Lucida Bright" panose="02040602050505020304" pitchFamily="18" charset="0"/>
              </a:rPr>
              <a:t>cartão</a:t>
            </a:r>
            <a:r>
              <a:rPr lang="es-MX" sz="1000" dirty="0">
                <a:solidFill>
                  <a:srgbClr val="0070C0"/>
                </a:solidFill>
                <a:latin typeface="Lucida Bright" panose="02040602050505020304" pitchFamily="18" charset="0"/>
              </a:rPr>
              <a:t> no </a:t>
            </a:r>
            <a:r>
              <a:rPr lang="es-MX" sz="1000" dirty="0" err="1">
                <a:solidFill>
                  <a:srgbClr val="0070C0"/>
                </a:solidFill>
                <a:latin typeface="Lucida Bright" panose="02040602050505020304" pitchFamily="18" charset="0"/>
              </a:rPr>
              <a:t>pinpad</a:t>
            </a:r>
            <a:r>
              <a:rPr lang="es-MX" sz="1000" dirty="0">
                <a:solidFill>
                  <a:srgbClr val="0070C0"/>
                </a:solidFill>
                <a:latin typeface="Lucida Bright" panose="02040602050505020304" pitchFamily="18" charset="0"/>
              </a:rPr>
              <a:t>. </a:t>
            </a:r>
            <a:br>
              <a:rPr lang="es-MX" sz="1000" dirty="0">
                <a:solidFill>
                  <a:srgbClr val="0070C0"/>
                </a:solidFill>
                <a:latin typeface="Lucida Bright" panose="02040602050505020304" pitchFamily="18" charset="0"/>
              </a:rPr>
            </a:br>
            <a:r>
              <a:rPr lang="es-MX" sz="1000" dirty="0">
                <a:solidFill>
                  <a:srgbClr val="0070C0"/>
                </a:solidFill>
                <a:latin typeface="Lucida Bright" panose="02040602050505020304" pitchFamily="18" charset="0"/>
              </a:rPr>
              <a:t>Se o </a:t>
            </a:r>
            <a:r>
              <a:rPr lang="es-MX" sz="1000" dirty="0" err="1">
                <a:solidFill>
                  <a:srgbClr val="0070C0"/>
                </a:solidFill>
                <a:latin typeface="Lucida Bright" panose="02040602050505020304" pitchFamily="18" charset="0"/>
              </a:rPr>
              <a:t>cartão</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for</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sem</a:t>
            </a:r>
            <a:r>
              <a:rPr lang="es-MX" sz="1000" dirty="0">
                <a:solidFill>
                  <a:srgbClr val="0070C0"/>
                </a:solidFill>
                <a:latin typeface="Lucida Bright" panose="02040602050505020304" pitchFamily="18" charset="0"/>
              </a:rPr>
              <a:t> chip, </a:t>
            </a:r>
            <a:r>
              <a:rPr lang="es-MX" sz="1000" dirty="0" err="1">
                <a:solidFill>
                  <a:srgbClr val="0070C0"/>
                </a:solidFill>
                <a:latin typeface="Lucida Bright" panose="02040602050505020304" pitchFamily="18" charset="0"/>
              </a:rPr>
              <a:t>dizer</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a:t>
            </a:r>
            <a:r>
              <a:rPr lang="es-MX" sz="1000" b="1" dirty="0" err="1">
                <a:solidFill>
                  <a:srgbClr val="0070C0"/>
                </a:solidFill>
                <a:latin typeface="Lucida Bright" panose="02040602050505020304" pitchFamily="18" charset="0"/>
              </a:rPr>
              <a:t>Você</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poderia</a:t>
            </a:r>
            <a:r>
              <a:rPr lang="es-MX" sz="1000" b="1" dirty="0">
                <a:solidFill>
                  <a:srgbClr val="0070C0"/>
                </a:solidFill>
                <a:latin typeface="Lucida Bright" panose="02040602050505020304" pitchFamily="18" charset="0"/>
              </a:rPr>
              <a:t> me </a:t>
            </a:r>
            <a:r>
              <a:rPr lang="es-MX" sz="1000" b="1" dirty="0" err="1">
                <a:solidFill>
                  <a:srgbClr val="0070C0"/>
                </a:solidFill>
                <a:latin typeface="Lucida Bright" panose="02040602050505020304" pitchFamily="18" charset="0"/>
              </a:rPr>
              <a:t>apresentar</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seu</a:t>
            </a:r>
            <a:r>
              <a:rPr lang="es-MX" sz="1000" b="1" dirty="0">
                <a:solidFill>
                  <a:srgbClr val="0070C0"/>
                </a:solidFill>
                <a:latin typeface="Lucida Bright" panose="02040602050505020304" pitchFamily="18" charset="0"/>
              </a:rPr>
              <a:t> documento de </a:t>
            </a:r>
            <a:r>
              <a:rPr lang="es-MX" sz="1000" b="1" dirty="0" err="1">
                <a:solidFill>
                  <a:srgbClr val="0070C0"/>
                </a:solidFill>
                <a:latin typeface="Lucida Bright" panose="02040602050505020304" pitchFamily="18" charset="0"/>
              </a:rPr>
              <a:t>identificação</a:t>
            </a:r>
            <a:r>
              <a:rPr lang="es-MX" sz="1000" b="1" dirty="0">
                <a:solidFill>
                  <a:srgbClr val="0070C0"/>
                </a:solidFill>
                <a:latin typeface="Lucida Bright" panose="02040602050505020304" pitchFamily="18" charset="0"/>
              </a:rPr>
              <a:t>, por favor?”</a:t>
            </a:r>
            <a:r>
              <a:rPr lang="es-MX" sz="1000" dirty="0">
                <a:solidFill>
                  <a:srgbClr val="0070C0"/>
                </a:solidFill>
                <a:latin typeface="Lucida Bright" panose="02040602050505020304" pitchFamily="18" charset="0"/>
              </a:rPr>
              <a:t>,</a:t>
            </a:r>
            <a:r>
              <a:rPr lang="es-MX" sz="1000" b="1" dirty="0">
                <a:solidFill>
                  <a:srgbClr val="0070C0"/>
                </a:solidFill>
                <a:latin typeface="Lucida Bright" panose="02040602050505020304" pitchFamily="18" charset="0"/>
              </a:rPr>
              <a:t> </a:t>
            </a:r>
            <a:r>
              <a:rPr lang="es-MX" sz="1000" dirty="0">
                <a:solidFill>
                  <a:srgbClr val="0070C0"/>
                </a:solidFill>
                <a:latin typeface="Lucida Bright" panose="02040602050505020304" pitchFamily="18" charset="0"/>
              </a:rPr>
              <a:t>e posteriormente: “</a:t>
            </a:r>
            <a:r>
              <a:rPr lang="es-MX" sz="1000" b="1" dirty="0" err="1">
                <a:solidFill>
                  <a:srgbClr val="0070C0"/>
                </a:solidFill>
                <a:latin typeface="Lucida Bright" panose="02040602050505020304" pitchFamily="18" charset="0"/>
              </a:rPr>
              <a:t>Sua</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assinatura</a:t>
            </a:r>
            <a:r>
              <a:rPr lang="es-MX" sz="1000" b="1" dirty="0">
                <a:solidFill>
                  <a:srgbClr val="0070C0"/>
                </a:solidFill>
                <a:latin typeface="Lucida Bright" panose="02040602050505020304" pitchFamily="18" charset="0"/>
              </a:rPr>
              <a:t> no </a:t>
            </a:r>
            <a:r>
              <a:rPr lang="es-MX" sz="1000" b="1" dirty="0" err="1">
                <a:solidFill>
                  <a:srgbClr val="0070C0"/>
                </a:solidFill>
                <a:latin typeface="Lucida Bright" panose="02040602050505020304" pitchFamily="18" charset="0"/>
              </a:rPr>
              <a:t>cupom</a:t>
            </a:r>
            <a:r>
              <a:rPr lang="es-MX" sz="1000" b="1" dirty="0">
                <a:solidFill>
                  <a:srgbClr val="0070C0"/>
                </a:solidFill>
                <a:latin typeface="Lucida Bright" panose="02040602050505020304" pitchFamily="18" charset="0"/>
              </a:rPr>
              <a:t> de pagamento, por favor”</a:t>
            </a:r>
            <a:r>
              <a:rPr lang="es-MX" sz="1000" dirty="0">
                <a:solidFill>
                  <a:srgbClr val="0070C0"/>
                </a:solidFill>
                <a:latin typeface="Lucida Bright" panose="02040602050505020304" pitchFamily="18" charset="0"/>
              </a:rPr>
              <a:t>. Revisar se as </a:t>
            </a:r>
            <a:r>
              <a:rPr lang="es-MX" sz="1000" dirty="0" err="1">
                <a:solidFill>
                  <a:srgbClr val="0070C0"/>
                </a:solidFill>
                <a:latin typeface="Lucida Bright" panose="02040602050505020304" pitchFamily="18" charset="0"/>
              </a:rPr>
              <a:t>assinaturas</a:t>
            </a:r>
            <a:r>
              <a:rPr lang="es-MX" sz="1000" dirty="0">
                <a:solidFill>
                  <a:srgbClr val="0070C0"/>
                </a:solidFill>
                <a:latin typeface="Lucida Bright" panose="02040602050505020304" pitchFamily="18" charset="0"/>
              </a:rPr>
              <a:t> do </a:t>
            </a:r>
            <a:r>
              <a:rPr lang="es-MX" sz="1000" dirty="0" err="1">
                <a:solidFill>
                  <a:srgbClr val="0070C0"/>
                </a:solidFill>
                <a:latin typeface="Lucida Bright" panose="02040602050505020304" pitchFamily="18" charset="0"/>
              </a:rPr>
              <a:t>cartão</a:t>
            </a:r>
            <a:r>
              <a:rPr lang="es-MX" sz="1000" dirty="0">
                <a:solidFill>
                  <a:srgbClr val="0070C0"/>
                </a:solidFill>
                <a:latin typeface="Lucida Bright" panose="02040602050505020304" pitchFamily="18" charset="0"/>
              </a:rPr>
              <a:t>, o </a:t>
            </a:r>
            <a:r>
              <a:rPr lang="es-MX" sz="1000" i="1" dirty="0" err="1">
                <a:solidFill>
                  <a:srgbClr val="0070C0"/>
                </a:solidFill>
                <a:latin typeface="Lucida Bright" panose="02040602050505020304" pitchFamily="18" charset="0"/>
              </a:rPr>
              <a:t>voucher</a:t>
            </a:r>
            <a:r>
              <a:rPr lang="es-MX" sz="1000" dirty="0">
                <a:solidFill>
                  <a:srgbClr val="0070C0"/>
                </a:solidFill>
                <a:latin typeface="Lucida Bright" panose="02040602050505020304" pitchFamily="18" charset="0"/>
              </a:rPr>
              <a:t> e o documento de </a:t>
            </a:r>
            <a:r>
              <a:rPr lang="es-MX" sz="1000" dirty="0" err="1">
                <a:solidFill>
                  <a:srgbClr val="0070C0"/>
                </a:solidFill>
                <a:latin typeface="Lucida Bright" panose="02040602050505020304" pitchFamily="18" charset="0"/>
              </a:rPr>
              <a:t>identificação</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coincidem</a:t>
            </a:r>
            <a:r>
              <a:rPr lang="es-MX" sz="1000" dirty="0">
                <a:solidFill>
                  <a:srgbClr val="0070C0"/>
                </a:solidFill>
                <a:latin typeface="Lucida Bright" panose="02040602050505020304" pitchFamily="18" charset="0"/>
              </a:rPr>
              <a:t>.</a:t>
            </a:r>
          </a:p>
          <a:p>
            <a:pPr marL="174625" indent="-85725" algn="just"/>
            <a:r>
              <a:rPr lang="es-MX" sz="1000" dirty="0">
                <a:solidFill>
                  <a:srgbClr val="0070C0"/>
                </a:solidFill>
                <a:latin typeface="Lucida Bright" panose="02040602050505020304" pitchFamily="18" charset="0"/>
              </a:rPr>
              <a:t>   Nota: Caso o </a:t>
            </a:r>
            <a:r>
              <a:rPr lang="es-MX" sz="1000" dirty="0" err="1">
                <a:solidFill>
                  <a:srgbClr val="0070C0"/>
                </a:solidFill>
                <a:latin typeface="Lucida Bright" panose="02040602050505020304" pitchFamily="18" charset="0"/>
              </a:rPr>
              <a:t>cartão</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não</a:t>
            </a:r>
            <a:r>
              <a:rPr lang="es-MX" sz="1000" dirty="0">
                <a:solidFill>
                  <a:srgbClr val="0070C0"/>
                </a:solidFill>
                <a:latin typeface="Lucida Bright" panose="02040602050505020304" pitchFamily="18" charset="0"/>
              </a:rPr>
              <a:t> </a:t>
            </a:r>
            <a:r>
              <a:rPr lang="es-MX" sz="1000" dirty="0" err="1">
                <a:solidFill>
                  <a:srgbClr val="0070C0"/>
                </a:solidFill>
                <a:latin typeface="Lucida Bright" panose="02040602050505020304" pitchFamily="18" charset="0"/>
              </a:rPr>
              <a:t>seja</a:t>
            </a:r>
            <a:r>
              <a:rPr lang="es-MX" sz="1000" dirty="0">
                <a:solidFill>
                  <a:srgbClr val="0070C0"/>
                </a:solidFill>
                <a:latin typeface="Lucida Bright" panose="02040602050505020304" pitchFamily="18" charset="0"/>
              </a:rPr>
              <a:t> autorizado, </a:t>
            </a:r>
            <a:r>
              <a:rPr lang="es-MX" sz="1000" dirty="0" err="1">
                <a:solidFill>
                  <a:srgbClr val="0070C0"/>
                </a:solidFill>
                <a:latin typeface="Lucida Bright" panose="02040602050505020304" pitchFamily="18" charset="0"/>
              </a:rPr>
              <a:t>dizer</a:t>
            </a:r>
            <a:r>
              <a:rPr lang="es-MX" sz="1000" dirty="0">
                <a:solidFill>
                  <a:srgbClr val="0070C0"/>
                </a:solidFill>
                <a:latin typeface="Lucida Bright" panose="02040602050505020304" pitchFamily="18" charset="0"/>
              </a:rPr>
              <a:t>: </a:t>
            </a:r>
            <a:r>
              <a:rPr lang="es-MX" sz="1000" b="1" dirty="0">
                <a:solidFill>
                  <a:srgbClr val="0070C0"/>
                </a:solidFill>
                <a:latin typeface="Lucida Bright" panose="02040602050505020304" pitchFamily="18" charset="0"/>
              </a:rPr>
              <a:t>“Sr(a), o </a:t>
            </a:r>
            <a:r>
              <a:rPr lang="es-MX" sz="1000" b="1" dirty="0" err="1">
                <a:solidFill>
                  <a:srgbClr val="0070C0"/>
                </a:solidFill>
                <a:latin typeface="Lucida Bright" panose="02040602050505020304" pitchFamily="18" charset="0"/>
              </a:rPr>
              <a:t>cart</a:t>
            </a:r>
            <a:r>
              <a:rPr lang="pt-BR" sz="1000" b="1" dirty="0">
                <a:solidFill>
                  <a:srgbClr val="0070C0"/>
                </a:solidFill>
                <a:latin typeface="Lucida Bright" panose="02040602050505020304" pitchFamily="18" charset="0"/>
              </a:rPr>
              <a:t>ão não foi autorizado. </a:t>
            </a:r>
            <a:r>
              <a:rPr lang="es-MX" sz="1000" b="1" dirty="0" err="1">
                <a:solidFill>
                  <a:srgbClr val="0070C0"/>
                </a:solidFill>
                <a:latin typeface="Lucida Bright" panose="02040602050505020304" pitchFamily="18" charset="0"/>
              </a:rPr>
              <a:t>Você</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poderia</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efetuar</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seu</a:t>
            </a:r>
            <a:r>
              <a:rPr lang="es-MX" sz="1000" b="1" dirty="0">
                <a:solidFill>
                  <a:srgbClr val="0070C0"/>
                </a:solidFill>
                <a:latin typeface="Lucida Bright" panose="02040602050505020304" pitchFamily="18" charset="0"/>
              </a:rPr>
              <a:t> pagamento </a:t>
            </a:r>
            <a:r>
              <a:rPr lang="es-MX" sz="1000" b="1" dirty="0" err="1">
                <a:solidFill>
                  <a:srgbClr val="0070C0"/>
                </a:solidFill>
                <a:latin typeface="Lucida Bright" panose="02040602050505020304" pitchFamily="18" charset="0"/>
              </a:rPr>
              <a:t>com</a:t>
            </a:r>
            <a:r>
              <a:rPr lang="es-MX" sz="1000" b="1" dirty="0">
                <a:solidFill>
                  <a:srgbClr val="0070C0"/>
                </a:solidFill>
                <a:latin typeface="Lucida Bright" panose="02040602050505020304" pitchFamily="18" charset="0"/>
              </a:rPr>
              <a:t> </a:t>
            </a:r>
            <a:r>
              <a:rPr lang="es-MX" sz="1000" b="1" dirty="0" err="1">
                <a:solidFill>
                  <a:srgbClr val="0070C0"/>
                </a:solidFill>
                <a:latin typeface="Lucida Bright" panose="02040602050505020304" pitchFamily="18" charset="0"/>
              </a:rPr>
              <a:t>outra</a:t>
            </a:r>
            <a:r>
              <a:rPr lang="es-MX" sz="1000" b="1" dirty="0">
                <a:solidFill>
                  <a:srgbClr val="0070C0"/>
                </a:solidFill>
                <a:latin typeface="Lucida Bright" panose="02040602050505020304" pitchFamily="18" charset="0"/>
              </a:rPr>
              <a:t> forma de pagamento?”</a:t>
            </a:r>
            <a:r>
              <a:rPr lang="es-MX" sz="1000" dirty="0">
                <a:solidFill>
                  <a:srgbClr val="0070C0"/>
                </a:solidFill>
                <a:latin typeface="Lucida Bright" panose="02040602050505020304" pitchFamily="18" charset="0"/>
              </a:rPr>
              <a:t>.</a:t>
            </a:r>
          </a:p>
          <a:p>
            <a:pPr marL="174625" indent="-85725" algn="just"/>
            <a:r>
              <a:rPr lang="es-MX" sz="1000" dirty="0" smtClean="0">
                <a:solidFill>
                  <a:srgbClr val="0358EF"/>
                </a:solidFill>
                <a:latin typeface="Lucida Bright" panose="02040602050505020304" pitchFamily="18" charset="0"/>
              </a:rPr>
              <a:t/>
            </a:r>
            <a:br>
              <a:rPr lang="es-MX" sz="1000" dirty="0" smtClean="0">
                <a:solidFill>
                  <a:srgbClr val="0358EF"/>
                </a:solidFill>
                <a:latin typeface="Lucida Bright" panose="02040602050505020304" pitchFamily="18" charset="0"/>
              </a:rPr>
            </a:br>
            <a:r>
              <a:rPr lang="es-MX" sz="1000" dirty="0" smtClean="0">
                <a:solidFill>
                  <a:srgbClr val="0358EF"/>
                </a:solidFill>
                <a:latin typeface="Lucida Bright" panose="02040602050505020304" pitchFamily="18" charset="0"/>
              </a:rPr>
              <a:t>Nota</a:t>
            </a:r>
            <a:r>
              <a:rPr lang="es-MX" sz="1000" dirty="0">
                <a:solidFill>
                  <a:srgbClr val="0358EF"/>
                </a:solidFill>
                <a:latin typeface="Lucida Bright" panose="02040602050505020304" pitchFamily="18" charset="0"/>
              </a:rPr>
              <a:t>: </a:t>
            </a:r>
            <a:r>
              <a:rPr lang="es-MX" sz="1000" dirty="0" err="1">
                <a:solidFill>
                  <a:srgbClr val="0358EF"/>
                </a:solidFill>
                <a:latin typeface="Lucida Bright" panose="02040602050505020304" pitchFamily="18" charset="0"/>
              </a:rPr>
              <a:t>Dizer</a:t>
            </a:r>
            <a:r>
              <a:rPr lang="es-MX" sz="1000" dirty="0">
                <a:solidFill>
                  <a:srgbClr val="0358EF"/>
                </a:solidFill>
                <a:latin typeface="Lucida Bright" panose="02040602050505020304" pitchFamily="18" charset="0"/>
              </a:rPr>
              <a:t> </a:t>
            </a:r>
            <a:r>
              <a:rPr lang="es-MX" sz="1000" dirty="0" err="1">
                <a:solidFill>
                  <a:srgbClr val="0358EF"/>
                </a:solidFill>
                <a:latin typeface="Lucida Bright" panose="02040602050505020304" pitchFamily="18" charset="0"/>
              </a:rPr>
              <a:t>ao</a:t>
            </a:r>
            <a:r>
              <a:rPr lang="es-MX" sz="1000" dirty="0">
                <a:solidFill>
                  <a:srgbClr val="0358EF"/>
                </a:solidFill>
                <a:latin typeface="Lucida Bright" panose="02040602050505020304" pitchFamily="18" charset="0"/>
              </a:rPr>
              <a:t> cliente: “Sr(a), o </a:t>
            </a:r>
            <a:r>
              <a:rPr lang="es-MX" sz="1000" dirty="0" err="1">
                <a:solidFill>
                  <a:srgbClr val="0358EF"/>
                </a:solidFill>
                <a:latin typeface="Lucida Bright" panose="02040602050505020304" pitchFamily="18" charset="0"/>
              </a:rPr>
              <a:t>seu</a:t>
            </a:r>
            <a:r>
              <a:rPr lang="es-MX" sz="1000" dirty="0">
                <a:solidFill>
                  <a:srgbClr val="0358EF"/>
                </a:solidFill>
                <a:latin typeface="Lucida Bright" panose="02040602050505020304" pitchFamily="18" charset="0"/>
              </a:rPr>
              <a:t> pedido será entregue </a:t>
            </a:r>
            <a:r>
              <a:rPr lang="es-MX" sz="1000" dirty="0" err="1">
                <a:solidFill>
                  <a:srgbClr val="0358EF"/>
                </a:solidFill>
                <a:latin typeface="Lucida Bright" panose="02040602050505020304" pitchFamily="18" charset="0"/>
              </a:rPr>
              <a:t>em</a:t>
            </a:r>
            <a:r>
              <a:rPr lang="es-MX" sz="1000" dirty="0">
                <a:solidFill>
                  <a:srgbClr val="0358EF"/>
                </a:solidFill>
                <a:latin typeface="Lucida Bright" panose="02040602050505020304" pitchFamily="18" charset="0"/>
              </a:rPr>
              <a:t> até 11 minutos.</a:t>
            </a:r>
          </a:p>
          <a:p>
            <a:pPr marL="174625" indent="-85725" algn="just"/>
            <a:r>
              <a:rPr lang="es-MX" sz="1000" dirty="0">
                <a:solidFill>
                  <a:srgbClr val="0358EF"/>
                </a:solidFill>
                <a:latin typeface="Lucida Bright" panose="02040602050505020304" pitchFamily="18" charset="0"/>
              </a:rPr>
              <a:t>	4 minutos aguardando na fila/ mesa + 2 minutos para realizar o </a:t>
            </a:r>
            <a:r>
              <a:rPr lang="es-MX" sz="1000" dirty="0" err="1">
                <a:solidFill>
                  <a:srgbClr val="0358EF"/>
                </a:solidFill>
                <a:latin typeface="Lucida Bright" panose="02040602050505020304" pitchFamily="18" charset="0"/>
              </a:rPr>
              <a:t>atendimento</a:t>
            </a:r>
            <a:r>
              <a:rPr lang="es-MX" sz="1000" dirty="0">
                <a:solidFill>
                  <a:srgbClr val="0358EF"/>
                </a:solidFill>
                <a:latin typeface="Lucida Bright" panose="02040602050505020304" pitchFamily="18" charset="0"/>
              </a:rPr>
              <a:t> + 11 minutos para preparar e entregar o </a:t>
            </a:r>
            <a:r>
              <a:rPr lang="es-MX" sz="1000" dirty="0" err="1">
                <a:solidFill>
                  <a:srgbClr val="0358EF"/>
                </a:solidFill>
                <a:latin typeface="Lucida Bright" panose="02040602050505020304" pitchFamily="18" charset="0"/>
              </a:rPr>
              <a:t>produto</a:t>
            </a:r>
            <a:r>
              <a:rPr lang="es-MX" sz="1000" dirty="0">
                <a:solidFill>
                  <a:srgbClr val="0358EF"/>
                </a:solidFill>
                <a:latin typeface="Lucida Bright" panose="02040602050505020304" pitchFamily="18" charset="0"/>
              </a:rPr>
              <a:t>). </a:t>
            </a:r>
            <a:endParaRPr lang="es-MX" sz="1000" dirty="0">
              <a:solidFill>
                <a:srgbClr val="0358EF"/>
              </a:solidFill>
              <a:latin typeface="Lucida Bright" panose="02040602050505020304" pitchFamily="18" charset="0"/>
            </a:endParaRPr>
          </a:p>
        </p:txBody>
      </p:sp>
      <p:cxnSp>
        <p:nvCxnSpPr>
          <p:cNvPr id="47" name="Conector recto de flecha 31"/>
          <p:cNvCxnSpPr/>
          <p:nvPr/>
        </p:nvCxnSpPr>
        <p:spPr>
          <a:xfrm>
            <a:off x="611560" y="3033944"/>
            <a:ext cx="459888" cy="1718"/>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56" name="45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9323" y="5021272"/>
            <a:ext cx="1634103" cy="532152"/>
          </a:xfrm>
          <a:prstGeom prst="rect">
            <a:avLst/>
          </a:prstGeom>
          <a:noFill/>
          <a:ln>
            <a:noFill/>
          </a:ln>
          <a:effectLst/>
          <a:extLst/>
        </p:spPr>
      </p:pic>
      <p:sp>
        <p:nvSpPr>
          <p:cNvPr id="64" name="Rectángulo redondeado 7"/>
          <p:cNvSpPr/>
          <p:nvPr/>
        </p:nvSpPr>
        <p:spPr>
          <a:xfrm>
            <a:off x="3275856" y="4691549"/>
            <a:ext cx="2058095" cy="15840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rgbClr val="0358EF"/>
              </a:solidFill>
              <a:latin typeface="Lucida Bright" panose="02040602050505020304" pitchFamily="18" charset="0"/>
            </a:endParaRPr>
          </a:p>
        </p:txBody>
      </p:sp>
      <p:sp>
        <p:nvSpPr>
          <p:cNvPr id="65" name="78 CuadroTexto"/>
          <p:cNvSpPr txBox="1"/>
          <p:nvPr/>
        </p:nvSpPr>
        <p:spPr>
          <a:xfrm>
            <a:off x="3323903" y="5769272"/>
            <a:ext cx="2059636" cy="400110"/>
          </a:xfrm>
          <a:prstGeom prst="rect">
            <a:avLst/>
          </a:prstGeom>
          <a:noFill/>
        </p:spPr>
        <p:txBody>
          <a:bodyPr wrap="square" rtlCol="0">
            <a:spAutoFit/>
          </a:bodyPr>
          <a:lstStyle/>
          <a:p>
            <a:pPr algn="just"/>
            <a:r>
              <a:rPr lang="es-MX" sz="1000" dirty="0" smtClean="0">
                <a:solidFill>
                  <a:srgbClr val="0358EF"/>
                </a:solidFill>
                <a:latin typeface="Lucida Bright" panose="02040602050505020304" pitchFamily="18" charset="0"/>
              </a:rPr>
              <a:t>Entregar o </a:t>
            </a:r>
            <a:r>
              <a:rPr lang="es-MX" sz="1000" i="1" dirty="0">
                <a:solidFill>
                  <a:srgbClr val="0358EF"/>
                </a:solidFill>
                <a:latin typeface="Lucida Bright" panose="02040602050505020304" pitchFamily="18" charset="0"/>
              </a:rPr>
              <a:t>voucher</a:t>
            </a:r>
            <a:r>
              <a:rPr lang="es-MX" sz="1000" dirty="0" smtClean="0">
                <a:solidFill>
                  <a:srgbClr val="0358EF"/>
                </a:solidFill>
                <a:latin typeface="Lucida Bright" panose="02040602050505020304" pitchFamily="18" charset="0"/>
              </a:rPr>
              <a:t> dizendo: </a:t>
            </a:r>
            <a:r>
              <a:rPr lang="es-MX" sz="1000" b="1" dirty="0" smtClean="0">
                <a:solidFill>
                  <a:srgbClr val="0358EF"/>
                </a:solidFill>
                <a:latin typeface="Lucida Bright" panose="02040602050505020304" pitchFamily="18" charset="0"/>
              </a:rPr>
              <a:t>“Sr(a), seu </a:t>
            </a:r>
            <a:r>
              <a:rPr lang="es-MX" sz="1000" b="1" i="1" dirty="0" smtClean="0">
                <a:solidFill>
                  <a:srgbClr val="0358EF"/>
                </a:solidFill>
                <a:latin typeface="Lucida Bright" panose="02040602050505020304" pitchFamily="18" charset="0"/>
              </a:rPr>
              <a:t>voucher”.</a:t>
            </a:r>
            <a:endParaRPr lang="es-MX" sz="1000" b="1" i="1" dirty="0">
              <a:solidFill>
                <a:srgbClr val="0358EF"/>
              </a:solidFill>
              <a:latin typeface="Lucida Bright" panose="02040602050505020304" pitchFamily="18" charset="0"/>
            </a:endParaRPr>
          </a:p>
        </p:txBody>
      </p:sp>
      <p:sp>
        <p:nvSpPr>
          <p:cNvPr id="52" name="Rectángulo redondeado 7"/>
          <p:cNvSpPr/>
          <p:nvPr/>
        </p:nvSpPr>
        <p:spPr>
          <a:xfrm>
            <a:off x="6012160" y="4691372"/>
            <a:ext cx="2058095" cy="176196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s-MX" sz="900" dirty="0">
              <a:solidFill>
                <a:srgbClr val="0358EF"/>
              </a:solidFill>
              <a:latin typeface="Lucida Bright" panose="02040602050505020304" pitchFamily="18" charset="0"/>
            </a:endParaRPr>
          </a:p>
        </p:txBody>
      </p:sp>
      <p:sp>
        <p:nvSpPr>
          <p:cNvPr id="53" name="78 CuadroTexto"/>
          <p:cNvSpPr txBox="1"/>
          <p:nvPr/>
        </p:nvSpPr>
        <p:spPr>
          <a:xfrm>
            <a:off x="6060207" y="5555293"/>
            <a:ext cx="2059636" cy="707886"/>
          </a:xfrm>
          <a:prstGeom prst="rect">
            <a:avLst/>
          </a:prstGeom>
          <a:noFill/>
        </p:spPr>
        <p:txBody>
          <a:bodyPr wrap="square" rtlCol="0">
            <a:spAutoFit/>
          </a:bodyPr>
          <a:lstStyle/>
          <a:p>
            <a:pPr algn="just"/>
            <a:r>
              <a:rPr lang="es-MX" sz="1000" dirty="0">
                <a:solidFill>
                  <a:srgbClr val="0358EF"/>
                </a:solidFill>
                <a:latin typeface="Lucida Bright" panose="02040602050505020304" pitchFamily="18" charset="0"/>
              </a:rPr>
              <a:t>Despedir-se do cliente dizendo: </a:t>
            </a:r>
            <a:r>
              <a:rPr lang="en-US" sz="1000" b="1" dirty="0" smtClean="0">
                <a:solidFill>
                  <a:srgbClr val="0070C0"/>
                </a:solidFill>
                <a:latin typeface="Lucida Bright" panose="02040602050505020304" pitchFamily="18" charset="0"/>
              </a:rPr>
              <a:t>“</a:t>
            </a:r>
            <a:r>
              <a:rPr lang="en-US" sz="1000" b="1" dirty="0" err="1" smtClean="0">
                <a:solidFill>
                  <a:srgbClr val="0070C0"/>
                </a:solidFill>
                <a:latin typeface="Lucida Bright" panose="02040602050505020304" pitchFamily="18" charset="0"/>
              </a:rPr>
              <a:t>Obrigada</a:t>
            </a:r>
            <a:r>
              <a:rPr lang="en-US" sz="1000" b="1" dirty="0" smtClean="0">
                <a:solidFill>
                  <a:srgbClr val="0070C0"/>
                </a:solidFill>
                <a:latin typeface="Lucida Bright" panose="02040602050505020304" pitchFamily="18" charset="0"/>
              </a:rPr>
              <a:t>, </a:t>
            </a:r>
            <a:r>
              <a:rPr lang="es-MX" sz="1000" b="1" dirty="0" err="1" smtClean="0">
                <a:solidFill>
                  <a:srgbClr val="0070C0"/>
                </a:solidFill>
                <a:latin typeface="Lucida Bright" panose="02040602050505020304" pitchFamily="18" charset="0"/>
              </a:rPr>
              <a:t>Divirta</a:t>
            </a:r>
            <a:r>
              <a:rPr lang="es-MX" sz="1000" b="1" dirty="0" smtClean="0">
                <a:solidFill>
                  <a:srgbClr val="0070C0"/>
                </a:solidFill>
                <a:latin typeface="Lucida Bright" panose="02040602050505020304" pitchFamily="18" charset="0"/>
              </a:rPr>
              <a:t>(m</a:t>
            </a:r>
            <a:r>
              <a:rPr lang="es-MX" sz="1000" b="1" dirty="0">
                <a:solidFill>
                  <a:srgbClr val="0070C0"/>
                </a:solidFill>
                <a:latin typeface="Lucida Bright" panose="02040602050505020304" pitchFamily="18" charset="0"/>
              </a:rPr>
              <a:t>)-</a:t>
            </a:r>
            <a:r>
              <a:rPr lang="es-MX" sz="1000" b="1" dirty="0" smtClean="0">
                <a:solidFill>
                  <a:srgbClr val="0070C0"/>
                </a:solidFill>
                <a:latin typeface="Lucida Bright" panose="02040602050505020304" pitchFamily="18" charset="0"/>
              </a:rPr>
              <a:t>se </a:t>
            </a:r>
            <a:r>
              <a:rPr lang="es-MX" sz="1000" dirty="0">
                <a:solidFill>
                  <a:srgbClr val="0070C0"/>
                </a:solidFill>
                <a:latin typeface="Lucida Bright" panose="02040602050505020304" pitchFamily="18" charset="0"/>
              </a:rPr>
              <a:t>fazendo contato visual com o cliente e sorrindo</a:t>
            </a:r>
            <a:r>
              <a:rPr lang="es-MX" sz="1000" dirty="0" smtClean="0">
                <a:solidFill>
                  <a:srgbClr val="0070C0"/>
                </a:solidFill>
                <a:latin typeface="Lucida Bright" panose="02040602050505020304" pitchFamily="18" charset="0"/>
              </a:rPr>
              <a:t>.</a:t>
            </a:r>
            <a:endParaRPr lang="es-MX" sz="900" dirty="0">
              <a:solidFill>
                <a:srgbClr val="0070C0"/>
              </a:solidFill>
              <a:latin typeface="Lucida Bright" panose="02040602050505020304" pitchFamily="18" charset="0"/>
            </a:endParaRPr>
          </a:p>
        </p:txBody>
      </p:sp>
      <p:pic>
        <p:nvPicPr>
          <p:cNvPr id="59" name="Picture 2"/>
          <p:cNvPicPr>
            <a:picLocks noChangeAspect="1" noChangeArrowheads="1"/>
          </p:cNvPicPr>
          <p:nvPr/>
        </p:nvPicPr>
        <p:blipFill>
          <a:blip r:embed="rId5" cstate="email"/>
          <a:srcRect/>
          <a:stretch>
            <a:fillRect/>
          </a:stretch>
        </p:blipFill>
        <p:spPr bwMode="auto">
          <a:xfrm>
            <a:off x="6526910" y="4801739"/>
            <a:ext cx="1028593" cy="726790"/>
          </a:xfrm>
          <a:prstGeom prst="rect">
            <a:avLst/>
          </a:prstGeom>
          <a:noFill/>
          <a:ln w="9525">
            <a:noFill/>
            <a:miter lim="800000"/>
            <a:headEnd/>
            <a:tailEnd/>
          </a:ln>
        </p:spPr>
      </p:pic>
      <p:sp>
        <p:nvSpPr>
          <p:cNvPr id="60" name="Conector 2"/>
          <p:cNvSpPr/>
          <p:nvPr/>
        </p:nvSpPr>
        <p:spPr>
          <a:xfrm>
            <a:off x="8460432" y="5242109"/>
            <a:ext cx="457200" cy="457200"/>
          </a:xfrm>
          <a:prstGeom prst="flowChartConnector">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358EF"/>
              </a:solidFill>
            </a:endParaRPr>
          </a:p>
        </p:txBody>
      </p:sp>
      <p:sp>
        <p:nvSpPr>
          <p:cNvPr id="62" name="Rectángulo redondeado 7"/>
          <p:cNvSpPr/>
          <p:nvPr/>
        </p:nvSpPr>
        <p:spPr>
          <a:xfrm>
            <a:off x="179512" y="4475348"/>
            <a:ext cx="2413000" cy="197798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s-MX" sz="900" dirty="0">
              <a:solidFill>
                <a:srgbClr val="7030A0"/>
              </a:solidFill>
              <a:latin typeface="Lucida Bright" panose="02040602050505020304" pitchFamily="18" charset="0"/>
            </a:endParaRPr>
          </a:p>
        </p:txBody>
      </p:sp>
      <p:pic>
        <p:nvPicPr>
          <p:cNvPr id="63" name="Picture 6"/>
          <p:cNvPicPr/>
          <p:nvPr/>
        </p:nvPicPr>
        <p:blipFill>
          <a:blip r:embed="rId6" cstate="email"/>
          <a:srcRect/>
          <a:stretch>
            <a:fillRect/>
          </a:stretch>
        </p:blipFill>
        <p:spPr bwMode="auto">
          <a:xfrm>
            <a:off x="971600" y="4547357"/>
            <a:ext cx="770100" cy="776833"/>
          </a:xfrm>
          <a:prstGeom prst="rect">
            <a:avLst/>
          </a:prstGeom>
          <a:noFill/>
          <a:ln w="9525">
            <a:noFill/>
            <a:miter lim="800000"/>
            <a:headEnd/>
            <a:tailEnd/>
          </a:ln>
        </p:spPr>
      </p:pic>
      <p:cxnSp>
        <p:nvCxnSpPr>
          <p:cNvPr id="70" name="Conector recto de flecha 32"/>
          <p:cNvCxnSpPr/>
          <p:nvPr/>
        </p:nvCxnSpPr>
        <p:spPr>
          <a:xfrm>
            <a:off x="2592512" y="5465063"/>
            <a:ext cx="683344"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32"/>
          <p:cNvCxnSpPr/>
          <p:nvPr/>
        </p:nvCxnSpPr>
        <p:spPr>
          <a:xfrm>
            <a:off x="5328816" y="5469897"/>
            <a:ext cx="683344"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32"/>
          <p:cNvCxnSpPr/>
          <p:nvPr/>
        </p:nvCxnSpPr>
        <p:spPr>
          <a:xfrm>
            <a:off x="8086185" y="5483461"/>
            <a:ext cx="374247"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78 CuadroTexto"/>
          <p:cNvSpPr txBox="1"/>
          <p:nvPr/>
        </p:nvSpPr>
        <p:spPr>
          <a:xfrm>
            <a:off x="209665" y="5322134"/>
            <a:ext cx="2382848" cy="1015663"/>
          </a:xfrm>
          <a:prstGeom prst="rect">
            <a:avLst/>
          </a:prstGeom>
          <a:noFill/>
        </p:spPr>
        <p:txBody>
          <a:bodyPr wrap="square" rtlCol="0">
            <a:spAutoFit/>
          </a:bodyPr>
          <a:lstStyle/>
          <a:p>
            <a:r>
              <a:rPr lang="es-MX" sz="1000" dirty="0">
                <a:solidFill>
                  <a:srgbClr val="0358EF"/>
                </a:solidFill>
                <a:latin typeface="Lucida Bright" panose="02040602050505020304" pitchFamily="18" charset="0"/>
              </a:rPr>
              <a:t>Dizer: </a:t>
            </a:r>
            <a:r>
              <a:rPr lang="es-MX" sz="1000" b="1" dirty="0">
                <a:solidFill>
                  <a:srgbClr val="0358EF"/>
                </a:solidFill>
                <a:latin typeface="Lucida Bright" panose="02040602050505020304" pitchFamily="18" charset="0"/>
              </a:rPr>
              <a:t>“Sr(a) seu pedido está completo?”</a:t>
            </a:r>
            <a:r>
              <a:rPr lang="es-MX" sz="1000" dirty="0">
                <a:solidFill>
                  <a:srgbClr val="0358EF"/>
                </a:solidFill>
                <a:latin typeface="Lucida Bright" panose="02040602050505020304" pitchFamily="18" charset="0"/>
              </a:rPr>
              <a:t> </a:t>
            </a:r>
          </a:p>
          <a:p>
            <a:r>
              <a:rPr lang="es-MX" sz="1000" dirty="0">
                <a:solidFill>
                  <a:srgbClr val="0358EF"/>
                </a:solidFill>
                <a:latin typeface="Lucida Bright" panose="02040602050505020304" pitchFamily="18" charset="0"/>
              </a:rPr>
              <a:t>C</a:t>
            </a:r>
            <a:r>
              <a:rPr lang="es-MX" sz="1000" dirty="0" smtClean="0">
                <a:solidFill>
                  <a:srgbClr val="0358EF"/>
                </a:solidFill>
                <a:latin typeface="Lucida Bright" panose="02040602050505020304" pitchFamily="18" charset="0"/>
              </a:rPr>
              <a:t>olocar </a:t>
            </a:r>
            <a:r>
              <a:rPr lang="es-MX" sz="1000" dirty="0">
                <a:solidFill>
                  <a:srgbClr val="0358EF"/>
                </a:solidFill>
                <a:latin typeface="Lucida Bright" panose="02040602050505020304" pitchFamily="18" charset="0"/>
              </a:rPr>
              <a:t>os produtos sobre a mesa (em baixo pico). </a:t>
            </a:r>
          </a:p>
          <a:p>
            <a:r>
              <a:rPr lang="es-MX" sz="1000" dirty="0" smtClean="0">
                <a:solidFill>
                  <a:srgbClr val="0358EF"/>
                </a:solidFill>
                <a:latin typeface="Lucida Bright" panose="02040602050505020304" pitchFamily="18" charset="0"/>
              </a:rPr>
              <a:t>Em </a:t>
            </a:r>
            <a:r>
              <a:rPr lang="es-MX" sz="1000" dirty="0">
                <a:solidFill>
                  <a:srgbClr val="0358EF"/>
                </a:solidFill>
                <a:latin typeface="Lucida Bright" panose="02040602050505020304" pitchFamily="18" charset="0"/>
              </a:rPr>
              <a:t>alto pico, o cliente deve retirar o pedido no balcão.</a:t>
            </a:r>
          </a:p>
        </p:txBody>
      </p:sp>
      <p:sp>
        <p:nvSpPr>
          <p:cNvPr id="27" name="CaixaDeTexto 53"/>
          <p:cNvSpPr txBox="1"/>
          <p:nvPr/>
        </p:nvSpPr>
        <p:spPr>
          <a:xfrm>
            <a:off x="7496119" y="85893"/>
            <a:ext cx="1180131"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1.4</a:t>
            </a:r>
            <a:endParaRPr lang="pt-BR" sz="1300" b="1" dirty="0">
              <a:solidFill>
                <a:srgbClr val="0068AC"/>
              </a:solidFill>
            </a:endParaRPr>
          </a:p>
          <a:p>
            <a:r>
              <a:rPr lang="en-US" sz="1300" b="1" dirty="0" smtClean="0">
                <a:solidFill>
                  <a:srgbClr val="0068AC"/>
                </a:solidFill>
              </a:rPr>
              <a:t>Agosto/2017</a:t>
            </a:r>
            <a:endParaRPr lang="pt-BR" sz="1300" b="1" dirty="0">
              <a:solidFill>
                <a:srgbClr val="0068AC"/>
              </a:solidFill>
            </a:endParaRPr>
          </a:p>
        </p:txBody>
      </p:sp>
      <p:sp>
        <p:nvSpPr>
          <p:cNvPr id="28" name="Explosion 2 27"/>
          <p:cNvSpPr/>
          <p:nvPr/>
        </p:nvSpPr>
        <p:spPr>
          <a:xfrm rot="2725679">
            <a:off x="6692901" y="671264"/>
            <a:ext cx="914400" cy="914400"/>
          </a:xfrm>
          <a:prstGeom prst="irregularSeal2">
            <a:avLst/>
          </a:prstGeom>
          <a:solidFill>
            <a:srgbClr val="0358EF"/>
          </a:solidFill>
          <a:ln>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68AC"/>
              </a:solidFill>
            </a:endParaRPr>
          </a:p>
        </p:txBody>
      </p:sp>
      <p:sp>
        <p:nvSpPr>
          <p:cNvPr id="29" name="TextBox 28"/>
          <p:cNvSpPr txBox="1"/>
          <p:nvPr/>
        </p:nvSpPr>
        <p:spPr>
          <a:xfrm>
            <a:off x="6790934" y="983377"/>
            <a:ext cx="638316" cy="276999"/>
          </a:xfrm>
          <a:prstGeom prst="rect">
            <a:avLst/>
          </a:prstGeom>
          <a:noFill/>
          <a:ln>
            <a:noFill/>
          </a:ln>
        </p:spPr>
        <p:txBody>
          <a:bodyPr wrap="none" rtlCol="0">
            <a:spAutoFit/>
          </a:bodyPr>
          <a:lstStyle/>
          <a:p>
            <a:r>
              <a:rPr lang="en-US" sz="1200" b="1" dirty="0" smtClean="0">
                <a:solidFill>
                  <a:schemeClr val="bg1"/>
                </a:solidFill>
              </a:rPr>
              <a:t>NOVO</a:t>
            </a:r>
            <a:endParaRPr lang="pt-BR" sz="1200" b="1" dirty="0">
              <a:solidFill>
                <a:schemeClr val="bg1"/>
              </a:solidFill>
            </a:endParaRPr>
          </a:p>
        </p:txBody>
      </p:sp>
      <p:sp>
        <p:nvSpPr>
          <p:cNvPr id="30" name="Oval Callout 29"/>
          <p:cNvSpPr/>
          <p:nvPr/>
        </p:nvSpPr>
        <p:spPr>
          <a:xfrm>
            <a:off x="1777639" y="695152"/>
            <a:ext cx="5203930" cy="1008963"/>
          </a:xfrm>
          <a:prstGeom prst="wedgeEllipseCallout">
            <a:avLst>
              <a:gd name="adj1" fmla="val -40879"/>
              <a:gd name="adj2" fmla="val 6068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TextBox 30"/>
          <p:cNvSpPr txBox="1"/>
          <p:nvPr/>
        </p:nvSpPr>
        <p:spPr>
          <a:xfrm>
            <a:off x="2123155" y="873069"/>
            <a:ext cx="4738855" cy="646331"/>
          </a:xfrm>
          <a:prstGeom prst="rect">
            <a:avLst/>
          </a:prstGeom>
          <a:noFill/>
        </p:spPr>
        <p:txBody>
          <a:bodyPr wrap="square" rtlCol="0">
            <a:spAutoFit/>
          </a:bodyPr>
          <a:lstStyle/>
          <a:p>
            <a:r>
              <a:rPr lang="en-US" sz="1200" dirty="0" smtClean="0">
                <a:solidFill>
                  <a:srgbClr val="0070C0"/>
                </a:solidFill>
              </a:rPr>
              <a:t>No </a:t>
            </a:r>
            <a:r>
              <a:rPr lang="en-US" sz="1200" dirty="0" err="1" smtClean="0">
                <a:solidFill>
                  <a:srgbClr val="0070C0"/>
                </a:solidFill>
              </a:rPr>
              <a:t>momento</a:t>
            </a:r>
            <a:r>
              <a:rPr lang="en-US" sz="1200" dirty="0" smtClean="0">
                <a:solidFill>
                  <a:srgbClr val="0070C0"/>
                </a:solidFill>
              </a:rPr>
              <a:t> do </a:t>
            </a:r>
            <a:r>
              <a:rPr lang="en-US" sz="1200" dirty="0" err="1" smtClean="0">
                <a:solidFill>
                  <a:srgbClr val="0070C0"/>
                </a:solidFill>
              </a:rPr>
              <a:t>cliente</a:t>
            </a:r>
            <a:r>
              <a:rPr lang="en-US" sz="1200" dirty="0" smtClean="0">
                <a:solidFill>
                  <a:srgbClr val="0070C0"/>
                </a:solidFill>
              </a:rPr>
              <a:t> </a:t>
            </a:r>
            <a:r>
              <a:rPr lang="en-US" sz="1200" dirty="0" err="1" smtClean="0">
                <a:solidFill>
                  <a:srgbClr val="0070C0"/>
                </a:solidFill>
              </a:rPr>
              <a:t>apresentar</a:t>
            </a:r>
            <a:r>
              <a:rPr lang="en-US" sz="1200" dirty="0" smtClean="0">
                <a:solidFill>
                  <a:srgbClr val="0070C0"/>
                </a:solidFill>
              </a:rPr>
              <a:t> a forma de </a:t>
            </a:r>
            <a:r>
              <a:rPr lang="en-US" sz="1200" dirty="0" err="1" smtClean="0">
                <a:solidFill>
                  <a:srgbClr val="0070C0"/>
                </a:solidFill>
              </a:rPr>
              <a:t>pagamento</a:t>
            </a:r>
            <a:r>
              <a:rPr lang="en-US" sz="1200" dirty="0" smtClean="0">
                <a:solidFill>
                  <a:srgbClr val="0070C0"/>
                </a:solidFill>
              </a:rPr>
              <a:t> </a:t>
            </a:r>
            <a:r>
              <a:rPr lang="en-US" sz="1200" dirty="0" err="1" smtClean="0">
                <a:solidFill>
                  <a:srgbClr val="0070C0"/>
                </a:solidFill>
              </a:rPr>
              <a:t>como</a:t>
            </a:r>
            <a:r>
              <a:rPr lang="en-US" sz="1200" dirty="0" smtClean="0">
                <a:solidFill>
                  <a:srgbClr val="0070C0"/>
                </a:solidFill>
              </a:rPr>
              <a:t> </a:t>
            </a:r>
            <a:r>
              <a:rPr lang="en-US" sz="1200" dirty="0" err="1" smtClean="0">
                <a:solidFill>
                  <a:srgbClr val="0070C0"/>
                </a:solidFill>
              </a:rPr>
              <a:t>sendo</a:t>
            </a:r>
            <a:r>
              <a:rPr lang="en-US" sz="1200" dirty="0" smtClean="0">
                <a:solidFill>
                  <a:srgbClr val="0070C0"/>
                </a:solidFill>
              </a:rPr>
              <a:t> </a:t>
            </a:r>
            <a:r>
              <a:rPr lang="en-US" sz="1200" dirty="0" err="1" smtClean="0">
                <a:solidFill>
                  <a:srgbClr val="0070C0"/>
                </a:solidFill>
              </a:rPr>
              <a:t>cartão</a:t>
            </a:r>
            <a:r>
              <a:rPr lang="en-US" sz="1200" dirty="0" smtClean="0">
                <a:solidFill>
                  <a:srgbClr val="0070C0"/>
                </a:solidFill>
              </a:rPr>
              <a:t>, </a:t>
            </a:r>
            <a:r>
              <a:rPr lang="en-US" sz="1200" dirty="0" err="1" smtClean="0">
                <a:solidFill>
                  <a:srgbClr val="0070C0"/>
                </a:solidFill>
              </a:rPr>
              <a:t>dizer</a:t>
            </a:r>
            <a:r>
              <a:rPr lang="en-US" sz="1200" dirty="0" smtClean="0">
                <a:solidFill>
                  <a:srgbClr val="0070C0"/>
                </a:solidFill>
              </a:rPr>
              <a:t>: </a:t>
            </a:r>
            <a:r>
              <a:rPr lang="en-US" sz="1200" b="1" dirty="0" smtClean="0">
                <a:solidFill>
                  <a:srgbClr val="0070C0"/>
                </a:solidFill>
              </a:rPr>
              <a:t>- </a:t>
            </a:r>
            <a:r>
              <a:rPr lang="en-US" sz="1200" b="1" dirty="0" err="1" smtClean="0">
                <a:solidFill>
                  <a:srgbClr val="0070C0"/>
                </a:solidFill>
              </a:rPr>
              <a:t>Débito</a:t>
            </a:r>
            <a:r>
              <a:rPr lang="en-US" sz="1200" b="1" dirty="0" smtClean="0">
                <a:solidFill>
                  <a:srgbClr val="0070C0"/>
                </a:solidFill>
              </a:rPr>
              <a:t>, </a:t>
            </a:r>
            <a:r>
              <a:rPr lang="en-US" sz="1200" b="1" dirty="0" err="1" smtClean="0">
                <a:solidFill>
                  <a:srgbClr val="0070C0"/>
                </a:solidFill>
              </a:rPr>
              <a:t>sr</a:t>
            </a:r>
            <a:r>
              <a:rPr lang="en-US" sz="1200" b="1" dirty="0" smtClean="0">
                <a:solidFill>
                  <a:srgbClr val="0070C0"/>
                </a:solidFill>
              </a:rPr>
              <a:t>(a)?</a:t>
            </a:r>
          </a:p>
          <a:p>
            <a:r>
              <a:rPr lang="en-US" sz="1200" dirty="0" err="1" smtClean="0">
                <a:solidFill>
                  <a:srgbClr val="0070C0"/>
                </a:solidFill>
              </a:rPr>
              <a:t>Sempre</a:t>
            </a:r>
            <a:r>
              <a:rPr lang="en-US" sz="1200" dirty="0" smtClean="0">
                <a:solidFill>
                  <a:srgbClr val="0070C0"/>
                </a:solidFill>
              </a:rPr>
              <a:t> </a:t>
            </a:r>
            <a:r>
              <a:rPr lang="en-US" sz="1200" dirty="0" err="1" smtClean="0">
                <a:solidFill>
                  <a:srgbClr val="0070C0"/>
                </a:solidFill>
              </a:rPr>
              <a:t>induzir</a:t>
            </a:r>
            <a:r>
              <a:rPr lang="en-US" sz="1200" dirty="0" smtClean="0">
                <a:solidFill>
                  <a:srgbClr val="0070C0"/>
                </a:solidFill>
              </a:rPr>
              <a:t> a </a:t>
            </a:r>
            <a:r>
              <a:rPr lang="en-US" sz="1200" dirty="0" err="1" smtClean="0">
                <a:solidFill>
                  <a:srgbClr val="0070C0"/>
                </a:solidFill>
              </a:rPr>
              <a:t>venda</a:t>
            </a:r>
            <a:r>
              <a:rPr lang="en-US" sz="1200" dirty="0" smtClean="0">
                <a:solidFill>
                  <a:srgbClr val="0070C0"/>
                </a:solidFill>
              </a:rPr>
              <a:t> com </a:t>
            </a:r>
            <a:r>
              <a:rPr lang="en-US" sz="1200" dirty="0" err="1" smtClean="0">
                <a:solidFill>
                  <a:srgbClr val="0070C0"/>
                </a:solidFill>
              </a:rPr>
              <a:t>cartão</a:t>
            </a:r>
            <a:r>
              <a:rPr lang="en-US" sz="1200" dirty="0" smtClean="0">
                <a:solidFill>
                  <a:srgbClr val="0070C0"/>
                </a:solidFill>
              </a:rPr>
              <a:t> </a:t>
            </a:r>
            <a:r>
              <a:rPr lang="en-US" sz="1200" dirty="0" err="1" smtClean="0">
                <a:solidFill>
                  <a:srgbClr val="0070C0"/>
                </a:solidFill>
              </a:rPr>
              <a:t>por</a:t>
            </a:r>
            <a:r>
              <a:rPr lang="en-US" sz="1200" dirty="0" smtClean="0">
                <a:solidFill>
                  <a:srgbClr val="0070C0"/>
                </a:solidFill>
              </a:rPr>
              <a:t> </a:t>
            </a:r>
            <a:r>
              <a:rPr lang="en-US" sz="1200" dirty="0" err="1" smtClean="0">
                <a:solidFill>
                  <a:srgbClr val="0070C0"/>
                </a:solidFill>
              </a:rPr>
              <a:t>meio</a:t>
            </a:r>
            <a:r>
              <a:rPr lang="en-US" sz="1200" dirty="0" smtClean="0">
                <a:solidFill>
                  <a:srgbClr val="0070C0"/>
                </a:solidFill>
              </a:rPr>
              <a:t> do </a:t>
            </a:r>
            <a:r>
              <a:rPr lang="en-US" sz="1200" dirty="0" err="1" smtClean="0">
                <a:solidFill>
                  <a:srgbClr val="0070C0"/>
                </a:solidFill>
              </a:rPr>
              <a:t>débito</a:t>
            </a:r>
            <a:r>
              <a:rPr lang="en-US" sz="1200" dirty="0" smtClean="0">
                <a:solidFill>
                  <a:srgbClr val="0070C0"/>
                </a:solidFill>
              </a:rPr>
              <a:t>.</a:t>
            </a:r>
            <a:endParaRPr lang="pt-BR" sz="1200" dirty="0">
              <a:solidFill>
                <a:srgbClr val="0070C0"/>
              </a:solidFill>
            </a:endParaRPr>
          </a:p>
        </p:txBody>
      </p:sp>
      <p:cxnSp>
        <p:nvCxnSpPr>
          <p:cNvPr id="5" name="Straight Arrow Connector 4"/>
          <p:cNvCxnSpPr/>
          <p:nvPr/>
        </p:nvCxnSpPr>
        <p:spPr>
          <a:xfrm>
            <a:off x="1740908" y="4291310"/>
            <a:ext cx="0" cy="170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46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m 59"/>
          <p:cNvPicPr>
            <a:picLocks noChangeAspect="1"/>
          </p:cNvPicPr>
          <p:nvPr/>
        </p:nvPicPr>
        <p:blipFill>
          <a:blip r:embed="rId2"/>
          <a:stretch>
            <a:fillRect/>
          </a:stretch>
        </p:blipFill>
        <p:spPr>
          <a:xfrm>
            <a:off x="3635896" y="4149080"/>
            <a:ext cx="623178" cy="851944"/>
          </a:xfrm>
          <a:prstGeom prst="rect">
            <a:avLst/>
          </a:prstGeom>
        </p:spPr>
      </p:pic>
      <p:sp>
        <p:nvSpPr>
          <p:cNvPr id="2" name="Título 1"/>
          <p:cNvSpPr>
            <a:spLocks noGrp="1"/>
          </p:cNvSpPr>
          <p:nvPr>
            <p:ph type="title"/>
          </p:nvPr>
        </p:nvSpPr>
        <p:spPr>
          <a:xfrm>
            <a:off x="1570485" y="72789"/>
            <a:ext cx="6192688" cy="720080"/>
          </a:xfrm>
        </p:spPr>
        <p:txBody>
          <a:bodyPr>
            <a:normAutofit fontScale="90000"/>
          </a:bodyPr>
          <a:lstStyle/>
          <a:p>
            <a:r>
              <a:rPr lang="es-MX" dirty="0" smtClean="0"/>
              <a:t>Técnicas de venda Tradicional</a:t>
            </a:r>
            <a:r>
              <a:rPr lang="es-MX" dirty="0"/>
              <a:t/>
            </a:r>
            <a:br>
              <a:rPr lang="es-MX" dirty="0"/>
            </a:br>
            <a:r>
              <a:rPr lang="es-MX" sz="1400" dirty="0" smtClean="0"/>
              <a:t>APOIO DE MAXIMIZAÇÃO BOMBONIERE</a:t>
            </a:r>
            <a:r>
              <a:rPr lang="es-MX" dirty="0" smtClean="0"/>
              <a:t/>
            </a:r>
            <a:br>
              <a:rPr lang="es-MX" dirty="0" smtClean="0"/>
            </a:br>
            <a:endParaRPr lang="es-MX" dirty="0"/>
          </a:p>
        </p:txBody>
      </p:sp>
      <p:sp>
        <p:nvSpPr>
          <p:cNvPr id="5" name="4 Rectángulo redondeado"/>
          <p:cNvSpPr/>
          <p:nvPr/>
        </p:nvSpPr>
        <p:spPr>
          <a:xfrm>
            <a:off x="245152" y="917721"/>
            <a:ext cx="258700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068AC"/>
                </a:solidFill>
                <a:latin typeface="Lucida Bright" panose="02040602050505020304" pitchFamily="18" charset="0"/>
              </a:rPr>
              <a:t>PRIMEIRA MAXIMIZAÇÃO</a:t>
            </a:r>
            <a:endParaRPr lang="es-MX" sz="1400" b="1" dirty="0">
              <a:solidFill>
                <a:srgbClr val="0068AC"/>
              </a:solidFill>
              <a:latin typeface="Lucida Bright" panose="02040602050505020304" pitchFamily="18" charset="0"/>
            </a:endParaRPr>
          </a:p>
        </p:txBody>
      </p:sp>
      <p:sp>
        <p:nvSpPr>
          <p:cNvPr id="6" name="5 Rectángulo redondeado"/>
          <p:cNvSpPr/>
          <p:nvPr/>
        </p:nvSpPr>
        <p:spPr>
          <a:xfrm>
            <a:off x="206515" y="3699243"/>
            <a:ext cx="2520000" cy="2610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358EF"/>
              </a:solidFill>
              <a:latin typeface="Lucida Bright" panose="02040602050505020304" pitchFamily="18" charset="0"/>
            </a:endParaRPr>
          </a:p>
        </p:txBody>
      </p:sp>
      <p:sp>
        <p:nvSpPr>
          <p:cNvPr id="7" name="6 Rectángulo"/>
          <p:cNvSpPr/>
          <p:nvPr/>
        </p:nvSpPr>
        <p:spPr>
          <a:xfrm>
            <a:off x="395536" y="3573016"/>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0358EF"/>
                </a:solidFill>
                <a:latin typeface="Lucida Bright" panose="02040602050505020304" pitchFamily="18" charset="0"/>
              </a:rPr>
              <a:t>Exemplos</a:t>
            </a:r>
            <a:endParaRPr lang="es-MX" sz="1200" b="1" dirty="0">
              <a:solidFill>
                <a:srgbClr val="0358EF"/>
              </a:solidFill>
              <a:latin typeface="Lucida Bright" panose="02040602050505020304" pitchFamily="18" charset="0"/>
            </a:endParaRPr>
          </a:p>
        </p:txBody>
      </p:sp>
      <p:sp>
        <p:nvSpPr>
          <p:cNvPr id="8" name="7 Rectángulo redondeado"/>
          <p:cNvSpPr/>
          <p:nvPr/>
        </p:nvSpPr>
        <p:spPr>
          <a:xfrm>
            <a:off x="206797" y="836712"/>
            <a:ext cx="2664000" cy="590465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68AC"/>
              </a:solidFill>
              <a:latin typeface="Lucida Bright" panose="02040602050505020304" pitchFamily="18" charset="0"/>
            </a:endParaRPr>
          </a:p>
        </p:txBody>
      </p:sp>
      <p:grpSp>
        <p:nvGrpSpPr>
          <p:cNvPr id="9" name="8 Grupo"/>
          <p:cNvGrpSpPr/>
          <p:nvPr/>
        </p:nvGrpSpPr>
        <p:grpSpPr>
          <a:xfrm>
            <a:off x="827584" y="4506621"/>
            <a:ext cx="1152128" cy="1655023"/>
            <a:chOff x="1052607" y="4248091"/>
            <a:chExt cx="1152128" cy="1655023"/>
          </a:xfrm>
        </p:grpSpPr>
        <p:grpSp>
          <p:nvGrpSpPr>
            <p:cNvPr id="10" name="9 Grupo"/>
            <p:cNvGrpSpPr/>
            <p:nvPr/>
          </p:nvGrpSpPr>
          <p:grpSpPr>
            <a:xfrm>
              <a:off x="1052607" y="4248091"/>
              <a:ext cx="1152128" cy="1655023"/>
              <a:chOff x="1045344" y="4248091"/>
              <a:chExt cx="1152128" cy="1655023"/>
            </a:xfrm>
          </p:grpSpPr>
          <p:sp>
            <p:nvSpPr>
              <p:cNvPr id="15" name="14 CuadroTexto"/>
              <p:cNvSpPr txBox="1"/>
              <p:nvPr/>
            </p:nvSpPr>
            <p:spPr>
              <a:xfrm>
                <a:off x="1045344" y="4248091"/>
                <a:ext cx="1080120" cy="430887"/>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Por R$X mais</a:t>
                </a:r>
              </a:p>
            </p:txBody>
          </p:sp>
          <p:sp>
            <p:nvSpPr>
              <p:cNvPr id="18" name="17 CuadroTexto"/>
              <p:cNvSpPr txBox="1"/>
              <p:nvPr/>
            </p:nvSpPr>
            <p:spPr>
              <a:xfrm>
                <a:off x="1117352" y="5472227"/>
                <a:ext cx="1080120" cy="430887"/>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Por R$X mais</a:t>
                </a:r>
              </a:p>
            </p:txBody>
          </p:sp>
        </p:grpSp>
        <p:cxnSp>
          <p:nvCxnSpPr>
            <p:cNvPr id="11" name="Conector recto de flecha 127"/>
            <p:cNvCxnSpPr/>
            <p:nvPr/>
          </p:nvCxnSpPr>
          <p:spPr>
            <a:xfrm>
              <a:off x="1340703" y="4248091"/>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27"/>
            <p:cNvCxnSpPr/>
            <p:nvPr/>
          </p:nvCxnSpPr>
          <p:spPr>
            <a:xfrm>
              <a:off x="1340639" y="5472227"/>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grpSp>
      <p:sp>
        <p:nvSpPr>
          <p:cNvPr id="19" name="18 Rectángulo redondeado"/>
          <p:cNvSpPr/>
          <p:nvPr/>
        </p:nvSpPr>
        <p:spPr>
          <a:xfrm>
            <a:off x="3265608" y="917721"/>
            <a:ext cx="264600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068AC"/>
                </a:solidFill>
                <a:latin typeface="Lucida Bright" panose="02040602050505020304" pitchFamily="18" charset="0"/>
              </a:rPr>
              <a:t>SEGUNDA MAXIMIZAÇÃO</a:t>
            </a:r>
            <a:endParaRPr lang="es-MX" sz="1400" b="1" dirty="0">
              <a:solidFill>
                <a:srgbClr val="0068AC"/>
              </a:solidFill>
              <a:latin typeface="Lucida Bright" panose="02040602050505020304" pitchFamily="18" charset="0"/>
            </a:endParaRPr>
          </a:p>
        </p:txBody>
      </p:sp>
      <p:sp>
        <p:nvSpPr>
          <p:cNvPr id="20" name="19 Rectángulo redondeado"/>
          <p:cNvSpPr/>
          <p:nvPr/>
        </p:nvSpPr>
        <p:spPr>
          <a:xfrm>
            <a:off x="6300488" y="1133745"/>
            <a:ext cx="2664000" cy="2070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rgbClr val="0068AC"/>
                </a:solidFill>
                <a:latin typeface="Lucida Bright" panose="02040602050505020304" pitchFamily="18" charset="0"/>
              </a:rPr>
              <a:t>Procura-se incrementar </a:t>
            </a:r>
            <a:r>
              <a:rPr lang="es-MX" sz="1100" b="1" dirty="0" smtClean="0">
                <a:solidFill>
                  <a:srgbClr val="0068AC"/>
                </a:solidFill>
                <a:latin typeface="Lucida Bright" panose="02040602050505020304" pitchFamily="18" charset="0"/>
              </a:rPr>
              <a:t>mais </a:t>
            </a:r>
            <a:r>
              <a:rPr lang="es-MX" sz="1100" dirty="0" smtClean="0">
                <a:solidFill>
                  <a:srgbClr val="0068AC"/>
                </a:solidFill>
                <a:latin typeface="Lucida Bright" panose="02040602050505020304" pitchFamily="18" charset="0"/>
              </a:rPr>
              <a:t>produtos.</a:t>
            </a:r>
          </a:p>
          <a:p>
            <a:pPr algn="just"/>
            <a:endParaRPr lang="es-MX" sz="1100" dirty="0" smtClean="0">
              <a:solidFill>
                <a:srgbClr val="0068AC"/>
              </a:solidFill>
              <a:latin typeface="Lucida Bright" panose="02040602050505020304" pitchFamily="18" charset="0"/>
            </a:endParaRPr>
          </a:p>
          <a:p>
            <a:pPr algn="just"/>
            <a:r>
              <a:rPr lang="es-MX" sz="1100" dirty="0" smtClean="0">
                <a:solidFill>
                  <a:srgbClr val="0068AC"/>
                </a:solidFill>
                <a:latin typeface="Lucida Bright" panose="02040602050505020304" pitchFamily="18" charset="0"/>
              </a:rPr>
              <a:t>Se o cliente pedir alguma coisa salgada, oferecer bebida.</a:t>
            </a:r>
          </a:p>
          <a:p>
            <a:pPr algn="just"/>
            <a:endParaRPr lang="es-MX" sz="1100" dirty="0" smtClean="0">
              <a:solidFill>
                <a:srgbClr val="0068AC"/>
              </a:solidFill>
              <a:latin typeface="Lucida Bright" panose="02040602050505020304" pitchFamily="18" charset="0"/>
            </a:endParaRPr>
          </a:p>
          <a:p>
            <a:pPr algn="just"/>
            <a:r>
              <a:rPr lang="es-MX" sz="1100" dirty="0" smtClean="0">
                <a:solidFill>
                  <a:srgbClr val="0068AC"/>
                </a:solidFill>
                <a:latin typeface="Lucida Bright" panose="02040602050505020304" pitchFamily="18" charset="0"/>
              </a:rPr>
              <a:t>Se o cliente pedir bebida, oferecer alguma coisa salgada.</a:t>
            </a:r>
          </a:p>
          <a:p>
            <a:pPr algn="just"/>
            <a:endParaRPr lang="es-MX" sz="1100" dirty="0" smtClean="0">
              <a:solidFill>
                <a:srgbClr val="0068AC"/>
              </a:solidFill>
              <a:latin typeface="Lucida Bright" panose="02040602050505020304" pitchFamily="18" charset="0"/>
            </a:endParaRPr>
          </a:p>
          <a:p>
            <a:pPr algn="just"/>
            <a:r>
              <a:rPr lang="es-MX" sz="1100" dirty="0" smtClean="0">
                <a:solidFill>
                  <a:srgbClr val="0068AC"/>
                </a:solidFill>
                <a:latin typeface="Lucida Bright" panose="02040602050505020304" pitchFamily="18" charset="0"/>
              </a:rPr>
              <a:t>Se o cliente pedir bebidas e alguma coisa salgada, oferecer alguma coisa doce.</a:t>
            </a:r>
            <a:endParaRPr lang="es-MX" sz="1100" dirty="0">
              <a:solidFill>
                <a:srgbClr val="0068AC"/>
              </a:solidFill>
              <a:latin typeface="Lucida Bright" panose="02040602050505020304" pitchFamily="18" charset="0"/>
            </a:endParaRPr>
          </a:p>
        </p:txBody>
      </p:sp>
      <p:sp>
        <p:nvSpPr>
          <p:cNvPr id="21" name="20 Rectángulo redondeado"/>
          <p:cNvSpPr/>
          <p:nvPr/>
        </p:nvSpPr>
        <p:spPr>
          <a:xfrm>
            <a:off x="6329426" y="3843259"/>
            <a:ext cx="2520000" cy="2610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358EF"/>
              </a:solidFill>
              <a:latin typeface="Lucida Bright" panose="02040602050505020304" pitchFamily="18" charset="0"/>
            </a:endParaRPr>
          </a:p>
        </p:txBody>
      </p:sp>
      <p:sp>
        <p:nvSpPr>
          <p:cNvPr id="22" name="21 Rectángulo"/>
          <p:cNvSpPr/>
          <p:nvPr/>
        </p:nvSpPr>
        <p:spPr>
          <a:xfrm>
            <a:off x="6671160" y="3429000"/>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0358EF"/>
                </a:solidFill>
                <a:latin typeface="Lucida Bright" panose="02040602050505020304" pitchFamily="18" charset="0"/>
              </a:rPr>
              <a:t>Exemplos</a:t>
            </a:r>
            <a:endParaRPr lang="es-MX" sz="1200" b="1" dirty="0">
              <a:solidFill>
                <a:srgbClr val="0358EF"/>
              </a:solidFill>
              <a:latin typeface="Lucida Bright" panose="02040602050505020304" pitchFamily="18" charset="0"/>
            </a:endParaRPr>
          </a:p>
        </p:txBody>
      </p:sp>
      <p:sp>
        <p:nvSpPr>
          <p:cNvPr id="23" name="22 Rectángulo redondeado"/>
          <p:cNvSpPr/>
          <p:nvPr/>
        </p:nvSpPr>
        <p:spPr>
          <a:xfrm>
            <a:off x="3247608" y="839858"/>
            <a:ext cx="2664000" cy="5901510"/>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1100" dirty="0" smtClean="0">
              <a:solidFill>
                <a:srgbClr val="0068AC"/>
              </a:solidFill>
              <a:latin typeface="Lucida Bright" panose="02040602050505020304" pitchFamily="18" charset="0"/>
            </a:endParaRPr>
          </a:p>
        </p:txBody>
      </p:sp>
      <p:grpSp>
        <p:nvGrpSpPr>
          <p:cNvPr id="24" name="23 Grupo"/>
          <p:cNvGrpSpPr/>
          <p:nvPr/>
        </p:nvGrpSpPr>
        <p:grpSpPr>
          <a:xfrm>
            <a:off x="7019181" y="4050909"/>
            <a:ext cx="1195796" cy="1302403"/>
            <a:chOff x="3999814" y="4116215"/>
            <a:chExt cx="1195796" cy="1302403"/>
          </a:xfrm>
        </p:grpSpPr>
        <p:sp>
          <p:nvSpPr>
            <p:cNvPr id="27" name="26 CuadroTexto"/>
            <p:cNvSpPr txBox="1"/>
            <p:nvPr/>
          </p:nvSpPr>
          <p:spPr>
            <a:xfrm>
              <a:off x="4115490" y="4171269"/>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sp>
          <p:nvSpPr>
            <p:cNvPr id="29" name="28 CuadroTexto"/>
            <p:cNvSpPr txBox="1"/>
            <p:nvPr/>
          </p:nvSpPr>
          <p:spPr>
            <a:xfrm>
              <a:off x="3999814" y="5157008"/>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cxnSp>
          <p:nvCxnSpPr>
            <p:cNvPr id="31" name="Conector recto de flecha 127"/>
            <p:cNvCxnSpPr/>
            <p:nvPr/>
          </p:nvCxnSpPr>
          <p:spPr>
            <a:xfrm>
              <a:off x="4379101" y="4116215"/>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127"/>
            <p:cNvCxnSpPr/>
            <p:nvPr/>
          </p:nvCxnSpPr>
          <p:spPr>
            <a:xfrm>
              <a:off x="4269844" y="5104790"/>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grpSp>
      <p:sp>
        <p:nvSpPr>
          <p:cNvPr id="33" name="32 Rectángulo redondeado"/>
          <p:cNvSpPr/>
          <p:nvPr/>
        </p:nvSpPr>
        <p:spPr>
          <a:xfrm>
            <a:off x="6318460" y="917721"/>
            <a:ext cx="259200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068AC"/>
                </a:solidFill>
                <a:latin typeface="Lucida Bright" panose="02040602050505020304" pitchFamily="18" charset="0"/>
              </a:rPr>
              <a:t>TERCEIRA MAXIMIZAÇÃO</a:t>
            </a:r>
            <a:endParaRPr lang="es-MX" sz="1400" b="1" dirty="0">
              <a:solidFill>
                <a:srgbClr val="0068AC"/>
              </a:solidFill>
              <a:latin typeface="Lucida Bright" panose="02040602050505020304" pitchFamily="18" charset="0"/>
            </a:endParaRPr>
          </a:p>
        </p:txBody>
      </p:sp>
      <p:sp>
        <p:nvSpPr>
          <p:cNvPr id="34" name="33 Rectángulo redondeado"/>
          <p:cNvSpPr/>
          <p:nvPr/>
        </p:nvSpPr>
        <p:spPr>
          <a:xfrm>
            <a:off x="3269137" y="4347101"/>
            <a:ext cx="2520000" cy="2610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358EF"/>
              </a:solidFill>
              <a:latin typeface="Lucida Bright" panose="02040602050505020304" pitchFamily="18" charset="0"/>
            </a:endParaRPr>
          </a:p>
        </p:txBody>
      </p:sp>
      <p:sp>
        <p:nvSpPr>
          <p:cNvPr id="35" name="34 Rectángulo"/>
          <p:cNvSpPr/>
          <p:nvPr/>
        </p:nvSpPr>
        <p:spPr>
          <a:xfrm>
            <a:off x="3624790" y="2492896"/>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0068AC"/>
                </a:solidFill>
                <a:latin typeface="Lucida Bright" panose="02040602050505020304" pitchFamily="18" charset="0"/>
              </a:rPr>
              <a:t>Exemplos</a:t>
            </a:r>
            <a:endParaRPr lang="es-MX" sz="1200" b="1" dirty="0">
              <a:solidFill>
                <a:srgbClr val="0068AC"/>
              </a:solidFill>
              <a:latin typeface="Lucida Bright" panose="02040602050505020304" pitchFamily="18" charset="0"/>
            </a:endParaRPr>
          </a:p>
        </p:txBody>
      </p:sp>
      <p:sp>
        <p:nvSpPr>
          <p:cNvPr id="36" name="35 Rectángulo redondeado"/>
          <p:cNvSpPr/>
          <p:nvPr/>
        </p:nvSpPr>
        <p:spPr>
          <a:xfrm>
            <a:off x="6273485" y="836712"/>
            <a:ext cx="2664000" cy="5904656"/>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MX" sz="1100" dirty="0">
              <a:solidFill>
                <a:srgbClr val="0068AC"/>
              </a:solidFill>
              <a:latin typeface="Lucida Bright" panose="02040602050505020304" pitchFamily="18" charset="0"/>
            </a:endParaRPr>
          </a:p>
        </p:txBody>
      </p:sp>
      <p:sp>
        <p:nvSpPr>
          <p:cNvPr id="37" name="36 Rectángulo redondeado"/>
          <p:cNvSpPr/>
          <p:nvPr/>
        </p:nvSpPr>
        <p:spPr>
          <a:xfrm>
            <a:off x="3281736" y="1629589"/>
            <a:ext cx="2629872" cy="13043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rgbClr val="0068AC"/>
                </a:solidFill>
                <a:latin typeface="Lucida Bright" panose="02040602050505020304" pitchFamily="18" charset="0"/>
              </a:rPr>
              <a:t>Procura-se incorporar </a:t>
            </a:r>
            <a:r>
              <a:rPr lang="es-MX" sz="1100" b="1" dirty="0" smtClean="0">
                <a:solidFill>
                  <a:srgbClr val="0068AC"/>
                </a:solidFill>
                <a:latin typeface="Lucida Bright" panose="02040602050505020304" pitchFamily="18" charset="0"/>
              </a:rPr>
              <a:t>extras</a:t>
            </a:r>
            <a:r>
              <a:rPr lang="es-MX" sz="1100" dirty="0" smtClean="0">
                <a:solidFill>
                  <a:srgbClr val="0068AC"/>
                </a:solidFill>
                <a:latin typeface="Lucida Bright" panose="02040602050505020304" pitchFamily="18" charset="0"/>
              </a:rPr>
              <a:t> ao pedido, de acordo com os produtos solicitados pelo cliente.</a:t>
            </a:r>
          </a:p>
          <a:p>
            <a:pPr algn="just"/>
            <a:endParaRPr lang="es-MX" sz="1100" dirty="0">
              <a:solidFill>
                <a:srgbClr val="0068AC"/>
              </a:solidFill>
              <a:latin typeface="Lucida Bright" panose="02040602050505020304" pitchFamily="18" charset="0"/>
            </a:endParaRPr>
          </a:p>
        </p:txBody>
      </p:sp>
      <p:grpSp>
        <p:nvGrpSpPr>
          <p:cNvPr id="38" name="37 Grupo"/>
          <p:cNvGrpSpPr/>
          <p:nvPr/>
        </p:nvGrpSpPr>
        <p:grpSpPr>
          <a:xfrm>
            <a:off x="4139952" y="3374626"/>
            <a:ext cx="1128372" cy="1485746"/>
            <a:chOff x="7063275" y="4654361"/>
            <a:chExt cx="1128372" cy="1485746"/>
          </a:xfrm>
        </p:grpSpPr>
        <p:sp>
          <p:nvSpPr>
            <p:cNvPr id="39" name="38 CuadroTexto"/>
            <p:cNvSpPr txBox="1"/>
            <p:nvPr/>
          </p:nvSpPr>
          <p:spPr>
            <a:xfrm>
              <a:off x="7063275" y="5878497"/>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sp>
          <p:nvSpPr>
            <p:cNvPr id="43" name="42 CuadroTexto"/>
            <p:cNvSpPr txBox="1"/>
            <p:nvPr/>
          </p:nvSpPr>
          <p:spPr>
            <a:xfrm>
              <a:off x="7111527" y="4654361"/>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cxnSp>
          <p:nvCxnSpPr>
            <p:cNvPr id="45" name="Conector recto de flecha 127"/>
            <p:cNvCxnSpPr/>
            <p:nvPr/>
          </p:nvCxnSpPr>
          <p:spPr>
            <a:xfrm>
              <a:off x="7353980" y="4654361"/>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ector recto de flecha 127"/>
            <p:cNvCxnSpPr/>
            <p:nvPr/>
          </p:nvCxnSpPr>
          <p:spPr>
            <a:xfrm>
              <a:off x="7328603" y="5878497"/>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grpSp>
      <p:sp>
        <p:nvSpPr>
          <p:cNvPr id="47" name="46 Rectángulo redondeado"/>
          <p:cNvSpPr/>
          <p:nvPr/>
        </p:nvSpPr>
        <p:spPr>
          <a:xfrm>
            <a:off x="172396" y="1223755"/>
            <a:ext cx="2736000" cy="2070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rgbClr val="0068AC"/>
                </a:solidFill>
                <a:latin typeface="Lucida Bright" panose="02040602050505020304" pitchFamily="18" charset="0"/>
              </a:rPr>
              <a:t>Procura-se incrementar o </a:t>
            </a:r>
            <a:r>
              <a:rPr lang="es-MX" sz="1100" b="1" dirty="0" smtClean="0">
                <a:solidFill>
                  <a:srgbClr val="0068AC"/>
                </a:solidFill>
                <a:latin typeface="Lucida Bright" panose="02040602050505020304" pitchFamily="18" charset="0"/>
              </a:rPr>
              <a:t>tamanho</a:t>
            </a:r>
            <a:r>
              <a:rPr lang="es-MX" sz="1100" dirty="0" smtClean="0">
                <a:solidFill>
                  <a:srgbClr val="0068AC"/>
                </a:solidFill>
                <a:latin typeface="Lucida Bright" panose="02040602050505020304" pitchFamily="18" charset="0"/>
              </a:rPr>
              <a:t> dos produtos. </a:t>
            </a:r>
          </a:p>
          <a:p>
            <a:pPr algn="just"/>
            <a:endParaRPr lang="es-MX" sz="1100" dirty="0" smtClean="0">
              <a:solidFill>
                <a:srgbClr val="0068AC"/>
              </a:solidFill>
              <a:latin typeface="Lucida Bright" panose="02040602050505020304" pitchFamily="18" charset="0"/>
            </a:endParaRPr>
          </a:p>
          <a:p>
            <a:pPr algn="just"/>
            <a:r>
              <a:rPr lang="es-MX" sz="1100" dirty="0">
                <a:solidFill>
                  <a:srgbClr val="0068AC"/>
                </a:solidFill>
                <a:latin typeface="Lucida Bright" panose="02040602050505020304" pitchFamily="18" charset="0"/>
              </a:rPr>
              <a:t>Se o cliente não mencionar o tamanho do produto, dizer: “Pipoca ou refrigerante/suco grande Sr(a)?</a:t>
            </a:r>
          </a:p>
          <a:p>
            <a:pPr algn="just"/>
            <a:endParaRPr lang="es-MX" sz="1100" dirty="0" smtClean="0">
              <a:solidFill>
                <a:srgbClr val="0068AC"/>
              </a:solidFill>
              <a:latin typeface="Lucida Bright" panose="02040602050505020304" pitchFamily="18" charset="0"/>
            </a:endParaRPr>
          </a:p>
          <a:p>
            <a:pPr algn="just"/>
            <a:r>
              <a:rPr lang="es-MX" sz="1100" dirty="0" smtClean="0">
                <a:solidFill>
                  <a:srgbClr val="0068AC"/>
                </a:solidFill>
                <a:latin typeface="Lucida Bright" panose="02040602050505020304" pitchFamily="18" charset="0"/>
              </a:rPr>
              <a:t>Se ele não aceitar, mencionar que por apenas R$xx.xx é possível levar o produto de maior tamanho.</a:t>
            </a:r>
          </a:p>
          <a:p>
            <a:pPr algn="just"/>
            <a:r>
              <a:rPr lang="es-MX" sz="1100" dirty="0" smtClean="0">
                <a:solidFill>
                  <a:srgbClr val="0068AC"/>
                </a:solidFill>
                <a:latin typeface="Lucida Bright" panose="02040602050505020304" pitchFamily="18" charset="0"/>
              </a:rPr>
              <a:t>.</a:t>
            </a:r>
            <a:endParaRPr lang="es-MX" sz="1100" dirty="0">
              <a:solidFill>
                <a:srgbClr val="0068AC"/>
              </a:solidFill>
              <a:latin typeface="Lucida Bright" panose="02040602050505020304" pitchFamily="18" charset="0"/>
            </a:endParaRPr>
          </a:p>
        </p:txBody>
      </p:sp>
      <p:pic>
        <p:nvPicPr>
          <p:cNvPr id="50" name="Imagem 49"/>
          <p:cNvPicPr>
            <a:picLocks noChangeAspect="1"/>
          </p:cNvPicPr>
          <p:nvPr/>
        </p:nvPicPr>
        <p:blipFill>
          <a:blip r:embed="rId3"/>
          <a:stretch>
            <a:fillRect/>
          </a:stretch>
        </p:blipFill>
        <p:spPr>
          <a:xfrm>
            <a:off x="3391984" y="3068960"/>
            <a:ext cx="936668" cy="704731"/>
          </a:xfrm>
          <a:prstGeom prst="rect">
            <a:avLst/>
          </a:prstGeom>
        </p:spPr>
      </p:pic>
      <p:pic>
        <p:nvPicPr>
          <p:cNvPr id="51" name="Imagem 50"/>
          <p:cNvPicPr>
            <a:picLocks noChangeAspect="1"/>
          </p:cNvPicPr>
          <p:nvPr/>
        </p:nvPicPr>
        <p:blipFill>
          <a:blip r:embed="rId4"/>
          <a:stretch>
            <a:fillRect/>
          </a:stretch>
        </p:blipFill>
        <p:spPr>
          <a:xfrm>
            <a:off x="5224104" y="3212976"/>
            <a:ext cx="536217" cy="509672"/>
          </a:xfrm>
          <a:prstGeom prst="rect">
            <a:avLst/>
          </a:prstGeom>
        </p:spPr>
      </p:pic>
      <p:pic>
        <p:nvPicPr>
          <p:cNvPr id="54" name="Imagem 53"/>
          <p:cNvPicPr>
            <a:picLocks noChangeAspect="1"/>
          </p:cNvPicPr>
          <p:nvPr/>
        </p:nvPicPr>
        <p:blipFill>
          <a:blip r:embed="rId5"/>
          <a:stretch>
            <a:fillRect/>
          </a:stretch>
        </p:blipFill>
        <p:spPr>
          <a:xfrm>
            <a:off x="5088225" y="4365104"/>
            <a:ext cx="635903" cy="554697"/>
          </a:xfrm>
          <a:prstGeom prst="rect">
            <a:avLst/>
          </a:prstGeom>
        </p:spPr>
      </p:pic>
      <p:pic>
        <p:nvPicPr>
          <p:cNvPr id="49" name="Picture 3"/>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4511" y="5815702"/>
            <a:ext cx="784855" cy="569617"/>
          </a:xfrm>
          <a:prstGeom prst="rect">
            <a:avLst/>
          </a:prstGeom>
          <a:noFill/>
          <a:ln w="9525">
            <a:noFill/>
            <a:miter lim="800000"/>
            <a:headEnd/>
            <a:tailEnd/>
          </a:ln>
        </p:spPr>
      </p:pic>
      <p:sp>
        <p:nvSpPr>
          <p:cNvPr id="57" name="28 CuadroTexto"/>
          <p:cNvSpPr txBox="1"/>
          <p:nvPr/>
        </p:nvSpPr>
        <p:spPr>
          <a:xfrm>
            <a:off x="7164288" y="6010499"/>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cxnSp>
        <p:nvCxnSpPr>
          <p:cNvPr id="58" name="Conector recto de flecha 127"/>
          <p:cNvCxnSpPr/>
          <p:nvPr/>
        </p:nvCxnSpPr>
        <p:spPr>
          <a:xfrm>
            <a:off x="7434318" y="5958281"/>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pic>
        <p:nvPicPr>
          <p:cNvPr id="3" name="Imagem 2"/>
          <p:cNvPicPr>
            <a:picLocks noChangeAspect="1"/>
          </p:cNvPicPr>
          <p:nvPr/>
        </p:nvPicPr>
        <p:blipFill>
          <a:blip r:embed="rId7"/>
          <a:stretch>
            <a:fillRect/>
          </a:stretch>
        </p:blipFill>
        <p:spPr>
          <a:xfrm>
            <a:off x="1869852" y="4005064"/>
            <a:ext cx="911328" cy="1021646"/>
          </a:xfrm>
          <a:prstGeom prst="rect">
            <a:avLst/>
          </a:prstGeom>
        </p:spPr>
      </p:pic>
      <p:pic>
        <p:nvPicPr>
          <p:cNvPr id="4" name="Imagem 3"/>
          <p:cNvPicPr>
            <a:picLocks noChangeAspect="1"/>
          </p:cNvPicPr>
          <p:nvPr/>
        </p:nvPicPr>
        <p:blipFill>
          <a:blip r:embed="rId8"/>
          <a:stretch>
            <a:fillRect/>
          </a:stretch>
        </p:blipFill>
        <p:spPr>
          <a:xfrm>
            <a:off x="320559" y="4149080"/>
            <a:ext cx="608544" cy="736572"/>
          </a:xfrm>
          <a:prstGeom prst="rect">
            <a:avLst/>
          </a:prstGeom>
        </p:spPr>
      </p:pic>
      <p:pic>
        <p:nvPicPr>
          <p:cNvPr id="40" name="Imagem 39"/>
          <p:cNvPicPr>
            <a:picLocks noChangeAspect="1"/>
          </p:cNvPicPr>
          <p:nvPr/>
        </p:nvPicPr>
        <p:blipFill>
          <a:blip r:embed="rId9"/>
          <a:stretch>
            <a:fillRect/>
          </a:stretch>
        </p:blipFill>
        <p:spPr>
          <a:xfrm>
            <a:off x="437723" y="5661489"/>
            <a:ext cx="481499" cy="765297"/>
          </a:xfrm>
          <a:prstGeom prst="rect">
            <a:avLst/>
          </a:prstGeom>
        </p:spPr>
      </p:pic>
      <p:pic>
        <p:nvPicPr>
          <p:cNvPr id="41" name="Imagem 40"/>
          <p:cNvPicPr>
            <a:picLocks noChangeAspect="1"/>
          </p:cNvPicPr>
          <p:nvPr/>
        </p:nvPicPr>
        <p:blipFill>
          <a:blip r:embed="rId2"/>
          <a:stretch>
            <a:fillRect/>
          </a:stretch>
        </p:blipFill>
        <p:spPr>
          <a:xfrm>
            <a:off x="1965951" y="5445224"/>
            <a:ext cx="735584" cy="1005613"/>
          </a:xfrm>
          <a:prstGeom prst="rect">
            <a:avLst/>
          </a:prstGeom>
        </p:spPr>
      </p:pic>
      <p:pic>
        <p:nvPicPr>
          <p:cNvPr id="59" name="Imagem 58"/>
          <p:cNvPicPr>
            <a:picLocks noChangeAspect="1"/>
          </p:cNvPicPr>
          <p:nvPr/>
        </p:nvPicPr>
        <p:blipFill>
          <a:blip r:embed="rId7"/>
          <a:stretch>
            <a:fillRect/>
          </a:stretch>
        </p:blipFill>
        <p:spPr>
          <a:xfrm>
            <a:off x="3332666" y="4459853"/>
            <a:ext cx="737149" cy="826382"/>
          </a:xfrm>
          <a:prstGeom prst="rect">
            <a:avLst/>
          </a:prstGeom>
        </p:spPr>
      </p:pic>
      <p:pic>
        <p:nvPicPr>
          <p:cNvPr id="61" name="Imagem 60"/>
          <p:cNvPicPr>
            <a:picLocks noChangeAspect="1"/>
          </p:cNvPicPr>
          <p:nvPr/>
        </p:nvPicPr>
        <p:blipFill>
          <a:blip r:embed="rId7"/>
          <a:stretch>
            <a:fillRect/>
          </a:stretch>
        </p:blipFill>
        <p:spPr>
          <a:xfrm>
            <a:off x="6421384" y="3595857"/>
            <a:ext cx="737149" cy="826382"/>
          </a:xfrm>
          <a:prstGeom prst="rect">
            <a:avLst/>
          </a:prstGeom>
        </p:spPr>
      </p:pic>
      <p:pic>
        <p:nvPicPr>
          <p:cNvPr id="62" name="Imagem 61"/>
          <p:cNvPicPr>
            <a:picLocks noChangeAspect="1"/>
          </p:cNvPicPr>
          <p:nvPr/>
        </p:nvPicPr>
        <p:blipFill>
          <a:blip r:embed="rId2"/>
          <a:stretch>
            <a:fillRect/>
          </a:stretch>
        </p:blipFill>
        <p:spPr>
          <a:xfrm>
            <a:off x="8215068" y="3688746"/>
            <a:ext cx="623178" cy="851944"/>
          </a:xfrm>
          <a:prstGeom prst="rect">
            <a:avLst/>
          </a:prstGeom>
        </p:spPr>
      </p:pic>
      <p:pic>
        <p:nvPicPr>
          <p:cNvPr id="63" name="Imagem 62"/>
          <p:cNvPicPr>
            <a:picLocks noChangeAspect="1"/>
          </p:cNvPicPr>
          <p:nvPr/>
        </p:nvPicPr>
        <p:blipFill>
          <a:blip r:embed="rId2"/>
          <a:stretch>
            <a:fillRect/>
          </a:stretch>
        </p:blipFill>
        <p:spPr>
          <a:xfrm>
            <a:off x="6497730" y="4555046"/>
            <a:ext cx="623178" cy="851944"/>
          </a:xfrm>
          <a:prstGeom prst="rect">
            <a:avLst/>
          </a:prstGeom>
        </p:spPr>
      </p:pic>
      <p:pic>
        <p:nvPicPr>
          <p:cNvPr id="64" name="Imagem 63"/>
          <p:cNvPicPr>
            <a:picLocks noChangeAspect="1"/>
          </p:cNvPicPr>
          <p:nvPr/>
        </p:nvPicPr>
        <p:blipFill>
          <a:blip r:embed="rId7"/>
          <a:stretch>
            <a:fillRect/>
          </a:stretch>
        </p:blipFill>
        <p:spPr>
          <a:xfrm>
            <a:off x="8125778" y="4690488"/>
            <a:ext cx="737149" cy="826382"/>
          </a:xfrm>
          <a:prstGeom prst="rect">
            <a:avLst/>
          </a:prstGeom>
        </p:spPr>
      </p:pic>
      <p:pic>
        <p:nvPicPr>
          <p:cNvPr id="65" name="Imagem 64"/>
          <p:cNvPicPr>
            <a:picLocks noChangeAspect="1"/>
          </p:cNvPicPr>
          <p:nvPr/>
        </p:nvPicPr>
        <p:blipFill>
          <a:blip r:embed="rId2"/>
          <a:stretch>
            <a:fillRect/>
          </a:stretch>
        </p:blipFill>
        <p:spPr>
          <a:xfrm>
            <a:off x="6685126" y="5645489"/>
            <a:ext cx="623178" cy="851944"/>
          </a:xfrm>
          <a:prstGeom prst="rect">
            <a:avLst/>
          </a:prstGeom>
        </p:spPr>
      </p:pic>
      <p:pic>
        <p:nvPicPr>
          <p:cNvPr id="66" name="Imagem 65"/>
          <p:cNvPicPr>
            <a:picLocks noChangeAspect="1"/>
          </p:cNvPicPr>
          <p:nvPr/>
        </p:nvPicPr>
        <p:blipFill>
          <a:blip r:embed="rId7"/>
          <a:stretch>
            <a:fillRect/>
          </a:stretch>
        </p:blipFill>
        <p:spPr>
          <a:xfrm>
            <a:off x="6425722" y="5805264"/>
            <a:ext cx="666558" cy="747246"/>
          </a:xfrm>
          <a:prstGeom prst="rect">
            <a:avLst/>
          </a:prstGeom>
        </p:spPr>
      </p:pic>
      <p:sp>
        <p:nvSpPr>
          <p:cNvPr id="52" name="36 Rectángulo redondeado"/>
          <p:cNvSpPr/>
          <p:nvPr/>
        </p:nvSpPr>
        <p:spPr>
          <a:xfrm>
            <a:off x="3203848" y="5725044"/>
            <a:ext cx="2629872" cy="13043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rgbClr val="0358EF"/>
                </a:solidFill>
                <a:latin typeface="Lucida Bright" panose="02040602050505020304" pitchFamily="18" charset="0"/>
              </a:rPr>
              <a:t>Nota: O funcion</a:t>
            </a:r>
            <a:r>
              <a:rPr lang="pt-BR" sz="1100" dirty="0" smtClean="0">
                <a:solidFill>
                  <a:srgbClr val="0358EF"/>
                </a:solidFill>
                <a:latin typeface="Lucida Bright" panose="02040602050505020304" pitchFamily="18" charset="0"/>
              </a:rPr>
              <a:t>ário poderá oferecer o </a:t>
            </a:r>
            <a:r>
              <a:rPr lang="pt-BR" sz="1100" i="1" dirty="0" smtClean="0">
                <a:solidFill>
                  <a:srgbClr val="0358EF"/>
                </a:solidFill>
                <a:latin typeface="Lucida Bright" panose="02040602050505020304" pitchFamily="18" charset="0"/>
              </a:rPr>
              <a:t>cheddar</a:t>
            </a:r>
            <a:r>
              <a:rPr lang="pt-BR" sz="1100" dirty="0" smtClean="0">
                <a:solidFill>
                  <a:srgbClr val="0358EF"/>
                </a:solidFill>
                <a:latin typeface="Lucida Bright" panose="02040602050505020304" pitchFamily="18" charset="0"/>
              </a:rPr>
              <a:t> para acompanhar o pão de queijo e</a:t>
            </a:r>
            <a:r>
              <a:rPr lang="en-US" sz="1100" dirty="0" smtClean="0">
                <a:solidFill>
                  <a:srgbClr val="0358EF"/>
                </a:solidFill>
                <a:latin typeface="Lucida Bright" panose="02040602050505020304" pitchFamily="18" charset="0"/>
              </a:rPr>
              <a:t>/ ou </a:t>
            </a:r>
            <a:r>
              <a:rPr lang="en-US" sz="1100" i="1" dirty="0" smtClean="0">
                <a:solidFill>
                  <a:srgbClr val="0358EF"/>
                </a:solidFill>
                <a:latin typeface="Lucida Bright" panose="02040602050505020304" pitchFamily="18" charset="0"/>
              </a:rPr>
              <a:t>hot dog.</a:t>
            </a:r>
            <a:endParaRPr lang="es-MX" sz="1100" i="1" dirty="0" smtClean="0">
              <a:solidFill>
                <a:srgbClr val="0358EF"/>
              </a:solidFill>
              <a:latin typeface="Lucida Bright" panose="02040602050505020304" pitchFamily="18" charset="0"/>
            </a:endParaRPr>
          </a:p>
          <a:p>
            <a:pPr algn="just"/>
            <a:endParaRPr lang="es-MX" sz="1100" dirty="0">
              <a:solidFill>
                <a:srgbClr val="0358EF"/>
              </a:solidFill>
              <a:latin typeface="Lucida Bright" panose="02040602050505020304" pitchFamily="18" charset="0"/>
            </a:endParaRPr>
          </a:p>
        </p:txBody>
      </p:sp>
      <p:sp>
        <p:nvSpPr>
          <p:cNvPr id="55" name="CaixaDeTexto 54"/>
          <p:cNvSpPr txBox="1"/>
          <p:nvPr/>
        </p:nvSpPr>
        <p:spPr>
          <a:xfrm>
            <a:off x="3203848" y="5301208"/>
            <a:ext cx="1296144" cy="246221"/>
          </a:xfrm>
          <a:prstGeom prst="rect">
            <a:avLst/>
          </a:prstGeom>
          <a:noFill/>
        </p:spPr>
        <p:txBody>
          <a:bodyPr wrap="square" rtlCol="0">
            <a:spAutoFit/>
          </a:bodyPr>
          <a:lstStyle/>
          <a:p>
            <a:r>
              <a:rPr lang="pt-BR" sz="1000" b="1" dirty="0">
                <a:solidFill>
                  <a:srgbClr val="0358EF"/>
                </a:solidFill>
              </a:rPr>
              <a:t>a</a:t>
            </a:r>
            <a:r>
              <a:rPr lang="pt-BR" sz="1000" b="1" dirty="0" smtClean="0">
                <a:solidFill>
                  <a:srgbClr val="0358EF"/>
                </a:solidFill>
              </a:rPr>
              <a:t>limento + bebida</a:t>
            </a:r>
            <a:endParaRPr lang="en-US" sz="1000" b="1" dirty="0">
              <a:solidFill>
                <a:srgbClr val="0358EF"/>
              </a:solidFill>
            </a:endParaRPr>
          </a:p>
        </p:txBody>
      </p:sp>
      <p:sp>
        <p:nvSpPr>
          <p:cNvPr id="56" name="CaixaDeTexto 55"/>
          <p:cNvSpPr txBox="1"/>
          <p:nvPr/>
        </p:nvSpPr>
        <p:spPr>
          <a:xfrm>
            <a:off x="1835696" y="6423139"/>
            <a:ext cx="1056700" cy="246221"/>
          </a:xfrm>
          <a:prstGeom prst="rect">
            <a:avLst/>
          </a:prstGeom>
          <a:noFill/>
        </p:spPr>
        <p:txBody>
          <a:bodyPr wrap="square" rtlCol="0">
            <a:spAutoFit/>
          </a:bodyPr>
          <a:lstStyle/>
          <a:p>
            <a:r>
              <a:rPr lang="pt-BR" sz="1000" b="1" dirty="0" smtClean="0">
                <a:solidFill>
                  <a:srgbClr val="0358EF"/>
                </a:solidFill>
              </a:rPr>
              <a:t>bebida</a:t>
            </a:r>
            <a:endParaRPr lang="en-US" sz="1000" b="1" dirty="0">
              <a:solidFill>
                <a:srgbClr val="0358EF"/>
              </a:solidFill>
            </a:endParaRPr>
          </a:p>
        </p:txBody>
      </p:sp>
      <p:sp>
        <p:nvSpPr>
          <p:cNvPr id="67" name="CaixaDeTexto 66"/>
          <p:cNvSpPr txBox="1"/>
          <p:nvPr/>
        </p:nvSpPr>
        <p:spPr>
          <a:xfrm>
            <a:off x="4932040" y="3717032"/>
            <a:ext cx="1056700" cy="400110"/>
          </a:xfrm>
          <a:prstGeom prst="rect">
            <a:avLst/>
          </a:prstGeom>
          <a:noFill/>
        </p:spPr>
        <p:txBody>
          <a:bodyPr wrap="square" rtlCol="0">
            <a:spAutoFit/>
          </a:bodyPr>
          <a:lstStyle/>
          <a:p>
            <a:r>
              <a:rPr lang="pt-BR" sz="1000" b="1" dirty="0">
                <a:solidFill>
                  <a:srgbClr val="0358EF"/>
                </a:solidFill>
              </a:rPr>
              <a:t>c</a:t>
            </a:r>
            <a:r>
              <a:rPr lang="pt-BR" sz="1000" b="1" dirty="0" smtClean="0">
                <a:solidFill>
                  <a:srgbClr val="0358EF"/>
                </a:solidFill>
              </a:rPr>
              <a:t>omplemento</a:t>
            </a:r>
            <a:br>
              <a:rPr lang="pt-BR" sz="1000" b="1" dirty="0" smtClean="0">
                <a:solidFill>
                  <a:srgbClr val="0358EF"/>
                </a:solidFill>
              </a:rPr>
            </a:br>
            <a:r>
              <a:rPr lang="pt-BR" sz="1000" b="1" dirty="0" smtClean="0">
                <a:solidFill>
                  <a:srgbClr val="0358EF"/>
                </a:solidFill>
              </a:rPr>
              <a:t>extra</a:t>
            </a:r>
            <a:endParaRPr lang="en-US" sz="1000" b="1" dirty="0">
              <a:solidFill>
                <a:srgbClr val="0358EF"/>
              </a:solidFill>
            </a:endParaRPr>
          </a:p>
        </p:txBody>
      </p:sp>
      <p:sp>
        <p:nvSpPr>
          <p:cNvPr id="68" name="CaixaDeTexto 67"/>
          <p:cNvSpPr txBox="1"/>
          <p:nvPr/>
        </p:nvSpPr>
        <p:spPr>
          <a:xfrm>
            <a:off x="251520" y="4941168"/>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69" name="CaixaDeTexto 68"/>
          <p:cNvSpPr txBox="1"/>
          <p:nvPr/>
        </p:nvSpPr>
        <p:spPr>
          <a:xfrm>
            <a:off x="1691680" y="4982979"/>
            <a:ext cx="1152128"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70" name="CaixaDeTexto 69"/>
          <p:cNvSpPr txBox="1"/>
          <p:nvPr/>
        </p:nvSpPr>
        <p:spPr>
          <a:xfrm>
            <a:off x="323528" y="6453336"/>
            <a:ext cx="1056700" cy="246221"/>
          </a:xfrm>
          <a:prstGeom prst="rect">
            <a:avLst/>
          </a:prstGeom>
          <a:noFill/>
        </p:spPr>
        <p:txBody>
          <a:bodyPr wrap="square" rtlCol="0">
            <a:spAutoFit/>
          </a:bodyPr>
          <a:lstStyle/>
          <a:p>
            <a:r>
              <a:rPr lang="pt-BR" sz="1000" b="1" dirty="0" smtClean="0">
                <a:solidFill>
                  <a:srgbClr val="0358EF"/>
                </a:solidFill>
              </a:rPr>
              <a:t>bebida</a:t>
            </a:r>
            <a:endParaRPr lang="en-US" sz="1000" b="1" dirty="0">
              <a:solidFill>
                <a:srgbClr val="0358EF"/>
              </a:solidFill>
            </a:endParaRPr>
          </a:p>
        </p:txBody>
      </p:sp>
      <p:sp>
        <p:nvSpPr>
          <p:cNvPr id="71" name="CaixaDeTexto 70"/>
          <p:cNvSpPr txBox="1"/>
          <p:nvPr/>
        </p:nvSpPr>
        <p:spPr>
          <a:xfrm>
            <a:off x="3299276" y="3758843"/>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72" name="CaixaDeTexto 71"/>
          <p:cNvSpPr txBox="1"/>
          <p:nvPr/>
        </p:nvSpPr>
        <p:spPr>
          <a:xfrm>
            <a:off x="5004048" y="4941168"/>
            <a:ext cx="1152128"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73" name="CaixaDeTexto 72"/>
          <p:cNvSpPr txBox="1"/>
          <p:nvPr/>
        </p:nvSpPr>
        <p:spPr>
          <a:xfrm>
            <a:off x="6372200" y="3356992"/>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74" name="CaixaDeTexto 73"/>
          <p:cNvSpPr txBox="1"/>
          <p:nvPr/>
        </p:nvSpPr>
        <p:spPr>
          <a:xfrm>
            <a:off x="8123812" y="3429000"/>
            <a:ext cx="1056700" cy="246221"/>
          </a:xfrm>
          <a:prstGeom prst="rect">
            <a:avLst/>
          </a:prstGeom>
          <a:noFill/>
        </p:spPr>
        <p:txBody>
          <a:bodyPr wrap="square" rtlCol="0">
            <a:spAutoFit/>
          </a:bodyPr>
          <a:lstStyle/>
          <a:p>
            <a:r>
              <a:rPr lang="pt-BR" sz="1000" b="1" dirty="0" smtClean="0">
                <a:solidFill>
                  <a:srgbClr val="0358EF"/>
                </a:solidFill>
              </a:rPr>
              <a:t>bebida</a:t>
            </a:r>
            <a:endParaRPr lang="en-US" sz="1000" b="1" dirty="0">
              <a:solidFill>
                <a:srgbClr val="0358EF"/>
              </a:solidFill>
            </a:endParaRPr>
          </a:p>
        </p:txBody>
      </p:sp>
      <p:sp>
        <p:nvSpPr>
          <p:cNvPr id="75" name="CaixaDeTexto 74"/>
          <p:cNvSpPr txBox="1"/>
          <p:nvPr/>
        </p:nvSpPr>
        <p:spPr>
          <a:xfrm>
            <a:off x="6395620" y="5415027"/>
            <a:ext cx="1056700" cy="246221"/>
          </a:xfrm>
          <a:prstGeom prst="rect">
            <a:avLst/>
          </a:prstGeom>
          <a:noFill/>
        </p:spPr>
        <p:txBody>
          <a:bodyPr wrap="square" rtlCol="0">
            <a:spAutoFit/>
          </a:bodyPr>
          <a:lstStyle/>
          <a:p>
            <a:r>
              <a:rPr lang="pt-BR" sz="1000" b="1" dirty="0" smtClean="0">
                <a:solidFill>
                  <a:srgbClr val="0358EF"/>
                </a:solidFill>
              </a:rPr>
              <a:t>bebida</a:t>
            </a:r>
            <a:endParaRPr lang="en-US" sz="1000" b="1" dirty="0">
              <a:solidFill>
                <a:srgbClr val="0358EF"/>
              </a:solidFill>
            </a:endParaRPr>
          </a:p>
        </p:txBody>
      </p:sp>
      <p:sp>
        <p:nvSpPr>
          <p:cNvPr id="76" name="CaixaDeTexto 75"/>
          <p:cNvSpPr txBox="1"/>
          <p:nvPr/>
        </p:nvSpPr>
        <p:spPr>
          <a:xfrm>
            <a:off x="8051804" y="5487035"/>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77" name="CaixaDeTexto 76"/>
          <p:cNvSpPr txBox="1"/>
          <p:nvPr/>
        </p:nvSpPr>
        <p:spPr>
          <a:xfrm>
            <a:off x="6516216" y="6495147"/>
            <a:ext cx="1296144" cy="246221"/>
          </a:xfrm>
          <a:prstGeom prst="rect">
            <a:avLst/>
          </a:prstGeom>
          <a:noFill/>
        </p:spPr>
        <p:txBody>
          <a:bodyPr wrap="square" rtlCol="0">
            <a:spAutoFit/>
          </a:bodyPr>
          <a:lstStyle/>
          <a:p>
            <a:r>
              <a:rPr lang="pt-BR" sz="1000" b="1" dirty="0">
                <a:solidFill>
                  <a:srgbClr val="0358EF"/>
                </a:solidFill>
              </a:rPr>
              <a:t>a</a:t>
            </a:r>
            <a:r>
              <a:rPr lang="pt-BR" sz="1000" b="1" dirty="0" smtClean="0">
                <a:solidFill>
                  <a:srgbClr val="0358EF"/>
                </a:solidFill>
              </a:rPr>
              <a:t>limento + bebida</a:t>
            </a:r>
            <a:endParaRPr lang="en-US" sz="1000" b="1" dirty="0">
              <a:solidFill>
                <a:srgbClr val="0358EF"/>
              </a:solidFill>
            </a:endParaRPr>
          </a:p>
        </p:txBody>
      </p:sp>
      <p:sp>
        <p:nvSpPr>
          <p:cNvPr id="78" name="CaixaDeTexto 77"/>
          <p:cNvSpPr txBox="1"/>
          <p:nvPr/>
        </p:nvSpPr>
        <p:spPr>
          <a:xfrm>
            <a:off x="8195820" y="6351131"/>
            <a:ext cx="1056700" cy="246221"/>
          </a:xfrm>
          <a:prstGeom prst="rect">
            <a:avLst/>
          </a:prstGeom>
          <a:noFill/>
        </p:spPr>
        <p:txBody>
          <a:bodyPr wrap="square" rtlCol="0">
            <a:spAutoFit/>
          </a:bodyPr>
          <a:lstStyle/>
          <a:p>
            <a:r>
              <a:rPr lang="pt-BR" sz="1000" b="1" dirty="0" smtClean="0">
                <a:solidFill>
                  <a:srgbClr val="0358EF"/>
                </a:solidFill>
              </a:rPr>
              <a:t>doce</a:t>
            </a:r>
            <a:endParaRPr lang="en-US" sz="1000" b="1" dirty="0">
              <a:solidFill>
                <a:srgbClr val="0358EF"/>
              </a:solidFill>
            </a:endParaRPr>
          </a:p>
        </p:txBody>
      </p:sp>
      <p:sp>
        <p:nvSpPr>
          <p:cNvPr id="80" name="CaixaDeTexto 53"/>
          <p:cNvSpPr txBox="1"/>
          <p:nvPr/>
        </p:nvSpPr>
        <p:spPr>
          <a:xfrm>
            <a:off x="7410394" y="320099"/>
            <a:ext cx="1354858" cy="492443"/>
          </a:xfrm>
          <a:prstGeom prst="rect">
            <a:avLst/>
          </a:prstGeom>
          <a:noFill/>
        </p:spPr>
        <p:txBody>
          <a:bodyPr wrap="none" rtlCol="0">
            <a:spAutoFit/>
          </a:bodyPr>
          <a:lstStyle/>
          <a:p>
            <a:r>
              <a:rPr lang="pt-BR" sz="1300" b="1" dirty="0">
                <a:solidFill>
                  <a:srgbClr val="0068AC"/>
                </a:solidFill>
              </a:rPr>
              <a:t>Versão 1.2</a:t>
            </a:r>
          </a:p>
          <a:p>
            <a:r>
              <a:rPr lang="en-US" sz="1300" b="1" dirty="0" err="1">
                <a:solidFill>
                  <a:srgbClr val="0068AC"/>
                </a:solidFill>
              </a:rPr>
              <a:t>Fevereiro</a:t>
            </a:r>
            <a:r>
              <a:rPr lang="en-US" sz="1300" b="1" dirty="0">
                <a:solidFill>
                  <a:srgbClr val="0068AC"/>
                </a:solidFill>
              </a:rPr>
              <a:t>/2015</a:t>
            </a:r>
            <a:endParaRPr lang="pt-BR" sz="1300" b="1" dirty="0">
              <a:solidFill>
                <a:srgbClr val="0068AC"/>
              </a:solidFill>
            </a:endParaRPr>
          </a:p>
        </p:txBody>
      </p:sp>
    </p:spTree>
    <p:extLst>
      <p:ext uri="{BB962C8B-B14F-4D97-AF65-F5344CB8AC3E}">
        <p14:creationId xmlns:p14="http://schemas.microsoft.com/office/powerpoint/2010/main" val="1765514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19672" y="97115"/>
            <a:ext cx="6192688" cy="720080"/>
          </a:xfrm>
        </p:spPr>
        <p:txBody>
          <a:bodyPr/>
          <a:lstStyle/>
          <a:p>
            <a:r>
              <a:rPr lang="es-MX" dirty="0" smtClean="0"/>
              <a:t>Técnicas de venda Tradicional </a:t>
            </a:r>
            <a:br>
              <a:rPr lang="es-MX" dirty="0" smtClean="0"/>
            </a:br>
            <a:r>
              <a:rPr lang="es-MX" sz="1400" dirty="0" smtClean="0"/>
              <a:t>APOIO DE MAXIMIZAÇÃO COFFE TREE </a:t>
            </a:r>
            <a:endParaRPr lang="es-MX" sz="1200" dirty="0"/>
          </a:p>
        </p:txBody>
      </p:sp>
      <p:sp>
        <p:nvSpPr>
          <p:cNvPr id="34" name="30 Rectángulo redondeado"/>
          <p:cNvSpPr/>
          <p:nvPr/>
        </p:nvSpPr>
        <p:spPr>
          <a:xfrm>
            <a:off x="1473773" y="1108345"/>
            <a:ext cx="2738187"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358EF"/>
                </a:solidFill>
                <a:latin typeface="Lucida Bright" panose="02040602050505020304" pitchFamily="18" charset="0"/>
              </a:rPr>
              <a:t>PRIMEIRA MAXIMIZAÇÃO</a:t>
            </a:r>
            <a:endParaRPr lang="es-MX" sz="1400" b="1" dirty="0">
              <a:solidFill>
                <a:srgbClr val="0358EF"/>
              </a:solidFill>
              <a:latin typeface="Lucida Bright" panose="02040602050505020304" pitchFamily="18" charset="0"/>
            </a:endParaRPr>
          </a:p>
        </p:txBody>
      </p:sp>
      <p:sp>
        <p:nvSpPr>
          <p:cNvPr id="37" name="31 Rectángulo redondeado"/>
          <p:cNvSpPr/>
          <p:nvPr/>
        </p:nvSpPr>
        <p:spPr>
          <a:xfrm>
            <a:off x="4986326" y="1108345"/>
            <a:ext cx="261001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358EF"/>
                </a:solidFill>
                <a:latin typeface="Lucida Bright" panose="02040602050505020304" pitchFamily="18" charset="0"/>
              </a:rPr>
              <a:t>SEGUNDA MAXIMIZAÇÃO</a:t>
            </a:r>
            <a:endParaRPr lang="es-MX" sz="1400" b="1" dirty="0">
              <a:solidFill>
                <a:srgbClr val="0358EF"/>
              </a:solidFill>
              <a:latin typeface="Lucida Bright" panose="02040602050505020304" pitchFamily="18" charset="0"/>
            </a:endParaRPr>
          </a:p>
        </p:txBody>
      </p:sp>
      <p:sp>
        <p:nvSpPr>
          <p:cNvPr id="39" name="74 Rectángulo redondeado"/>
          <p:cNvSpPr/>
          <p:nvPr/>
        </p:nvSpPr>
        <p:spPr>
          <a:xfrm>
            <a:off x="1180719" y="1043501"/>
            <a:ext cx="3170035" cy="54880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sp>
        <p:nvSpPr>
          <p:cNvPr id="40" name="78 Rectángulo redondeado"/>
          <p:cNvSpPr/>
          <p:nvPr/>
        </p:nvSpPr>
        <p:spPr>
          <a:xfrm>
            <a:off x="4644008" y="1032849"/>
            <a:ext cx="3402378" cy="54880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B050"/>
              </a:solidFill>
              <a:latin typeface="Lucida Bright" panose="02040602050505020304" pitchFamily="18" charset="0"/>
            </a:endParaRPr>
          </a:p>
        </p:txBody>
      </p:sp>
      <p:sp>
        <p:nvSpPr>
          <p:cNvPr id="45" name="48 Rectángulo redondeado"/>
          <p:cNvSpPr/>
          <p:nvPr/>
        </p:nvSpPr>
        <p:spPr>
          <a:xfrm>
            <a:off x="4788024" y="1412776"/>
            <a:ext cx="3168352" cy="2054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rgbClr val="0358EF"/>
                </a:solidFill>
                <a:latin typeface="Lucida Bright" panose="02040602050505020304" pitchFamily="18" charset="0"/>
              </a:rPr>
              <a:t>Procura-se incrementar </a:t>
            </a:r>
            <a:r>
              <a:rPr lang="es-MX" sz="1100" b="1" dirty="0" smtClean="0">
                <a:solidFill>
                  <a:srgbClr val="0358EF"/>
                </a:solidFill>
                <a:latin typeface="Lucida Bright" panose="02040602050505020304" pitchFamily="18" charset="0"/>
              </a:rPr>
              <a:t>mais </a:t>
            </a:r>
            <a:r>
              <a:rPr lang="es-MX" sz="1100" dirty="0" smtClean="0">
                <a:solidFill>
                  <a:srgbClr val="0358EF"/>
                </a:solidFill>
                <a:latin typeface="Lucida Bright" panose="02040602050505020304" pitchFamily="18" charset="0"/>
              </a:rPr>
              <a:t>produtos.</a:t>
            </a:r>
            <a:endParaRPr lang="es-MX" sz="1100" dirty="0">
              <a:solidFill>
                <a:srgbClr val="0358EF"/>
              </a:solidFill>
              <a:latin typeface="Lucida Bright" panose="02040602050505020304" pitchFamily="18" charset="0"/>
            </a:endParaRPr>
          </a:p>
          <a:p>
            <a:pPr algn="just"/>
            <a:endParaRPr lang="es-MX" sz="1100" dirty="0">
              <a:solidFill>
                <a:srgbClr val="0358EF"/>
              </a:solidFill>
              <a:latin typeface="Lucida Bright" panose="02040602050505020304" pitchFamily="18" charset="0"/>
            </a:endParaRPr>
          </a:p>
          <a:p>
            <a:pPr algn="just"/>
            <a:r>
              <a:rPr lang="es-MX" sz="1100" dirty="0" smtClean="0">
                <a:solidFill>
                  <a:srgbClr val="0358EF"/>
                </a:solidFill>
                <a:latin typeface="Lucida Bright" panose="02040602050505020304" pitchFamily="18" charset="0"/>
              </a:rPr>
              <a:t>Se o </a:t>
            </a:r>
            <a:r>
              <a:rPr lang="es-MX" sz="1100" dirty="0">
                <a:solidFill>
                  <a:srgbClr val="0358EF"/>
                </a:solidFill>
                <a:latin typeface="Lucida Bright" panose="02040602050505020304" pitchFamily="18" charset="0"/>
              </a:rPr>
              <a:t>cliente </a:t>
            </a:r>
            <a:r>
              <a:rPr lang="es-MX" sz="1100" dirty="0" smtClean="0">
                <a:solidFill>
                  <a:srgbClr val="0358EF"/>
                </a:solidFill>
                <a:latin typeface="Lucida Bright" panose="02040602050505020304" pitchFamily="18" charset="0"/>
              </a:rPr>
              <a:t>pedir </a:t>
            </a:r>
            <a:r>
              <a:rPr lang="es-MX" sz="1100" dirty="0">
                <a:solidFill>
                  <a:srgbClr val="0358EF"/>
                </a:solidFill>
                <a:latin typeface="Lucida Bright" panose="02040602050505020304" pitchFamily="18" charset="0"/>
              </a:rPr>
              <a:t>alimentos, </a:t>
            </a:r>
            <a:r>
              <a:rPr lang="es-MX" sz="1100" dirty="0" smtClean="0">
                <a:solidFill>
                  <a:srgbClr val="0358EF"/>
                </a:solidFill>
                <a:latin typeface="Lucida Bright" panose="02040602050505020304" pitchFamily="18" charset="0"/>
              </a:rPr>
              <a:t>oferecer </a:t>
            </a:r>
            <a:r>
              <a:rPr lang="es-MX" sz="1100" dirty="0">
                <a:solidFill>
                  <a:srgbClr val="0358EF"/>
                </a:solidFill>
                <a:latin typeface="Lucida Bright" panose="02040602050505020304" pitchFamily="18" charset="0"/>
              </a:rPr>
              <a:t>bebida.</a:t>
            </a:r>
          </a:p>
          <a:p>
            <a:pPr algn="just"/>
            <a:endParaRPr lang="es-MX" sz="1100" dirty="0">
              <a:solidFill>
                <a:srgbClr val="0358EF"/>
              </a:solidFill>
              <a:latin typeface="Lucida Bright" panose="02040602050505020304" pitchFamily="18" charset="0"/>
            </a:endParaRPr>
          </a:p>
          <a:p>
            <a:pPr algn="just"/>
            <a:r>
              <a:rPr lang="es-MX" sz="1100" dirty="0" smtClean="0">
                <a:solidFill>
                  <a:srgbClr val="0358EF"/>
                </a:solidFill>
                <a:latin typeface="Lucida Bright" panose="02040602050505020304" pitchFamily="18" charset="0"/>
              </a:rPr>
              <a:t>Se ele pedir </a:t>
            </a:r>
            <a:r>
              <a:rPr lang="es-MX" sz="1100" dirty="0">
                <a:solidFill>
                  <a:srgbClr val="0358EF"/>
                </a:solidFill>
                <a:latin typeface="Lucida Bright" panose="02040602050505020304" pitchFamily="18" charset="0"/>
              </a:rPr>
              <a:t>bebida, ofrecer alimentos.</a:t>
            </a:r>
          </a:p>
        </p:txBody>
      </p:sp>
      <p:sp>
        <p:nvSpPr>
          <p:cNvPr id="51" name="58 Rectángulo redondeado"/>
          <p:cNvSpPr/>
          <p:nvPr/>
        </p:nvSpPr>
        <p:spPr>
          <a:xfrm>
            <a:off x="1180719" y="1412776"/>
            <a:ext cx="3159788" cy="11722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dirty="0" smtClean="0">
                <a:solidFill>
                  <a:srgbClr val="0358EF"/>
                </a:solidFill>
                <a:latin typeface="Lucida Bright" panose="02040602050505020304" pitchFamily="18" charset="0"/>
              </a:rPr>
              <a:t>Procura-se incorporar </a:t>
            </a:r>
            <a:r>
              <a:rPr lang="es-MX" sz="1100" b="1" dirty="0">
                <a:solidFill>
                  <a:srgbClr val="0358EF"/>
                </a:solidFill>
                <a:latin typeface="Lucida Bright" panose="02040602050505020304" pitchFamily="18" charset="0"/>
              </a:rPr>
              <a:t>extras</a:t>
            </a:r>
            <a:r>
              <a:rPr lang="es-MX" sz="1100" dirty="0">
                <a:solidFill>
                  <a:srgbClr val="0358EF"/>
                </a:solidFill>
                <a:latin typeface="Lucida Bright" panose="02040602050505020304" pitchFamily="18" charset="0"/>
              </a:rPr>
              <a:t> </a:t>
            </a:r>
            <a:r>
              <a:rPr lang="es-MX" sz="1100" dirty="0" smtClean="0">
                <a:solidFill>
                  <a:srgbClr val="0358EF"/>
                </a:solidFill>
                <a:latin typeface="Lucida Bright" panose="02040602050505020304" pitchFamily="18" charset="0"/>
              </a:rPr>
              <a:t>ao pedido, </a:t>
            </a:r>
            <a:r>
              <a:rPr lang="es-MX" sz="1100" dirty="0">
                <a:solidFill>
                  <a:srgbClr val="0358EF"/>
                </a:solidFill>
                <a:latin typeface="Lucida Bright" panose="02040602050505020304" pitchFamily="18" charset="0"/>
              </a:rPr>
              <a:t>de </a:t>
            </a:r>
            <a:r>
              <a:rPr lang="es-MX" sz="1100" dirty="0" smtClean="0">
                <a:solidFill>
                  <a:srgbClr val="0358EF"/>
                </a:solidFill>
                <a:latin typeface="Lucida Bright" panose="02040602050505020304" pitchFamily="18" charset="0"/>
              </a:rPr>
              <a:t>acordo com os produtos </a:t>
            </a:r>
            <a:r>
              <a:rPr lang="es-MX" sz="1100" dirty="0">
                <a:solidFill>
                  <a:srgbClr val="0358EF"/>
                </a:solidFill>
                <a:latin typeface="Lucida Bright" panose="02040602050505020304" pitchFamily="18" charset="0"/>
              </a:rPr>
              <a:t>solicitados </a:t>
            </a:r>
            <a:r>
              <a:rPr lang="es-MX" sz="1100" dirty="0" smtClean="0">
                <a:solidFill>
                  <a:srgbClr val="0358EF"/>
                </a:solidFill>
                <a:latin typeface="Lucida Bright" panose="02040602050505020304" pitchFamily="18" charset="0"/>
              </a:rPr>
              <a:t>pelo </a:t>
            </a:r>
            <a:r>
              <a:rPr lang="es-MX" sz="1100" dirty="0">
                <a:solidFill>
                  <a:srgbClr val="0358EF"/>
                </a:solidFill>
                <a:latin typeface="Lucida Bright" panose="02040602050505020304" pitchFamily="18" charset="0"/>
              </a:rPr>
              <a:t>cliente.</a:t>
            </a:r>
          </a:p>
        </p:txBody>
      </p:sp>
      <p:sp>
        <p:nvSpPr>
          <p:cNvPr id="52" name="59 Rectángulo"/>
          <p:cNvSpPr/>
          <p:nvPr/>
        </p:nvSpPr>
        <p:spPr>
          <a:xfrm>
            <a:off x="1680574" y="2636912"/>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0358EF"/>
                </a:solidFill>
                <a:latin typeface="Lucida Bright" panose="02040602050505020304" pitchFamily="18" charset="0"/>
              </a:rPr>
              <a:t>Exemplos</a:t>
            </a:r>
            <a:endParaRPr lang="es-MX" sz="1100" b="1" dirty="0">
              <a:solidFill>
                <a:srgbClr val="0358EF"/>
              </a:solidFill>
              <a:latin typeface="Lucida Bright" panose="02040602050505020304" pitchFamily="18" charset="0"/>
            </a:endParaRPr>
          </a:p>
        </p:txBody>
      </p:sp>
      <p:sp>
        <p:nvSpPr>
          <p:cNvPr id="32" name="50 CuadroTexto"/>
          <p:cNvSpPr txBox="1"/>
          <p:nvPr/>
        </p:nvSpPr>
        <p:spPr>
          <a:xfrm>
            <a:off x="5796136" y="3801085"/>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sp>
        <p:nvSpPr>
          <p:cNvPr id="33" name="51 CuadroTexto"/>
          <p:cNvSpPr txBox="1"/>
          <p:nvPr/>
        </p:nvSpPr>
        <p:spPr>
          <a:xfrm>
            <a:off x="5652120" y="5018316"/>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sp>
        <p:nvSpPr>
          <p:cNvPr id="38" name="63 CuadroTexto"/>
          <p:cNvSpPr txBox="1"/>
          <p:nvPr/>
        </p:nvSpPr>
        <p:spPr>
          <a:xfrm>
            <a:off x="2268206" y="4871286"/>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sp>
        <p:nvSpPr>
          <p:cNvPr id="41" name="64 CuadroTexto"/>
          <p:cNvSpPr txBox="1"/>
          <p:nvPr/>
        </p:nvSpPr>
        <p:spPr>
          <a:xfrm>
            <a:off x="2166792" y="3823225"/>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Ofrecer</a:t>
            </a:r>
          </a:p>
        </p:txBody>
      </p:sp>
      <p:pic>
        <p:nvPicPr>
          <p:cNvPr id="44" name="Imagem 43"/>
          <p:cNvPicPr>
            <a:picLocks noChangeAspect="1"/>
          </p:cNvPicPr>
          <p:nvPr/>
        </p:nvPicPr>
        <p:blipFill>
          <a:blip r:embed="rId2"/>
          <a:stretch>
            <a:fillRect/>
          </a:stretch>
        </p:blipFill>
        <p:spPr>
          <a:xfrm>
            <a:off x="3347864" y="4509120"/>
            <a:ext cx="608016" cy="577917"/>
          </a:xfrm>
          <a:prstGeom prst="rect">
            <a:avLst/>
          </a:prstGeom>
        </p:spPr>
      </p:pic>
      <p:pic>
        <p:nvPicPr>
          <p:cNvPr id="57" name="Imagem 56"/>
          <p:cNvPicPr>
            <a:picLocks noChangeAspect="1"/>
          </p:cNvPicPr>
          <p:nvPr/>
        </p:nvPicPr>
        <p:blipFill>
          <a:blip r:embed="rId3"/>
          <a:stretch>
            <a:fillRect/>
          </a:stretch>
        </p:blipFill>
        <p:spPr>
          <a:xfrm>
            <a:off x="1366495" y="4509120"/>
            <a:ext cx="785565" cy="685247"/>
          </a:xfrm>
          <a:prstGeom prst="rect">
            <a:avLst/>
          </a:prstGeom>
        </p:spPr>
      </p:pic>
      <p:sp>
        <p:nvSpPr>
          <p:cNvPr id="58" name="63 CuadroTexto"/>
          <p:cNvSpPr txBox="1"/>
          <p:nvPr/>
        </p:nvSpPr>
        <p:spPr>
          <a:xfrm>
            <a:off x="2267744" y="5850269"/>
            <a:ext cx="1080120" cy="261610"/>
          </a:xfrm>
          <a:prstGeom prst="rect">
            <a:avLst/>
          </a:prstGeom>
          <a:noFill/>
        </p:spPr>
        <p:txBody>
          <a:bodyPr wrap="square" rtlCol="0">
            <a:spAutoFit/>
          </a:bodyPr>
          <a:lstStyle/>
          <a:p>
            <a:pPr algn="ctr"/>
            <a:r>
              <a:rPr lang="es-MX" sz="1100" dirty="0" smtClean="0">
                <a:solidFill>
                  <a:srgbClr val="0358EF"/>
                </a:solidFill>
                <a:latin typeface="Lucida Bright" panose="02040602050505020304" pitchFamily="18" charset="0"/>
              </a:rPr>
              <a:t>Oferecer</a:t>
            </a:r>
          </a:p>
        </p:txBody>
      </p:sp>
      <p:pic>
        <p:nvPicPr>
          <p:cNvPr id="60" name="Imagem 59"/>
          <p:cNvPicPr>
            <a:picLocks noChangeAspect="1"/>
          </p:cNvPicPr>
          <p:nvPr/>
        </p:nvPicPr>
        <p:blipFill>
          <a:blip r:embed="rId4"/>
          <a:stretch>
            <a:fillRect/>
          </a:stretch>
        </p:blipFill>
        <p:spPr>
          <a:xfrm>
            <a:off x="1441095" y="5556602"/>
            <a:ext cx="655630" cy="484427"/>
          </a:xfrm>
          <a:prstGeom prst="rect">
            <a:avLst/>
          </a:prstGeom>
        </p:spPr>
      </p:pic>
      <p:pic>
        <p:nvPicPr>
          <p:cNvPr id="64" name="Imagem 63"/>
          <p:cNvPicPr>
            <a:picLocks noChangeAspect="1"/>
          </p:cNvPicPr>
          <p:nvPr/>
        </p:nvPicPr>
        <p:blipFill>
          <a:blip r:embed="rId5"/>
          <a:stretch>
            <a:fillRect/>
          </a:stretch>
        </p:blipFill>
        <p:spPr>
          <a:xfrm rot="10800000">
            <a:off x="1347120" y="3395482"/>
            <a:ext cx="848616" cy="729593"/>
          </a:xfrm>
          <a:prstGeom prst="rect">
            <a:avLst/>
          </a:prstGeom>
        </p:spPr>
      </p:pic>
      <p:pic>
        <p:nvPicPr>
          <p:cNvPr id="66" name="Imagem 65"/>
          <p:cNvPicPr>
            <a:picLocks noChangeAspect="1"/>
          </p:cNvPicPr>
          <p:nvPr/>
        </p:nvPicPr>
        <p:blipFill>
          <a:blip r:embed="rId6"/>
          <a:stretch>
            <a:fillRect/>
          </a:stretch>
        </p:blipFill>
        <p:spPr>
          <a:xfrm>
            <a:off x="3351996" y="5596277"/>
            <a:ext cx="646806" cy="497019"/>
          </a:xfrm>
          <a:prstGeom prst="rect">
            <a:avLst/>
          </a:prstGeom>
        </p:spPr>
      </p:pic>
      <p:pic>
        <p:nvPicPr>
          <p:cNvPr id="67" name="Imagem 66"/>
          <p:cNvPicPr>
            <a:picLocks noChangeAspect="1"/>
          </p:cNvPicPr>
          <p:nvPr/>
        </p:nvPicPr>
        <p:blipFill>
          <a:blip r:embed="rId5"/>
          <a:stretch>
            <a:fillRect/>
          </a:stretch>
        </p:blipFill>
        <p:spPr>
          <a:xfrm rot="10800000">
            <a:off x="4932041" y="3436288"/>
            <a:ext cx="848616" cy="729593"/>
          </a:xfrm>
          <a:prstGeom prst="rect">
            <a:avLst/>
          </a:prstGeom>
        </p:spPr>
      </p:pic>
      <p:pic>
        <p:nvPicPr>
          <p:cNvPr id="68" name="Imagem 67"/>
          <p:cNvPicPr>
            <a:picLocks noChangeAspect="1"/>
          </p:cNvPicPr>
          <p:nvPr/>
        </p:nvPicPr>
        <p:blipFill>
          <a:blip r:embed="rId7"/>
          <a:stretch>
            <a:fillRect/>
          </a:stretch>
        </p:blipFill>
        <p:spPr>
          <a:xfrm>
            <a:off x="7037802" y="3347478"/>
            <a:ext cx="558534" cy="729594"/>
          </a:xfrm>
          <a:prstGeom prst="rect">
            <a:avLst/>
          </a:prstGeom>
        </p:spPr>
      </p:pic>
      <p:pic>
        <p:nvPicPr>
          <p:cNvPr id="69" name="Imagem 68"/>
          <p:cNvPicPr>
            <a:picLocks noChangeAspect="1"/>
          </p:cNvPicPr>
          <p:nvPr/>
        </p:nvPicPr>
        <p:blipFill>
          <a:blip r:embed="rId8"/>
          <a:stretch>
            <a:fillRect/>
          </a:stretch>
        </p:blipFill>
        <p:spPr>
          <a:xfrm>
            <a:off x="5005923" y="4653136"/>
            <a:ext cx="646197" cy="604973"/>
          </a:xfrm>
          <a:prstGeom prst="rect">
            <a:avLst/>
          </a:prstGeom>
        </p:spPr>
      </p:pic>
      <p:pic>
        <p:nvPicPr>
          <p:cNvPr id="71" name="Imagem 70"/>
          <p:cNvPicPr>
            <a:picLocks noChangeAspect="1"/>
          </p:cNvPicPr>
          <p:nvPr/>
        </p:nvPicPr>
        <p:blipFill>
          <a:blip r:embed="rId9"/>
          <a:stretch>
            <a:fillRect/>
          </a:stretch>
        </p:blipFill>
        <p:spPr>
          <a:xfrm>
            <a:off x="6780157" y="4725144"/>
            <a:ext cx="1032203" cy="544012"/>
          </a:xfrm>
          <a:prstGeom prst="rect">
            <a:avLst/>
          </a:prstGeom>
        </p:spPr>
      </p:pic>
      <p:pic>
        <p:nvPicPr>
          <p:cNvPr id="72" name="Imagem 71"/>
          <p:cNvPicPr>
            <a:picLocks noChangeAspect="1"/>
          </p:cNvPicPr>
          <p:nvPr/>
        </p:nvPicPr>
        <p:blipFill>
          <a:blip r:embed="rId10"/>
          <a:stretch>
            <a:fillRect/>
          </a:stretch>
        </p:blipFill>
        <p:spPr>
          <a:xfrm>
            <a:off x="3327820" y="3517125"/>
            <a:ext cx="638266" cy="492527"/>
          </a:xfrm>
          <a:prstGeom prst="rect">
            <a:avLst/>
          </a:prstGeom>
        </p:spPr>
      </p:pic>
      <p:sp>
        <p:nvSpPr>
          <p:cNvPr id="76" name="CaixaDeTexto 75"/>
          <p:cNvSpPr txBox="1"/>
          <p:nvPr/>
        </p:nvSpPr>
        <p:spPr>
          <a:xfrm>
            <a:off x="1259632" y="4077072"/>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77" name="CaixaDeTexto 76"/>
          <p:cNvSpPr txBox="1"/>
          <p:nvPr/>
        </p:nvSpPr>
        <p:spPr>
          <a:xfrm>
            <a:off x="1283052" y="5126995"/>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80" name="CaixaDeTexto 79"/>
          <p:cNvSpPr txBox="1"/>
          <p:nvPr/>
        </p:nvSpPr>
        <p:spPr>
          <a:xfrm>
            <a:off x="3227268" y="3964994"/>
            <a:ext cx="1056700" cy="400110"/>
          </a:xfrm>
          <a:prstGeom prst="rect">
            <a:avLst/>
          </a:prstGeom>
          <a:noFill/>
        </p:spPr>
        <p:txBody>
          <a:bodyPr wrap="square" rtlCol="0">
            <a:spAutoFit/>
          </a:bodyPr>
          <a:lstStyle/>
          <a:p>
            <a:r>
              <a:rPr lang="pt-BR" sz="1000" b="1" dirty="0">
                <a:solidFill>
                  <a:srgbClr val="0358EF"/>
                </a:solidFill>
              </a:rPr>
              <a:t>c</a:t>
            </a:r>
            <a:r>
              <a:rPr lang="pt-BR" sz="1000" b="1" dirty="0" smtClean="0">
                <a:solidFill>
                  <a:srgbClr val="0358EF"/>
                </a:solidFill>
              </a:rPr>
              <a:t>omplemento</a:t>
            </a:r>
            <a:br>
              <a:rPr lang="pt-BR" sz="1000" b="1" dirty="0" smtClean="0">
                <a:solidFill>
                  <a:srgbClr val="0358EF"/>
                </a:solidFill>
              </a:rPr>
            </a:br>
            <a:r>
              <a:rPr lang="pt-BR" sz="1000" b="1" dirty="0" smtClean="0">
                <a:solidFill>
                  <a:srgbClr val="0358EF"/>
                </a:solidFill>
              </a:rPr>
              <a:t>extra</a:t>
            </a:r>
            <a:endParaRPr lang="en-US" sz="1000" b="1" dirty="0">
              <a:solidFill>
                <a:srgbClr val="0358EF"/>
              </a:solidFill>
            </a:endParaRPr>
          </a:p>
        </p:txBody>
      </p:sp>
      <p:sp>
        <p:nvSpPr>
          <p:cNvPr id="81" name="CaixaDeTexto 80"/>
          <p:cNvSpPr txBox="1"/>
          <p:nvPr/>
        </p:nvSpPr>
        <p:spPr>
          <a:xfrm>
            <a:off x="3275856" y="5045114"/>
            <a:ext cx="1056700" cy="400110"/>
          </a:xfrm>
          <a:prstGeom prst="rect">
            <a:avLst/>
          </a:prstGeom>
          <a:noFill/>
        </p:spPr>
        <p:txBody>
          <a:bodyPr wrap="square" rtlCol="0">
            <a:spAutoFit/>
          </a:bodyPr>
          <a:lstStyle/>
          <a:p>
            <a:r>
              <a:rPr lang="pt-BR" sz="1000" b="1" dirty="0">
                <a:solidFill>
                  <a:srgbClr val="0358EF"/>
                </a:solidFill>
              </a:rPr>
              <a:t>c</a:t>
            </a:r>
            <a:r>
              <a:rPr lang="pt-BR" sz="1000" b="1" dirty="0" smtClean="0">
                <a:solidFill>
                  <a:srgbClr val="0358EF"/>
                </a:solidFill>
              </a:rPr>
              <a:t>omplemento</a:t>
            </a:r>
            <a:br>
              <a:rPr lang="pt-BR" sz="1000" b="1" dirty="0" smtClean="0">
                <a:solidFill>
                  <a:srgbClr val="0358EF"/>
                </a:solidFill>
              </a:rPr>
            </a:br>
            <a:r>
              <a:rPr lang="pt-BR" sz="1000" b="1" dirty="0" smtClean="0">
                <a:solidFill>
                  <a:srgbClr val="0358EF"/>
                </a:solidFill>
              </a:rPr>
              <a:t>extra</a:t>
            </a:r>
            <a:endParaRPr lang="en-US" sz="1000" b="1" dirty="0">
              <a:solidFill>
                <a:srgbClr val="0358EF"/>
              </a:solidFill>
            </a:endParaRPr>
          </a:p>
        </p:txBody>
      </p:sp>
      <p:sp>
        <p:nvSpPr>
          <p:cNvPr id="82" name="CaixaDeTexto 81"/>
          <p:cNvSpPr txBox="1"/>
          <p:nvPr/>
        </p:nvSpPr>
        <p:spPr>
          <a:xfrm>
            <a:off x="3246912" y="6041029"/>
            <a:ext cx="1085644" cy="412307"/>
          </a:xfrm>
          <a:prstGeom prst="rect">
            <a:avLst/>
          </a:prstGeom>
          <a:noFill/>
        </p:spPr>
        <p:txBody>
          <a:bodyPr wrap="square" rtlCol="0">
            <a:spAutoFit/>
          </a:bodyPr>
          <a:lstStyle/>
          <a:p>
            <a:r>
              <a:rPr lang="pt-BR" sz="1000" b="1" dirty="0">
                <a:solidFill>
                  <a:srgbClr val="0358EF"/>
                </a:solidFill>
              </a:rPr>
              <a:t>c</a:t>
            </a:r>
            <a:r>
              <a:rPr lang="pt-BR" sz="1000" b="1" dirty="0" smtClean="0">
                <a:solidFill>
                  <a:srgbClr val="0358EF"/>
                </a:solidFill>
              </a:rPr>
              <a:t>omplemento</a:t>
            </a:r>
            <a:br>
              <a:rPr lang="pt-BR" sz="1000" b="1" dirty="0" smtClean="0">
                <a:solidFill>
                  <a:srgbClr val="0358EF"/>
                </a:solidFill>
              </a:rPr>
            </a:br>
            <a:r>
              <a:rPr lang="pt-BR" sz="1000" b="1" dirty="0" smtClean="0">
                <a:solidFill>
                  <a:srgbClr val="0358EF"/>
                </a:solidFill>
              </a:rPr>
              <a:t>extra</a:t>
            </a:r>
            <a:endParaRPr lang="en-US" sz="1000" b="1" dirty="0">
              <a:solidFill>
                <a:srgbClr val="0358EF"/>
              </a:solidFill>
            </a:endParaRPr>
          </a:p>
        </p:txBody>
      </p:sp>
      <p:sp>
        <p:nvSpPr>
          <p:cNvPr id="83" name="CaixaDeTexto 82"/>
          <p:cNvSpPr txBox="1"/>
          <p:nvPr/>
        </p:nvSpPr>
        <p:spPr>
          <a:xfrm>
            <a:off x="1355060" y="6063099"/>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85" name="CaixaDeTexto 84"/>
          <p:cNvSpPr txBox="1"/>
          <p:nvPr/>
        </p:nvSpPr>
        <p:spPr>
          <a:xfrm>
            <a:off x="4883452" y="4149080"/>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86" name="CaixaDeTexto 85"/>
          <p:cNvSpPr txBox="1"/>
          <p:nvPr/>
        </p:nvSpPr>
        <p:spPr>
          <a:xfrm>
            <a:off x="6683652" y="5271011"/>
            <a:ext cx="1056700" cy="246221"/>
          </a:xfrm>
          <a:prstGeom prst="rect">
            <a:avLst/>
          </a:prstGeom>
          <a:noFill/>
        </p:spPr>
        <p:txBody>
          <a:bodyPr wrap="square" rtlCol="0">
            <a:spAutoFit/>
          </a:bodyPr>
          <a:lstStyle/>
          <a:p>
            <a:r>
              <a:rPr lang="pt-BR" sz="1000" b="1" dirty="0" smtClean="0">
                <a:solidFill>
                  <a:srgbClr val="0358EF"/>
                </a:solidFill>
              </a:rPr>
              <a:t>alimento</a:t>
            </a:r>
            <a:endParaRPr lang="en-US" sz="1000" b="1" dirty="0">
              <a:solidFill>
                <a:srgbClr val="0358EF"/>
              </a:solidFill>
            </a:endParaRPr>
          </a:p>
        </p:txBody>
      </p:sp>
      <p:sp>
        <p:nvSpPr>
          <p:cNvPr id="87" name="CaixaDeTexto 86"/>
          <p:cNvSpPr txBox="1"/>
          <p:nvPr/>
        </p:nvSpPr>
        <p:spPr>
          <a:xfrm>
            <a:off x="6948264" y="4077072"/>
            <a:ext cx="1056700" cy="246221"/>
          </a:xfrm>
          <a:prstGeom prst="rect">
            <a:avLst/>
          </a:prstGeom>
          <a:noFill/>
        </p:spPr>
        <p:txBody>
          <a:bodyPr wrap="square" rtlCol="0">
            <a:spAutoFit/>
          </a:bodyPr>
          <a:lstStyle/>
          <a:p>
            <a:r>
              <a:rPr lang="pt-BR" sz="1000" b="1" dirty="0" smtClean="0">
                <a:solidFill>
                  <a:srgbClr val="0358EF"/>
                </a:solidFill>
              </a:rPr>
              <a:t>bebida</a:t>
            </a:r>
            <a:endParaRPr lang="en-US" sz="1000" b="1" dirty="0">
              <a:solidFill>
                <a:srgbClr val="0358EF"/>
              </a:solidFill>
            </a:endParaRPr>
          </a:p>
        </p:txBody>
      </p:sp>
      <p:sp>
        <p:nvSpPr>
          <p:cNvPr id="88" name="CaixaDeTexto 87"/>
          <p:cNvSpPr txBox="1"/>
          <p:nvPr/>
        </p:nvSpPr>
        <p:spPr>
          <a:xfrm>
            <a:off x="4932040" y="5271011"/>
            <a:ext cx="1056700" cy="246221"/>
          </a:xfrm>
          <a:prstGeom prst="rect">
            <a:avLst/>
          </a:prstGeom>
          <a:noFill/>
        </p:spPr>
        <p:txBody>
          <a:bodyPr wrap="square" rtlCol="0">
            <a:spAutoFit/>
          </a:bodyPr>
          <a:lstStyle/>
          <a:p>
            <a:r>
              <a:rPr lang="pt-BR" sz="1000" b="1" dirty="0" smtClean="0">
                <a:solidFill>
                  <a:srgbClr val="0358EF"/>
                </a:solidFill>
              </a:rPr>
              <a:t>bebida</a:t>
            </a:r>
            <a:endParaRPr lang="en-US" sz="1000" b="1" dirty="0">
              <a:solidFill>
                <a:srgbClr val="0358EF"/>
              </a:solidFill>
            </a:endParaRPr>
          </a:p>
        </p:txBody>
      </p:sp>
      <p:sp>
        <p:nvSpPr>
          <p:cNvPr id="89" name="59 Rectángulo"/>
          <p:cNvSpPr/>
          <p:nvPr/>
        </p:nvSpPr>
        <p:spPr>
          <a:xfrm>
            <a:off x="5364088" y="2780928"/>
            <a:ext cx="195532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0358EF"/>
                </a:solidFill>
                <a:latin typeface="Lucida Bright" panose="02040602050505020304" pitchFamily="18" charset="0"/>
              </a:rPr>
              <a:t>Exemplos</a:t>
            </a:r>
            <a:endParaRPr lang="es-MX" sz="1100" b="1" dirty="0">
              <a:solidFill>
                <a:srgbClr val="0358EF"/>
              </a:solidFill>
              <a:latin typeface="Lucida Bright" panose="02040602050505020304" pitchFamily="18" charset="0"/>
            </a:endParaRPr>
          </a:p>
        </p:txBody>
      </p:sp>
      <p:cxnSp>
        <p:nvCxnSpPr>
          <p:cNvPr id="90" name="Conector recto de flecha 127"/>
          <p:cNvCxnSpPr/>
          <p:nvPr/>
        </p:nvCxnSpPr>
        <p:spPr>
          <a:xfrm>
            <a:off x="6012160" y="3717032"/>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ector recto de flecha 127"/>
          <p:cNvCxnSpPr/>
          <p:nvPr/>
        </p:nvCxnSpPr>
        <p:spPr>
          <a:xfrm>
            <a:off x="5940216" y="4941168"/>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92" name="Conector recto de flecha 127"/>
          <p:cNvCxnSpPr/>
          <p:nvPr/>
        </p:nvCxnSpPr>
        <p:spPr>
          <a:xfrm>
            <a:off x="2483768" y="3789040"/>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93" name="Conector recto de flecha 127"/>
          <p:cNvCxnSpPr/>
          <p:nvPr/>
        </p:nvCxnSpPr>
        <p:spPr>
          <a:xfrm>
            <a:off x="2555840" y="4869160"/>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cxnSp>
        <p:nvCxnSpPr>
          <p:cNvPr id="94" name="Conector recto de flecha 127"/>
          <p:cNvCxnSpPr/>
          <p:nvPr/>
        </p:nvCxnSpPr>
        <p:spPr>
          <a:xfrm>
            <a:off x="2555776" y="5805264"/>
            <a:ext cx="576000" cy="0"/>
          </a:xfrm>
          <a:prstGeom prst="straightConnector1">
            <a:avLst/>
          </a:prstGeom>
          <a:ln w="28575">
            <a:solidFill>
              <a:srgbClr val="0068AC"/>
            </a:solidFill>
            <a:tailEnd type="triangle"/>
          </a:ln>
        </p:spPr>
        <p:style>
          <a:lnRef idx="2">
            <a:schemeClr val="accent1"/>
          </a:lnRef>
          <a:fillRef idx="0">
            <a:schemeClr val="accent1"/>
          </a:fillRef>
          <a:effectRef idx="1">
            <a:schemeClr val="accent1"/>
          </a:effectRef>
          <a:fontRef idx="minor">
            <a:schemeClr val="tx1"/>
          </a:fontRef>
        </p:style>
      </p:cxnSp>
      <p:sp>
        <p:nvSpPr>
          <p:cNvPr id="43" name="CaixaDeTexto 53"/>
          <p:cNvSpPr txBox="1"/>
          <p:nvPr/>
        </p:nvSpPr>
        <p:spPr>
          <a:xfrm>
            <a:off x="7368957" y="423517"/>
            <a:ext cx="1354858" cy="492443"/>
          </a:xfrm>
          <a:prstGeom prst="rect">
            <a:avLst/>
          </a:prstGeom>
          <a:noFill/>
        </p:spPr>
        <p:txBody>
          <a:bodyPr wrap="none" rtlCol="0">
            <a:spAutoFit/>
          </a:bodyPr>
          <a:lstStyle/>
          <a:p>
            <a:r>
              <a:rPr lang="pt-BR" sz="1300" b="1" dirty="0">
                <a:solidFill>
                  <a:srgbClr val="0068AC"/>
                </a:solidFill>
              </a:rPr>
              <a:t>Versão 1.2</a:t>
            </a:r>
          </a:p>
          <a:p>
            <a:r>
              <a:rPr lang="en-US" sz="1300" b="1" dirty="0" err="1">
                <a:solidFill>
                  <a:srgbClr val="0068AC"/>
                </a:solidFill>
              </a:rPr>
              <a:t>Fevereiro</a:t>
            </a:r>
            <a:r>
              <a:rPr lang="en-US" sz="1300" b="1" dirty="0">
                <a:solidFill>
                  <a:srgbClr val="0068AC"/>
                </a:solidFill>
              </a:rPr>
              <a:t>/2015</a:t>
            </a:r>
            <a:endParaRPr lang="pt-BR" sz="1300" b="1" dirty="0">
              <a:solidFill>
                <a:srgbClr val="0068AC"/>
              </a:solidFill>
            </a:endParaRPr>
          </a:p>
        </p:txBody>
      </p:sp>
    </p:spTree>
    <p:extLst>
      <p:ext uri="{BB962C8B-B14F-4D97-AF65-F5344CB8AC3E}">
        <p14:creationId xmlns:p14="http://schemas.microsoft.com/office/powerpoint/2010/main" val="3652189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5946"/>
            <a:ext cx="2057400" cy="810766"/>
          </a:xfrm>
          <a:prstGeom prst="rect">
            <a:avLst/>
          </a:prstGeom>
        </p:spPr>
      </p:pic>
      <p:sp>
        <p:nvSpPr>
          <p:cNvPr id="4" name="Rectangle 3"/>
          <p:cNvSpPr/>
          <p:nvPr/>
        </p:nvSpPr>
        <p:spPr>
          <a:xfrm>
            <a:off x="179512" y="230545"/>
            <a:ext cx="8568952" cy="6627455"/>
          </a:xfrm>
          <a:prstGeom prst="rect">
            <a:avLst/>
          </a:prstGeom>
        </p:spPr>
        <p:txBody>
          <a:bodyPr wrap="square">
            <a:spAutoFit/>
          </a:bodyPr>
          <a:lstStyle/>
          <a:p>
            <a:pPr algn="just">
              <a:spcAft>
                <a:spcPts val="1000"/>
              </a:spcAft>
            </a:pPr>
            <a:r>
              <a:rPr lang="en-US" sz="1700" b="1" dirty="0">
                <a:latin typeface="Times New Roman" panose="02020603050405020304" pitchFamily="18" charset="0"/>
                <a:ea typeface="Calibri" panose="020F0502020204030204" pitchFamily="34" charset="0"/>
                <a:cs typeface="Times New Roman" panose="02020603050405020304" pitchFamily="18" charset="0"/>
              </a:rPr>
              <a:t>Confidentiality Clause </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This document and its attachments contain strategic business information, trade secrets and in general the know-how of Carbondale, S.L. Co., (“</a:t>
            </a:r>
            <a:r>
              <a:rPr lang="en-US" sz="1700" dirty="0" err="1">
                <a:latin typeface="Times New Roman" panose="02020603050405020304" pitchFamily="18" charset="0"/>
                <a:ea typeface="Calibri" panose="020F0502020204030204" pitchFamily="34" charset="0"/>
                <a:cs typeface="Times New Roman" panose="02020603050405020304" pitchFamily="18" charset="0"/>
              </a:rPr>
              <a:t>Scanton</a:t>
            </a:r>
            <a:r>
              <a:rPr lang="en-US" sz="1700" dirty="0">
                <a:latin typeface="Times New Roman" panose="02020603050405020304" pitchFamily="18" charset="0"/>
                <a:ea typeface="Calibri" panose="020F0502020204030204" pitchFamily="34" charset="0"/>
                <a:cs typeface="Times New Roman" panose="02020603050405020304" pitchFamily="18" charset="0"/>
              </a:rPr>
              <a:t> US” or “Carbondale”), and its group, derived from commercial experience and research and development programs, which has been compiled for exclusive use by the groups’ affiliates (and, particularly, by certain of their employees and senior staff), with the goal of securing and expanding the group’s long term profitability and return. The content of this document and its attachments is, therefore, strictly confidential to the recipient/s, and for their exclusive use only.</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In this document and its attachments, “</a:t>
            </a:r>
            <a:r>
              <a:rPr lang="en-GB" sz="1700" b="1" dirty="0">
                <a:latin typeface="Times New Roman" panose="02020603050405020304" pitchFamily="18" charset="0"/>
                <a:ea typeface="Calibri" panose="020F0502020204030204" pitchFamily="34" charset="0"/>
                <a:cs typeface="Times New Roman" panose="02020603050405020304" pitchFamily="18" charset="0"/>
              </a:rPr>
              <a:t>Confidential Information</a:t>
            </a:r>
            <a:r>
              <a:rPr lang="en-GB" sz="1700" dirty="0">
                <a:latin typeface="Times New Roman" panose="02020603050405020304" pitchFamily="18" charset="0"/>
                <a:ea typeface="Calibri" panose="020F0502020204030204" pitchFamily="34" charset="0"/>
                <a:cs typeface="Times New Roman" panose="02020603050405020304" pitchFamily="18" charset="0"/>
              </a:rPr>
              <a:t>” shall mean any document or information (containing economic, financial, technical, commercial, strategic or any other kind of information) that is by any means provided (orally, in written form or recorded in any kind of support) and at any time, whether prior or subsequent to the date of this document or its attachments, and that is not otherwise publicly available, relating to Carbondale, any company within its group or any related party of the foregoing, </a:t>
            </a:r>
            <a:r>
              <a:rPr lang="en-US" sz="1700" dirty="0">
                <a:latin typeface="Times New Roman" panose="02020603050405020304" pitchFamily="18" charset="0"/>
                <a:ea typeface="Calibri" panose="020F0502020204030204" pitchFamily="34" charset="0"/>
                <a:cs typeface="Times New Roman" panose="02020603050405020304" pitchFamily="18" charset="0"/>
              </a:rPr>
              <a:t>including, but not limited to, scientific technical or architectonical information; information relative to the current or proposed business, commercial experiences, sales, and marketing plans, including, but not limited to, financial information, contractual terms or customer lists and data; drawings, designs, samples, computer programs and software devices; costs and pricing information; and identification of personnel or other possible resources for possible use in the business</a:t>
            </a:r>
            <a:r>
              <a:rPr lang="en-GB" sz="1700" dirty="0">
                <a:latin typeface="Times New Roman" panose="02020603050405020304" pitchFamily="18" charset="0"/>
                <a:ea typeface="Calibri" panose="020F0502020204030204" pitchFamily="34" charset="0"/>
                <a:cs typeface="Times New Roman" panose="02020603050405020304" pitchFamily="18" charset="0"/>
              </a:rPr>
              <a:t>.  In particular, any document and information: (</a:t>
            </a:r>
            <a:r>
              <a:rPr lang="en-GB" sz="1700" dirty="0" err="1">
                <a:latin typeface="Times New Roman" panose="02020603050405020304" pitchFamily="18" charset="0"/>
                <a:ea typeface="Calibri" panose="020F0502020204030204" pitchFamily="34" charset="0"/>
                <a:cs typeface="Times New Roman" panose="02020603050405020304" pitchFamily="18" charset="0"/>
              </a:rPr>
              <a:t>i</a:t>
            </a:r>
            <a:r>
              <a:rPr lang="en-GB" sz="1700" dirty="0">
                <a:latin typeface="Times New Roman" panose="02020603050405020304" pitchFamily="18" charset="0"/>
                <a:ea typeface="Calibri" panose="020F0502020204030204" pitchFamily="34" charset="0"/>
                <a:cs typeface="Times New Roman" panose="02020603050405020304" pitchFamily="18" charset="0"/>
              </a:rPr>
              <a:t>) marked as confidential or similar; (ii) identified by Carbondale or its personnel, whether in writing or orally, as Confidential Information; (iii) that has a commercial value; (iv) that is not generally available in the market or industry; or (v) which, in view of its nature or the circumstances in which it is disclosed, must, in good faith, be treated as confidential, shall be considered Confidential Information</a:t>
            </a:r>
            <a:r>
              <a:rPr lang="en-GB"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30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5946"/>
            <a:ext cx="2057400" cy="810766"/>
          </a:xfrm>
          <a:prstGeom prst="rect">
            <a:avLst/>
          </a:prstGeom>
        </p:spPr>
      </p:pic>
      <p:sp>
        <p:nvSpPr>
          <p:cNvPr id="3" name="Rectangle 2"/>
          <p:cNvSpPr/>
          <p:nvPr/>
        </p:nvSpPr>
        <p:spPr>
          <a:xfrm>
            <a:off x="323528" y="431329"/>
            <a:ext cx="8521146" cy="2446824"/>
          </a:xfrm>
          <a:prstGeom prst="rect">
            <a:avLst/>
          </a:prstGeom>
        </p:spPr>
        <p:txBody>
          <a:bodyPr wrap="square">
            <a:spAutoFit/>
          </a:bodyPr>
          <a:lstStyle/>
          <a:p>
            <a:pPr algn="just">
              <a:spcAft>
                <a:spcPts val="1000"/>
              </a:spcAft>
            </a:pPr>
            <a:r>
              <a:rPr lang="en-GB" sz="1700" dirty="0">
                <a:latin typeface="Times New Roman" panose="02020603050405020304" pitchFamily="18" charset="0"/>
                <a:ea typeface="Calibri" panose="020F0502020204030204" pitchFamily="34" charset="0"/>
                <a:cs typeface="Times New Roman" panose="02020603050405020304" pitchFamily="18" charset="0"/>
              </a:rPr>
              <a:t>The </a:t>
            </a:r>
            <a:r>
              <a:rPr lang="en-US" sz="1700" dirty="0">
                <a:latin typeface="Times New Roman" panose="02020603050405020304" pitchFamily="18" charset="0"/>
                <a:ea typeface="Calibri" panose="020F0502020204030204" pitchFamily="34" charset="0"/>
                <a:cs typeface="Times New Roman" panose="02020603050405020304" pitchFamily="18" charset="0"/>
              </a:rPr>
              <a:t>recipient/s of this document and its attachments undertake/s a</a:t>
            </a:r>
            <a:r>
              <a:rPr lang="en-GB" sz="1700" dirty="0">
                <a:latin typeface="Times New Roman" panose="02020603050405020304" pitchFamily="18" charset="0"/>
                <a:ea typeface="Calibri" panose="020F0502020204030204" pitchFamily="34" charset="0"/>
                <a:cs typeface="Times New Roman" panose="02020603050405020304" pitchFamily="18" charset="0"/>
              </a:rPr>
              <a:t>t all times to treat and hold the Confidential Information in secret and as confidential information and they shall neither communicate nor disclose it whether directly or indirectly (orally or in writing) to any other private individual or legal person without the prior written consent from, except only to those members of its personnel who </a:t>
            </a:r>
            <a:r>
              <a:rPr lang="en-US" sz="1700" dirty="0">
                <a:latin typeface="Times New Roman" panose="02020603050405020304" pitchFamily="18" charset="0"/>
                <a:ea typeface="Calibri" panose="020F0502020204030204" pitchFamily="34" charset="0"/>
                <a:cs typeface="Times New Roman" panose="02020603050405020304" pitchFamily="18" charset="0"/>
              </a:rPr>
              <a:t>need to know such information in rendering their services</a:t>
            </a:r>
            <a:r>
              <a:rPr lang="en-GB" sz="1700" dirty="0">
                <a:latin typeface="Times New Roman" panose="02020603050405020304" pitchFamily="18" charset="0"/>
                <a:ea typeface="Calibri" panose="020F0502020204030204" pitchFamily="34" charset="0"/>
                <a:cs typeface="Times New Roman" panose="02020603050405020304" pitchFamily="18" charset="0"/>
              </a:rPr>
              <a:t> or if such disclosure is expressly authorised by Carbondale.  </a:t>
            </a:r>
            <a:r>
              <a:rPr lang="en-US" sz="1700" dirty="0">
                <a:latin typeface="Times New Roman" panose="02020603050405020304" pitchFamily="18" charset="0"/>
                <a:ea typeface="Calibri" panose="020F0502020204030204" pitchFamily="34" charset="0"/>
                <a:cs typeface="Times New Roman" panose="02020603050405020304" pitchFamily="18" charset="0"/>
              </a:rPr>
              <a:t>The disclosure, distribution, electronic transmission or copying by any means of the Confidential Information is strictly prohibited.  The recipient/s of this document and its attachment agree/s not to duplicate, distribute or disclose by any means any information contained herein.</a:t>
            </a:r>
            <a:endParaRPr lang="pt-B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8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64389" y="2494257"/>
            <a:ext cx="2096352" cy="1911351"/>
            <a:chOff x="429038" y="1493785"/>
            <a:chExt cx="1959992" cy="1911351"/>
          </a:xfrm>
        </p:grpSpPr>
        <p:sp>
          <p:nvSpPr>
            <p:cNvPr id="5" name="Redondear rectángulo de esquina del mismo lado 4"/>
            <p:cNvSpPr/>
            <p:nvPr/>
          </p:nvSpPr>
          <p:spPr>
            <a:xfrm rot="5400000">
              <a:off x="571162" y="1587268"/>
              <a:ext cx="1911351" cy="1724385"/>
            </a:xfrm>
            <a:prstGeom prst="round2Same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MX" sz="1400" dirty="0" smtClean="0">
                  <a:solidFill>
                    <a:srgbClr val="0068AC"/>
                  </a:solidFill>
                  <a:latin typeface="Lucida Bright" panose="02040602050505020304" pitchFamily="18" charset="0"/>
                  <a:hlinkClick r:id="rId2" action="ppaction://hlinksldjump"/>
                </a:rPr>
                <a:t>Bilheteria</a:t>
              </a:r>
              <a:endParaRPr lang="es-MX" sz="1400" dirty="0">
                <a:solidFill>
                  <a:srgbClr val="0068AC"/>
                </a:solidFill>
                <a:latin typeface="Lucida Bright" panose="02040602050505020304" pitchFamily="18" charset="0"/>
              </a:endParaRPr>
            </a:p>
          </p:txBody>
        </p:sp>
        <p:sp>
          <p:nvSpPr>
            <p:cNvPr id="6" name="Rectángulo 5"/>
            <p:cNvSpPr/>
            <p:nvPr/>
          </p:nvSpPr>
          <p:spPr>
            <a:xfrm>
              <a:off x="429038" y="1493785"/>
              <a:ext cx="235608" cy="1911350"/>
            </a:xfrm>
            <a:prstGeom prst="rect">
              <a:avLst/>
            </a:prstGeom>
            <a:solidFill>
              <a:srgbClr val="FFC72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12" name="4 Grupo"/>
          <p:cNvGrpSpPr/>
          <p:nvPr/>
        </p:nvGrpSpPr>
        <p:grpSpPr>
          <a:xfrm>
            <a:off x="3512582" y="2494257"/>
            <a:ext cx="2104335" cy="1911351"/>
            <a:chOff x="2636785" y="1493785"/>
            <a:chExt cx="1883870" cy="1911351"/>
          </a:xfrm>
        </p:grpSpPr>
        <p:sp>
          <p:nvSpPr>
            <p:cNvPr id="16" name="Redondear rectángulo de esquina del mismo lado 15"/>
            <p:cNvSpPr/>
            <p:nvPr/>
          </p:nvSpPr>
          <p:spPr>
            <a:xfrm rot="5400000">
              <a:off x="2735557" y="1620038"/>
              <a:ext cx="1911350" cy="1658846"/>
            </a:xfrm>
            <a:prstGeom prst="round2Same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pt-BR" sz="1400" dirty="0" smtClean="0">
                  <a:solidFill>
                    <a:srgbClr val="0068AC"/>
                  </a:solidFill>
                  <a:latin typeface="Lucida Bright" panose="02040602050505020304" pitchFamily="18" charset="0"/>
                </a:rPr>
                <a:t>Ponto de Venda (Bomboniere)</a:t>
              </a:r>
              <a:endParaRPr lang="es-MX" sz="1400" dirty="0">
                <a:solidFill>
                  <a:srgbClr val="0068AC"/>
                </a:solidFill>
                <a:latin typeface="Lucida Bright" panose="02040602050505020304" pitchFamily="18" charset="0"/>
              </a:endParaRPr>
            </a:p>
          </p:txBody>
        </p:sp>
        <p:sp>
          <p:nvSpPr>
            <p:cNvPr id="14" name="Rectángulo 13"/>
            <p:cNvSpPr/>
            <p:nvPr/>
          </p:nvSpPr>
          <p:spPr>
            <a:xfrm>
              <a:off x="2636785" y="1493785"/>
              <a:ext cx="225025" cy="1911350"/>
            </a:xfrm>
            <a:prstGeom prst="rect">
              <a:avLst/>
            </a:prstGeom>
            <a:solidFill>
              <a:srgbClr val="FFC72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9" name="15 Grupo"/>
          <p:cNvGrpSpPr/>
          <p:nvPr/>
        </p:nvGrpSpPr>
        <p:grpSpPr>
          <a:xfrm>
            <a:off x="6160439" y="2525759"/>
            <a:ext cx="2105511" cy="1911353"/>
            <a:chOff x="6372199" y="4125370"/>
            <a:chExt cx="2105511" cy="1911353"/>
          </a:xfrm>
        </p:grpSpPr>
        <p:sp>
          <p:nvSpPr>
            <p:cNvPr id="32" name="Redondear rectángulo de esquina del mismo lado 31"/>
            <p:cNvSpPr/>
            <p:nvPr/>
          </p:nvSpPr>
          <p:spPr>
            <a:xfrm rot="5400000">
              <a:off x="6595279" y="4154292"/>
              <a:ext cx="1911349" cy="1853513"/>
            </a:xfrm>
            <a:prstGeom prst="round2Same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MX" sz="1400" i="1" dirty="0" smtClean="0">
                  <a:solidFill>
                    <a:srgbClr val="0068AC"/>
                  </a:solidFill>
                  <a:latin typeface="Lucida Bright" panose="02040602050505020304" pitchFamily="18" charset="0"/>
                  <a:hlinkClick r:id="rId3" action="ppaction://hlinksldjump"/>
                </a:rPr>
                <a:t>Coffee Tree</a:t>
              </a:r>
              <a:endParaRPr lang="es-MX" sz="1400" i="1" dirty="0">
                <a:solidFill>
                  <a:srgbClr val="0068AC"/>
                </a:solidFill>
                <a:latin typeface="Lucida Bright" panose="02040602050505020304" pitchFamily="18" charset="0"/>
              </a:endParaRPr>
            </a:p>
          </p:txBody>
        </p:sp>
        <p:sp>
          <p:nvSpPr>
            <p:cNvPr id="31" name="Rectángulo 30"/>
            <p:cNvSpPr/>
            <p:nvPr/>
          </p:nvSpPr>
          <p:spPr>
            <a:xfrm>
              <a:off x="6372199" y="4125370"/>
              <a:ext cx="252000" cy="1911350"/>
            </a:xfrm>
            <a:prstGeom prst="rect">
              <a:avLst/>
            </a:prstGeom>
            <a:solidFill>
              <a:srgbClr val="FFC72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aphicFrame>
        <p:nvGraphicFramePr>
          <p:cNvPr id="39" name="1 Tabla"/>
          <p:cNvGraphicFramePr>
            <a:graphicFrameLocks noGrp="1"/>
          </p:cNvGraphicFramePr>
          <p:nvPr>
            <p:extLst/>
          </p:nvPr>
        </p:nvGraphicFramePr>
        <p:xfrm>
          <a:off x="1187624" y="5805264"/>
          <a:ext cx="8406789" cy="548640"/>
        </p:xfrm>
        <a:graphic>
          <a:graphicData uri="http://schemas.openxmlformats.org/drawingml/2006/table">
            <a:tbl>
              <a:tblPr firstRow="1" bandRow="1">
                <a:tableStyleId>{2D5ABB26-0587-4C30-8999-92F81FD0307C}</a:tableStyleId>
              </a:tblPr>
              <a:tblGrid>
                <a:gridCol w="686309"/>
                <a:gridCol w="1029462"/>
                <a:gridCol w="617677"/>
                <a:gridCol w="1029462"/>
                <a:gridCol w="1303985"/>
                <a:gridCol w="823569"/>
                <a:gridCol w="2916325"/>
              </a:tblGrid>
              <a:tr h="370840">
                <a:tc>
                  <a:txBody>
                    <a:bodyPr/>
                    <a:lstStyle/>
                    <a:p>
                      <a:r>
                        <a:rPr lang="es-MX" sz="1000" dirty="0" smtClean="0">
                          <a:solidFill>
                            <a:srgbClr val="0068AC"/>
                          </a:solidFill>
                          <a:latin typeface="Lucida Bright" panose="02040602050505020304" pitchFamily="18" charset="0"/>
                        </a:rPr>
                        <a:t>InÍcio</a:t>
                      </a:r>
                      <a:endParaRPr lang="es-MX" sz="1000" dirty="0">
                        <a:solidFill>
                          <a:srgbClr val="0068AC"/>
                        </a:solidFill>
                        <a:latin typeface="Lucida Bright" panose="02040602050505020304" pitchFamily="18" charset="0"/>
                      </a:endParaRPr>
                    </a:p>
                  </a:txBody>
                  <a:tcPr/>
                </a:tc>
                <a:tc>
                  <a:txBody>
                    <a:bodyPr/>
                    <a:lstStyle/>
                    <a:p>
                      <a:r>
                        <a:rPr lang="es-MX" sz="1000" dirty="0" smtClean="0">
                          <a:solidFill>
                            <a:srgbClr val="0068AC"/>
                          </a:solidFill>
                          <a:latin typeface="Lucida Bright" panose="02040602050505020304" pitchFamily="18" charset="0"/>
                        </a:rPr>
                        <a:t>Intermediário</a:t>
                      </a:r>
                      <a:endParaRPr lang="es-MX" sz="1000" dirty="0">
                        <a:solidFill>
                          <a:srgbClr val="0068AC"/>
                        </a:solidFill>
                        <a:latin typeface="Lucida Bright" panose="02040602050505020304" pitchFamily="18" charset="0"/>
                      </a:endParaRPr>
                    </a:p>
                  </a:txBody>
                  <a:tcPr/>
                </a:tc>
                <a:tc>
                  <a:txBody>
                    <a:bodyPr/>
                    <a:lstStyle/>
                    <a:p>
                      <a:r>
                        <a:rPr lang="es-MX" sz="1000" dirty="0" smtClean="0">
                          <a:solidFill>
                            <a:srgbClr val="0068AC"/>
                          </a:solidFill>
                          <a:latin typeface="Lucida Bright" panose="02040602050505020304" pitchFamily="18" charset="0"/>
                        </a:rPr>
                        <a:t>  Fim</a:t>
                      </a:r>
                      <a:endParaRPr lang="es-MX" sz="1000" dirty="0">
                        <a:solidFill>
                          <a:srgbClr val="0068AC"/>
                        </a:solidFill>
                        <a:latin typeface="Lucida Bright" panose="02040602050505020304" pitchFamily="18" charset="0"/>
                      </a:endParaRPr>
                    </a:p>
                  </a:txBody>
                  <a:tcPr/>
                </a:tc>
                <a:tc>
                  <a:txBody>
                    <a:bodyPr/>
                    <a:lstStyle/>
                    <a:p>
                      <a:r>
                        <a:rPr lang="es-MX" sz="1000" dirty="0" smtClean="0">
                          <a:solidFill>
                            <a:srgbClr val="0068AC"/>
                          </a:solidFill>
                          <a:latin typeface="Lucida Bright" panose="02040602050505020304" pitchFamily="18" charset="0"/>
                        </a:rPr>
                        <a:t>Atividade</a:t>
                      </a:r>
                      <a:endParaRPr lang="es-MX" sz="1000" dirty="0">
                        <a:solidFill>
                          <a:srgbClr val="0068AC"/>
                        </a:solidFill>
                        <a:latin typeface="Lucida Bright" panose="02040602050505020304" pitchFamily="18" charset="0"/>
                      </a:endParaRPr>
                    </a:p>
                  </a:txBody>
                  <a:tcPr/>
                </a:tc>
                <a:tc>
                  <a:txBody>
                    <a:bodyPr/>
                    <a:lstStyle/>
                    <a:p>
                      <a:r>
                        <a:rPr lang="es-MX" sz="1000" dirty="0" smtClean="0">
                          <a:solidFill>
                            <a:srgbClr val="0068AC"/>
                          </a:solidFill>
                          <a:latin typeface="Lucida Bright" panose="02040602050505020304" pitchFamily="18" charset="0"/>
                        </a:rPr>
                        <a:t>Atividade com </a:t>
                      </a:r>
                    </a:p>
                    <a:p>
                      <a:r>
                        <a:rPr lang="es-MX" sz="1000" dirty="0" smtClean="0">
                          <a:solidFill>
                            <a:srgbClr val="0068AC"/>
                          </a:solidFill>
                          <a:latin typeface="Lucida Bright" panose="02040602050505020304" pitchFamily="18" charset="0"/>
                        </a:rPr>
                        <a:t>ponto</a:t>
                      </a:r>
                      <a:r>
                        <a:rPr lang="es-MX" sz="1000" baseline="0" dirty="0" smtClean="0">
                          <a:solidFill>
                            <a:srgbClr val="0068AC"/>
                          </a:solidFill>
                          <a:latin typeface="Lucida Bright" panose="02040602050505020304" pitchFamily="18" charset="0"/>
                        </a:rPr>
                        <a:t> de</a:t>
                      </a:r>
                    </a:p>
                    <a:p>
                      <a:r>
                        <a:rPr lang="es-MX" sz="1000" baseline="0" dirty="0" smtClean="0">
                          <a:solidFill>
                            <a:srgbClr val="0068AC"/>
                          </a:solidFill>
                          <a:latin typeface="Lucida Bright" panose="02040602050505020304" pitchFamily="18" charset="0"/>
                        </a:rPr>
                        <a:t>controle</a:t>
                      </a:r>
                      <a:endParaRPr lang="es-MX" sz="1000" dirty="0">
                        <a:solidFill>
                          <a:srgbClr val="0068AC"/>
                        </a:solidFill>
                        <a:latin typeface="Lucida Bright" panose="02040602050505020304" pitchFamily="18" charset="0"/>
                      </a:endParaRPr>
                    </a:p>
                  </a:txBody>
                  <a:tcPr/>
                </a:tc>
                <a:tc>
                  <a:txBody>
                    <a:bodyPr/>
                    <a:lstStyle/>
                    <a:p>
                      <a:pPr algn="r"/>
                      <a:r>
                        <a:rPr lang="es-MX" sz="1000" dirty="0" smtClean="0">
                          <a:solidFill>
                            <a:srgbClr val="0068AC"/>
                          </a:solidFill>
                          <a:latin typeface="Lucida Bright" panose="02040602050505020304" pitchFamily="18" charset="0"/>
                        </a:rPr>
                        <a:t>    Fluxo</a:t>
                      </a:r>
                      <a:endParaRPr lang="es-MX" sz="1000" dirty="0">
                        <a:solidFill>
                          <a:srgbClr val="0068AC"/>
                        </a:solidFill>
                        <a:latin typeface="Lucida Bright" panose="02040602050505020304" pitchFamily="18" charset="0"/>
                      </a:endParaRPr>
                    </a:p>
                  </a:txBody>
                  <a:tcPr/>
                </a:tc>
                <a:tc>
                  <a:txBody>
                    <a:bodyPr/>
                    <a:lstStyle/>
                    <a:p>
                      <a:r>
                        <a:rPr lang="es-MX" sz="1000" dirty="0" smtClean="0">
                          <a:solidFill>
                            <a:srgbClr val="0068AC"/>
                          </a:solidFill>
                          <a:latin typeface="Lucida Bright" panose="02040602050505020304" pitchFamily="18" charset="0"/>
                        </a:rPr>
                        <a:t>           Decisão</a:t>
                      </a:r>
                      <a:endParaRPr lang="es-MX" sz="1000" dirty="0">
                        <a:solidFill>
                          <a:srgbClr val="0068AC"/>
                        </a:solidFill>
                        <a:latin typeface="Lucida Bright" panose="02040602050505020304" pitchFamily="18" charset="0"/>
                      </a:endParaRPr>
                    </a:p>
                  </a:txBody>
                  <a:tcPr/>
                </a:tc>
              </a:tr>
            </a:tbl>
          </a:graphicData>
        </a:graphic>
      </p:graphicFrame>
      <p:sp>
        <p:nvSpPr>
          <p:cNvPr id="40" name="Conector 122"/>
          <p:cNvSpPr/>
          <p:nvPr/>
        </p:nvSpPr>
        <p:spPr>
          <a:xfrm>
            <a:off x="1259632" y="6168554"/>
            <a:ext cx="284782" cy="284782"/>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4 Anillo"/>
          <p:cNvSpPr/>
          <p:nvPr/>
        </p:nvSpPr>
        <p:spPr>
          <a:xfrm>
            <a:off x="2162637" y="6165304"/>
            <a:ext cx="321131" cy="321894"/>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3" name="5 CuadroTexto"/>
          <p:cNvSpPr txBox="1"/>
          <p:nvPr/>
        </p:nvSpPr>
        <p:spPr>
          <a:xfrm>
            <a:off x="2193303" y="6165304"/>
            <a:ext cx="290465" cy="276999"/>
          </a:xfrm>
          <a:prstGeom prst="rect">
            <a:avLst/>
          </a:prstGeom>
          <a:noFill/>
          <a:ln>
            <a:noFill/>
          </a:ln>
        </p:spPr>
        <p:txBody>
          <a:bodyPr wrap="none" rtlCol="0">
            <a:spAutoFit/>
          </a:bodyPr>
          <a:lstStyle/>
          <a:p>
            <a:r>
              <a:rPr lang="es-MX" sz="1200" dirty="0" smtClean="0">
                <a:solidFill>
                  <a:srgbClr val="0068AC"/>
                </a:solidFill>
                <a:latin typeface="Lucida Sans" pitchFamily="34" charset="0"/>
              </a:rPr>
              <a:t>A</a:t>
            </a:r>
          </a:p>
        </p:txBody>
      </p:sp>
      <p:sp>
        <p:nvSpPr>
          <p:cNvPr id="44" name="Conector 9"/>
          <p:cNvSpPr/>
          <p:nvPr/>
        </p:nvSpPr>
        <p:spPr>
          <a:xfrm>
            <a:off x="3059832" y="6195665"/>
            <a:ext cx="257778" cy="257671"/>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endParaRPr>
          </a:p>
        </p:txBody>
      </p:sp>
      <p:sp>
        <p:nvSpPr>
          <p:cNvPr id="45" name="13 Rectángulo redondeado"/>
          <p:cNvSpPr/>
          <p:nvPr/>
        </p:nvSpPr>
        <p:spPr>
          <a:xfrm>
            <a:off x="3653955" y="6165304"/>
            <a:ext cx="413989" cy="29572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14 Rectángulo redondeado"/>
          <p:cNvSpPr/>
          <p:nvPr/>
        </p:nvSpPr>
        <p:spPr>
          <a:xfrm>
            <a:off x="4680457" y="6312570"/>
            <a:ext cx="467607" cy="2847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7" name="15 Conector recto de flecha"/>
          <p:cNvCxnSpPr/>
          <p:nvPr/>
        </p:nvCxnSpPr>
        <p:spPr>
          <a:xfrm>
            <a:off x="6228184" y="6309320"/>
            <a:ext cx="353018" cy="0"/>
          </a:xfrm>
          <a:prstGeom prst="straightConnector1">
            <a:avLst/>
          </a:prstGeom>
          <a:ln w="28575">
            <a:solidFill>
              <a:srgbClr val="0068AC"/>
            </a:solidFill>
            <a:tailEnd type="triangle"/>
          </a:ln>
        </p:spPr>
        <p:style>
          <a:lnRef idx="1">
            <a:schemeClr val="accent1"/>
          </a:lnRef>
          <a:fillRef idx="0">
            <a:schemeClr val="accent1"/>
          </a:fillRef>
          <a:effectRef idx="0">
            <a:schemeClr val="accent1"/>
          </a:effectRef>
          <a:fontRef idx="minor">
            <a:schemeClr val="tx1"/>
          </a:fontRef>
        </p:style>
      </p:cxnSp>
      <p:sp>
        <p:nvSpPr>
          <p:cNvPr id="48" name="Decisión 84"/>
          <p:cNvSpPr/>
          <p:nvPr/>
        </p:nvSpPr>
        <p:spPr>
          <a:xfrm>
            <a:off x="7239610" y="6165304"/>
            <a:ext cx="428734" cy="287252"/>
          </a:xfrm>
          <a:prstGeom prst="flowChartDecision">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rgbClr val="0068AC"/>
                </a:solidFill>
              </a:rPr>
              <a:t>X</a:t>
            </a:r>
            <a:endParaRPr lang="es-MX" sz="1100" b="1" dirty="0">
              <a:solidFill>
                <a:srgbClr val="0068AC"/>
              </a:solidFill>
            </a:endParaRPr>
          </a:p>
        </p:txBody>
      </p:sp>
      <p:sp>
        <p:nvSpPr>
          <p:cNvPr id="62" name="Título 1"/>
          <p:cNvSpPr>
            <a:spLocks noGrp="1"/>
          </p:cNvSpPr>
          <p:nvPr>
            <p:ph type="title"/>
          </p:nvPr>
        </p:nvSpPr>
        <p:spPr/>
        <p:txBody>
          <a:bodyPr>
            <a:normAutofit/>
          </a:bodyPr>
          <a:lstStyle/>
          <a:p>
            <a:r>
              <a:rPr lang="es-MX" dirty="0" smtClean="0"/>
              <a:t>Técnicas de venda Tradicional </a:t>
            </a:r>
            <a:br>
              <a:rPr lang="es-MX" dirty="0" smtClean="0"/>
            </a:br>
            <a:r>
              <a:rPr lang="en-US" sz="1200" dirty="0"/>
              <a:t>BRA-GR-TV-TRA-00</a:t>
            </a:r>
            <a:endParaRPr lang="es-MX" sz="1200" dirty="0"/>
          </a:p>
        </p:txBody>
      </p:sp>
      <p:pic>
        <p:nvPicPr>
          <p:cNvPr id="49" name="63 Imagen"/>
          <p:cNvPicPr/>
          <p:nvPr/>
        </p:nvPicPr>
        <p:blipFill>
          <a:blip r:embed="rId4">
            <a:extLst>
              <a:ext uri="{28A0092B-C50C-407E-A947-70E740481C1C}">
                <a14:useLocalDpi xmlns:a14="http://schemas.microsoft.com/office/drawing/2010/main" val="0"/>
              </a:ext>
            </a:extLst>
          </a:blip>
          <a:stretch>
            <a:fillRect/>
          </a:stretch>
        </p:blipFill>
        <p:spPr>
          <a:xfrm>
            <a:off x="1607680" y="2798489"/>
            <a:ext cx="959421" cy="927334"/>
          </a:xfrm>
          <a:prstGeom prst="rect">
            <a:avLst/>
          </a:prstGeom>
        </p:spPr>
      </p:pic>
      <p:pic>
        <p:nvPicPr>
          <p:cNvPr id="61" name="88 Imagen" descr="D:\SAAG\Cinépolis\Tradicional\Supervisión\Guías Operativas\TV\Fotos\Listas\TV Dulcería\DSC01725l.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209" y="3046238"/>
            <a:ext cx="962704" cy="576183"/>
          </a:xfrm>
          <a:prstGeom prst="rect">
            <a:avLst/>
          </a:prstGeom>
          <a:noFill/>
          <a:ln>
            <a:noFill/>
          </a:ln>
        </p:spPr>
      </p:pic>
      <p:pic>
        <p:nvPicPr>
          <p:cNvPr id="24" name="3084 Imagen" descr="SDC12744.png"/>
          <p:cNvPicPr/>
          <p:nvPr/>
        </p:nvPicPr>
        <p:blipFill>
          <a:blip r:embed="rId6" cstate="email">
            <a:extLst>
              <a:ext uri="{28A0092B-C50C-407E-A947-70E740481C1C}">
                <a14:useLocalDpi xmlns:a14="http://schemas.microsoft.com/office/drawing/2010/main"/>
              </a:ext>
            </a:extLst>
          </a:blip>
          <a:stretch>
            <a:fillRect/>
          </a:stretch>
        </p:blipFill>
        <p:spPr>
          <a:xfrm>
            <a:off x="6749157" y="2909307"/>
            <a:ext cx="1135211" cy="816515"/>
          </a:xfrm>
          <a:prstGeom prst="rect">
            <a:avLst/>
          </a:prstGeom>
        </p:spPr>
      </p:pic>
    </p:spTree>
    <p:extLst>
      <p:ext uri="{BB962C8B-B14F-4D97-AF65-F5344CB8AC3E}">
        <p14:creationId xmlns:p14="http://schemas.microsoft.com/office/powerpoint/2010/main" val="163456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de flecha"/>
          <p:cNvCxnSpPr>
            <a:endCxn id="97" idx="1"/>
          </p:cNvCxnSpPr>
          <p:nvPr/>
        </p:nvCxnSpPr>
        <p:spPr>
          <a:xfrm>
            <a:off x="2148098" y="4360055"/>
            <a:ext cx="650719" cy="2251"/>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 name="12 Conector recto de flecha"/>
          <p:cNvCxnSpPr/>
          <p:nvPr/>
        </p:nvCxnSpPr>
        <p:spPr>
          <a:xfrm flipV="1">
            <a:off x="3642290" y="3219114"/>
            <a:ext cx="1252014" cy="4185"/>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6" name="15 Conector recto de flecha"/>
          <p:cNvCxnSpPr>
            <a:stCxn id="97" idx="2"/>
          </p:cNvCxnSpPr>
          <p:nvPr/>
        </p:nvCxnSpPr>
        <p:spPr>
          <a:xfrm flipH="1">
            <a:off x="3222479" y="4646160"/>
            <a:ext cx="1" cy="489157"/>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4" name="23 Conector recto de flecha"/>
          <p:cNvCxnSpPr>
            <a:stCxn id="97" idx="0"/>
            <a:endCxn id="91" idx="2"/>
          </p:cNvCxnSpPr>
          <p:nvPr/>
        </p:nvCxnSpPr>
        <p:spPr>
          <a:xfrm flipV="1">
            <a:off x="3222480" y="3499905"/>
            <a:ext cx="7976" cy="578547"/>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25" name="24 Conector angular"/>
          <p:cNvCxnSpPr>
            <a:stCxn id="91" idx="0"/>
          </p:cNvCxnSpPr>
          <p:nvPr/>
        </p:nvCxnSpPr>
        <p:spPr>
          <a:xfrm rot="5400000" flipH="1" flipV="1">
            <a:off x="3523386" y="1630487"/>
            <a:ext cx="1008781" cy="1594641"/>
          </a:xfrm>
          <a:prstGeom prst="bentConnector2">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37" name="36 Conector recto de flecha"/>
          <p:cNvCxnSpPr/>
          <p:nvPr/>
        </p:nvCxnSpPr>
        <p:spPr>
          <a:xfrm flipV="1">
            <a:off x="4580602" y="5969585"/>
            <a:ext cx="795101" cy="8681"/>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5" name="1 Rectángulo redondeado"/>
          <p:cNvSpPr/>
          <p:nvPr/>
        </p:nvSpPr>
        <p:spPr>
          <a:xfrm>
            <a:off x="212105" y="3026122"/>
            <a:ext cx="1935993" cy="231983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47" name="4 CuadroTexto"/>
          <p:cNvSpPr txBox="1"/>
          <p:nvPr/>
        </p:nvSpPr>
        <p:spPr>
          <a:xfrm>
            <a:off x="318021" y="3045028"/>
            <a:ext cx="1839078" cy="2262158"/>
          </a:xfrm>
          <a:prstGeom prst="rect">
            <a:avLst/>
          </a:prstGeom>
          <a:noFill/>
        </p:spPr>
        <p:txBody>
          <a:bodyPr wrap="square" rtlCol="0">
            <a:spAutoFit/>
          </a:bodyPr>
          <a:lstStyle/>
          <a:p>
            <a:pPr algn="just"/>
            <a:r>
              <a:rPr lang="es-ES" sz="900" dirty="0" smtClean="0">
                <a:solidFill>
                  <a:srgbClr val="0070C0"/>
                </a:solidFill>
                <a:latin typeface="Lucida Bright" panose="02040602050505020304" pitchFamily="18" charset="0"/>
              </a:rPr>
              <a:t>Dizer: </a:t>
            </a:r>
            <a:r>
              <a:rPr lang="es-ES" sz="900" b="1" dirty="0" smtClean="0">
                <a:solidFill>
                  <a:srgbClr val="0070C0"/>
                </a:solidFill>
                <a:latin typeface="Lucida Bright" panose="02040602050505020304" pitchFamily="18" charset="0"/>
              </a:rPr>
              <a:t>“Bom </a:t>
            </a:r>
            <a:r>
              <a:rPr lang="es-ES" sz="900" b="1" dirty="0">
                <a:solidFill>
                  <a:srgbClr val="0070C0"/>
                </a:solidFill>
                <a:latin typeface="Lucida Bright" panose="02040602050505020304" pitchFamily="18" charset="0"/>
              </a:rPr>
              <a:t>dia, tarde ou </a:t>
            </a:r>
          </a:p>
          <a:p>
            <a:pPr algn="just"/>
            <a:r>
              <a:rPr lang="es-ES" sz="900" b="1" dirty="0">
                <a:solidFill>
                  <a:srgbClr val="0070C0"/>
                </a:solidFill>
                <a:latin typeface="Lucida Bright" panose="02040602050505020304" pitchFamily="18" charset="0"/>
              </a:rPr>
              <a:t>noite. Bem vindo(a) a </a:t>
            </a:r>
          </a:p>
          <a:p>
            <a:pPr algn="just"/>
            <a:r>
              <a:rPr lang="es-ES" sz="900" b="1" dirty="0" smtClean="0">
                <a:solidFill>
                  <a:srgbClr val="0070C0"/>
                </a:solidFill>
                <a:latin typeface="Lucida Bright" panose="02040602050505020304" pitchFamily="18" charset="0"/>
              </a:rPr>
              <a:t>Cinépolis”, </a:t>
            </a:r>
            <a:r>
              <a:rPr lang="es-ES" sz="900" dirty="0">
                <a:solidFill>
                  <a:srgbClr val="0070C0"/>
                </a:solidFill>
                <a:latin typeface="Lucida Bright" panose="02040602050505020304" pitchFamily="18" charset="0"/>
              </a:rPr>
              <a:t>fazendo contato </a:t>
            </a:r>
          </a:p>
          <a:p>
            <a:pPr algn="just"/>
            <a:r>
              <a:rPr lang="es-ES" sz="900" dirty="0">
                <a:solidFill>
                  <a:srgbClr val="0070C0"/>
                </a:solidFill>
                <a:latin typeface="Lucida Bright" panose="02040602050505020304" pitchFamily="18" charset="0"/>
              </a:rPr>
              <a:t>visual com o cliente e </a:t>
            </a:r>
          </a:p>
          <a:p>
            <a:pPr algn="just"/>
            <a:r>
              <a:rPr lang="es-ES" sz="900" dirty="0">
                <a:solidFill>
                  <a:srgbClr val="0070C0"/>
                </a:solidFill>
                <a:latin typeface="Lucida Bright" panose="02040602050505020304" pitchFamily="18" charset="0"/>
              </a:rPr>
              <a:t>sorrindo.</a:t>
            </a:r>
          </a:p>
          <a:p>
            <a:pPr algn="just"/>
            <a:endParaRPr lang="es-ES" sz="1000" dirty="0" smtClean="0">
              <a:solidFill>
                <a:srgbClr val="0070C0"/>
              </a:solidFill>
              <a:latin typeface="Lucida Bright" panose="02040602050505020304" pitchFamily="18" charset="0"/>
            </a:endParaRPr>
          </a:p>
          <a:p>
            <a:pPr algn="just"/>
            <a:endParaRPr lang="es-ES" sz="1000" dirty="0" smtClean="0">
              <a:solidFill>
                <a:srgbClr val="0070C0"/>
              </a:solidFill>
              <a:latin typeface="Lucida Bright" panose="02040602050505020304" pitchFamily="18" charset="0"/>
            </a:endParaRPr>
          </a:p>
          <a:p>
            <a:pPr algn="just"/>
            <a:endParaRPr lang="es-ES" sz="900" dirty="0" smtClean="0">
              <a:solidFill>
                <a:srgbClr val="0070C0"/>
              </a:solidFill>
              <a:latin typeface="Lucida Bright" panose="02040602050505020304" pitchFamily="18" charset="0"/>
            </a:endParaRPr>
          </a:p>
          <a:p>
            <a:pPr algn="just"/>
            <a:endParaRPr lang="es-ES" sz="700" dirty="0" smtClean="0">
              <a:solidFill>
                <a:srgbClr val="0070C0"/>
              </a:solidFill>
              <a:latin typeface="Lucida Bright" panose="02040602050505020304" pitchFamily="18" charset="0"/>
            </a:endParaRPr>
          </a:p>
          <a:p>
            <a:pPr algn="just"/>
            <a:endParaRPr lang="es-ES" sz="1000" dirty="0" smtClean="0">
              <a:solidFill>
                <a:srgbClr val="0070C0"/>
              </a:solidFill>
              <a:latin typeface="Lucida Bright" panose="02040602050505020304" pitchFamily="18" charset="0"/>
            </a:endParaRPr>
          </a:p>
          <a:p>
            <a:pPr algn="just"/>
            <a:endParaRPr lang="es-ES" sz="1000" dirty="0" smtClean="0">
              <a:solidFill>
                <a:srgbClr val="0070C0"/>
              </a:solidFill>
              <a:latin typeface="Lucida Bright" panose="02040602050505020304" pitchFamily="18" charset="0"/>
            </a:endParaRPr>
          </a:p>
          <a:p>
            <a:pPr algn="just"/>
            <a:r>
              <a:rPr lang="es-MX" sz="800" dirty="0" smtClean="0">
                <a:solidFill>
                  <a:srgbClr val="0070C0"/>
                </a:solidFill>
                <a:latin typeface="Lucida Bright" panose="02040602050505020304" pitchFamily="18" charset="0"/>
              </a:rPr>
              <a:t>Nota: Caso não haja sistema para cobrar com cartão de crédito ou débito, dizer: </a:t>
            </a:r>
            <a:r>
              <a:rPr lang="es-MX" sz="800" b="1" dirty="0" smtClean="0">
                <a:solidFill>
                  <a:srgbClr val="0070C0"/>
                </a:solidFill>
                <a:latin typeface="Lucida Bright" panose="02040602050505020304" pitchFamily="18" charset="0"/>
              </a:rPr>
              <a:t>“No momento Sr(a), só estamos aceitando pagamento em dinheiro.”</a:t>
            </a:r>
            <a:r>
              <a:rPr lang="es-MX" sz="800" dirty="0" smtClean="0">
                <a:solidFill>
                  <a:srgbClr val="0070C0"/>
                </a:solidFill>
                <a:latin typeface="Lucida Bright" panose="02040602050505020304" pitchFamily="18" charset="0"/>
              </a:rPr>
              <a:t>.</a:t>
            </a:r>
          </a:p>
        </p:txBody>
      </p:sp>
      <p:sp>
        <p:nvSpPr>
          <p:cNvPr id="69" name="68 Rectángulo redondeado"/>
          <p:cNvSpPr/>
          <p:nvPr/>
        </p:nvSpPr>
        <p:spPr>
          <a:xfrm>
            <a:off x="4825097" y="1283730"/>
            <a:ext cx="2032190" cy="1077384"/>
          </a:xfrm>
          <a:prstGeom prst="roundRect">
            <a:avLst/>
          </a:prstGeom>
          <a:solidFill>
            <a:schemeClr val="bg1">
              <a:lumMod val="75000"/>
              <a:lumOff val="25000"/>
            </a:schemeClr>
          </a:solid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cxnSp>
        <p:nvCxnSpPr>
          <p:cNvPr id="71" name="70 Conector recto de flecha"/>
          <p:cNvCxnSpPr/>
          <p:nvPr/>
        </p:nvCxnSpPr>
        <p:spPr>
          <a:xfrm>
            <a:off x="7970500" y="5906258"/>
            <a:ext cx="507168" cy="0"/>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3" name="72 Rectángulo redondeado"/>
          <p:cNvSpPr/>
          <p:nvPr/>
        </p:nvSpPr>
        <p:spPr>
          <a:xfrm>
            <a:off x="5375703" y="5161170"/>
            <a:ext cx="2594797" cy="1420453"/>
          </a:xfrm>
          <a:prstGeom prst="roundRect">
            <a:avLst/>
          </a:prstGeom>
          <a:solidFill>
            <a:schemeClr val="bg1">
              <a:lumMod val="75000"/>
              <a:lumOff val="25000"/>
            </a:schemeClr>
          </a:solid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82" name="81 Rectángulo redondeado"/>
          <p:cNvSpPr/>
          <p:nvPr/>
        </p:nvSpPr>
        <p:spPr>
          <a:xfrm>
            <a:off x="2219201" y="5178531"/>
            <a:ext cx="2361401" cy="14030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81" name="54 CuadroTexto"/>
          <p:cNvSpPr txBox="1"/>
          <p:nvPr/>
        </p:nvSpPr>
        <p:spPr>
          <a:xfrm>
            <a:off x="2324364" y="5762242"/>
            <a:ext cx="2173992" cy="830997"/>
          </a:xfrm>
          <a:prstGeom prst="rect">
            <a:avLst/>
          </a:prstGeom>
          <a:noFill/>
        </p:spPr>
        <p:txBody>
          <a:bodyPr wrap="square" rtlCol="0">
            <a:spAutoFit/>
          </a:bodyPr>
          <a:lstStyle/>
          <a:p>
            <a:pPr algn="just"/>
            <a:r>
              <a:rPr lang="es-MX" sz="800" dirty="0">
                <a:solidFill>
                  <a:srgbClr val="0068AC"/>
                </a:solidFill>
                <a:latin typeface="Lucida Bright" panose="02040602050505020304" pitchFamily="18" charset="0"/>
              </a:rPr>
              <a:t>Solicitar o documento de identifica</a:t>
            </a:r>
            <a:r>
              <a:rPr lang="pt-BR" sz="800" dirty="0">
                <a:solidFill>
                  <a:srgbClr val="0068AC"/>
                </a:solidFill>
                <a:latin typeface="Lucida Bright" panose="02040602050505020304" pitchFamily="18" charset="0"/>
              </a:rPr>
              <a:t>ç</a:t>
            </a:r>
            <a:r>
              <a:rPr lang="es-MX" sz="800" dirty="0" err="1">
                <a:solidFill>
                  <a:srgbClr val="0068AC"/>
                </a:solidFill>
                <a:latin typeface="Lucida Bright" panose="02040602050505020304" pitchFamily="18" charset="0"/>
              </a:rPr>
              <a:t>ão</a:t>
            </a:r>
            <a:r>
              <a:rPr lang="es-MX" sz="800" dirty="0">
                <a:solidFill>
                  <a:srgbClr val="0068AC"/>
                </a:solidFill>
                <a:latin typeface="Lucida Bright" panose="02040602050505020304" pitchFamily="18" charset="0"/>
              </a:rPr>
              <a:t>, </a:t>
            </a:r>
            <a:r>
              <a:rPr lang="es-MX" sz="800" dirty="0" err="1">
                <a:solidFill>
                  <a:srgbClr val="0068AC"/>
                </a:solidFill>
                <a:latin typeface="Lucida Bright" panose="02040602050505020304" pitchFamily="18" charset="0"/>
              </a:rPr>
              <a:t>dizendo</a:t>
            </a:r>
            <a:r>
              <a:rPr lang="es-MX" sz="800" dirty="0">
                <a:solidFill>
                  <a:srgbClr val="0068AC"/>
                </a:solidFill>
                <a:latin typeface="Lucida Bright" panose="02040602050505020304" pitchFamily="18" charset="0"/>
              </a:rPr>
              <a:t>: </a:t>
            </a:r>
            <a:r>
              <a:rPr lang="es-MX" sz="800" b="1" dirty="0">
                <a:solidFill>
                  <a:srgbClr val="0068AC"/>
                </a:solidFill>
                <a:latin typeface="Lucida Bright" panose="02040602050505020304" pitchFamily="18" charset="0"/>
              </a:rPr>
              <a:t>“</a:t>
            </a:r>
            <a:r>
              <a:rPr lang="es-MX" sz="800" b="1" dirty="0" err="1">
                <a:solidFill>
                  <a:srgbClr val="0068AC"/>
                </a:solidFill>
                <a:latin typeface="Lucida Bright" panose="02040602050505020304" pitchFamily="18" charset="0"/>
              </a:rPr>
              <a:t>Você</a:t>
            </a:r>
            <a:r>
              <a:rPr lang="es-MX" sz="800" b="1" dirty="0">
                <a:solidFill>
                  <a:srgbClr val="0068AC"/>
                </a:solidFill>
                <a:latin typeface="Lucida Bright" panose="02040602050505020304" pitchFamily="18" charset="0"/>
              </a:rPr>
              <a:t> </a:t>
            </a:r>
            <a:r>
              <a:rPr lang="es-MX" sz="800" b="1" dirty="0" err="1">
                <a:solidFill>
                  <a:srgbClr val="0068AC"/>
                </a:solidFill>
                <a:latin typeface="Lucida Bright" panose="02040602050505020304" pitchFamily="18" charset="0"/>
              </a:rPr>
              <a:t>poderia</a:t>
            </a:r>
            <a:r>
              <a:rPr lang="es-MX" sz="800" b="1" dirty="0">
                <a:solidFill>
                  <a:srgbClr val="0068AC"/>
                </a:solidFill>
                <a:latin typeface="Lucida Bright" panose="02040602050505020304" pitchFamily="18" charset="0"/>
              </a:rPr>
              <a:t> me </a:t>
            </a:r>
            <a:r>
              <a:rPr lang="es-MX" sz="800" b="1" dirty="0" err="1">
                <a:solidFill>
                  <a:srgbClr val="0068AC"/>
                </a:solidFill>
                <a:latin typeface="Lucida Bright" panose="02040602050505020304" pitchFamily="18" charset="0"/>
              </a:rPr>
              <a:t>apresentar</a:t>
            </a:r>
            <a:r>
              <a:rPr lang="es-MX" sz="800" b="1" dirty="0">
                <a:solidFill>
                  <a:srgbClr val="0068AC"/>
                </a:solidFill>
                <a:latin typeface="Lucida Bright" panose="02040602050505020304" pitchFamily="18" charset="0"/>
              </a:rPr>
              <a:t> </a:t>
            </a:r>
            <a:r>
              <a:rPr lang="es-MX" sz="800" b="1" dirty="0" err="1">
                <a:solidFill>
                  <a:srgbClr val="0068AC"/>
                </a:solidFill>
                <a:latin typeface="Lucida Bright" panose="02040602050505020304" pitchFamily="18" charset="0"/>
              </a:rPr>
              <a:t>seu</a:t>
            </a:r>
            <a:r>
              <a:rPr lang="es-MX" sz="800" b="1" dirty="0">
                <a:solidFill>
                  <a:srgbClr val="0068AC"/>
                </a:solidFill>
                <a:latin typeface="Lucida Bright" panose="02040602050505020304" pitchFamily="18" charset="0"/>
              </a:rPr>
              <a:t> documento de </a:t>
            </a:r>
            <a:r>
              <a:rPr lang="es-MX" sz="800" b="1" dirty="0" err="1">
                <a:solidFill>
                  <a:srgbClr val="0068AC"/>
                </a:solidFill>
                <a:latin typeface="Lucida Bright" panose="02040602050505020304" pitchFamily="18" charset="0"/>
              </a:rPr>
              <a:t>identificação</a:t>
            </a:r>
            <a:r>
              <a:rPr lang="es-MX" sz="800" b="1" dirty="0">
                <a:solidFill>
                  <a:srgbClr val="0068AC"/>
                </a:solidFill>
                <a:latin typeface="Lucida Bright" panose="02040602050505020304" pitchFamily="18" charset="0"/>
              </a:rPr>
              <a:t> e o c</a:t>
            </a:r>
            <a:r>
              <a:rPr lang="pt-BR" sz="800" b="1" dirty="0">
                <a:solidFill>
                  <a:srgbClr val="0068AC"/>
                </a:solidFill>
                <a:latin typeface="Lucida Bright" panose="02040602050505020304" pitchFamily="18" charset="0"/>
              </a:rPr>
              <a:t>ódigo de busca ou o cartão de pagamento (caso o sistema seja Arena</a:t>
            </a:r>
            <a:r>
              <a:rPr lang="es-MX" sz="800" b="1" dirty="0">
                <a:solidFill>
                  <a:srgbClr val="0068AC"/>
                </a:solidFill>
                <a:latin typeface="Lucida Bright" panose="02040602050505020304" pitchFamily="18" charset="0"/>
              </a:rPr>
              <a:t>”)</a:t>
            </a:r>
            <a:r>
              <a:rPr lang="en-US" sz="800" dirty="0">
                <a:solidFill>
                  <a:srgbClr val="0068AC"/>
                </a:solidFill>
                <a:latin typeface="Lucida Bright" panose="02040602050505020304" pitchFamily="18" charset="0"/>
              </a:rPr>
              <a:t>?</a:t>
            </a:r>
            <a:endParaRPr lang="es-MX" sz="800" dirty="0">
              <a:solidFill>
                <a:srgbClr val="0068AC"/>
              </a:solidFill>
              <a:latin typeface="Lucida Bright" panose="02040602050505020304" pitchFamily="18" charset="0"/>
            </a:endParaRPr>
          </a:p>
        </p:txBody>
      </p:sp>
      <p:sp>
        <p:nvSpPr>
          <p:cNvPr id="91" name="Decisión 30"/>
          <p:cNvSpPr/>
          <p:nvPr/>
        </p:nvSpPr>
        <p:spPr>
          <a:xfrm>
            <a:off x="2806793" y="2932197"/>
            <a:ext cx="847325" cy="567708"/>
          </a:xfrm>
          <a:prstGeom prst="flowChartDecision">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0070C0"/>
                </a:solidFill>
              </a:rPr>
              <a:t>X</a:t>
            </a:r>
            <a:endParaRPr lang="es-MX" b="1" dirty="0">
              <a:solidFill>
                <a:srgbClr val="0070C0"/>
              </a:solidFill>
            </a:endParaRPr>
          </a:p>
        </p:txBody>
      </p:sp>
      <p:sp>
        <p:nvSpPr>
          <p:cNvPr id="94" name="CuadroTexto 41"/>
          <p:cNvSpPr txBox="1"/>
          <p:nvPr/>
        </p:nvSpPr>
        <p:spPr>
          <a:xfrm>
            <a:off x="2004193" y="4562429"/>
            <a:ext cx="1566898" cy="507831"/>
          </a:xfrm>
          <a:prstGeom prst="rect">
            <a:avLst/>
          </a:prstGeom>
          <a:noFill/>
          <a:ln>
            <a:noFill/>
          </a:ln>
        </p:spPr>
        <p:txBody>
          <a:bodyPr wrap="square" rtlCol="0">
            <a:spAutoFit/>
          </a:bodyPr>
          <a:lstStyle/>
          <a:p>
            <a:pPr algn="ctr"/>
            <a:r>
              <a:rPr lang="es-MX" sz="900" dirty="0">
                <a:solidFill>
                  <a:srgbClr val="0070C0"/>
                </a:solidFill>
                <a:latin typeface="Lucida Bright" panose="02040602050505020304" pitchFamily="18" charset="0"/>
              </a:rPr>
              <a:t>Venda pela </a:t>
            </a:r>
            <a:endParaRPr lang="es-MX" sz="900" dirty="0" smtClean="0">
              <a:solidFill>
                <a:srgbClr val="0070C0"/>
              </a:solidFill>
              <a:latin typeface="Lucida Bright" panose="02040602050505020304" pitchFamily="18" charset="0"/>
            </a:endParaRPr>
          </a:p>
          <a:p>
            <a:pPr algn="ctr"/>
            <a:r>
              <a:rPr lang="es-MX" sz="900" dirty="0" smtClean="0">
                <a:solidFill>
                  <a:srgbClr val="0070C0"/>
                </a:solidFill>
                <a:latin typeface="Lucida Bright" panose="02040602050505020304" pitchFamily="18" charset="0"/>
              </a:rPr>
              <a:t>internet</a:t>
            </a:r>
            <a:r>
              <a:rPr lang="es-MX" sz="900" dirty="0">
                <a:solidFill>
                  <a:srgbClr val="0070C0"/>
                </a:solidFill>
                <a:latin typeface="Lucida Bright" panose="02040602050505020304" pitchFamily="18" charset="0"/>
              </a:rPr>
              <a:t/>
            </a:r>
            <a:br>
              <a:rPr lang="es-MX" sz="900" dirty="0">
                <a:solidFill>
                  <a:srgbClr val="0070C0"/>
                </a:solidFill>
                <a:latin typeface="Lucida Bright" panose="02040602050505020304" pitchFamily="18" charset="0"/>
              </a:rPr>
            </a:br>
            <a:r>
              <a:rPr lang="es-MX" sz="900" dirty="0">
                <a:solidFill>
                  <a:srgbClr val="0070C0"/>
                </a:solidFill>
                <a:latin typeface="Lucida Bright" panose="02040602050505020304" pitchFamily="18" charset="0"/>
              </a:rPr>
              <a:t>(ingresso.com)</a:t>
            </a:r>
          </a:p>
        </p:txBody>
      </p:sp>
      <p:sp>
        <p:nvSpPr>
          <p:cNvPr id="95" name="CuadroTexto 41"/>
          <p:cNvSpPr txBox="1"/>
          <p:nvPr/>
        </p:nvSpPr>
        <p:spPr>
          <a:xfrm>
            <a:off x="2349054" y="2771810"/>
            <a:ext cx="877177" cy="369332"/>
          </a:xfrm>
          <a:prstGeom prst="rect">
            <a:avLst/>
          </a:prstGeom>
          <a:noFill/>
          <a:ln>
            <a:noFill/>
          </a:ln>
        </p:spPr>
        <p:txBody>
          <a:bodyPr wrap="square" rtlCol="0">
            <a:spAutoFit/>
          </a:bodyPr>
          <a:lstStyle/>
          <a:p>
            <a:pPr algn="ctr"/>
            <a:r>
              <a:rPr lang="es-MX" sz="900" dirty="0" smtClean="0">
                <a:solidFill>
                  <a:srgbClr val="0070C0"/>
                </a:solidFill>
                <a:latin typeface="Lucida Bright" panose="02040602050505020304" pitchFamily="18" charset="0"/>
              </a:rPr>
              <a:t>Cortesia e convite</a:t>
            </a:r>
          </a:p>
        </p:txBody>
      </p:sp>
      <p:sp>
        <p:nvSpPr>
          <p:cNvPr id="96" name="CuadroTexto 41"/>
          <p:cNvSpPr txBox="1"/>
          <p:nvPr/>
        </p:nvSpPr>
        <p:spPr>
          <a:xfrm>
            <a:off x="3512170" y="3982734"/>
            <a:ext cx="877177" cy="369332"/>
          </a:xfrm>
          <a:prstGeom prst="rect">
            <a:avLst/>
          </a:prstGeom>
          <a:noFill/>
          <a:ln>
            <a:noFill/>
          </a:ln>
        </p:spPr>
        <p:txBody>
          <a:bodyPr wrap="square" rtlCol="0">
            <a:spAutoFit/>
          </a:bodyPr>
          <a:lstStyle/>
          <a:p>
            <a:pPr algn="ctr"/>
            <a:r>
              <a:rPr lang="es-MX" sz="900" dirty="0" smtClean="0">
                <a:solidFill>
                  <a:srgbClr val="0070C0"/>
                </a:solidFill>
                <a:latin typeface="Lucida Bright" panose="02040602050505020304" pitchFamily="18" charset="0"/>
              </a:rPr>
              <a:t>Venda normal</a:t>
            </a:r>
          </a:p>
        </p:txBody>
      </p:sp>
      <p:sp>
        <p:nvSpPr>
          <p:cNvPr id="97" name="Decisión 30"/>
          <p:cNvSpPr/>
          <p:nvPr/>
        </p:nvSpPr>
        <p:spPr>
          <a:xfrm>
            <a:off x="2798817" y="4078452"/>
            <a:ext cx="847325" cy="567708"/>
          </a:xfrm>
          <a:prstGeom prst="flowChartDecision">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rgbClr val="0070C0"/>
                </a:solidFill>
              </a:rPr>
              <a:t>X</a:t>
            </a:r>
            <a:endParaRPr lang="es-MX" b="1" dirty="0">
              <a:solidFill>
                <a:srgbClr val="0070C0"/>
              </a:solidFill>
            </a:endParaRPr>
          </a:p>
        </p:txBody>
      </p:sp>
      <p:sp>
        <p:nvSpPr>
          <p:cNvPr id="109" name="CuadroTexto 136"/>
          <p:cNvSpPr txBox="1"/>
          <p:nvPr/>
        </p:nvSpPr>
        <p:spPr>
          <a:xfrm>
            <a:off x="3481302" y="1923413"/>
            <a:ext cx="1261269" cy="230832"/>
          </a:xfrm>
          <a:prstGeom prst="rect">
            <a:avLst/>
          </a:prstGeom>
          <a:noFill/>
        </p:spPr>
        <p:txBody>
          <a:bodyPr wrap="square" rtlCol="0">
            <a:spAutoFit/>
          </a:bodyPr>
          <a:lstStyle/>
          <a:p>
            <a:pPr marL="87313" indent="-87313">
              <a:buFont typeface="Arial" panose="020B0604020202020204" pitchFamily="34" charset="0"/>
              <a:buChar char="•"/>
            </a:pPr>
            <a:r>
              <a:rPr lang="es-MX" sz="900" dirty="0" smtClean="0">
                <a:solidFill>
                  <a:srgbClr val="0070C0"/>
                </a:solidFill>
                <a:latin typeface="Lucida Bright" panose="02040602050505020304" pitchFamily="18" charset="0"/>
              </a:rPr>
              <a:t>Cartão Santander</a:t>
            </a:r>
            <a:endParaRPr lang="es-MX" sz="900" dirty="0">
              <a:solidFill>
                <a:srgbClr val="0070C0"/>
              </a:solidFill>
              <a:latin typeface="Lucida Bright" panose="02040602050505020304" pitchFamily="18" charset="0"/>
            </a:endParaRPr>
          </a:p>
        </p:txBody>
      </p:sp>
      <p:grpSp>
        <p:nvGrpSpPr>
          <p:cNvPr id="111" name="110 Grupo"/>
          <p:cNvGrpSpPr/>
          <p:nvPr/>
        </p:nvGrpSpPr>
        <p:grpSpPr>
          <a:xfrm>
            <a:off x="4894304" y="2584893"/>
            <a:ext cx="1893934" cy="1418342"/>
            <a:chOff x="4038546" y="610194"/>
            <a:chExt cx="2299227" cy="1418342"/>
          </a:xfrm>
        </p:grpSpPr>
        <p:grpSp>
          <p:nvGrpSpPr>
            <p:cNvPr id="113" name="112 Grupo"/>
            <p:cNvGrpSpPr/>
            <p:nvPr/>
          </p:nvGrpSpPr>
          <p:grpSpPr>
            <a:xfrm>
              <a:off x="4038546" y="610194"/>
              <a:ext cx="2299227" cy="1418342"/>
              <a:chOff x="6987584" y="1285268"/>
              <a:chExt cx="2299227" cy="1418342"/>
            </a:xfrm>
          </p:grpSpPr>
          <p:sp>
            <p:nvSpPr>
              <p:cNvPr id="115" name="114 Rectángulo redondeado"/>
              <p:cNvSpPr/>
              <p:nvPr/>
            </p:nvSpPr>
            <p:spPr>
              <a:xfrm>
                <a:off x="6987584" y="1285268"/>
                <a:ext cx="2299227" cy="1418342"/>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117" name="116 CuadroTexto"/>
              <p:cNvSpPr txBox="1"/>
              <p:nvPr/>
            </p:nvSpPr>
            <p:spPr>
              <a:xfrm>
                <a:off x="7782208" y="1720322"/>
                <a:ext cx="1488833" cy="230832"/>
              </a:xfrm>
              <a:prstGeom prst="rect">
                <a:avLst/>
              </a:prstGeom>
              <a:noFill/>
              <a:ln>
                <a:noFill/>
              </a:ln>
            </p:spPr>
            <p:txBody>
              <a:bodyPr wrap="square" rtlCol="0">
                <a:spAutoFit/>
              </a:bodyPr>
              <a:lstStyle/>
              <a:p>
                <a:pPr algn="ctr"/>
                <a:endParaRPr lang="es-MX" sz="900" dirty="0">
                  <a:solidFill>
                    <a:srgbClr val="0070C0"/>
                  </a:solidFill>
                  <a:latin typeface="Lucida Bright" panose="02040602050505020304" pitchFamily="18" charset="0"/>
                </a:endParaRPr>
              </a:p>
            </p:txBody>
          </p:sp>
        </p:grpSp>
        <p:sp>
          <p:nvSpPr>
            <p:cNvPr id="114" name="4 CuadroTexto"/>
            <p:cNvSpPr txBox="1"/>
            <p:nvPr/>
          </p:nvSpPr>
          <p:spPr>
            <a:xfrm>
              <a:off x="4055275" y="1247236"/>
              <a:ext cx="2266728" cy="646331"/>
            </a:xfrm>
            <a:prstGeom prst="rect">
              <a:avLst/>
            </a:prstGeom>
            <a:noFill/>
            <a:ln>
              <a:noFill/>
            </a:ln>
          </p:spPr>
          <p:txBody>
            <a:bodyPr wrap="square" rtlCol="0">
              <a:spAutoFit/>
            </a:bodyPr>
            <a:lstStyle/>
            <a:p>
              <a:pPr algn="just"/>
              <a:endParaRPr lang="es-MX" sz="900" dirty="0">
                <a:solidFill>
                  <a:srgbClr val="0070C0"/>
                </a:solidFill>
                <a:latin typeface="Lucida Bright" panose="02040602050505020304" pitchFamily="18" charset="0"/>
              </a:endParaRPr>
            </a:p>
            <a:p>
              <a:pPr algn="just"/>
              <a:r>
                <a:rPr lang="es-MX" sz="900" dirty="0">
                  <a:solidFill>
                    <a:srgbClr val="0070C0"/>
                  </a:solidFill>
                  <a:latin typeface="Lucida Bright" panose="02040602050505020304" pitchFamily="18" charset="0"/>
                </a:rPr>
                <a:t>Receber o cartão e o </a:t>
              </a:r>
              <a:r>
                <a:rPr lang="es-MX" sz="900" dirty="0" smtClean="0">
                  <a:solidFill>
                    <a:srgbClr val="0070C0"/>
                  </a:solidFill>
                  <a:latin typeface="Lucida Bright" panose="02040602050505020304" pitchFamily="18" charset="0"/>
                </a:rPr>
                <a:t>documento </a:t>
              </a:r>
              <a:r>
                <a:rPr lang="es-MX" sz="900" dirty="0">
                  <a:solidFill>
                    <a:srgbClr val="0070C0"/>
                  </a:solidFill>
                  <a:latin typeface="Lucida Bright" panose="02040602050505020304" pitchFamily="18" charset="0"/>
                </a:rPr>
                <a:t>de </a:t>
              </a:r>
              <a:r>
                <a:rPr lang="es-MX" sz="900" dirty="0" smtClean="0">
                  <a:solidFill>
                    <a:srgbClr val="0070C0"/>
                  </a:solidFill>
                  <a:latin typeface="Lucida Bright" panose="02040602050505020304" pitchFamily="18" charset="0"/>
                </a:rPr>
                <a:t>identificação para checar se os dados coincidem.</a:t>
              </a:r>
              <a:endParaRPr lang="es-MX" sz="900" dirty="0">
                <a:solidFill>
                  <a:srgbClr val="0070C0"/>
                </a:solidFill>
                <a:latin typeface="Lucida Bright" panose="02040602050505020304" pitchFamily="18" charset="0"/>
              </a:endParaRPr>
            </a:p>
          </p:txBody>
        </p:sp>
      </p:grpSp>
      <p:grpSp>
        <p:nvGrpSpPr>
          <p:cNvPr id="139" name="138 Grupo"/>
          <p:cNvGrpSpPr/>
          <p:nvPr/>
        </p:nvGrpSpPr>
        <p:grpSpPr>
          <a:xfrm>
            <a:off x="7748771" y="3081622"/>
            <a:ext cx="457200" cy="457200"/>
            <a:chOff x="4288379" y="6218736"/>
            <a:chExt cx="457200" cy="457200"/>
          </a:xfrm>
        </p:grpSpPr>
        <p:sp>
          <p:nvSpPr>
            <p:cNvPr id="140"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141"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070C0"/>
                  </a:solidFill>
                  <a:latin typeface="Lucida Sans" pitchFamily="34" charset="0"/>
                </a:rPr>
                <a:t>E</a:t>
              </a:r>
              <a:endParaRPr lang="es-MX" sz="1200" dirty="0" smtClean="0">
                <a:solidFill>
                  <a:srgbClr val="0070C0"/>
                </a:solidFill>
                <a:latin typeface="Lucida Sans" pitchFamily="34" charset="0"/>
              </a:endParaRPr>
            </a:p>
          </p:txBody>
        </p:sp>
      </p:grpSp>
      <p:grpSp>
        <p:nvGrpSpPr>
          <p:cNvPr id="180" name="179 Grupo"/>
          <p:cNvGrpSpPr/>
          <p:nvPr/>
        </p:nvGrpSpPr>
        <p:grpSpPr>
          <a:xfrm>
            <a:off x="8477668" y="5690234"/>
            <a:ext cx="457200" cy="457200"/>
            <a:chOff x="8590324" y="5545335"/>
            <a:chExt cx="457200" cy="457200"/>
          </a:xfrm>
        </p:grpSpPr>
        <p:sp>
          <p:nvSpPr>
            <p:cNvPr id="144"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145"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a:solidFill>
                    <a:srgbClr val="0070C0"/>
                  </a:solidFill>
                  <a:latin typeface="Lucida Sans" pitchFamily="34" charset="0"/>
                </a:rPr>
                <a:t>E</a:t>
              </a:r>
              <a:endParaRPr lang="es-MX" sz="1200" dirty="0" smtClean="0">
                <a:solidFill>
                  <a:srgbClr val="0070C0"/>
                </a:solidFill>
                <a:latin typeface="Lucida Sans" pitchFamily="34" charset="0"/>
              </a:endParaRPr>
            </a:p>
          </p:txBody>
        </p:sp>
      </p:grpSp>
      <p:sp>
        <p:nvSpPr>
          <p:cNvPr id="169" name="83 CuadroTexto"/>
          <p:cNvSpPr txBox="1"/>
          <p:nvPr/>
        </p:nvSpPr>
        <p:spPr>
          <a:xfrm>
            <a:off x="5448111" y="6048494"/>
            <a:ext cx="2448000" cy="338554"/>
          </a:xfrm>
          <a:prstGeom prst="rect">
            <a:avLst/>
          </a:prstGeom>
          <a:noFill/>
        </p:spPr>
        <p:txBody>
          <a:bodyPr wrap="square" rtlCol="0">
            <a:spAutoFit/>
          </a:bodyPr>
          <a:lstStyle/>
          <a:p>
            <a:pPr algn="just"/>
            <a:r>
              <a:rPr lang="es-ES" sz="800" dirty="0">
                <a:solidFill>
                  <a:srgbClr val="0070C0"/>
                </a:solidFill>
                <a:latin typeface="Lucida Bright" panose="02040602050505020304" pitchFamily="18" charset="0"/>
              </a:rPr>
              <a:t>Revisar se os nomes da reserva e o documento de  identificação coincidam.</a:t>
            </a:r>
          </a:p>
        </p:txBody>
      </p:sp>
      <p:sp>
        <p:nvSpPr>
          <p:cNvPr id="181" name="Conector 29"/>
          <p:cNvSpPr/>
          <p:nvPr/>
        </p:nvSpPr>
        <p:spPr>
          <a:xfrm>
            <a:off x="951501" y="2233471"/>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cxnSp>
        <p:nvCxnSpPr>
          <p:cNvPr id="182" name="181 Conector recto de flecha"/>
          <p:cNvCxnSpPr>
            <a:stCxn id="181" idx="4"/>
          </p:cNvCxnSpPr>
          <p:nvPr/>
        </p:nvCxnSpPr>
        <p:spPr>
          <a:xfrm>
            <a:off x="1180101" y="2690671"/>
            <a:ext cx="1" cy="509465"/>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0" name="54 CuadroTexto"/>
          <p:cNvSpPr txBox="1"/>
          <p:nvPr/>
        </p:nvSpPr>
        <p:spPr>
          <a:xfrm>
            <a:off x="5103553" y="2045503"/>
            <a:ext cx="1298417" cy="461665"/>
          </a:xfrm>
          <a:prstGeom prst="rect">
            <a:avLst/>
          </a:prstGeom>
          <a:noFill/>
        </p:spPr>
        <p:txBody>
          <a:bodyPr wrap="square" rtlCol="0">
            <a:spAutoFit/>
          </a:bodyPr>
          <a:lstStyle/>
          <a:p>
            <a:pPr algn="just"/>
            <a:r>
              <a:rPr lang="es-MX" sz="800" dirty="0" smtClean="0">
                <a:solidFill>
                  <a:srgbClr val="0070C0"/>
                </a:solidFill>
                <a:latin typeface="Lucida Bright" panose="02040602050505020304" pitchFamily="18" charset="0"/>
              </a:rPr>
              <a:t>*</a:t>
            </a:r>
            <a:r>
              <a:rPr lang="es-MX" sz="800" dirty="0">
                <a:solidFill>
                  <a:srgbClr val="0070C0"/>
                </a:solidFill>
                <a:latin typeface="Lucida Bright" panose="02040602050505020304" pitchFamily="18" charset="0"/>
              </a:rPr>
              <a:t>Dizer: </a:t>
            </a:r>
            <a:r>
              <a:rPr lang="es-MX" sz="800" b="1" dirty="0">
                <a:solidFill>
                  <a:srgbClr val="0070C0"/>
                </a:solidFill>
                <a:latin typeface="Lucida Bright" panose="02040602050505020304" pitchFamily="18" charset="0"/>
              </a:rPr>
              <a:t>“Sr(a), </a:t>
            </a:r>
            <a:r>
              <a:rPr lang="es-MX" sz="800" b="1" dirty="0" smtClean="0">
                <a:solidFill>
                  <a:srgbClr val="0070C0"/>
                </a:solidFill>
                <a:latin typeface="Lucida Bright" panose="02040602050505020304" pitchFamily="18" charset="0"/>
              </a:rPr>
              <a:t>você </a:t>
            </a:r>
          </a:p>
          <a:p>
            <a:pPr algn="just"/>
            <a:r>
              <a:rPr lang="es-MX" sz="800" b="1" dirty="0" smtClean="0">
                <a:solidFill>
                  <a:srgbClr val="0070C0"/>
                </a:solidFill>
                <a:latin typeface="Lucida Bright" panose="02040602050505020304" pitchFamily="18" charset="0"/>
              </a:rPr>
              <a:t>é </a:t>
            </a:r>
            <a:r>
              <a:rPr lang="es-MX" sz="800" b="1" dirty="0">
                <a:solidFill>
                  <a:srgbClr val="0070C0"/>
                </a:solidFill>
                <a:latin typeface="Lucida Bright" panose="02040602050505020304" pitchFamily="18" charset="0"/>
              </a:rPr>
              <a:t>cliente </a:t>
            </a:r>
            <a:r>
              <a:rPr lang="es-MX" sz="800" b="1" dirty="0" smtClean="0">
                <a:solidFill>
                  <a:srgbClr val="0070C0"/>
                </a:solidFill>
                <a:latin typeface="Lucida Bright" panose="02040602050505020304" pitchFamily="18" charset="0"/>
              </a:rPr>
              <a:t>Santander</a:t>
            </a:r>
            <a:r>
              <a:rPr lang="en-US" sz="800" b="1" dirty="0">
                <a:solidFill>
                  <a:srgbClr val="0070C0"/>
                </a:solidFill>
                <a:latin typeface="Lucida Bright" panose="02040602050505020304" pitchFamily="18" charset="0"/>
              </a:rPr>
              <a:t>?”</a:t>
            </a:r>
          </a:p>
          <a:p>
            <a:pPr algn="just"/>
            <a:endParaRPr lang="es-MX" sz="800" dirty="0">
              <a:solidFill>
                <a:srgbClr val="0070C0"/>
              </a:solidFill>
              <a:latin typeface="Lucida Bright" panose="02040602050505020304" pitchFamily="18" charset="0"/>
            </a:endParaRPr>
          </a:p>
        </p:txBody>
      </p:sp>
      <p:pic>
        <p:nvPicPr>
          <p:cNvPr id="72" name="Imagem 71"/>
          <p:cNvPicPr>
            <a:picLocks noChangeAspect="1"/>
          </p:cNvPicPr>
          <p:nvPr/>
        </p:nvPicPr>
        <p:blipFill>
          <a:blip r:embed="rId2"/>
          <a:stretch>
            <a:fillRect/>
          </a:stretch>
        </p:blipFill>
        <p:spPr>
          <a:xfrm>
            <a:off x="5321361" y="1425510"/>
            <a:ext cx="581025" cy="514350"/>
          </a:xfrm>
          <a:prstGeom prst="rect">
            <a:avLst/>
          </a:prstGeom>
        </p:spPr>
      </p:pic>
      <p:pic>
        <p:nvPicPr>
          <p:cNvPr id="78" name="Imagem 77"/>
          <p:cNvPicPr>
            <a:picLocks noChangeAspect="1"/>
          </p:cNvPicPr>
          <p:nvPr/>
        </p:nvPicPr>
        <p:blipFill>
          <a:blip r:embed="rId3"/>
          <a:stretch>
            <a:fillRect/>
          </a:stretch>
        </p:blipFill>
        <p:spPr>
          <a:xfrm>
            <a:off x="5902386" y="1677086"/>
            <a:ext cx="265428" cy="252480"/>
          </a:xfrm>
          <a:prstGeom prst="rect">
            <a:avLst/>
          </a:prstGeom>
        </p:spPr>
      </p:pic>
      <p:cxnSp>
        <p:nvCxnSpPr>
          <p:cNvPr id="79" name="20 Conector angular"/>
          <p:cNvCxnSpPr>
            <a:endCxn id="64" idx="6"/>
          </p:cNvCxnSpPr>
          <p:nvPr/>
        </p:nvCxnSpPr>
        <p:spPr>
          <a:xfrm flipV="1">
            <a:off x="3642290" y="1915639"/>
            <a:ext cx="4512067" cy="2436427"/>
          </a:xfrm>
          <a:prstGeom prst="bentConnector3">
            <a:avLst>
              <a:gd name="adj1" fmla="val 105066"/>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8" name="CuadroTexto 146"/>
          <p:cNvSpPr txBox="1"/>
          <p:nvPr/>
        </p:nvSpPr>
        <p:spPr>
          <a:xfrm>
            <a:off x="3512945" y="3260111"/>
            <a:ext cx="4290289" cy="230832"/>
          </a:xfrm>
          <a:prstGeom prst="rect">
            <a:avLst/>
          </a:prstGeom>
          <a:noFill/>
          <a:ln>
            <a:noFill/>
          </a:ln>
        </p:spPr>
        <p:txBody>
          <a:bodyPr wrap="square" rtlCol="0">
            <a:spAutoFit/>
          </a:bodyPr>
          <a:lstStyle/>
          <a:p>
            <a:pPr marL="87313" indent="-87313">
              <a:buFont typeface="Arial" panose="020B0604020202020204" pitchFamily="34" charset="0"/>
              <a:buChar char="•"/>
            </a:pPr>
            <a:r>
              <a:rPr lang="es-MX" sz="900" dirty="0" smtClean="0">
                <a:solidFill>
                  <a:srgbClr val="0070C0"/>
                </a:solidFill>
                <a:latin typeface="Lucida Bright" panose="02040602050505020304" pitchFamily="18" charset="0"/>
              </a:rPr>
              <a:t>Passe anual</a:t>
            </a:r>
            <a:endParaRPr lang="es-MX" sz="900" dirty="0">
              <a:solidFill>
                <a:srgbClr val="0070C0"/>
              </a:solidFill>
              <a:latin typeface="Lucida Bright" panose="02040602050505020304" pitchFamily="18" charset="0"/>
            </a:endParaRPr>
          </a:p>
        </p:txBody>
      </p:sp>
      <p:sp>
        <p:nvSpPr>
          <p:cNvPr id="50" name="2 Título"/>
          <p:cNvSpPr>
            <a:spLocks noGrp="1"/>
          </p:cNvSpPr>
          <p:nvPr>
            <p:ph type="title"/>
          </p:nvPr>
        </p:nvSpPr>
        <p:spPr>
          <a:xfrm>
            <a:off x="2043447" y="44624"/>
            <a:ext cx="6202017" cy="721552"/>
          </a:xfrm>
        </p:spPr>
        <p:txBody>
          <a:bodyPr>
            <a:normAutofit fontScale="90000"/>
          </a:bodyPr>
          <a:lstStyle/>
          <a:p>
            <a:r>
              <a:rPr lang="es-MX" dirty="0"/>
              <a:t>Técnicas de venda </a:t>
            </a:r>
            <a:r>
              <a:rPr lang="es-MX" dirty="0" smtClean="0"/>
              <a:t>Tradicional</a:t>
            </a:r>
            <a:r>
              <a:rPr lang="es-MX" dirty="0"/>
              <a:t/>
            </a:r>
            <a:br>
              <a:rPr lang="es-MX" dirty="0"/>
            </a:br>
            <a:r>
              <a:rPr lang="es-MX" sz="1400" dirty="0"/>
              <a:t>BRA-GR-TV-VIP-00</a:t>
            </a:r>
            <a:br>
              <a:rPr lang="es-MX" sz="1400" dirty="0"/>
            </a:br>
            <a:r>
              <a:rPr lang="es-MX" dirty="0"/>
              <a:t>BILHETERIA</a:t>
            </a:r>
            <a:endParaRPr lang="es-MX" sz="1300" dirty="0">
              <a:solidFill>
                <a:srgbClr val="FF0000"/>
              </a:solidFill>
            </a:endParaRPr>
          </a:p>
        </p:txBody>
      </p:sp>
      <p:pic>
        <p:nvPicPr>
          <p:cNvPr id="75" name="6 Imagen" descr="DSC01733l"/>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9191" y="5313021"/>
            <a:ext cx="936208" cy="637428"/>
          </a:xfrm>
          <a:prstGeom prst="rect">
            <a:avLst/>
          </a:prstGeom>
          <a:noFill/>
          <a:ln>
            <a:noFill/>
          </a:ln>
        </p:spPr>
      </p:pic>
      <p:pic>
        <p:nvPicPr>
          <p:cNvPr id="85" name="48 Imagen" descr="DSC01738l"/>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650" y="3861048"/>
            <a:ext cx="1071501" cy="681973"/>
          </a:xfrm>
          <a:prstGeom prst="rect">
            <a:avLst/>
          </a:prstGeom>
          <a:noFill/>
          <a:ln>
            <a:noFill/>
          </a:ln>
        </p:spPr>
      </p:pic>
      <p:pic>
        <p:nvPicPr>
          <p:cNvPr id="93" name="3084 Imagen" descr="SDC12744.png"/>
          <p:cNvPicPr/>
          <p:nvPr/>
        </p:nvPicPr>
        <p:blipFill>
          <a:blip r:embed="rId6" cstate="email">
            <a:extLst>
              <a:ext uri="{28A0092B-C50C-407E-A947-70E740481C1C}">
                <a14:useLocalDpi xmlns:a14="http://schemas.microsoft.com/office/drawing/2010/main"/>
              </a:ext>
            </a:extLst>
          </a:blip>
          <a:stretch>
            <a:fillRect/>
          </a:stretch>
        </p:blipFill>
        <p:spPr>
          <a:xfrm>
            <a:off x="3011586" y="5227826"/>
            <a:ext cx="736259" cy="473103"/>
          </a:xfrm>
          <a:prstGeom prst="rect">
            <a:avLst/>
          </a:prstGeom>
        </p:spPr>
      </p:pic>
      <p:pic>
        <p:nvPicPr>
          <p:cNvPr id="98" name="72 Imagen" descr="C:\Users\Luis\Documents\CINEPOLIS\Taquilla julio 2013\FOTOS\Fotos Faby Editadas\CAM00192a.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0508" y="2652374"/>
            <a:ext cx="956498" cy="694098"/>
          </a:xfrm>
          <a:prstGeom prst="rect">
            <a:avLst/>
          </a:prstGeom>
          <a:noFill/>
          <a:ln>
            <a:noFill/>
          </a:ln>
        </p:spPr>
      </p:pic>
      <p:cxnSp>
        <p:nvCxnSpPr>
          <p:cNvPr id="67" name="12 Conector recto de flecha"/>
          <p:cNvCxnSpPr/>
          <p:nvPr/>
        </p:nvCxnSpPr>
        <p:spPr>
          <a:xfrm flipV="1">
            <a:off x="6802018" y="3300577"/>
            <a:ext cx="956246" cy="7958"/>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8" name="20 Conector angular"/>
          <p:cNvCxnSpPr/>
          <p:nvPr/>
        </p:nvCxnSpPr>
        <p:spPr>
          <a:xfrm rot="16200000" flipV="1">
            <a:off x="2144625" y="2530598"/>
            <a:ext cx="978989" cy="381605"/>
          </a:xfrm>
          <a:prstGeom prst="bentConnector3">
            <a:avLst>
              <a:gd name="adj1" fmla="val 10"/>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110" name="179 Grupo"/>
          <p:cNvGrpSpPr/>
          <p:nvPr/>
        </p:nvGrpSpPr>
        <p:grpSpPr>
          <a:xfrm>
            <a:off x="2203502" y="1793376"/>
            <a:ext cx="457200" cy="457200"/>
            <a:chOff x="8590324" y="5545335"/>
            <a:chExt cx="457200" cy="457200"/>
          </a:xfrm>
        </p:grpSpPr>
        <p:sp>
          <p:nvSpPr>
            <p:cNvPr id="112"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116"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grpSp>
        <p:nvGrpSpPr>
          <p:cNvPr id="63" name="138 Grupo"/>
          <p:cNvGrpSpPr/>
          <p:nvPr/>
        </p:nvGrpSpPr>
        <p:grpSpPr>
          <a:xfrm>
            <a:off x="7697157" y="1687039"/>
            <a:ext cx="457200" cy="457200"/>
            <a:chOff x="4288379" y="6218736"/>
            <a:chExt cx="457200" cy="457200"/>
          </a:xfrm>
        </p:grpSpPr>
        <p:sp>
          <p:nvSpPr>
            <p:cNvPr id="64"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66"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C</a:t>
              </a:r>
            </a:p>
          </p:txBody>
        </p:sp>
      </p:grpSp>
      <p:cxnSp>
        <p:nvCxnSpPr>
          <p:cNvPr id="68" name="12 Conector recto de flecha"/>
          <p:cNvCxnSpPr/>
          <p:nvPr/>
        </p:nvCxnSpPr>
        <p:spPr>
          <a:xfrm>
            <a:off x="6838975" y="1908014"/>
            <a:ext cx="873355" cy="768"/>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4" name="CaixaDeTexto 53"/>
          <p:cNvSpPr txBox="1"/>
          <p:nvPr/>
        </p:nvSpPr>
        <p:spPr>
          <a:xfrm>
            <a:off x="7594251" y="503777"/>
            <a:ext cx="1428596"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1.4</a:t>
            </a:r>
            <a:endParaRPr lang="pt-BR" sz="1300" b="1" dirty="0">
              <a:solidFill>
                <a:srgbClr val="0068AC"/>
              </a:solidFill>
            </a:endParaRPr>
          </a:p>
          <a:p>
            <a:r>
              <a:rPr lang="en-US" sz="1300" b="1" dirty="0" err="1" smtClean="0">
                <a:solidFill>
                  <a:srgbClr val="0068AC"/>
                </a:solidFill>
              </a:rPr>
              <a:t>Novembro</a:t>
            </a:r>
            <a:r>
              <a:rPr lang="en-US" sz="1300" b="1" dirty="0" smtClean="0">
                <a:solidFill>
                  <a:srgbClr val="0068AC"/>
                </a:solidFill>
              </a:rPr>
              <a:t>/2015</a:t>
            </a:r>
            <a:endParaRPr lang="pt-BR" sz="1300" b="1" dirty="0">
              <a:solidFill>
                <a:srgbClr val="0068AC"/>
              </a:solidFill>
            </a:endParaRPr>
          </a:p>
        </p:txBody>
      </p:sp>
      <p:sp>
        <p:nvSpPr>
          <p:cNvPr id="55" name="95 Rectángulo"/>
          <p:cNvSpPr/>
          <p:nvPr/>
        </p:nvSpPr>
        <p:spPr>
          <a:xfrm>
            <a:off x="196487" y="6597352"/>
            <a:ext cx="9181019" cy="230832"/>
          </a:xfrm>
          <a:prstGeom prst="rect">
            <a:avLst/>
          </a:prstGeom>
        </p:spPr>
        <p:txBody>
          <a:bodyPr wrap="square">
            <a:spAutoFit/>
          </a:bodyPr>
          <a:lstStyle/>
          <a:p>
            <a:pPr marL="88900" algn="just"/>
            <a:r>
              <a:rPr lang="en-US" sz="900" dirty="0" smtClean="0">
                <a:solidFill>
                  <a:srgbClr val="0358EF"/>
                </a:solidFill>
                <a:latin typeface="Lucida Bright" panose="02040602050505020304" pitchFamily="18" charset="0"/>
              </a:rPr>
              <a:t>Nota: O cliente deve aguardar em fila no máximo 4 minutos e o funcionário deve realizar a transação em no máximo 2 minutos. </a:t>
            </a:r>
            <a:endParaRPr lang="es-MX" sz="900" dirty="0" smtClean="0">
              <a:solidFill>
                <a:srgbClr val="0358EF"/>
              </a:solidFill>
              <a:latin typeface="Lucida Bright" panose="02040602050505020304" pitchFamily="18" charset="0"/>
            </a:endParaRPr>
          </a:p>
        </p:txBody>
      </p:sp>
      <p:pic>
        <p:nvPicPr>
          <p:cNvPr id="56" name="Picture 55"/>
          <p:cNvPicPr>
            <a:picLocks noChangeAspect="1"/>
          </p:cNvPicPr>
          <p:nvPr/>
        </p:nvPicPr>
        <p:blipFill>
          <a:blip r:embed="rId8"/>
          <a:stretch>
            <a:fillRect/>
          </a:stretch>
        </p:blipFill>
        <p:spPr>
          <a:xfrm>
            <a:off x="1810838" y="944811"/>
            <a:ext cx="1081708" cy="683989"/>
          </a:xfrm>
          <a:prstGeom prst="rect">
            <a:avLst/>
          </a:prstGeom>
        </p:spPr>
      </p:pic>
      <p:cxnSp>
        <p:nvCxnSpPr>
          <p:cNvPr id="57" name="Straight Arrow Connector 56"/>
          <p:cNvCxnSpPr/>
          <p:nvPr/>
        </p:nvCxnSpPr>
        <p:spPr>
          <a:xfrm flipH="1" flipV="1">
            <a:off x="2752067" y="1264066"/>
            <a:ext cx="2540056" cy="799788"/>
          </a:xfrm>
          <a:prstGeom prst="straightConnector1">
            <a:avLst/>
          </a:prstGeom>
          <a:ln>
            <a:solidFill>
              <a:srgbClr val="0358EF"/>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98817" y="740604"/>
            <a:ext cx="4769218" cy="430887"/>
          </a:xfrm>
          <a:prstGeom prst="rect">
            <a:avLst/>
          </a:prstGeom>
          <a:noFill/>
        </p:spPr>
        <p:txBody>
          <a:bodyPr wrap="square" rtlCol="0">
            <a:spAutoFit/>
          </a:bodyPr>
          <a:lstStyle/>
          <a:p>
            <a:r>
              <a:rPr lang="en-US" sz="1100" dirty="0" smtClean="0">
                <a:solidFill>
                  <a:srgbClr val="008AE7"/>
                </a:solidFill>
              </a:rPr>
              <a:t>O </a:t>
            </a:r>
            <a:r>
              <a:rPr lang="en-US" sz="1100" dirty="0" err="1" smtClean="0">
                <a:solidFill>
                  <a:srgbClr val="008AE7"/>
                </a:solidFill>
              </a:rPr>
              <a:t>cliente</a:t>
            </a:r>
            <a:r>
              <a:rPr lang="en-US" sz="1100" dirty="0" smtClean="0">
                <a:solidFill>
                  <a:srgbClr val="008AE7"/>
                </a:solidFill>
              </a:rPr>
              <a:t> que </a:t>
            </a:r>
            <a:r>
              <a:rPr lang="en-US" sz="1100" dirty="0" err="1" smtClean="0">
                <a:solidFill>
                  <a:srgbClr val="008AE7"/>
                </a:solidFill>
              </a:rPr>
              <a:t>realizar</a:t>
            </a:r>
            <a:r>
              <a:rPr lang="en-US" sz="1100" dirty="0" smtClean="0">
                <a:solidFill>
                  <a:srgbClr val="008AE7"/>
                </a:solidFill>
              </a:rPr>
              <a:t> o </a:t>
            </a:r>
            <a:r>
              <a:rPr lang="en-US" sz="1100" dirty="0" err="1" smtClean="0">
                <a:solidFill>
                  <a:srgbClr val="008AE7"/>
                </a:solidFill>
              </a:rPr>
              <a:t>pagamento</a:t>
            </a:r>
            <a:r>
              <a:rPr lang="en-US" sz="1100" dirty="0" smtClean="0">
                <a:solidFill>
                  <a:srgbClr val="008AE7"/>
                </a:solidFill>
              </a:rPr>
              <a:t> com o </a:t>
            </a:r>
            <a:r>
              <a:rPr lang="en-US" sz="1100" dirty="0" err="1" smtClean="0">
                <a:solidFill>
                  <a:srgbClr val="008AE7"/>
                </a:solidFill>
              </a:rPr>
              <a:t>cartão</a:t>
            </a:r>
            <a:r>
              <a:rPr lang="en-US" sz="1100" dirty="0" smtClean="0">
                <a:solidFill>
                  <a:srgbClr val="008AE7"/>
                </a:solidFill>
              </a:rPr>
              <a:t> Santander Free e Select Elite (</a:t>
            </a:r>
            <a:r>
              <a:rPr lang="en-US" sz="1100" dirty="0" err="1" smtClean="0">
                <a:solidFill>
                  <a:srgbClr val="008AE7"/>
                </a:solidFill>
              </a:rPr>
              <a:t>sem</a:t>
            </a:r>
            <a:r>
              <a:rPr lang="en-US" sz="1100" dirty="0" smtClean="0">
                <a:solidFill>
                  <a:srgbClr val="008AE7"/>
                </a:solidFill>
              </a:rPr>
              <a:t> a </a:t>
            </a:r>
            <a:r>
              <a:rPr lang="en-US" sz="1100" dirty="0" err="1" smtClean="0">
                <a:solidFill>
                  <a:srgbClr val="008AE7"/>
                </a:solidFill>
              </a:rPr>
              <a:t>descrição</a:t>
            </a:r>
            <a:r>
              <a:rPr lang="en-US" sz="1100" dirty="0" smtClean="0">
                <a:solidFill>
                  <a:srgbClr val="008AE7"/>
                </a:solidFill>
              </a:rPr>
              <a:t> do </a:t>
            </a:r>
            <a:r>
              <a:rPr lang="en-US" sz="1100" dirty="0" err="1" smtClean="0">
                <a:solidFill>
                  <a:srgbClr val="008AE7"/>
                </a:solidFill>
              </a:rPr>
              <a:t>nome</a:t>
            </a:r>
            <a:r>
              <a:rPr lang="en-US" sz="1100" dirty="0" smtClean="0">
                <a:solidFill>
                  <a:srgbClr val="008AE7"/>
                </a:solidFill>
              </a:rPr>
              <a:t>), </a:t>
            </a:r>
            <a:r>
              <a:rPr lang="en-US" sz="1100" dirty="0" err="1" smtClean="0">
                <a:solidFill>
                  <a:srgbClr val="008AE7"/>
                </a:solidFill>
              </a:rPr>
              <a:t>está</a:t>
            </a:r>
            <a:r>
              <a:rPr lang="en-US" sz="1100" dirty="0" smtClean="0">
                <a:solidFill>
                  <a:srgbClr val="008AE7"/>
                </a:solidFill>
              </a:rPr>
              <a:t> </a:t>
            </a:r>
            <a:r>
              <a:rPr lang="en-US" sz="1100" dirty="0" err="1" smtClean="0">
                <a:solidFill>
                  <a:srgbClr val="008AE7"/>
                </a:solidFill>
              </a:rPr>
              <a:t>autorizado</a:t>
            </a:r>
            <a:r>
              <a:rPr lang="en-US" sz="1100" dirty="0" smtClean="0">
                <a:solidFill>
                  <a:srgbClr val="008AE7"/>
                </a:solidFill>
              </a:rPr>
              <a:t> a </a:t>
            </a:r>
            <a:r>
              <a:rPr lang="en-US" sz="1100" dirty="0" err="1" smtClean="0">
                <a:solidFill>
                  <a:srgbClr val="008AE7"/>
                </a:solidFill>
              </a:rPr>
              <a:t>pagar</a:t>
            </a:r>
            <a:r>
              <a:rPr lang="en-US" sz="1100" dirty="0" smtClean="0">
                <a:solidFill>
                  <a:srgbClr val="008AE7"/>
                </a:solidFill>
              </a:rPr>
              <a:t> </a:t>
            </a:r>
            <a:r>
              <a:rPr lang="en-US" sz="1100" dirty="0" err="1" smtClean="0">
                <a:solidFill>
                  <a:srgbClr val="008AE7"/>
                </a:solidFill>
              </a:rPr>
              <a:t>meia</a:t>
            </a:r>
            <a:r>
              <a:rPr lang="en-US" sz="1100" dirty="0" smtClean="0">
                <a:solidFill>
                  <a:srgbClr val="008AE7"/>
                </a:solidFill>
              </a:rPr>
              <a:t> entrada.</a:t>
            </a:r>
            <a:endParaRPr lang="pt-BR" sz="1100" dirty="0">
              <a:solidFill>
                <a:srgbClr val="008AE7"/>
              </a:solidFill>
            </a:endParaRPr>
          </a:p>
        </p:txBody>
      </p:sp>
      <p:pic>
        <p:nvPicPr>
          <p:cNvPr id="2" name="Picture 1"/>
          <p:cNvPicPr>
            <a:picLocks noChangeAspect="1"/>
          </p:cNvPicPr>
          <p:nvPr/>
        </p:nvPicPr>
        <p:blipFill>
          <a:blip r:embed="rId9"/>
          <a:stretch>
            <a:fillRect/>
          </a:stretch>
        </p:blipFill>
        <p:spPr>
          <a:xfrm>
            <a:off x="673763" y="944811"/>
            <a:ext cx="1107838" cy="683989"/>
          </a:xfrm>
          <a:prstGeom prst="rect">
            <a:avLst/>
          </a:prstGeom>
        </p:spPr>
      </p:pic>
    </p:spTree>
    <p:extLst>
      <p:ext uri="{BB962C8B-B14F-4D97-AF65-F5344CB8AC3E}">
        <p14:creationId xmlns:p14="http://schemas.microsoft.com/office/powerpoint/2010/main" val="67353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Título"/>
          <p:cNvSpPr>
            <a:spLocks noGrp="1"/>
          </p:cNvSpPr>
          <p:nvPr>
            <p:ph type="title"/>
          </p:nvPr>
        </p:nvSpPr>
        <p:spPr>
          <a:xfrm>
            <a:off x="2133600" y="166346"/>
            <a:ext cx="6202017" cy="721552"/>
          </a:xfrm>
        </p:spPr>
        <p:txBody>
          <a:bodyPr>
            <a:normAutofit fontScale="90000"/>
          </a:bodyPr>
          <a:lstStyle/>
          <a:p>
            <a:r>
              <a:rPr lang="es-MX" dirty="0"/>
              <a:t>Técnicas de venda Tradicional </a:t>
            </a:r>
            <a:r>
              <a:rPr lang="es-MX" dirty="0" smtClean="0"/>
              <a:t/>
            </a:r>
            <a:br>
              <a:rPr lang="es-MX" dirty="0" smtClean="0"/>
            </a:br>
            <a:r>
              <a:rPr lang="es-MX" sz="1400" dirty="0" smtClean="0"/>
              <a:t>BRA-GR-TV-VIP-00</a:t>
            </a:r>
            <a:r>
              <a:rPr lang="es-MX" sz="1400" dirty="0"/>
              <a:t/>
            </a:r>
            <a:br>
              <a:rPr lang="es-MX" sz="1400" dirty="0"/>
            </a:br>
            <a:r>
              <a:rPr lang="es-MX" dirty="0" smtClean="0"/>
              <a:t>BILHETERIA – CORTESIA E CONVITE</a:t>
            </a:r>
            <a:endParaRPr lang="es-MX" sz="1300" dirty="0">
              <a:solidFill>
                <a:srgbClr val="FF0000"/>
              </a:solidFill>
            </a:endParaRPr>
          </a:p>
        </p:txBody>
      </p:sp>
      <p:sp>
        <p:nvSpPr>
          <p:cNvPr id="56" name="CaixaDeTexto 53"/>
          <p:cNvSpPr txBox="1"/>
          <p:nvPr/>
        </p:nvSpPr>
        <p:spPr>
          <a:xfrm>
            <a:off x="7445085" y="603092"/>
            <a:ext cx="135485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1.4</a:t>
            </a:r>
            <a:endParaRPr lang="pt-BR" sz="1300" b="1" dirty="0">
              <a:solidFill>
                <a:srgbClr val="0068AC"/>
              </a:solidFill>
            </a:endParaRPr>
          </a:p>
          <a:p>
            <a:r>
              <a:rPr lang="en-US" sz="1300" b="1" dirty="0" err="1" smtClean="0">
                <a:solidFill>
                  <a:srgbClr val="0068AC"/>
                </a:solidFill>
              </a:rPr>
              <a:t>Fevereiro</a:t>
            </a:r>
            <a:r>
              <a:rPr lang="en-US" sz="1300" b="1" dirty="0" smtClean="0">
                <a:solidFill>
                  <a:srgbClr val="0068AC"/>
                </a:solidFill>
              </a:rPr>
              <a:t>/2017</a:t>
            </a:r>
            <a:endParaRPr lang="pt-BR" sz="1300" b="1" dirty="0">
              <a:solidFill>
                <a:srgbClr val="0068AC"/>
              </a:solidFill>
            </a:endParaRPr>
          </a:p>
        </p:txBody>
      </p:sp>
      <p:sp>
        <p:nvSpPr>
          <p:cNvPr id="65" name="Rectángulo redondeado 20"/>
          <p:cNvSpPr/>
          <p:nvPr/>
        </p:nvSpPr>
        <p:spPr>
          <a:xfrm>
            <a:off x="972885" y="1340768"/>
            <a:ext cx="2232248" cy="2377820"/>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s-MX" sz="1000" dirty="0" smtClean="0">
                <a:solidFill>
                  <a:srgbClr val="0068AC"/>
                </a:solidFill>
                <a:latin typeface="Lucida Bright" panose="02040602050505020304" pitchFamily="18" charset="0"/>
              </a:rPr>
              <a:t>Receber do cliente o voucher/convite e </a:t>
            </a:r>
            <a:r>
              <a:rPr lang="es-MX" sz="1000" dirty="0">
                <a:solidFill>
                  <a:srgbClr val="0068AC"/>
                </a:solidFill>
                <a:latin typeface="Lucida Bright" panose="02040602050505020304" pitchFamily="18" charset="0"/>
              </a:rPr>
              <a:t>validar </a:t>
            </a:r>
            <a:r>
              <a:rPr lang="es-MX" sz="1000" dirty="0" smtClean="0">
                <a:solidFill>
                  <a:srgbClr val="0068AC"/>
                </a:solidFill>
                <a:latin typeface="Lucida Bright" panose="02040602050505020304" pitchFamily="18" charset="0"/>
              </a:rPr>
              <a:t>as restrições*  e vigência</a:t>
            </a:r>
            <a:r>
              <a:rPr lang="es-MX" sz="1000" dirty="0">
                <a:solidFill>
                  <a:srgbClr val="0068AC"/>
                </a:solidFill>
                <a:latin typeface="Lucida Bright" panose="02040602050505020304" pitchFamily="18" charset="0"/>
              </a:rPr>
              <a:t>.</a:t>
            </a:r>
          </a:p>
        </p:txBody>
      </p:sp>
      <p:pic>
        <p:nvPicPr>
          <p:cNvPr id="67" name="72 Imagen" descr="C:\Users\Luis\Documents\CINEPOLIS\Taquilla julio 2013\FOTOS\Fotos Faby Editadas\CAM00192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590" y="2073547"/>
            <a:ext cx="1197544" cy="854780"/>
          </a:xfrm>
          <a:prstGeom prst="rect">
            <a:avLst/>
          </a:prstGeom>
          <a:noFill/>
          <a:ln>
            <a:noFill/>
          </a:ln>
        </p:spPr>
      </p:pic>
      <p:cxnSp>
        <p:nvCxnSpPr>
          <p:cNvPr id="68" name="119 Conector recto de flecha"/>
          <p:cNvCxnSpPr/>
          <p:nvPr/>
        </p:nvCxnSpPr>
        <p:spPr>
          <a:xfrm>
            <a:off x="3221248" y="2502139"/>
            <a:ext cx="487941" cy="1"/>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9" name="169 Rectángulo"/>
          <p:cNvSpPr/>
          <p:nvPr/>
        </p:nvSpPr>
        <p:spPr>
          <a:xfrm>
            <a:off x="1773861" y="6582544"/>
            <a:ext cx="7262635" cy="230832"/>
          </a:xfrm>
          <a:prstGeom prst="rect">
            <a:avLst/>
          </a:prstGeom>
          <a:ln>
            <a:noFill/>
          </a:ln>
        </p:spPr>
        <p:txBody>
          <a:bodyPr wrap="square">
            <a:spAutoFit/>
          </a:bodyPr>
          <a:lstStyle/>
          <a:p>
            <a:pPr algn="just"/>
            <a:r>
              <a:rPr lang="es-MX" sz="900" dirty="0" smtClean="0">
                <a:solidFill>
                  <a:srgbClr val="0068AC"/>
                </a:solidFill>
                <a:latin typeface="Lucida Bright" panose="02040602050505020304" pitchFamily="18" charset="0"/>
              </a:rPr>
              <a:t>* Validar no voucher/convite se o tipo de sala escolhido pelo cliente coincide com as </a:t>
            </a:r>
            <a:r>
              <a:rPr lang="es-MX" sz="900" dirty="0" err="1" smtClean="0">
                <a:solidFill>
                  <a:srgbClr val="0068AC"/>
                </a:solidFill>
                <a:latin typeface="Lucida Bright" panose="02040602050505020304" pitchFamily="18" charset="0"/>
              </a:rPr>
              <a:t>informações</a:t>
            </a:r>
            <a:r>
              <a:rPr lang="es-MX" sz="900" dirty="0" smtClean="0">
                <a:solidFill>
                  <a:srgbClr val="0068AC"/>
                </a:solidFill>
                <a:latin typeface="Lucida Bright" panose="02040602050505020304" pitchFamily="18" charset="0"/>
              </a:rPr>
              <a:t> descritas na cortesia.</a:t>
            </a:r>
            <a:endParaRPr lang="es-MX" sz="900" dirty="0">
              <a:solidFill>
                <a:srgbClr val="0068AC"/>
              </a:solidFill>
              <a:latin typeface="Lucida Bright" panose="02040602050505020304" pitchFamily="18" charset="0"/>
            </a:endParaRPr>
          </a:p>
        </p:txBody>
      </p:sp>
      <p:grpSp>
        <p:nvGrpSpPr>
          <p:cNvPr id="70" name="92 Grupo"/>
          <p:cNvGrpSpPr/>
          <p:nvPr/>
        </p:nvGrpSpPr>
        <p:grpSpPr>
          <a:xfrm>
            <a:off x="3717616" y="1360108"/>
            <a:ext cx="5289469" cy="2358480"/>
            <a:chOff x="3108082" y="950703"/>
            <a:chExt cx="5176184" cy="2069696"/>
          </a:xfrm>
          <a:noFill/>
        </p:grpSpPr>
        <p:sp>
          <p:nvSpPr>
            <p:cNvPr id="72" name="97 Rectángulo redondeado"/>
            <p:cNvSpPr/>
            <p:nvPr/>
          </p:nvSpPr>
          <p:spPr>
            <a:xfrm>
              <a:off x="3108082" y="950703"/>
              <a:ext cx="5176184" cy="2069696"/>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73" name="99 CuadroTexto"/>
            <p:cNvSpPr txBox="1"/>
            <p:nvPr/>
          </p:nvSpPr>
          <p:spPr>
            <a:xfrm>
              <a:off x="3123669" y="2055321"/>
              <a:ext cx="1341758" cy="567191"/>
            </a:xfrm>
            <a:prstGeom prst="rect">
              <a:avLst/>
            </a:prstGeom>
            <a:grpFill/>
            <a:ln>
              <a:noFill/>
            </a:ln>
          </p:spPr>
          <p:txBody>
            <a:bodyPr wrap="square" rtlCol="0">
              <a:spAutoFit/>
            </a:bodyPr>
            <a:lstStyle/>
            <a:p>
              <a:r>
                <a:rPr lang="es-MX" sz="900" dirty="0" smtClean="0">
                  <a:solidFill>
                    <a:srgbClr val="0068AC"/>
                  </a:solidFill>
                  <a:latin typeface="Lucida Bright" panose="02040602050505020304" pitchFamily="18" charset="0"/>
                </a:rPr>
                <a:t>Marcar no sistema</a:t>
              </a:r>
            </a:p>
            <a:p>
              <a:r>
                <a:rPr lang="es-MX" sz="900" dirty="0" smtClean="0">
                  <a:solidFill>
                    <a:srgbClr val="0068AC"/>
                  </a:solidFill>
                  <a:latin typeface="Lucida Bright" panose="02040602050505020304" pitchFamily="18" charset="0"/>
                </a:rPr>
                <a:t>enquantoo cliente </a:t>
              </a:r>
            </a:p>
            <a:p>
              <a:r>
                <a:rPr lang="es-MX" sz="900" dirty="0" smtClean="0">
                  <a:solidFill>
                    <a:srgbClr val="0068AC"/>
                  </a:solidFill>
                  <a:latin typeface="Lucida Bright" panose="02040602050505020304" pitchFamily="18" charset="0"/>
                </a:rPr>
                <a:t>cita o nome e </a:t>
              </a:r>
            </a:p>
            <a:p>
              <a:r>
                <a:rPr lang="es-MX" sz="900" dirty="0" smtClean="0">
                  <a:solidFill>
                    <a:srgbClr val="0068AC"/>
                  </a:solidFill>
                  <a:latin typeface="Lucida Bright" panose="02040602050505020304" pitchFamily="18" charset="0"/>
                </a:rPr>
                <a:t>horário do filme. </a:t>
              </a:r>
            </a:p>
          </p:txBody>
        </p:sp>
      </p:grpSp>
      <p:grpSp>
        <p:nvGrpSpPr>
          <p:cNvPr id="74" name="147 Grupo"/>
          <p:cNvGrpSpPr/>
          <p:nvPr/>
        </p:nvGrpSpPr>
        <p:grpSpPr>
          <a:xfrm>
            <a:off x="7023481" y="4086316"/>
            <a:ext cx="1894031" cy="2232248"/>
            <a:chOff x="221232" y="2383632"/>
            <a:chExt cx="2303040" cy="2232248"/>
          </a:xfrm>
          <a:noFill/>
        </p:grpSpPr>
        <p:sp>
          <p:nvSpPr>
            <p:cNvPr id="75"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76" name="4 CuadroTexto"/>
            <p:cNvSpPr txBox="1"/>
            <p:nvPr/>
          </p:nvSpPr>
          <p:spPr>
            <a:xfrm>
              <a:off x="293240" y="3205044"/>
              <a:ext cx="2180508" cy="1338828"/>
            </a:xfrm>
            <a:prstGeom prst="rect">
              <a:avLst/>
            </a:prstGeom>
            <a:grpFill/>
            <a:ln>
              <a:noFill/>
            </a:ln>
          </p:spPr>
          <p:txBody>
            <a:bodyPr wrap="square" rtlCol="0">
              <a:spAutoFit/>
            </a:bodyPr>
            <a:lstStyle/>
            <a:p>
              <a:pPr algn="just"/>
              <a:r>
                <a:rPr lang="es-ES" sz="900" dirty="0" err="1">
                  <a:solidFill>
                    <a:srgbClr val="0068AC"/>
                  </a:solidFill>
                  <a:latin typeface="Lucida Bright" panose="02040602050505020304" pitchFamily="18" charset="0"/>
                </a:rPr>
                <a:t>Dizer</a:t>
              </a:r>
              <a:r>
                <a:rPr lang="es-ES" sz="900" dirty="0">
                  <a:solidFill>
                    <a:srgbClr val="0068AC"/>
                  </a:solidFill>
                  <a:latin typeface="Lucida Bright" panose="02040602050505020304" pitchFamily="18" charset="0"/>
                </a:rPr>
                <a:t>: </a:t>
              </a:r>
              <a:r>
                <a:rPr lang="es-ES" sz="900" b="1" dirty="0">
                  <a:solidFill>
                    <a:srgbClr val="0068AC"/>
                  </a:solidFill>
                  <a:latin typeface="Lucida Bright" panose="02040602050505020304" pitchFamily="18" charset="0"/>
                </a:rPr>
                <a:t>“A tela se </a:t>
              </a:r>
              <a:r>
                <a:rPr lang="es-ES" sz="900" b="1" dirty="0" err="1">
                  <a:solidFill>
                    <a:srgbClr val="0068AC"/>
                  </a:solidFill>
                  <a:latin typeface="Lucida Bright" panose="02040602050505020304" pitchFamily="18" charset="0"/>
                </a:rPr>
                <a:t>encontra</a:t>
              </a:r>
              <a:r>
                <a:rPr lang="es-ES" sz="900" b="1" dirty="0">
                  <a:solidFill>
                    <a:srgbClr val="0068AC"/>
                  </a:solidFill>
                  <a:latin typeface="Lucida Bright" panose="02040602050505020304" pitchFamily="18" charset="0"/>
                </a:rPr>
                <a:t> na parte superior (</a:t>
              </a:r>
              <a:r>
                <a:rPr lang="es-ES" sz="900" b="1" dirty="0" err="1">
                  <a:solidFill>
                    <a:srgbClr val="0068AC"/>
                  </a:solidFill>
                  <a:latin typeface="Lucida Bright" panose="02040602050505020304" pitchFamily="18" charset="0"/>
                </a:rPr>
                <a:t>ou</a:t>
              </a:r>
              <a:r>
                <a:rPr lang="es-ES" sz="900" b="1" dirty="0">
                  <a:solidFill>
                    <a:srgbClr val="0068AC"/>
                  </a:solidFill>
                  <a:latin typeface="Lucida Bright" panose="02040602050505020304" pitchFamily="18" charset="0"/>
                </a:rPr>
                <a:t> inferior caso o sistema </a:t>
              </a:r>
              <a:r>
                <a:rPr lang="es-ES" sz="900" b="1" dirty="0" err="1">
                  <a:solidFill>
                    <a:srgbClr val="0068AC"/>
                  </a:solidFill>
                  <a:latin typeface="Lucida Bright" panose="02040602050505020304" pitchFamily="18" charset="0"/>
                </a:rPr>
                <a:t>seja</a:t>
              </a:r>
              <a:r>
                <a:rPr lang="es-ES" sz="900" b="1" dirty="0">
                  <a:solidFill>
                    <a:srgbClr val="0068AC"/>
                  </a:solidFill>
                  <a:latin typeface="Lucida Bright" panose="02040602050505020304" pitchFamily="18" charset="0"/>
                </a:rPr>
                <a:t> o Arena), os lugares </a:t>
              </a:r>
              <a:r>
                <a:rPr lang="es-ES" sz="900" b="1" dirty="0" err="1">
                  <a:solidFill>
                    <a:srgbClr val="0068AC"/>
                  </a:solidFill>
                  <a:latin typeface="Lucida Bright" panose="02040602050505020304" pitchFamily="18" charset="0"/>
                </a:rPr>
                <a:t>disponíveis</a:t>
              </a:r>
              <a:r>
                <a:rPr lang="es-ES" sz="900" b="1" dirty="0">
                  <a:solidFill>
                    <a:srgbClr val="0068AC"/>
                  </a:solidFill>
                  <a:latin typeface="Lucida Bright" panose="02040602050505020304" pitchFamily="18" charset="0"/>
                </a:rPr>
                <a:t> </a:t>
              </a:r>
              <a:r>
                <a:rPr lang="es-ES" sz="900" b="1" dirty="0" err="1">
                  <a:solidFill>
                    <a:srgbClr val="0068AC"/>
                  </a:solidFill>
                  <a:latin typeface="Lucida Bright" panose="02040602050505020304" pitchFamily="18" charset="0"/>
                </a:rPr>
                <a:t>neste</a:t>
              </a:r>
              <a:r>
                <a:rPr lang="es-ES" sz="900" b="1" dirty="0">
                  <a:solidFill>
                    <a:srgbClr val="0068AC"/>
                  </a:solidFill>
                  <a:latin typeface="Lucida Bright" panose="02040602050505020304" pitchFamily="18" charset="0"/>
                </a:rPr>
                <a:t> momento </a:t>
              </a:r>
              <a:r>
                <a:rPr lang="es-ES" sz="900" b="1" dirty="0" err="1">
                  <a:solidFill>
                    <a:srgbClr val="0068AC"/>
                  </a:solidFill>
                  <a:latin typeface="Lucida Bright" panose="02040602050505020304" pitchFamily="18" charset="0"/>
                </a:rPr>
                <a:t>são</a:t>
              </a:r>
              <a:r>
                <a:rPr lang="es-ES" sz="900" b="1" dirty="0">
                  <a:solidFill>
                    <a:srgbClr val="0068AC"/>
                  </a:solidFill>
                  <a:latin typeface="Lucida Bright" panose="02040602050505020304" pitchFamily="18" charset="0"/>
                </a:rPr>
                <a:t> os verdes”.</a:t>
              </a:r>
            </a:p>
            <a:p>
              <a:pPr algn="just"/>
              <a:r>
                <a:rPr lang="es-ES" sz="900" dirty="0">
                  <a:solidFill>
                    <a:srgbClr val="0068AC"/>
                  </a:solidFill>
                  <a:latin typeface="Lucida Bright" panose="02040602050505020304" pitchFamily="18" charset="0"/>
                </a:rPr>
                <a:t>Se o cliente solicitar trocar do(s) </a:t>
              </a:r>
              <a:r>
                <a:rPr lang="es-ES" sz="900" dirty="0" smtClean="0">
                  <a:solidFill>
                    <a:srgbClr val="0068AC"/>
                  </a:solidFill>
                  <a:latin typeface="Lucida Bright" panose="02040602050505020304" pitchFamily="18" charset="0"/>
                </a:rPr>
                <a:t>lugar(es</a:t>
              </a:r>
              <a:r>
                <a:rPr lang="es-ES" sz="900" dirty="0">
                  <a:solidFill>
                    <a:srgbClr val="0068AC"/>
                  </a:solidFill>
                  <a:latin typeface="Lucida Bright" panose="02040602050505020304" pitchFamily="18" charset="0"/>
                </a:rPr>
                <a:t>), realizar o </a:t>
              </a:r>
              <a:r>
                <a:rPr lang="es-ES" sz="900" dirty="0" err="1">
                  <a:solidFill>
                    <a:srgbClr val="0068AC"/>
                  </a:solidFill>
                  <a:latin typeface="Lucida Bright" panose="02040602050505020304" pitchFamily="18" charset="0"/>
                </a:rPr>
                <a:t>procedimento</a:t>
              </a:r>
              <a:r>
                <a:rPr lang="es-ES" sz="900" dirty="0">
                  <a:solidFill>
                    <a:srgbClr val="0068AC"/>
                  </a:solidFill>
                  <a:latin typeface="Lucida Bright" panose="02040602050505020304" pitchFamily="18" charset="0"/>
                </a:rPr>
                <a:t>.</a:t>
              </a:r>
            </a:p>
          </p:txBody>
        </p:sp>
      </p:grpSp>
      <p:sp>
        <p:nvSpPr>
          <p:cNvPr id="77" name="48 Rectángulo"/>
          <p:cNvSpPr/>
          <p:nvPr/>
        </p:nvSpPr>
        <p:spPr>
          <a:xfrm>
            <a:off x="4612511" y="1617426"/>
            <a:ext cx="4353262" cy="1892826"/>
          </a:xfrm>
          <a:prstGeom prst="rect">
            <a:avLst/>
          </a:prstGeom>
          <a:ln>
            <a:noFill/>
          </a:ln>
        </p:spPr>
        <p:txBody>
          <a:bodyPr wrap="square">
            <a:spAutoFit/>
          </a:bodyPr>
          <a:lstStyle/>
          <a:p>
            <a:pPr algn="just"/>
            <a:r>
              <a:rPr lang="es-MX" sz="900" dirty="0">
                <a:solidFill>
                  <a:srgbClr val="0068AC"/>
                </a:solidFill>
                <a:latin typeface="Lucida Bright" panose="02040602050505020304" pitchFamily="18" charset="0"/>
              </a:rPr>
              <a:t>Perguntar: </a:t>
            </a:r>
            <a:r>
              <a:rPr lang="es-MX" sz="900" b="1" dirty="0">
                <a:solidFill>
                  <a:srgbClr val="0068AC"/>
                </a:solidFill>
                <a:latin typeface="Lucida Bright" panose="02040602050505020304" pitchFamily="18" charset="0"/>
              </a:rPr>
              <a:t>“Para qual sessão o(a) Sr(a) gostaria de assistir?</a:t>
            </a:r>
          </a:p>
          <a:p>
            <a:pPr algn="just"/>
            <a:r>
              <a:rPr lang="es-MX" sz="900" dirty="0">
                <a:solidFill>
                  <a:srgbClr val="0068AC"/>
                </a:solidFill>
                <a:latin typeface="Lucida Bright" panose="02040602050505020304" pitchFamily="18" charset="0"/>
              </a:rPr>
              <a:t>Tipos de respostas do cliente:</a:t>
            </a:r>
          </a:p>
          <a:p>
            <a:pPr marL="365125" lvl="1" indent="-182563" algn="just">
              <a:buFont typeface="+mj-lt"/>
              <a:buAutoNum type="alphaLcParenR"/>
            </a:pPr>
            <a:r>
              <a:rPr lang="es-MX" sz="900" dirty="0">
                <a:solidFill>
                  <a:srgbClr val="0068AC"/>
                </a:solidFill>
                <a:latin typeface="Lucida Bright" panose="02040602050505020304" pitchFamily="18" charset="0"/>
              </a:rPr>
              <a:t>O Cliente solicita o filme e a sessão. Marcar o que o cliente pediu.</a:t>
            </a:r>
          </a:p>
          <a:p>
            <a:pPr marL="365125" lvl="1" indent="-182563" algn="just">
              <a:buFont typeface="+mj-lt"/>
              <a:buAutoNum type="alphaLcParenR"/>
            </a:pPr>
            <a:r>
              <a:rPr lang="es-MX" sz="900" dirty="0">
                <a:solidFill>
                  <a:srgbClr val="0068AC"/>
                </a:solidFill>
                <a:latin typeface="Lucida Bright" panose="02040602050505020304" pitchFamily="18" charset="0"/>
              </a:rPr>
              <a:t>O Cliente solicita o filme sem hor</a:t>
            </a:r>
            <a:r>
              <a:rPr lang="pt-BR" sz="900" dirty="0">
                <a:solidFill>
                  <a:srgbClr val="0068AC"/>
                </a:solidFill>
                <a:latin typeface="Lucida Bright" panose="02040602050505020304" pitchFamily="18" charset="0"/>
              </a:rPr>
              <a:t>á</a:t>
            </a:r>
            <a:r>
              <a:rPr lang="es-MX" sz="900" dirty="0">
                <a:solidFill>
                  <a:srgbClr val="0068AC"/>
                </a:solidFill>
                <a:latin typeface="Lucida Bright" panose="02040602050505020304" pitchFamily="18" charset="0"/>
              </a:rPr>
              <a:t>rio. Dizer: </a:t>
            </a:r>
            <a:r>
              <a:rPr lang="es-MX" sz="900" b="1" dirty="0">
                <a:solidFill>
                  <a:srgbClr val="0068AC"/>
                </a:solidFill>
                <a:latin typeface="Lucida Bright" panose="02040602050505020304" pitchFamily="18" charset="0"/>
              </a:rPr>
              <a:t>“Nós temos Sr(a) </a:t>
            </a:r>
            <a:r>
              <a:rPr lang="en-US" sz="900" b="1" dirty="0" smtClean="0">
                <a:solidFill>
                  <a:srgbClr val="0068AC"/>
                </a:solidFill>
                <a:latin typeface="Lucida Bright" panose="02040602050505020304" pitchFamily="18" charset="0"/>
              </a:rPr>
              <a:t>nos horários (as </a:t>
            </a:r>
            <a:r>
              <a:rPr lang="en-US" sz="900" b="1" dirty="0">
                <a:solidFill>
                  <a:srgbClr val="0068AC"/>
                </a:solidFill>
                <a:latin typeface="Lucida Bright" panose="02040602050505020304" pitchFamily="18" charset="0"/>
              </a:rPr>
              <a:t>xxx </a:t>
            </a:r>
            <a:r>
              <a:rPr lang="en-US" sz="900" b="1" dirty="0" smtClean="0">
                <a:solidFill>
                  <a:srgbClr val="0068AC"/>
                </a:solidFill>
                <a:latin typeface="Lucida Bright" panose="02040602050505020304" pitchFamily="18" charset="0"/>
              </a:rPr>
              <a:t>horas) </a:t>
            </a:r>
            <a:r>
              <a:rPr lang="en-US" sz="900" b="1" dirty="0">
                <a:solidFill>
                  <a:srgbClr val="0068AC"/>
                </a:solidFill>
                <a:latin typeface="Lucida Bright" panose="02040602050505020304" pitchFamily="18" charset="0"/>
              </a:rPr>
              <a:t>nas salas (mencionar os tipos de salas</a:t>
            </a:r>
            <a:r>
              <a:rPr lang="en-US" sz="900" b="1" dirty="0" smtClean="0">
                <a:solidFill>
                  <a:srgbClr val="0068AC"/>
                </a:solidFill>
                <a:latin typeface="Lucida Bright" panose="02040602050505020304" pitchFamily="18" charset="0"/>
              </a:rPr>
              <a:t>).</a:t>
            </a:r>
          </a:p>
          <a:p>
            <a:pPr marL="365125" lvl="1" indent="-182563" algn="just">
              <a:buFont typeface="+mj-lt"/>
              <a:buAutoNum type="alphaLcParenR"/>
            </a:pPr>
            <a:r>
              <a:rPr lang="es-MX" sz="900" dirty="0" smtClean="0">
                <a:solidFill>
                  <a:srgbClr val="0068AC"/>
                </a:solidFill>
                <a:latin typeface="Lucida Bright" panose="02040602050505020304" pitchFamily="18" charset="0"/>
              </a:rPr>
              <a:t>O </a:t>
            </a:r>
            <a:r>
              <a:rPr lang="es-MX" sz="900" dirty="0">
                <a:solidFill>
                  <a:srgbClr val="0068AC"/>
                </a:solidFill>
                <a:latin typeface="Lucida Bright" panose="02040602050505020304" pitchFamily="18" charset="0"/>
              </a:rPr>
              <a:t>Cliente solicita o horário, sem filme. Dizer: </a:t>
            </a:r>
            <a:r>
              <a:rPr lang="es-MX" sz="900" b="1" dirty="0">
                <a:solidFill>
                  <a:srgbClr val="0068AC"/>
                </a:solidFill>
                <a:latin typeface="Lucida Bright" panose="02040602050505020304" pitchFamily="18" charset="0"/>
              </a:rPr>
              <a:t>“Nós temos Sr(a) </a:t>
            </a:r>
            <a:r>
              <a:rPr lang="en-US" sz="900" b="1" dirty="0">
                <a:solidFill>
                  <a:srgbClr val="0068AC"/>
                </a:solidFill>
                <a:latin typeface="Lucida Bright" panose="02040602050505020304" pitchFamily="18" charset="0"/>
              </a:rPr>
              <a:t>os filmes (mencionar os nomes dos filmes) as xxx horas nas salas (mencionar os tipos de salas).</a:t>
            </a:r>
            <a:endParaRPr lang="es-MX" sz="900" dirty="0">
              <a:solidFill>
                <a:srgbClr val="0068AC"/>
              </a:solidFill>
              <a:latin typeface="Lucida Bright" panose="02040602050505020304" pitchFamily="18" charset="0"/>
            </a:endParaRPr>
          </a:p>
          <a:p>
            <a:pPr marL="365125" lvl="1" indent="-182563" algn="just">
              <a:buFont typeface="+mj-lt"/>
              <a:buAutoNum type="alphaLcParenR"/>
            </a:pPr>
            <a:r>
              <a:rPr lang="es-MX" sz="900" dirty="0">
                <a:solidFill>
                  <a:srgbClr val="0068AC"/>
                </a:solidFill>
                <a:latin typeface="Lucida Bright" panose="02040602050505020304" pitchFamily="18" charset="0"/>
              </a:rPr>
              <a:t>O Cliente solicita recomendações do filme. Dizer: </a:t>
            </a:r>
            <a:r>
              <a:rPr lang="es-MX" sz="900" b="1" dirty="0">
                <a:solidFill>
                  <a:srgbClr val="0068AC"/>
                </a:solidFill>
                <a:latin typeface="Lucida Bright" panose="02040602050505020304" pitchFamily="18" charset="0"/>
              </a:rPr>
              <a:t>“As estréias da semana são: “O(s) filme(s) </a:t>
            </a:r>
            <a:r>
              <a:rPr lang="es-MX" sz="900" b="1" dirty="0" smtClean="0">
                <a:solidFill>
                  <a:srgbClr val="0068AC"/>
                </a:solidFill>
                <a:latin typeface="Lucida Bright" panose="02040602050505020304" pitchFamily="18" charset="0"/>
              </a:rPr>
              <a:t>xxxx”</a:t>
            </a:r>
            <a:r>
              <a:rPr lang="es-MX" sz="900" dirty="0" smtClean="0">
                <a:solidFill>
                  <a:srgbClr val="0068AC"/>
                </a:solidFill>
                <a:latin typeface="Lucida Bright" panose="02040602050505020304" pitchFamily="18" charset="0"/>
              </a:rPr>
              <a:t>.</a:t>
            </a:r>
            <a:endParaRPr lang="es-MX" sz="900" dirty="0">
              <a:solidFill>
                <a:srgbClr val="0068AC"/>
              </a:solidFill>
              <a:latin typeface="Lucida Bright" panose="02040602050505020304" pitchFamily="18" charset="0"/>
            </a:endParaRPr>
          </a:p>
          <a:p>
            <a:pPr marL="182562" lvl="1" algn="just"/>
            <a:endParaRPr lang="es-ES" sz="900" dirty="0" smtClean="0">
              <a:solidFill>
                <a:srgbClr val="0068AC"/>
              </a:solidFill>
              <a:latin typeface="Lucida Bright" panose="02040602050505020304" pitchFamily="18" charset="0"/>
            </a:endParaRPr>
          </a:p>
          <a:p>
            <a:pPr marL="182562" lvl="1" algn="just"/>
            <a:r>
              <a:rPr lang="es-ES" sz="900" dirty="0" smtClean="0">
                <a:solidFill>
                  <a:srgbClr val="0068AC"/>
                </a:solidFill>
                <a:latin typeface="Lucida Bright" panose="02040602050505020304" pitchFamily="18" charset="0"/>
              </a:rPr>
              <a:t>Nota: Conceito VIP: Maximizar o formato </a:t>
            </a:r>
            <a:r>
              <a:rPr lang="es-ES" sz="900" dirty="0">
                <a:solidFill>
                  <a:srgbClr val="0068AC"/>
                </a:solidFill>
                <a:latin typeface="Lucida Bright" panose="02040602050505020304" pitchFamily="18" charset="0"/>
              </a:rPr>
              <a:t>de </a:t>
            </a:r>
            <a:r>
              <a:rPr lang="es-ES" sz="900" dirty="0" smtClean="0">
                <a:solidFill>
                  <a:srgbClr val="0068AC"/>
                </a:solidFill>
                <a:latin typeface="Lucida Bright" panose="02040602050505020304" pitchFamily="18" charset="0"/>
              </a:rPr>
              <a:t>filmes na seguinte ordem: 4DX</a:t>
            </a:r>
            <a:r>
              <a:rPr lang="es-ES" sz="900" dirty="0">
                <a:solidFill>
                  <a:srgbClr val="0068AC"/>
                </a:solidFill>
                <a:latin typeface="Lucida Bright" panose="02040602050505020304" pitchFamily="18" charset="0"/>
              </a:rPr>
              <a:t>, </a:t>
            </a:r>
            <a:r>
              <a:rPr lang="es-ES" sz="900" dirty="0" smtClean="0">
                <a:solidFill>
                  <a:srgbClr val="0068AC"/>
                </a:solidFill>
                <a:latin typeface="Lucida Bright" panose="02040602050505020304" pitchFamily="18" charset="0"/>
              </a:rPr>
              <a:t>VIP e Macro XE.</a:t>
            </a:r>
          </a:p>
        </p:txBody>
      </p:sp>
      <p:pic>
        <p:nvPicPr>
          <p:cNvPr id="78" name="6 Imagen" descr="DSC01733l"/>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0364" y="1945300"/>
            <a:ext cx="671493" cy="637428"/>
          </a:xfrm>
          <a:prstGeom prst="rect">
            <a:avLst/>
          </a:prstGeom>
          <a:noFill/>
          <a:ln>
            <a:solidFill>
              <a:srgbClr val="0068AC"/>
            </a:solidFill>
          </a:ln>
        </p:spPr>
      </p:pic>
      <p:cxnSp>
        <p:nvCxnSpPr>
          <p:cNvPr id="79" name="122 Conector recto de flecha"/>
          <p:cNvCxnSpPr/>
          <p:nvPr/>
        </p:nvCxnSpPr>
        <p:spPr>
          <a:xfrm>
            <a:off x="7987393" y="3726276"/>
            <a:ext cx="0" cy="368979"/>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80" name="Imagem 65"/>
          <p:cNvPicPr>
            <a:picLocks noChangeAspect="1"/>
          </p:cNvPicPr>
          <p:nvPr/>
        </p:nvPicPr>
        <p:blipFill>
          <a:blip r:embed="rId4"/>
          <a:stretch>
            <a:fillRect/>
          </a:stretch>
        </p:blipFill>
        <p:spPr>
          <a:xfrm>
            <a:off x="1009543" y="4577704"/>
            <a:ext cx="1372806" cy="594717"/>
          </a:xfrm>
          <a:prstGeom prst="rect">
            <a:avLst/>
          </a:prstGeom>
          <a:ln>
            <a:noFill/>
          </a:ln>
        </p:spPr>
      </p:pic>
      <p:pic>
        <p:nvPicPr>
          <p:cNvPr id="81" name="48 Imagen" descr="DSC01738l"/>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7485" y="4230332"/>
            <a:ext cx="854232" cy="569876"/>
          </a:xfrm>
          <a:prstGeom prst="rect">
            <a:avLst/>
          </a:prstGeom>
          <a:noFill/>
          <a:ln>
            <a:solidFill>
              <a:srgbClr val="0068AC"/>
            </a:solidFill>
          </a:ln>
        </p:spPr>
      </p:pic>
      <p:pic>
        <p:nvPicPr>
          <p:cNvPr id="82" name="Picture 2"/>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61898" y="4372514"/>
            <a:ext cx="776635" cy="723747"/>
          </a:xfrm>
          <a:prstGeom prst="rect">
            <a:avLst/>
          </a:prstGeom>
          <a:noFill/>
          <a:ln w="9525">
            <a:noFill/>
            <a:miter lim="800000"/>
            <a:headEnd/>
            <a:tailEnd/>
          </a:ln>
        </p:spPr>
      </p:pic>
      <p:pic>
        <p:nvPicPr>
          <p:cNvPr id="83" name="Imagem 70"/>
          <p:cNvPicPr>
            <a:picLocks noChangeAspect="1"/>
          </p:cNvPicPr>
          <p:nvPr/>
        </p:nvPicPr>
        <p:blipFill>
          <a:blip r:embed="rId8"/>
          <a:stretch>
            <a:fillRect/>
          </a:stretch>
        </p:blipFill>
        <p:spPr>
          <a:xfrm>
            <a:off x="2585100" y="1725085"/>
            <a:ext cx="546005" cy="566184"/>
          </a:xfrm>
          <a:prstGeom prst="rect">
            <a:avLst/>
          </a:prstGeom>
          <a:ln>
            <a:solidFill>
              <a:srgbClr val="0068AC"/>
            </a:solidFill>
          </a:ln>
        </p:spPr>
      </p:pic>
      <p:grpSp>
        <p:nvGrpSpPr>
          <p:cNvPr id="87" name="147 Grupo"/>
          <p:cNvGrpSpPr/>
          <p:nvPr/>
        </p:nvGrpSpPr>
        <p:grpSpPr>
          <a:xfrm>
            <a:off x="4930064" y="4077879"/>
            <a:ext cx="1894031" cy="2232248"/>
            <a:chOff x="221232" y="2383632"/>
            <a:chExt cx="2303040" cy="2232248"/>
          </a:xfrm>
          <a:noFill/>
        </p:grpSpPr>
        <p:sp>
          <p:nvSpPr>
            <p:cNvPr id="88"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89" name="4 CuadroTexto"/>
            <p:cNvSpPr txBox="1"/>
            <p:nvPr/>
          </p:nvSpPr>
          <p:spPr>
            <a:xfrm>
              <a:off x="293240" y="3040141"/>
              <a:ext cx="2180508" cy="1061829"/>
            </a:xfrm>
            <a:prstGeom prst="rect">
              <a:avLst/>
            </a:prstGeom>
            <a:grpFill/>
            <a:ln>
              <a:noFill/>
            </a:ln>
          </p:spPr>
          <p:txBody>
            <a:bodyPr wrap="square" rtlCol="0">
              <a:spAutoFit/>
            </a:bodyPr>
            <a:lstStyle/>
            <a:p>
              <a:pPr algn="just"/>
              <a:r>
                <a:rPr lang="es-ES" sz="900" dirty="0" err="1">
                  <a:solidFill>
                    <a:srgbClr val="0068AC"/>
                  </a:solidFill>
                  <a:latin typeface="Lucida Bright" panose="02040602050505020304" pitchFamily="18" charset="0"/>
                </a:rPr>
                <a:t>Dizer</a:t>
              </a:r>
              <a:r>
                <a:rPr lang="es-ES" sz="900" dirty="0">
                  <a:solidFill>
                    <a:srgbClr val="0068AC"/>
                  </a:solidFill>
                  <a:latin typeface="Lucida Bright" panose="02040602050505020304" pitchFamily="18" charset="0"/>
                </a:rPr>
                <a:t>: </a:t>
              </a:r>
              <a:r>
                <a:rPr lang="es-ES" sz="900" b="1" dirty="0" smtClean="0">
                  <a:solidFill>
                    <a:srgbClr val="0068AC"/>
                  </a:solidFill>
                  <a:latin typeface="Lucida Bright" panose="02040602050505020304" pitchFamily="18" charset="0"/>
                </a:rPr>
                <a:t>“</a:t>
              </a:r>
              <a:r>
                <a:rPr lang="es-ES" sz="900" b="1" dirty="0" err="1" smtClean="0">
                  <a:solidFill>
                    <a:srgbClr val="0068AC"/>
                  </a:solidFill>
                  <a:latin typeface="Lucida Bright" panose="02040602050505020304" pitchFamily="18" charset="0"/>
                </a:rPr>
                <a:t>Senhor</a:t>
              </a:r>
              <a:r>
                <a:rPr lang="es-ES" sz="900" b="1" dirty="0" smtClean="0">
                  <a:solidFill>
                    <a:srgbClr val="0068AC"/>
                  </a:solidFill>
                  <a:latin typeface="Lucida Bright" panose="02040602050505020304" pitchFamily="18" charset="0"/>
                </a:rPr>
                <a:t>(a), </a:t>
              </a:r>
              <a:r>
                <a:rPr lang="es-ES" sz="900" b="1" dirty="0" err="1" smtClean="0">
                  <a:solidFill>
                    <a:srgbClr val="0068AC"/>
                  </a:solidFill>
                  <a:latin typeface="Lucida Bright" panose="02040602050505020304" pitchFamily="18" charset="0"/>
                </a:rPr>
                <a:t>gostaria</a:t>
              </a:r>
              <a:r>
                <a:rPr lang="es-ES" sz="900" b="1" dirty="0" smtClean="0">
                  <a:solidFill>
                    <a:srgbClr val="0068AC"/>
                  </a:solidFill>
                  <a:latin typeface="Lucida Bright" panose="02040602050505020304" pitchFamily="18" charset="0"/>
                </a:rPr>
                <a:t> de </a:t>
              </a:r>
              <a:r>
                <a:rPr lang="es-ES" sz="900" b="1" dirty="0" err="1" smtClean="0">
                  <a:solidFill>
                    <a:srgbClr val="0068AC"/>
                  </a:solidFill>
                  <a:latin typeface="Lucida Bright" panose="02040602050505020304" pitchFamily="18" charset="0"/>
                </a:rPr>
                <a:t>doar</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algum</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destes</a:t>
              </a:r>
              <a:r>
                <a:rPr lang="es-ES" sz="900" b="1" dirty="0" smtClean="0">
                  <a:solidFill>
                    <a:srgbClr val="0068AC"/>
                  </a:solidFill>
                  <a:latin typeface="Lucida Bright" panose="02040602050505020304" pitchFamily="18" charset="0"/>
                </a:rPr>
                <a:t> valores para o Instituto </a:t>
              </a:r>
              <a:r>
                <a:rPr lang="es-ES" sz="900" b="1" dirty="0" err="1" smtClean="0">
                  <a:solidFill>
                    <a:srgbClr val="0068AC"/>
                  </a:solidFill>
                  <a:latin typeface="Lucida Bright" panose="02040602050505020304" pitchFamily="18" charset="0"/>
                </a:rPr>
                <a:t>Ayrton</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Senna</a:t>
              </a:r>
              <a:r>
                <a:rPr lang="es-ES" sz="900" b="1" dirty="0" smtClean="0">
                  <a:solidFill>
                    <a:srgbClr val="0068AC"/>
                  </a:solidFill>
                  <a:latin typeface="Lucida Bright" panose="02040602050505020304" pitchFamily="18" charset="0"/>
                </a:rPr>
                <a:t>”?</a:t>
              </a:r>
              <a:endParaRPr lang="es-ES" sz="900" b="1" dirty="0">
                <a:solidFill>
                  <a:srgbClr val="0068AC"/>
                </a:solidFill>
                <a:latin typeface="Lucida Bright" panose="02040602050505020304" pitchFamily="18" charset="0"/>
              </a:endParaRPr>
            </a:p>
            <a:p>
              <a:pPr algn="just"/>
              <a:r>
                <a:rPr lang="es-ES" sz="900" dirty="0" smtClean="0">
                  <a:solidFill>
                    <a:srgbClr val="0068AC"/>
                  </a:solidFill>
                  <a:latin typeface="Lucida Bright" panose="02040602050505020304" pitchFamily="18" charset="0"/>
                </a:rPr>
                <a:t>O colaborador </a:t>
              </a:r>
              <a:r>
                <a:rPr lang="es-ES" sz="900" dirty="0" err="1" smtClean="0">
                  <a:solidFill>
                    <a:srgbClr val="0068AC"/>
                  </a:solidFill>
                  <a:latin typeface="Lucida Bright" panose="02040602050505020304" pitchFamily="18" charset="0"/>
                </a:rPr>
                <a:t>deve</a:t>
              </a:r>
              <a:r>
                <a:rPr lang="es-ES" sz="900" dirty="0" smtClean="0">
                  <a:solidFill>
                    <a:srgbClr val="0068AC"/>
                  </a:solidFill>
                  <a:latin typeface="Lucida Bright" panose="02040602050505020304" pitchFamily="18" charset="0"/>
                </a:rPr>
                <a:t> </a:t>
              </a:r>
              <a:r>
                <a:rPr lang="es-ES" sz="900" dirty="0" err="1" smtClean="0">
                  <a:solidFill>
                    <a:srgbClr val="0068AC"/>
                  </a:solidFill>
                  <a:latin typeface="Lucida Bright" panose="02040602050505020304" pitchFamily="18" charset="0"/>
                </a:rPr>
                <a:t>apontar</a:t>
              </a:r>
              <a:r>
                <a:rPr lang="es-ES" sz="900" dirty="0" smtClean="0">
                  <a:solidFill>
                    <a:srgbClr val="0068AC"/>
                  </a:solidFill>
                  <a:latin typeface="Lucida Bright" panose="02040602050505020304" pitchFamily="18" charset="0"/>
                </a:rPr>
                <a:t> os valores conforme descrito no folder </a:t>
              </a:r>
              <a:r>
                <a:rPr lang="es-ES" sz="900" dirty="0" err="1" smtClean="0">
                  <a:solidFill>
                    <a:srgbClr val="0068AC"/>
                  </a:solidFill>
                  <a:latin typeface="Lucida Bright" panose="02040602050505020304" pitchFamily="18" charset="0"/>
                </a:rPr>
                <a:t>em</a:t>
              </a:r>
              <a:r>
                <a:rPr lang="es-ES" sz="900" dirty="0" smtClean="0">
                  <a:solidFill>
                    <a:srgbClr val="0068AC"/>
                  </a:solidFill>
                  <a:latin typeface="Lucida Bright" panose="02040602050505020304" pitchFamily="18" charset="0"/>
                </a:rPr>
                <a:t>  cada PDV. </a:t>
              </a:r>
              <a:endParaRPr lang="es-ES" sz="900" dirty="0">
                <a:solidFill>
                  <a:srgbClr val="0068AC"/>
                </a:solidFill>
                <a:latin typeface="Lucida Bright" panose="02040602050505020304" pitchFamily="18" charset="0"/>
              </a:endParaRPr>
            </a:p>
          </p:txBody>
        </p:sp>
      </p:grpSp>
      <p:pic>
        <p:nvPicPr>
          <p:cNvPr id="90" name="Picture 89"/>
          <p:cNvPicPr>
            <a:picLocks noChangeAspect="1"/>
          </p:cNvPicPr>
          <p:nvPr/>
        </p:nvPicPr>
        <p:blipFill>
          <a:blip r:embed="rId9"/>
          <a:stretch>
            <a:fillRect/>
          </a:stretch>
        </p:blipFill>
        <p:spPr>
          <a:xfrm>
            <a:off x="5682134" y="4293096"/>
            <a:ext cx="781050" cy="419100"/>
          </a:xfrm>
          <a:prstGeom prst="rect">
            <a:avLst/>
          </a:prstGeom>
          <a:ln>
            <a:noFill/>
          </a:ln>
        </p:spPr>
      </p:pic>
      <p:pic>
        <p:nvPicPr>
          <p:cNvPr id="91" name="Picture 90"/>
          <p:cNvPicPr>
            <a:picLocks noChangeAspect="1"/>
          </p:cNvPicPr>
          <p:nvPr/>
        </p:nvPicPr>
        <p:blipFill>
          <a:blip r:embed="rId10"/>
          <a:stretch>
            <a:fillRect/>
          </a:stretch>
        </p:blipFill>
        <p:spPr>
          <a:xfrm>
            <a:off x="5099427" y="5814508"/>
            <a:ext cx="1344781" cy="463718"/>
          </a:xfrm>
          <a:prstGeom prst="rect">
            <a:avLst/>
          </a:prstGeom>
          <a:ln>
            <a:noFill/>
          </a:ln>
        </p:spPr>
      </p:pic>
      <p:sp>
        <p:nvSpPr>
          <p:cNvPr id="92" name="Explosion 2 91"/>
          <p:cNvSpPr/>
          <p:nvPr/>
        </p:nvSpPr>
        <p:spPr>
          <a:xfrm rot="2725679">
            <a:off x="6103124" y="3549742"/>
            <a:ext cx="914400" cy="914400"/>
          </a:xfrm>
          <a:prstGeom prst="irregularSeal2">
            <a:avLst/>
          </a:prstGeom>
          <a:solidFill>
            <a:srgbClr val="0358EF"/>
          </a:solidFill>
          <a:ln>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68AC"/>
              </a:solidFill>
            </a:endParaRPr>
          </a:p>
        </p:txBody>
      </p:sp>
      <p:sp>
        <p:nvSpPr>
          <p:cNvPr id="93" name="TextBox 92"/>
          <p:cNvSpPr txBox="1"/>
          <p:nvPr/>
        </p:nvSpPr>
        <p:spPr>
          <a:xfrm>
            <a:off x="6198773" y="3872081"/>
            <a:ext cx="638316" cy="276999"/>
          </a:xfrm>
          <a:prstGeom prst="rect">
            <a:avLst/>
          </a:prstGeom>
          <a:noFill/>
          <a:ln>
            <a:noFill/>
          </a:ln>
        </p:spPr>
        <p:txBody>
          <a:bodyPr wrap="none" rtlCol="0">
            <a:spAutoFit/>
          </a:bodyPr>
          <a:lstStyle/>
          <a:p>
            <a:r>
              <a:rPr lang="en-US" sz="1200" b="1" dirty="0" smtClean="0">
                <a:solidFill>
                  <a:schemeClr val="bg1"/>
                </a:solidFill>
              </a:rPr>
              <a:t>NOVO</a:t>
            </a:r>
            <a:endParaRPr lang="pt-BR" sz="1200" b="1" dirty="0">
              <a:solidFill>
                <a:schemeClr val="bg1"/>
              </a:solidFill>
            </a:endParaRPr>
          </a:p>
        </p:txBody>
      </p:sp>
      <p:cxnSp>
        <p:nvCxnSpPr>
          <p:cNvPr id="94" name="Straight Arrow Connector 93"/>
          <p:cNvCxnSpPr/>
          <p:nvPr/>
        </p:nvCxnSpPr>
        <p:spPr>
          <a:xfrm>
            <a:off x="756861" y="2358124"/>
            <a:ext cx="216024" cy="0"/>
          </a:xfrm>
          <a:prstGeom prst="straightConnector1">
            <a:avLst/>
          </a:prstGeom>
          <a:ln>
            <a:solidFill>
              <a:srgbClr val="0068AC"/>
            </a:solidFill>
            <a:tailEnd type="triangle"/>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11"/>
          <a:stretch>
            <a:fillRect/>
          </a:stretch>
        </p:blipFill>
        <p:spPr>
          <a:xfrm>
            <a:off x="5126000" y="4293096"/>
            <a:ext cx="475897" cy="413279"/>
          </a:xfrm>
          <a:prstGeom prst="rect">
            <a:avLst/>
          </a:prstGeom>
          <a:ln>
            <a:noFill/>
          </a:ln>
        </p:spPr>
      </p:pic>
      <p:grpSp>
        <p:nvGrpSpPr>
          <p:cNvPr id="96" name="147 Grupo"/>
          <p:cNvGrpSpPr/>
          <p:nvPr/>
        </p:nvGrpSpPr>
        <p:grpSpPr>
          <a:xfrm>
            <a:off x="2792574" y="4098781"/>
            <a:ext cx="1894031" cy="2232248"/>
            <a:chOff x="221232" y="2383632"/>
            <a:chExt cx="2303040" cy="2232248"/>
          </a:xfrm>
          <a:noFill/>
        </p:grpSpPr>
        <p:sp>
          <p:nvSpPr>
            <p:cNvPr id="97"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98" name="4 CuadroTexto"/>
            <p:cNvSpPr txBox="1"/>
            <p:nvPr/>
          </p:nvSpPr>
          <p:spPr>
            <a:xfrm>
              <a:off x="293240" y="3514051"/>
              <a:ext cx="2180508" cy="923330"/>
            </a:xfrm>
            <a:prstGeom prst="rect">
              <a:avLst/>
            </a:prstGeom>
            <a:grpFill/>
            <a:ln>
              <a:noFill/>
            </a:ln>
          </p:spPr>
          <p:txBody>
            <a:bodyPr wrap="square" rtlCol="0">
              <a:spAutoFit/>
            </a:bodyPr>
            <a:lstStyle/>
            <a:p>
              <a:pPr algn="just"/>
              <a:r>
                <a:rPr lang="es-ES" sz="900" dirty="0">
                  <a:solidFill>
                    <a:srgbClr val="0068AC"/>
                  </a:solidFill>
                  <a:latin typeface="Lucida Bright" panose="02040602050505020304" pitchFamily="18" charset="0"/>
                </a:rPr>
                <a:t>O </a:t>
              </a:r>
              <a:r>
                <a:rPr lang="es-ES" sz="900" dirty="0" err="1">
                  <a:solidFill>
                    <a:srgbClr val="0068AC"/>
                  </a:solidFill>
                  <a:latin typeface="Lucida Bright" panose="02040602050505020304" pitchFamily="18" charset="0"/>
                </a:rPr>
                <a:t>responsável</a:t>
              </a:r>
              <a:r>
                <a:rPr lang="es-ES" sz="900" dirty="0">
                  <a:solidFill>
                    <a:srgbClr val="0068AC"/>
                  </a:solidFill>
                  <a:latin typeface="Lucida Bright" panose="02040602050505020304" pitchFamily="18" charset="0"/>
                </a:rPr>
                <a:t> pelo turno </a:t>
              </a:r>
              <a:r>
                <a:rPr lang="es-ES" sz="900" dirty="0" err="1">
                  <a:solidFill>
                    <a:srgbClr val="0068AC"/>
                  </a:solidFill>
                  <a:latin typeface="Lucida Bright" panose="02040602050505020304" pitchFamily="18" charset="0"/>
                </a:rPr>
                <a:t>deve</a:t>
              </a:r>
              <a:r>
                <a:rPr lang="es-ES" sz="900" dirty="0">
                  <a:solidFill>
                    <a:srgbClr val="0068AC"/>
                  </a:solidFill>
                  <a:latin typeface="Lucida Bright" panose="02040602050505020304" pitchFamily="18" charset="0"/>
                </a:rPr>
                <a:t> liberar </a:t>
              </a:r>
              <a:r>
                <a:rPr lang="es-ES" sz="900" dirty="0" err="1" smtClean="0">
                  <a:solidFill>
                    <a:srgbClr val="0068AC"/>
                  </a:solidFill>
                  <a:latin typeface="Lucida Bright" panose="02040602050505020304" pitchFamily="18" charset="0"/>
                </a:rPr>
                <a:t>sistemicamente</a:t>
              </a:r>
              <a:r>
                <a:rPr lang="es-ES" sz="900" dirty="0" smtClean="0">
                  <a:solidFill>
                    <a:srgbClr val="0068AC"/>
                  </a:solidFill>
                  <a:latin typeface="Lucida Bright" panose="02040602050505020304" pitchFamily="18" charset="0"/>
                </a:rPr>
                <a:t> </a:t>
              </a:r>
              <a:r>
                <a:rPr lang="es-ES" sz="900" dirty="0">
                  <a:solidFill>
                    <a:srgbClr val="0068AC"/>
                  </a:solidFill>
                  <a:latin typeface="Lucida Bright" panose="02040602050505020304" pitchFamily="18" charset="0"/>
                </a:rPr>
                <a:t>a </a:t>
              </a:r>
              <a:r>
                <a:rPr lang="es-ES" sz="900" dirty="0" err="1">
                  <a:solidFill>
                    <a:srgbClr val="0068AC"/>
                  </a:solidFill>
                  <a:latin typeface="Lucida Bright" panose="02040602050505020304" pitchFamily="18" charset="0"/>
                </a:rPr>
                <a:t>liberação</a:t>
              </a:r>
              <a:r>
                <a:rPr lang="es-ES" sz="900" dirty="0">
                  <a:solidFill>
                    <a:srgbClr val="0068AC"/>
                  </a:solidFill>
                  <a:latin typeface="Lucida Bright" panose="02040602050505020304" pitchFamily="18" charset="0"/>
                </a:rPr>
                <a:t> do filme </a:t>
              </a:r>
              <a:r>
                <a:rPr lang="es-ES" sz="900" dirty="0" err="1">
                  <a:solidFill>
                    <a:srgbClr val="0068AC"/>
                  </a:solidFill>
                  <a:latin typeface="Lucida Bright" panose="02040602050505020304" pitchFamily="18" charset="0"/>
                </a:rPr>
                <a:t>ao</a:t>
              </a:r>
              <a:r>
                <a:rPr lang="es-ES" sz="900" dirty="0">
                  <a:solidFill>
                    <a:srgbClr val="0068AC"/>
                  </a:solidFill>
                  <a:latin typeface="Lucida Bright" panose="02040602050505020304" pitchFamily="18" charset="0"/>
                </a:rPr>
                <a:t> cliente. </a:t>
              </a:r>
              <a:r>
                <a:rPr lang="es-ES" sz="900" dirty="0" err="1">
                  <a:solidFill>
                    <a:srgbClr val="0068AC"/>
                  </a:solidFill>
                  <a:latin typeface="Lucida Bright" panose="02040602050505020304" pitchFamily="18" charset="0"/>
                </a:rPr>
                <a:t>Em</a:t>
              </a:r>
              <a:r>
                <a:rPr lang="es-ES" sz="900" dirty="0">
                  <a:solidFill>
                    <a:srgbClr val="0068AC"/>
                  </a:solidFill>
                  <a:latin typeface="Lucida Bright" panose="02040602050505020304" pitchFamily="18" charset="0"/>
                </a:rPr>
                <a:t> seguida, o operador </a:t>
              </a:r>
              <a:r>
                <a:rPr lang="es-ES" sz="900" dirty="0" err="1">
                  <a:solidFill>
                    <a:srgbClr val="0068AC"/>
                  </a:solidFill>
                  <a:latin typeface="Lucida Bright" panose="02040602050505020304" pitchFamily="18" charset="0"/>
                </a:rPr>
                <a:t>deve</a:t>
              </a:r>
              <a:r>
                <a:rPr lang="es-ES" sz="900" dirty="0">
                  <a:solidFill>
                    <a:srgbClr val="0068AC"/>
                  </a:solidFill>
                  <a:latin typeface="Lucida Bright" panose="02040602050505020304" pitchFamily="18" charset="0"/>
                </a:rPr>
                <a:t> clicar na </a:t>
              </a:r>
              <a:r>
                <a:rPr lang="es-ES" sz="900" dirty="0" err="1">
                  <a:solidFill>
                    <a:srgbClr val="0068AC"/>
                  </a:solidFill>
                  <a:latin typeface="Lucida Bright" panose="02040602050505020304" pitchFamily="18" charset="0"/>
                </a:rPr>
                <a:t>opção</a:t>
              </a:r>
              <a:r>
                <a:rPr lang="es-ES" sz="900" dirty="0">
                  <a:solidFill>
                    <a:srgbClr val="0068AC"/>
                  </a:solidFill>
                  <a:latin typeface="Lucida Bright" panose="02040602050505020304" pitchFamily="18" charset="0"/>
                </a:rPr>
                <a:t> </a:t>
              </a:r>
              <a:r>
                <a:rPr lang="es-ES" sz="900" dirty="0" err="1">
                  <a:solidFill>
                    <a:srgbClr val="0068AC"/>
                  </a:solidFill>
                  <a:latin typeface="Lucida Bright" panose="02040602050505020304" pitchFamily="18" charset="0"/>
                </a:rPr>
                <a:t>cortesia</a:t>
              </a:r>
              <a:r>
                <a:rPr lang="es-ES" sz="900" dirty="0">
                  <a:solidFill>
                    <a:srgbClr val="0068AC"/>
                  </a:solidFill>
                  <a:latin typeface="Lucida Bright" panose="02040602050505020304" pitchFamily="18" charset="0"/>
                </a:rPr>
                <a:t> para liberar os </a:t>
              </a:r>
              <a:r>
                <a:rPr lang="pt-BR" sz="900" dirty="0">
                  <a:solidFill>
                    <a:srgbClr val="0068AC"/>
                  </a:solidFill>
                  <a:latin typeface="Lucida Bright" panose="02040602050505020304" pitchFamily="18" charset="0"/>
                </a:rPr>
                <a:t>ingressos</a:t>
              </a:r>
              <a:r>
                <a:rPr lang="es-ES" sz="900" dirty="0">
                  <a:solidFill>
                    <a:srgbClr val="0068AC"/>
                  </a:solidFill>
                  <a:latin typeface="Lucida Bright" panose="02040602050505020304" pitchFamily="18" charset="0"/>
                </a:rPr>
                <a:t>.</a:t>
              </a:r>
            </a:p>
          </p:txBody>
        </p:sp>
      </p:grpSp>
      <p:grpSp>
        <p:nvGrpSpPr>
          <p:cNvPr id="99" name="147 Grupo"/>
          <p:cNvGrpSpPr/>
          <p:nvPr/>
        </p:nvGrpSpPr>
        <p:grpSpPr>
          <a:xfrm>
            <a:off x="704342" y="4149178"/>
            <a:ext cx="1894031" cy="2232248"/>
            <a:chOff x="221232" y="2383632"/>
            <a:chExt cx="2303040" cy="2232248"/>
          </a:xfrm>
          <a:noFill/>
        </p:grpSpPr>
        <p:sp>
          <p:nvSpPr>
            <p:cNvPr id="100"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101" name="4 CuadroTexto"/>
            <p:cNvSpPr txBox="1"/>
            <p:nvPr/>
          </p:nvSpPr>
          <p:spPr>
            <a:xfrm>
              <a:off x="293240" y="3751686"/>
              <a:ext cx="2180508" cy="646331"/>
            </a:xfrm>
            <a:prstGeom prst="rect">
              <a:avLst/>
            </a:prstGeom>
            <a:grpFill/>
            <a:ln>
              <a:noFill/>
            </a:ln>
          </p:spPr>
          <p:txBody>
            <a:bodyPr wrap="square" rtlCol="0">
              <a:spAutoFit/>
            </a:bodyPr>
            <a:lstStyle/>
            <a:p>
              <a:pPr algn="just"/>
              <a:r>
                <a:rPr lang="es-ES" sz="900" dirty="0">
                  <a:solidFill>
                    <a:srgbClr val="0068AC"/>
                  </a:solidFill>
                  <a:latin typeface="Lucida Bright" panose="02040602050505020304" pitchFamily="18" charset="0"/>
                </a:rPr>
                <a:t>O </a:t>
              </a:r>
              <a:r>
                <a:rPr lang="es-MX" sz="900" dirty="0" err="1">
                  <a:solidFill>
                    <a:srgbClr val="0068AC"/>
                  </a:solidFill>
                  <a:latin typeface="Lucida Bright" panose="02040602050505020304" pitchFamily="18" charset="0"/>
                </a:rPr>
                <a:t>Preencher</a:t>
              </a:r>
              <a:r>
                <a:rPr lang="es-MX" sz="900" dirty="0">
                  <a:solidFill>
                    <a:srgbClr val="0068AC"/>
                  </a:solidFill>
                  <a:latin typeface="Lucida Bright" panose="02040602050505020304" pitchFamily="18" charset="0"/>
                </a:rPr>
                <a:t> a </a:t>
              </a:r>
              <a:r>
                <a:rPr lang="es-MX" sz="900" dirty="0" err="1">
                  <a:solidFill>
                    <a:srgbClr val="0068AC"/>
                  </a:solidFill>
                  <a:latin typeface="Lucida Bright" panose="02040602050505020304" pitchFamily="18" charset="0"/>
                </a:rPr>
                <a:t>Planilha</a:t>
              </a:r>
              <a:r>
                <a:rPr lang="es-MX" sz="900" dirty="0">
                  <a:solidFill>
                    <a:srgbClr val="0068AC"/>
                  </a:solidFill>
                  <a:latin typeface="Lucida Bright" panose="02040602050505020304" pitchFamily="18" charset="0"/>
                </a:rPr>
                <a:t> Lista de </a:t>
              </a:r>
              <a:r>
                <a:rPr lang="es-MX" sz="900" dirty="0" err="1">
                  <a:solidFill>
                    <a:srgbClr val="0068AC"/>
                  </a:solidFill>
                  <a:latin typeface="Lucida Bright" panose="02040602050505020304" pitchFamily="18" charset="0"/>
                </a:rPr>
                <a:t>passes</a:t>
              </a:r>
              <a:r>
                <a:rPr lang="es-MX" sz="900" dirty="0">
                  <a:solidFill>
                    <a:srgbClr val="0068AC"/>
                  </a:solidFill>
                  <a:latin typeface="Lucida Bright" panose="02040602050505020304" pitchFamily="18" charset="0"/>
                </a:rPr>
                <a:t> e solicitar para que o cliente </a:t>
              </a:r>
              <a:r>
                <a:rPr lang="es-MX" sz="900" dirty="0" err="1">
                  <a:solidFill>
                    <a:srgbClr val="0068AC"/>
                  </a:solidFill>
                  <a:latin typeface="Lucida Bright" panose="02040602050505020304" pitchFamily="18" charset="0"/>
                </a:rPr>
                <a:t>assine</a:t>
              </a:r>
              <a:r>
                <a:rPr lang="es-MX" sz="900" dirty="0">
                  <a:solidFill>
                    <a:srgbClr val="0068AC"/>
                  </a:solidFill>
                  <a:latin typeface="Lucida Bright" panose="02040602050505020304" pitchFamily="18" charset="0"/>
                </a:rPr>
                <a:t> e o </a:t>
              </a:r>
              <a:r>
                <a:rPr lang="es-MX" sz="900" dirty="0" err="1">
                  <a:solidFill>
                    <a:srgbClr val="0068AC"/>
                  </a:solidFill>
                  <a:latin typeface="Lucida Bright" panose="02040602050505020304" pitchFamily="18" charset="0"/>
                </a:rPr>
                <a:t>responsável</a:t>
              </a:r>
              <a:r>
                <a:rPr lang="es-MX" sz="900" dirty="0">
                  <a:solidFill>
                    <a:srgbClr val="0068AC"/>
                  </a:solidFill>
                  <a:latin typeface="Lucida Bright" panose="02040602050505020304" pitchFamily="18" charset="0"/>
                </a:rPr>
                <a:t> pelo turno </a:t>
              </a:r>
              <a:r>
                <a:rPr lang="es-MX" sz="900" dirty="0" err="1">
                  <a:solidFill>
                    <a:srgbClr val="0068AC"/>
                  </a:solidFill>
                  <a:latin typeface="Lucida Bright" panose="02040602050505020304" pitchFamily="18" charset="0"/>
                </a:rPr>
                <a:t>também</a:t>
              </a:r>
              <a:r>
                <a:rPr lang="es-MX" sz="900" dirty="0" smtClean="0">
                  <a:solidFill>
                    <a:srgbClr val="0068AC"/>
                  </a:solidFill>
                  <a:latin typeface="Lucida Bright" panose="02040602050505020304" pitchFamily="18" charset="0"/>
                </a:rPr>
                <a:t>.</a:t>
              </a:r>
              <a:endParaRPr lang="es-MX" sz="900" dirty="0">
                <a:solidFill>
                  <a:srgbClr val="0068AC"/>
                </a:solidFill>
                <a:latin typeface="Lucida Bright" panose="02040602050505020304" pitchFamily="18" charset="0"/>
              </a:endParaRPr>
            </a:p>
          </p:txBody>
        </p:sp>
      </p:grpSp>
      <p:cxnSp>
        <p:nvCxnSpPr>
          <p:cNvPr id="105" name="Straight Arrow Connector 104"/>
          <p:cNvCxnSpPr>
            <a:endCxn id="88" idx="3"/>
          </p:cNvCxnSpPr>
          <p:nvPr/>
        </p:nvCxnSpPr>
        <p:spPr>
          <a:xfrm flipH="1" flipV="1">
            <a:off x="6824095" y="5194003"/>
            <a:ext cx="248645" cy="8437"/>
          </a:xfrm>
          <a:prstGeom prst="straightConnector1">
            <a:avLst/>
          </a:prstGeom>
          <a:ln>
            <a:solidFill>
              <a:srgbClr val="0068AC"/>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4686605" y="5174867"/>
            <a:ext cx="174473" cy="0"/>
          </a:xfrm>
          <a:prstGeom prst="straightConnector1">
            <a:avLst/>
          </a:prstGeom>
          <a:ln>
            <a:solidFill>
              <a:srgbClr val="0068AC"/>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2597327" y="5157192"/>
            <a:ext cx="174473" cy="0"/>
          </a:xfrm>
          <a:prstGeom prst="straightConnector1">
            <a:avLst/>
          </a:prstGeom>
          <a:ln>
            <a:solidFill>
              <a:srgbClr val="0068AC"/>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497565" y="5194003"/>
            <a:ext cx="174473" cy="0"/>
          </a:xfrm>
          <a:prstGeom prst="straightConnector1">
            <a:avLst/>
          </a:prstGeom>
          <a:ln>
            <a:solidFill>
              <a:srgbClr val="0068AC"/>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179 Grupo"/>
          <p:cNvGrpSpPr/>
          <p:nvPr/>
        </p:nvGrpSpPr>
        <p:grpSpPr>
          <a:xfrm>
            <a:off x="296838" y="2175122"/>
            <a:ext cx="457200" cy="457200"/>
            <a:chOff x="8590324" y="5545335"/>
            <a:chExt cx="457200" cy="457200"/>
          </a:xfrm>
        </p:grpSpPr>
        <p:sp>
          <p:nvSpPr>
            <p:cNvPr id="116"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117"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A</a:t>
              </a:r>
            </a:p>
          </p:txBody>
        </p:sp>
      </p:grpSp>
      <p:grpSp>
        <p:nvGrpSpPr>
          <p:cNvPr id="118" name="179 Grupo"/>
          <p:cNvGrpSpPr/>
          <p:nvPr/>
        </p:nvGrpSpPr>
        <p:grpSpPr>
          <a:xfrm>
            <a:off x="74764" y="4937611"/>
            <a:ext cx="457200" cy="457200"/>
            <a:chOff x="8590324" y="5545335"/>
            <a:chExt cx="457200" cy="457200"/>
          </a:xfrm>
        </p:grpSpPr>
        <p:sp>
          <p:nvSpPr>
            <p:cNvPr id="119" name="4 Anillo"/>
            <p:cNvSpPr/>
            <p:nvPr/>
          </p:nvSpPr>
          <p:spPr>
            <a:xfrm>
              <a:off x="8590324" y="5545335"/>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120" name="5 CuadroTexto"/>
            <p:cNvSpPr txBox="1"/>
            <p:nvPr/>
          </p:nvSpPr>
          <p:spPr>
            <a:xfrm>
              <a:off x="8690338" y="5627185"/>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B</a:t>
              </a:r>
            </a:p>
          </p:txBody>
        </p:sp>
      </p:grpSp>
    </p:spTree>
    <p:extLst>
      <p:ext uri="{BB962C8B-B14F-4D97-AF65-F5344CB8AC3E}">
        <p14:creationId xmlns:p14="http://schemas.microsoft.com/office/powerpoint/2010/main" val="211226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92 Grupo"/>
          <p:cNvGrpSpPr/>
          <p:nvPr/>
        </p:nvGrpSpPr>
        <p:grpSpPr>
          <a:xfrm>
            <a:off x="779513" y="1120676"/>
            <a:ext cx="5880720" cy="2154958"/>
            <a:chOff x="3108082" y="950702"/>
            <a:chExt cx="5176184" cy="2154958"/>
          </a:xfrm>
        </p:grpSpPr>
        <p:sp>
          <p:nvSpPr>
            <p:cNvPr id="98" name="97 Rectángulo redondeado"/>
            <p:cNvSpPr/>
            <p:nvPr/>
          </p:nvSpPr>
          <p:spPr>
            <a:xfrm>
              <a:off x="3108082" y="950702"/>
              <a:ext cx="5176184" cy="2154958"/>
            </a:xfrm>
            <a:prstGeom prst="roundRect">
              <a:avLst/>
            </a:prstGeom>
            <a:solidFill>
              <a:schemeClr val="bg1">
                <a:lumMod val="75000"/>
                <a:lumOff val="25000"/>
              </a:schemeClr>
            </a:solid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100" name="99 CuadroTexto"/>
            <p:cNvSpPr txBox="1"/>
            <p:nvPr/>
          </p:nvSpPr>
          <p:spPr>
            <a:xfrm>
              <a:off x="3203021" y="2258172"/>
              <a:ext cx="1341758" cy="646331"/>
            </a:xfrm>
            <a:prstGeom prst="rect">
              <a:avLst/>
            </a:prstGeom>
            <a:noFill/>
            <a:ln>
              <a:noFill/>
            </a:ln>
          </p:spPr>
          <p:txBody>
            <a:bodyPr wrap="square" rtlCol="0">
              <a:spAutoFit/>
            </a:bodyPr>
            <a:lstStyle/>
            <a:p>
              <a:r>
                <a:rPr lang="es-MX" sz="900" dirty="0" smtClean="0">
                  <a:solidFill>
                    <a:srgbClr val="0070C0"/>
                  </a:solidFill>
                  <a:latin typeface="Lucida Bright" panose="02040602050505020304" pitchFamily="18" charset="0"/>
                </a:rPr>
                <a:t>Marcar no sistema </a:t>
              </a:r>
            </a:p>
            <a:p>
              <a:r>
                <a:rPr lang="es-MX" sz="900" dirty="0" smtClean="0">
                  <a:solidFill>
                    <a:srgbClr val="0070C0"/>
                  </a:solidFill>
                  <a:latin typeface="Lucida Bright" panose="02040602050505020304" pitchFamily="18" charset="0"/>
                </a:rPr>
                <a:t>enquantoo cliente </a:t>
              </a:r>
            </a:p>
            <a:p>
              <a:r>
                <a:rPr lang="es-MX" sz="900" dirty="0" smtClean="0">
                  <a:solidFill>
                    <a:srgbClr val="0070C0"/>
                  </a:solidFill>
                  <a:latin typeface="Lucida Bright" panose="02040602050505020304" pitchFamily="18" charset="0"/>
                </a:rPr>
                <a:t>cita o nome e </a:t>
              </a:r>
            </a:p>
            <a:p>
              <a:r>
                <a:rPr lang="es-MX" sz="900" dirty="0" smtClean="0">
                  <a:solidFill>
                    <a:srgbClr val="0070C0"/>
                  </a:solidFill>
                  <a:latin typeface="Lucida Bright" panose="02040602050505020304" pitchFamily="18" charset="0"/>
                </a:rPr>
                <a:t>horário do filme. </a:t>
              </a:r>
            </a:p>
          </p:txBody>
        </p:sp>
      </p:grpSp>
      <p:grpSp>
        <p:nvGrpSpPr>
          <p:cNvPr id="148" name="147 Grupo"/>
          <p:cNvGrpSpPr/>
          <p:nvPr/>
        </p:nvGrpSpPr>
        <p:grpSpPr>
          <a:xfrm>
            <a:off x="6948264" y="1340768"/>
            <a:ext cx="2088232" cy="1861175"/>
            <a:chOff x="221232" y="2528899"/>
            <a:chExt cx="2303040" cy="1861175"/>
          </a:xfrm>
        </p:grpSpPr>
        <p:sp>
          <p:nvSpPr>
            <p:cNvPr id="154" name="153 Rectángulo redondeado"/>
            <p:cNvSpPr/>
            <p:nvPr/>
          </p:nvSpPr>
          <p:spPr>
            <a:xfrm>
              <a:off x="221232" y="2528899"/>
              <a:ext cx="2303040" cy="1737658"/>
            </a:xfrm>
            <a:prstGeom prst="roundRect">
              <a:avLst/>
            </a:prstGeom>
            <a:solidFill>
              <a:schemeClr val="bg1">
                <a:lumMod val="75000"/>
                <a:lumOff val="25000"/>
              </a:schemeClr>
            </a:solid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152" name="4 CuadroTexto"/>
            <p:cNvSpPr txBox="1"/>
            <p:nvPr/>
          </p:nvSpPr>
          <p:spPr>
            <a:xfrm>
              <a:off x="293240" y="3189745"/>
              <a:ext cx="2180508" cy="1200329"/>
            </a:xfrm>
            <a:prstGeom prst="rect">
              <a:avLst/>
            </a:prstGeom>
            <a:noFill/>
            <a:ln>
              <a:noFill/>
            </a:ln>
          </p:spPr>
          <p:txBody>
            <a:bodyPr wrap="square" rtlCol="0">
              <a:spAutoFit/>
            </a:bodyPr>
            <a:lstStyle/>
            <a:p>
              <a:pPr algn="just"/>
              <a:r>
                <a:rPr lang="es-ES" sz="900" dirty="0" smtClean="0">
                  <a:solidFill>
                    <a:srgbClr val="0070C0"/>
                  </a:solidFill>
                  <a:latin typeface="Lucida Bright" panose="02040602050505020304" pitchFamily="18" charset="0"/>
                </a:rPr>
                <a:t>Dizer: </a:t>
              </a:r>
              <a:r>
                <a:rPr lang="es-ES" sz="900" b="1" dirty="0" smtClean="0">
                  <a:solidFill>
                    <a:srgbClr val="0070C0"/>
                  </a:solidFill>
                  <a:latin typeface="Lucida Bright" panose="02040602050505020304" pitchFamily="18" charset="0"/>
                </a:rPr>
                <a:t>“A tela se encontra na parte superior, os lugares disponíveis neste momento são os verdes”.</a:t>
              </a:r>
            </a:p>
            <a:p>
              <a:pPr algn="just"/>
              <a:r>
                <a:rPr lang="es-ES" sz="900" dirty="0">
                  <a:solidFill>
                    <a:srgbClr val="0070C0"/>
                  </a:solidFill>
                  <a:latin typeface="Lucida Bright" panose="02040602050505020304" pitchFamily="18" charset="0"/>
                </a:rPr>
                <a:t>Se o cliente solicitar trocar do(s) </a:t>
              </a:r>
            </a:p>
            <a:p>
              <a:pPr algn="just"/>
              <a:r>
                <a:rPr lang="es-ES" sz="900" dirty="0">
                  <a:solidFill>
                    <a:srgbClr val="0070C0"/>
                  </a:solidFill>
                  <a:latin typeface="Lucida Bright" panose="02040602050505020304" pitchFamily="18" charset="0"/>
                </a:rPr>
                <a:t>lugar(es), realizar o </a:t>
              </a:r>
              <a:r>
                <a:rPr lang="es-ES" sz="900" dirty="0" smtClean="0">
                  <a:solidFill>
                    <a:srgbClr val="0070C0"/>
                  </a:solidFill>
                  <a:latin typeface="Lucida Bright" panose="02040602050505020304" pitchFamily="18" charset="0"/>
                </a:rPr>
                <a:t>procedimento.</a:t>
              </a:r>
              <a:endParaRPr lang="es-ES" sz="900" dirty="0">
                <a:solidFill>
                  <a:srgbClr val="0070C0"/>
                </a:solidFill>
                <a:latin typeface="Lucida Bright" panose="02040602050505020304" pitchFamily="18" charset="0"/>
              </a:endParaRPr>
            </a:p>
            <a:p>
              <a:pPr algn="just"/>
              <a:endParaRPr lang="es-MX" sz="900" dirty="0">
                <a:solidFill>
                  <a:srgbClr val="0070C0"/>
                </a:solidFill>
                <a:latin typeface="Lucida Bright" panose="02040602050505020304" pitchFamily="18" charset="0"/>
              </a:endParaRPr>
            </a:p>
          </p:txBody>
        </p:sp>
      </p:grpSp>
      <p:grpSp>
        <p:nvGrpSpPr>
          <p:cNvPr id="163" name="162 Grupo"/>
          <p:cNvGrpSpPr/>
          <p:nvPr/>
        </p:nvGrpSpPr>
        <p:grpSpPr>
          <a:xfrm>
            <a:off x="755576" y="4483968"/>
            <a:ext cx="5851822" cy="1548000"/>
            <a:chOff x="2314741" y="4771943"/>
            <a:chExt cx="5922539" cy="1548000"/>
          </a:xfrm>
        </p:grpSpPr>
        <p:sp>
          <p:nvSpPr>
            <p:cNvPr id="164" name="163 Rectángulo"/>
            <p:cNvSpPr/>
            <p:nvPr/>
          </p:nvSpPr>
          <p:spPr>
            <a:xfrm>
              <a:off x="6266902" y="5073570"/>
              <a:ext cx="315450" cy="225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70C0"/>
                </a:solidFill>
                <a:latin typeface="Lucida Bright" panose="02040602050505020304" pitchFamily="18" charset="0"/>
              </a:endParaRPr>
            </a:p>
          </p:txBody>
        </p:sp>
        <p:sp>
          <p:nvSpPr>
            <p:cNvPr id="165" name="164 Rectángulo redondeado"/>
            <p:cNvSpPr/>
            <p:nvPr/>
          </p:nvSpPr>
          <p:spPr>
            <a:xfrm>
              <a:off x="2314741" y="4771943"/>
              <a:ext cx="5922539" cy="1548000"/>
            </a:xfrm>
            <a:prstGeom prst="round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grpSp>
      <p:sp>
        <p:nvSpPr>
          <p:cNvPr id="170" name="169 Rectángulo"/>
          <p:cNvSpPr/>
          <p:nvPr/>
        </p:nvSpPr>
        <p:spPr>
          <a:xfrm>
            <a:off x="521930" y="6433049"/>
            <a:ext cx="10540811" cy="369332"/>
          </a:xfrm>
          <a:prstGeom prst="rect">
            <a:avLst/>
          </a:prstGeom>
        </p:spPr>
        <p:txBody>
          <a:bodyPr wrap="square">
            <a:spAutoFit/>
          </a:bodyPr>
          <a:lstStyle/>
          <a:p>
            <a:pPr algn="just"/>
            <a:r>
              <a:rPr lang="es-MX" sz="900" dirty="0" smtClean="0">
                <a:solidFill>
                  <a:srgbClr val="0070C0"/>
                </a:solidFill>
                <a:latin typeface="Lucida Bright" panose="02040602050505020304" pitchFamily="18" charset="0"/>
              </a:rPr>
              <a:t>Notas: Caso o filme escolhido pelo cliente seja classificação 18 anos, solicitar um documento de identificação para verificar a maioridade.</a:t>
            </a:r>
          </a:p>
          <a:p>
            <a:pPr algn="just"/>
            <a:r>
              <a:rPr lang="es-MX" sz="900" dirty="0" smtClean="0">
                <a:solidFill>
                  <a:srgbClr val="0070C0"/>
                </a:solidFill>
                <a:latin typeface="Lucida Bright" panose="02040602050505020304" pitchFamily="18" charset="0"/>
              </a:rPr>
              <a:t>Clientes Santander: Explicar a promoção vigente.</a:t>
            </a:r>
            <a:endParaRPr lang="es-MX" sz="900" dirty="0">
              <a:solidFill>
                <a:srgbClr val="0070C0"/>
              </a:solidFill>
              <a:latin typeface="Lucida Bright" panose="02040602050505020304" pitchFamily="18" charset="0"/>
            </a:endParaRPr>
          </a:p>
        </p:txBody>
      </p:sp>
      <p:cxnSp>
        <p:nvCxnSpPr>
          <p:cNvPr id="49" name="119 Conector recto de flecha"/>
          <p:cNvCxnSpPr/>
          <p:nvPr/>
        </p:nvCxnSpPr>
        <p:spPr>
          <a:xfrm>
            <a:off x="590462" y="2048272"/>
            <a:ext cx="219996" cy="0"/>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2" name="119 Conector recto de flecha"/>
          <p:cNvCxnSpPr/>
          <p:nvPr/>
        </p:nvCxnSpPr>
        <p:spPr>
          <a:xfrm flipV="1">
            <a:off x="6659016" y="2200854"/>
            <a:ext cx="289248" cy="4010"/>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4" name="48 Rectángulo"/>
          <p:cNvSpPr/>
          <p:nvPr/>
        </p:nvSpPr>
        <p:spPr>
          <a:xfrm>
            <a:off x="1830656" y="1248142"/>
            <a:ext cx="4829576" cy="1892826"/>
          </a:xfrm>
          <a:prstGeom prst="rect">
            <a:avLst/>
          </a:prstGeom>
        </p:spPr>
        <p:txBody>
          <a:bodyPr wrap="square">
            <a:spAutoFit/>
          </a:bodyPr>
          <a:lstStyle/>
          <a:p>
            <a:pPr algn="just"/>
            <a:r>
              <a:rPr lang="es-MX" sz="900" dirty="0">
                <a:solidFill>
                  <a:srgbClr val="0070C0"/>
                </a:solidFill>
                <a:latin typeface="Lucida Bright" panose="02040602050505020304" pitchFamily="18" charset="0"/>
              </a:rPr>
              <a:t>Perguntar: </a:t>
            </a:r>
            <a:r>
              <a:rPr lang="es-MX" sz="900" b="1" dirty="0">
                <a:solidFill>
                  <a:srgbClr val="0070C0"/>
                </a:solidFill>
                <a:latin typeface="Lucida Bright" panose="02040602050505020304" pitchFamily="18" charset="0"/>
              </a:rPr>
              <a:t>“Para qual sessão o(a) Sr(a) gostaria de assistir?</a:t>
            </a:r>
          </a:p>
          <a:p>
            <a:pPr algn="just"/>
            <a:r>
              <a:rPr lang="es-MX" sz="900" dirty="0">
                <a:solidFill>
                  <a:srgbClr val="0070C0"/>
                </a:solidFill>
                <a:latin typeface="Lucida Bright" panose="02040602050505020304" pitchFamily="18" charset="0"/>
              </a:rPr>
              <a:t>Tipos de respostas do cliente:</a:t>
            </a:r>
          </a:p>
          <a:p>
            <a:pPr marL="365125" lvl="1" indent="-182563" algn="just">
              <a:buFont typeface="+mj-lt"/>
              <a:buAutoNum type="alphaLcParenR"/>
            </a:pPr>
            <a:r>
              <a:rPr lang="es-MX" sz="900" dirty="0">
                <a:solidFill>
                  <a:srgbClr val="0070C0"/>
                </a:solidFill>
                <a:latin typeface="Lucida Bright" panose="02040602050505020304" pitchFamily="18" charset="0"/>
              </a:rPr>
              <a:t>O Cliente solicita o filme e a sessão. Marcar o que o cliente pediu.</a:t>
            </a:r>
          </a:p>
          <a:p>
            <a:pPr marL="365125" lvl="1" indent="-182563" algn="just">
              <a:buFont typeface="+mj-lt"/>
              <a:buAutoNum type="alphaLcParenR"/>
            </a:pPr>
            <a:r>
              <a:rPr lang="es-MX" sz="900" dirty="0">
                <a:solidFill>
                  <a:srgbClr val="0070C0"/>
                </a:solidFill>
                <a:latin typeface="Lucida Bright" panose="02040602050505020304" pitchFamily="18" charset="0"/>
              </a:rPr>
              <a:t>O Cliente solicita o filme sem hor</a:t>
            </a:r>
            <a:r>
              <a:rPr lang="pt-BR" sz="900" dirty="0">
                <a:solidFill>
                  <a:srgbClr val="0070C0"/>
                </a:solidFill>
                <a:latin typeface="Lucida Bright" panose="02040602050505020304" pitchFamily="18" charset="0"/>
              </a:rPr>
              <a:t>á</a:t>
            </a:r>
            <a:r>
              <a:rPr lang="es-MX" sz="900" dirty="0">
                <a:solidFill>
                  <a:srgbClr val="0070C0"/>
                </a:solidFill>
                <a:latin typeface="Lucida Bright" panose="02040602050505020304" pitchFamily="18" charset="0"/>
              </a:rPr>
              <a:t>rio. Dizer: </a:t>
            </a:r>
            <a:r>
              <a:rPr lang="es-MX" sz="900" b="1" dirty="0">
                <a:solidFill>
                  <a:srgbClr val="0070C0"/>
                </a:solidFill>
                <a:latin typeface="Lucida Bright" panose="02040602050505020304" pitchFamily="18" charset="0"/>
              </a:rPr>
              <a:t>“Nós temos Sr(a) </a:t>
            </a:r>
            <a:r>
              <a:rPr lang="en-US" sz="900" b="1" dirty="0" smtClean="0">
                <a:solidFill>
                  <a:srgbClr val="0070C0"/>
                </a:solidFill>
                <a:latin typeface="Lucida Bright" panose="02040602050505020304" pitchFamily="18" charset="0"/>
              </a:rPr>
              <a:t>nos horários (as </a:t>
            </a:r>
            <a:r>
              <a:rPr lang="en-US" sz="900" b="1" dirty="0">
                <a:solidFill>
                  <a:srgbClr val="0070C0"/>
                </a:solidFill>
                <a:latin typeface="Lucida Bright" panose="02040602050505020304" pitchFamily="18" charset="0"/>
              </a:rPr>
              <a:t>xxx </a:t>
            </a:r>
            <a:r>
              <a:rPr lang="en-US" sz="900" b="1" dirty="0" smtClean="0">
                <a:solidFill>
                  <a:srgbClr val="0070C0"/>
                </a:solidFill>
                <a:latin typeface="Lucida Bright" panose="02040602050505020304" pitchFamily="18" charset="0"/>
              </a:rPr>
              <a:t>horas) </a:t>
            </a:r>
            <a:r>
              <a:rPr lang="en-US" sz="900" b="1" dirty="0">
                <a:solidFill>
                  <a:srgbClr val="0070C0"/>
                </a:solidFill>
                <a:latin typeface="Lucida Bright" panose="02040602050505020304" pitchFamily="18" charset="0"/>
              </a:rPr>
              <a:t>nas salas (mencionar os tipos de salas</a:t>
            </a:r>
            <a:r>
              <a:rPr lang="en-US" sz="900" b="1" dirty="0" smtClean="0">
                <a:solidFill>
                  <a:srgbClr val="0070C0"/>
                </a:solidFill>
                <a:latin typeface="Lucida Bright" panose="02040602050505020304" pitchFamily="18" charset="0"/>
              </a:rPr>
              <a:t>).</a:t>
            </a:r>
          </a:p>
          <a:p>
            <a:pPr marL="365125" lvl="1" indent="-182563" algn="just">
              <a:buFont typeface="+mj-lt"/>
              <a:buAutoNum type="alphaLcParenR"/>
            </a:pPr>
            <a:r>
              <a:rPr lang="es-MX" sz="900" dirty="0" smtClean="0">
                <a:solidFill>
                  <a:srgbClr val="0070C0"/>
                </a:solidFill>
                <a:latin typeface="Lucida Bright" panose="02040602050505020304" pitchFamily="18" charset="0"/>
              </a:rPr>
              <a:t>O </a:t>
            </a:r>
            <a:r>
              <a:rPr lang="es-MX" sz="900" dirty="0">
                <a:solidFill>
                  <a:srgbClr val="0070C0"/>
                </a:solidFill>
                <a:latin typeface="Lucida Bright" panose="02040602050505020304" pitchFamily="18" charset="0"/>
              </a:rPr>
              <a:t>Cliente solicita o horário, sem filme. Dizer: </a:t>
            </a:r>
            <a:r>
              <a:rPr lang="es-MX" sz="900" b="1" dirty="0">
                <a:solidFill>
                  <a:srgbClr val="0070C0"/>
                </a:solidFill>
                <a:latin typeface="Lucida Bright" panose="02040602050505020304" pitchFamily="18" charset="0"/>
              </a:rPr>
              <a:t>“Nós temos Sr(a) </a:t>
            </a:r>
            <a:r>
              <a:rPr lang="en-US" sz="900" b="1" dirty="0">
                <a:solidFill>
                  <a:srgbClr val="0070C0"/>
                </a:solidFill>
                <a:latin typeface="Lucida Bright" panose="02040602050505020304" pitchFamily="18" charset="0"/>
              </a:rPr>
              <a:t>os filmes (mencionar os nomes dos filmes) as xxx horas nas salas (mencionar os tipos de salas).</a:t>
            </a:r>
            <a:endParaRPr lang="es-MX" sz="900" dirty="0">
              <a:solidFill>
                <a:srgbClr val="0070C0"/>
              </a:solidFill>
              <a:latin typeface="Lucida Bright" panose="02040602050505020304" pitchFamily="18" charset="0"/>
            </a:endParaRPr>
          </a:p>
          <a:p>
            <a:pPr marL="365125" lvl="1" indent="-182563" algn="just">
              <a:buFont typeface="+mj-lt"/>
              <a:buAutoNum type="alphaLcParenR"/>
            </a:pPr>
            <a:r>
              <a:rPr lang="es-MX" sz="900" dirty="0">
                <a:solidFill>
                  <a:srgbClr val="0070C0"/>
                </a:solidFill>
                <a:latin typeface="Lucida Bright" panose="02040602050505020304" pitchFamily="18" charset="0"/>
              </a:rPr>
              <a:t>O Cliente solicita recomendações do filme. Dizer: </a:t>
            </a:r>
            <a:r>
              <a:rPr lang="es-MX" sz="900" b="1" dirty="0">
                <a:solidFill>
                  <a:srgbClr val="0070C0"/>
                </a:solidFill>
                <a:latin typeface="Lucida Bright" panose="02040602050505020304" pitchFamily="18" charset="0"/>
              </a:rPr>
              <a:t>“As estréias da semana são: “O(s) filme(s) </a:t>
            </a:r>
            <a:r>
              <a:rPr lang="es-MX" sz="900" b="1" dirty="0" smtClean="0">
                <a:solidFill>
                  <a:srgbClr val="0070C0"/>
                </a:solidFill>
                <a:latin typeface="Lucida Bright" panose="02040602050505020304" pitchFamily="18" charset="0"/>
              </a:rPr>
              <a:t>xxxx”</a:t>
            </a:r>
            <a:r>
              <a:rPr lang="es-MX" sz="900" dirty="0" smtClean="0">
                <a:solidFill>
                  <a:srgbClr val="0070C0"/>
                </a:solidFill>
                <a:latin typeface="Lucida Bright" panose="02040602050505020304" pitchFamily="18" charset="0"/>
              </a:rPr>
              <a:t>.</a:t>
            </a:r>
            <a:endParaRPr lang="es-MX" sz="900" dirty="0">
              <a:solidFill>
                <a:srgbClr val="0070C0"/>
              </a:solidFill>
              <a:latin typeface="Lucida Bright" panose="02040602050505020304" pitchFamily="18" charset="0"/>
            </a:endParaRPr>
          </a:p>
          <a:p>
            <a:pPr marL="182562" lvl="1" algn="just"/>
            <a:endParaRPr lang="es-ES" sz="900" dirty="0" smtClean="0">
              <a:solidFill>
                <a:srgbClr val="0070C0"/>
              </a:solidFill>
              <a:latin typeface="Lucida Bright" panose="02040602050505020304" pitchFamily="18" charset="0"/>
            </a:endParaRPr>
          </a:p>
          <a:p>
            <a:pPr marL="182562" lvl="1" algn="just"/>
            <a:r>
              <a:rPr lang="es-ES" sz="900" dirty="0">
                <a:solidFill>
                  <a:srgbClr val="0070C0"/>
                </a:solidFill>
                <a:latin typeface="Lucida Bright" panose="02040602050505020304" pitchFamily="18" charset="0"/>
              </a:rPr>
              <a:t>Nota: Conceito Tradicional: </a:t>
            </a:r>
            <a:r>
              <a:rPr lang="es-ES" sz="900" dirty="0">
                <a:solidFill>
                  <a:srgbClr val="0068AC"/>
                </a:solidFill>
                <a:latin typeface="Lucida Bright" panose="02040602050505020304" pitchFamily="18" charset="0"/>
              </a:rPr>
              <a:t>Deve-se maximizar o formato de filme na seguinte ordem: 4DX, 3D e Macro XE.</a:t>
            </a:r>
            <a:endParaRPr lang="es-MX" sz="900" dirty="0">
              <a:solidFill>
                <a:srgbClr val="0068AC"/>
              </a:solidFill>
              <a:latin typeface="Lucida Bright" panose="02040602050505020304" pitchFamily="18" charset="0"/>
            </a:endParaRPr>
          </a:p>
        </p:txBody>
      </p:sp>
      <p:grpSp>
        <p:nvGrpSpPr>
          <p:cNvPr id="68" name="176 Grupo"/>
          <p:cNvGrpSpPr/>
          <p:nvPr/>
        </p:nvGrpSpPr>
        <p:grpSpPr>
          <a:xfrm>
            <a:off x="107504" y="5060032"/>
            <a:ext cx="457200" cy="457200"/>
            <a:chOff x="4288379" y="6218736"/>
            <a:chExt cx="457200" cy="457200"/>
          </a:xfrm>
        </p:grpSpPr>
        <p:sp>
          <p:nvSpPr>
            <p:cNvPr id="69"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70"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D</a:t>
              </a:r>
            </a:p>
          </p:txBody>
        </p:sp>
      </p:grpSp>
      <p:sp>
        <p:nvSpPr>
          <p:cNvPr id="74" name="166 CuadroTexto"/>
          <p:cNvSpPr txBox="1"/>
          <p:nvPr/>
        </p:nvSpPr>
        <p:spPr>
          <a:xfrm>
            <a:off x="1884991" y="4549586"/>
            <a:ext cx="4631225" cy="1446550"/>
          </a:xfrm>
          <a:prstGeom prst="rect">
            <a:avLst/>
          </a:prstGeom>
          <a:noFill/>
        </p:spPr>
        <p:txBody>
          <a:bodyPr wrap="square" rtlCol="0">
            <a:spAutoFit/>
          </a:bodyPr>
          <a:lstStyle/>
          <a:p>
            <a:pPr algn="just"/>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a:t>
            </a:r>
            <a:r>
              <a:rPr lang="es-MX" sz="800" b="1" dirty="0">
                <a:solidFill>
                  <a:srgbClr val="0070C0"/>
                </a:solidFill>
                <a:latin typeface="Lucida Bright" panose="02040602050505020304" pitchFamily="18" charset="0"/>
              </a:rPr>
              <a:t>“</a:t>
            </a:r>
            <a:r>
              <a:rPr lang="es-MX" sz="800" b="1" dirty="0" err="1">
                <a:solidFill>
                  <a:srgbClr val="0070C0"/>
                </a:solidFill>
                <a:latin typeface="Lucida Bright" panose="02040602050505020304" pitchFamily="18" charset="0"/>
              </a:rPr>
              <a:t>Seu</a:t>
            </a:r>
            <a:r>
              <a:rPr lang="es-MX" sz="800" b="1" dirty="0">
                <a:solidFill>
                  <a:srgbClr val="0070C0"/>
                </a:solidFill>
                <a:latin typeface="Lucida Bright" panose="02040602050505020304" pitchFamily="18" charset="0"/>
              </a:rPr>
              <a:t> total é de </a:t>
            </a:r>
            <a:r>
              <a:rPr lang="es-MX" sz="800" b="1" dirty="0" err="1">
                <a:solidFill>
                  <a:srgbClr val="0070C0"/>
                </a:solidFill>
                <a:latin typeface="Lucida Bright" panose="02040602050505020304" pitchFamily="18" charset="0"/>
              </a:rPr>
              <a:t>R$xx.xx</a:t>
            </a:r>
            <a:r>
              <a:rPr lang="es-MX" sz="800" b="1" dirty="0">
                <a:solidFill>
                  <a:srgbClr val="0070C0"/>
                </a:solidFill>
                <a:latin typeface="Lucida Bright" panose="02040602050505020304" pitchFamily="18" charset="0"/>
              </a:rPr>
              <a:t>”. </a:t>
            </a:r>
            <a:r>
              <a:rPr lang="es-MX" sz="800" dirty="0">
                <a:solidFill>
                  <a:srgbClr val="0070C0"/>
                </a:solidFill>
                <a:latin typeface="Lucida Bright" panose="02040602050505020304" pitchFamily="18" charset="0"/>
              </a:rPr>
              <a:t>De </a:t>
            </a:r>
            <a:r>
              <a:rPr lang="es-MX" sz="800" dirty="0" err="1">
                <a:solidFill>
                  <a:srgbClr val="0070C0"/>
                </a:solidFill>
                <a:latin typeface="Lucida Bright" panose="02040602050505020304" pitchFamily="18" charset="0"/>
              </a:rPr>
              <a:t>acordo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com</a:t>
            </a:r>
            <a:r>
              <a:rPr lang="es-MX" sz="800" dirty="0">
                <a:solidFill>
                  <a:srgbClr val="0070C0"/>
                </a:solidFill>
                <a:latin typeface="Lucida Bright" panose="02040602050505020304" pitchFamily="18" charset="0"/>
              </a:rPr>
              <a:t> a forma de pagamento,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a:t>
            </a:r>
          </a:p>
          <a:p>
            <a:pPr marL="174625" indent="-85725" algn="just">
              <a:buFont typeface="Arial" pitchFamily="34" charset="0"/>
              <a:buChar char="•"/>
            </a:pPr>
            <a:r>
              <a:rPr lang="es-MX" sz="800" dirty="0" err="1">
                <a:solidFill>
                  <a:srgbClr val="0070C0"/>
                </a:solidFill>
                <a:latin typeface="Lucida Bright" panose="02040602050505020304" pitchFamily="18" charset="0"/>
              </a:rPr>
              <a:t>Espécie</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a:t>
            </a:r>
            <a:r>
              <a:rPr lang="es-MX" sz="800" b="1" dirty="0">
                <a:solidFill>
                  <a:srgbClr val="0070C0"/>
                </a:solidFill>
                <a:latin typeface="Lucida Bright" panose="02040602050505020304" pitchFamily="18" charset="0"/>
              </a:rPr>
              <a:t>“Recebo </a:t>
            </a:r>
            <a:r>
              <a:rPr lang="es-MX" sz="800" b="1" dirty="0" err="1">
                <a:solidFill>
                  <a:srgbClr val="0070C0"/>
                </a:solidFill>
                <a:latin typeface="Lucida Bright" panose="02040602050505020304" pitchFamily="18" charset="0"/>
              </a:rPr>
              <a:t>R$xx.xx</a:t>
            </a:r>
            <a:r>
              <a:rPr lang="es-MX" sz="800" b="1" dirty="0">
                <a:solidFill>
                  <a:srgbClr val="0070C0"/>
                </a:solidFill>
                <a:latin typeface="Lucida Bright" panose="02040602050505020304" pitchFamily="18" charset="0"/>
              </a:rPr>
              <a:t>” </a:t>
            </a:r>
            <a:r>
              <a:rPr lang="es-MX" sz="800" dirty="0">
                <a:solidFill>
                  <a:srgbClr val="0070C0"/>
                </a:solidFill>
                <a:latin typeface="Lucida Bright" panose="02040602050505020304" pitchFamily="18" charset="0"/>
              </a:rPr>
              <a:t>e </a:t>
            </a:r>
            <a:r>
              <a:rPr lang="es-MX" sz="800" dirty="0" err="1">
                <a:solidFill>
                  <a:srgbClr val="0070C0"/>
                </a:solidFill>
                <a:latin typeface="Lucida Bright" panose="02040602050505020304" pitchFamily="18" charset="0"/>
              </a:rPr>
              <a:t>deixar</a:t>
            </a:r>
            <a:r>
              <a:rPr lang="es-MX" sz="800" dirty="0">
                <a:solidFill>
                  <a:srgbClr val="0070C0"/>
                </a:solidFill>
                <a:latin typeface="Lucida Bright" panose="02040602050505020304" pitchFamily="18" charset="0"/>
              </a:rPr>
              <a:t> o </a:t>
            </a:r>
            <a:r>
              <a:rPr lang="es-MX" sz="800" dirty="0" err="1">
                <a:solidFill>
                  <a:srgbClr val="0070C0"/>
                </a:solidFill>
                <a:latin typeface="Lucida Bright" panose="02040602050505020304" pitchFamily="18" charset="0"/>
              </a:rPr>
              <a:t>dinheiro</a:t>
            </a:r>
            <a:r>
              <a:rPr lang="es-MX" sz="800" dirty="0">
                <a:solidFill>
                  <a:srgbClr val="0070C0"/>
                </a:solidFill>
                <a:latin typeface="Lucida Bright" panose="02040602050505020304" pitchFamily="18" charset="0"/>
              </a:rPr>
              <a:t> no </a:t>
            </a:r>
            <a:r>
              <a:rPr lang="es-MX" sz="800" dirty="0" err="1">
                <a:solidFill>
                  <a:srgbClr val="0070C0"/>
                </a:solidFill>
                <a:latin typeface="Lucida Bright" panose="02040602050505020304" pitchFamily="18" charset="0"/>
              </a:rPr>
              <a:t>balcão</a:t>
            </a:r>
            <a:r>
              <a:rPr lang="es-MX" sz="800" dirty="0">
                <a:solidFill>
                  <a:srgbClr val="0070C0"/>
                </a:solidFill>
                <a:latin typeface="Lucida Bright" panose="02040602050505020304" pitchFamily="18" charset="0"/>
              </a:rPr>
              <a:t>, à vista do cliente. Entregar o troco a ele (mencionar o valor </a:t>
            </a:r>
            <a:r>
              <a:rPr lang="es-MX" sz="800" dirty="0" err="1">
                <a:solidFill>
                  <a:srgbClr val="0070C0"/>
                </a:solidFill>
                <a:latin typeface="Lucida Bright" panose="02040602050505020304" pitchFamily="18" charset="0"/>
              </a:rPr>
              <a:t>sendo</a:t>
            </a:r>
            <a:r>
              <a:rPr lang="es-MX" sz="800" dirty="0">
                <a:solidFill>
                  <a:srgbClr val="0070C0"/>
                </a:solidFill>
                <a:latin typeface="Lucida Bright" panose="02040602050505020304" pitchFamily="18" charset="0"/>
              </a:rPr>
              <a:t> entregue), contando-o e guardar o </a:t>
            </a:r>
            <a:r>
              <a:rPr lang="es-MX" sz="800" dirty="0" err="1">
                <a:solidFill>
                  <a:srgbClr val="0070C0"/>
                </a:solidFill>
                <a:latin typeface="Lucida Bright" panose="02040602050505020304" pitchFamily="18" charset="0"/>
              </a:rPr>
              <a:t>dinheiro</a:t>
            </a:r>
            <a:r>
              <a:rPr lang="es-MX" sz="800" dirty="0">
                <a:solidFill>
                  <a:srgbClr val="0070C0"/>
                </a:solidFill>
                <a:latin typeface="Lucida Bright" panose="02040602050505020304" pitchFamily="18" charset="0"/>
              </a:rPr>
              <a:t> do cliente no </a:t>
            </a:r>
            <a:r>
              <a:rPr lang="es-MX" sz="800" dirty="0" err="1">
                <a:solidFill>
                  <a:srgbClr val="0070C0"/>
                </a:solidFill>
                <a:latin typeface="Lucida Bright" panose="02040602050505020304" pitchFamily="18" charset="0"/>
              </a:rPr>
              <a:t>caixa</a:t>
            </a:r>
            <a:r>
              <a:rPr lang="es-MX" sz="800" dirty="0">
                <a:solidFill>
                  <a:srgbClr val="0070C0"/>
                </a:solidFill>
                <a:latin typeface="Lucida Bright" panose="02040602050505020304" pitchFamily="18" charset="0"/>
              </a:rPr>
              <a:t> até o cliente se despedir.</a:t>
            </a:r>
          </a:p>
          <a:p>
            <a:pPr marL="174625" indent="-85725" algn="just">
              <a:buFont typeface="Arial" pitchFamily="34" charset="0"/>
              <a:buChar char="•"/>
            </a:pPr>
            <a:r>
              <a:rPr lang="pt-BR" sz="800" dirty="0">
                <a:solidFill>
                  <a:srgbClr val="0070C0"/>
                </a:solidFill>
                <a:latin typeface="Lucida Bright" panose="02040602050505020304" pitchFamily="18" charset="0"/>
              </a:rPr>
              <a:t>Cartão de crédito ou débito: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“Sr(a) favor inserir 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no </a:t>
            </a:r>
            <a:r>
              <a:rPr lang="es-MX" sz="800" dirty="0" err="1">
                <a:solidFill>
                  <a:srgbClr val="0070C0"/>
                </a:solidFill>
                <a:latin typeface="Lucida Bright" panose="02040602050505020304" pitchFamily="18" charset="0"/>
              </a:rPr>
              <a:t>pinpad</a:t>
            </a:r>
            <a:r>
              <a:rPr lang="es-MX" sz="800" dirty="0">
                <a:solidFill>
                  <a:srgbClr val="0070C0"/>
                </a:solidFill>
                <a:latin typeface="Lucida Bright" panose="02040602050505020304" pitchFamily="18" charset="0"/>
              </a:rPr>
              <a:t>. </a:t>
            </a:r>
            <a:br>
              <a:rPr lang="es-MX" sz="800" dirty="0">
                <a:solidFill>
                  <a:srgbClr val="0070C0"/>
                </a:solidFill>
                <a:latin typeface="Lucida Bright" panose="02040602050505020304" pitchFamily="18" charset="0"/>
              </a:rPr>
            </a:br>
            <a:r>
              <a:rPr lang="es-MX" sz="800" dirty="0">
                <a:solidFill>
                  <a:srgbClr val="0070C0"/>
                </a:solidFill>
                <a:latin typeface="Lucida Bright" panose="02040602050505020304" pitchFamily="18" charset="0"/>
              </a:rPr>
              <a:t>Se 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for</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sem</a:t>
            </a:r>
            <a:r>
              <a:rPr lang="es-MX" sz="800" dirty="0">
                <a:solidFill>
                  <a:srgbClr val="0070C0"/>
                </a:solidFill>
                <a:latin typeface="Lucida Bright" panose="02040602050505020304" pitchFamily="18" charset="0"/>
              </a:rPr>
              <a:t> chip,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a:t>
            </a:r>
            <a:r>
              <a:rPr lang="es-MX" sz="800" b="1" dirty="0">
                <a:solidFill>
                  <a:srgbClr val="0070C0"/>
                </a:solidFill>
                <a:latin typeface="Lucida Bright" panose="02040602050505020304" pitchFamily="18" charset="0"/>
              </a:rPr>
              <a:t>“</a:t>
            </a:r>
            <a:r>
              <a:rPr lang="es-MX" sz="800" b="1" dirty="0" err="1">
                <a:solidFill>
                  <a:srgbClr val="0070C0"/>
                </a:solidFill>
                <a:latin typeface="Lucida Bright" panose="02040602050505020304" pitchFamily="18" charset="0"/>
              </a:rPr>
              <a:t>Você</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poderia</a:t>
            </a:r>
            <a:r>
              <a:rPr lang="es-MX" sz="800" b="1" dirty="0">
                <a:solidFill>
                  <a:srgbClr val="0070C0"/>
                </a:solidFill>
                <a:latin typeface="Lucida Bright" panose="02040602050505020304" pitchFamily="18" charset="0"/>
              </a:rPr>
              <a:t> me </a:t>
            </a:r>
            <a:r>
              <a:rPr lang="es-MX" sz="800" b="1" dirty="0" err="1">
                <a:solidFill>
                  <a:srgbClr val="0070C0"/>
                </a:solidFill>
                <a:latin typeface="Lucida Bright" panose="02040602050505020304" pitchFamily="18" charset="0"/>
              </a:rPr>
              <a:t>apresentar</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seu</a:t>
            </a:r>
            <a:r>
              <a:rPr lang="es-MX" sz="800" b="1" dirty="0">
                <a:solidFill>
                  <a:srgbClr val="0070C0"/>
                </a:solidFill>
                <a:latin typeface="Lucida Bright" panose="02040602050505020304" pitchFamily="18" charset="0"/>
              </a:rPr>
              <a:t> documento de </a:t>
            </a:r>
            <a:r>
              <a:rPr lang="es-MX" sz="800" b="1" dirty="0" err="1">
                <a:solidFill>
                  <a:srgbClr val="0070C0"/>
                </a:solidFill>
                <a:latin typeface="Lucida Bright" panose="02040602050505020304" pitchFamily="18" charset="0"/>
              </a:rPr>
              <a:t>identificação</a:t>
            </a:r>
            <a:r>
              <a:rPr lang="es-MX" sz="800" b="1" dirty="0">
                <a:solidFill>
                  <a:srgbClr val="0070C0"/>
                </a:solidFill>
                <a:latin typeface="Lucida Bright" panose="02040602050505020304" pitchFamily="18" charset="0"/>
              </a:rPr>
              <a:t>, por favor?”</a:t>
            </a:r>
            <a:r>
              <a:rPr lang="es-MX" sz="800" dirty="0">
                <a:solidFill>
                  <a:srgbClr val="0070C0"/>
                </a:solidFill>
                <a:latin typeface="Lucida Bright" panose="02040602050505020304" pitchFamily="18" charset="0"/>
              </a:rPr>
              <a:t>,</a:t>
            </a:r>
            <a:r>
              <a:rPr lang="es-MX" sz="800" b="1" dirty="0">
                <a:solidFill>
                  <a:srgbClr val="0070C0"/>
                </a:solidFill>
                <a:latin typeface="Lucida Bright" panose="02040602050505020304" pitchFamily="18" charset="0"/>
              </a:rPr>
              <a:t> </a:t>
            </a:r>
            <a:r>
              <a:rPr lang="es-MX" sz="800" dirty="0">
                <a:solidFill>
                  <a:srgbClr val="0070C0"/>
                </a:solidFill>
                <a:latin typeface="Lucida Bright" panose="02040602050505020304" pitchFamily="18" charset="0"/>
              </a:rPr>
              <a:t>e posteriormente: “</a:t>
            </a:r>
            <a:r>
              <a:rPr lang="es-MX" sz="800" b="1" dirty="0" err="1">
                <a:solidFill>
                  <a:srgbClr val="0070C0"/>
                </a:solidFill>
                <a:latin typeface="Lucida Bright" panose="02040602050505020304" pitchFamily="18" charset="0"/>
              </a:rPr>
              <a:t>Sua</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assinatura</a:t>
            </a:r>
            <a:r>
              <a:rPr lang="es-MX" sz="800" b="1" dirty="0">
                <a:solidFill>
                  <a:srgbClr val="0070C0"/>
                </a:solidFill>
                <a:latin typeface="Lucida Bright" panose="02040602050505020304" pitchFamily="18" charset="0"/>
              </a:rPr>
              <a:t> no </a:t>
            </a:r>
            <a:r>
              <a:rPr lang="es-MX" sz="800" b="1" dirty="0" err="1">
                <a:solidFill>
                  <a:srgbClr val="0070C0"/>
                </a:solidFill>
                <a:latin typeface="Lucida Bright" panose="02040602050505020304" pitchFamily="18" charset="0"/>
              </a:rPr>
              <a:t>cupom</a:t>
            </a:r>
            <a:r>
              <a:rPr lang="es-MX" sz="800" b="1" dirty="0">
                <a:solidFill>
                  <a:srgbClr val="0070C0"/>
                </a:solidFill>
                <a:latin typeface="Lucida Bright" panose="02040602050505020304" pitchFamily="18" charset="0"/>
              </a:rPr>
              <a:t> de pagamento, por favor”</a:t>
            </a:r>
            <a:r>
              <a:rPr lang="es-MX" sz="800" dirty="0">
                <a:solidFill>
                  <a:srgbClr val="0070C0"/>
                </a:solidFill>
                <a:latin typeface="Lucida Bright" panose="02040602050505020304" pitchFamily="18" charset="0"/>
              </a:rPr>
              <a:t>. Revisar se as </a:t>
            </a:r>
            <a:r>
              <a:rPr lang="es-MX" sz="800" dirty="0" err="1">
                <a:solidFill>
                  <a:srgbClr val="0070C0"/>
                </a:solidFill>
                <a:latin typeface="Lucida Bright" panose="02040602050505020304" pitchFamily="18" charset="0"/>
              </a:rPr>
              <a:t>assinaturas</a:t>
            </a:r>
            <a:r>
              <a:rPr lang="es-MX" sz="800" dirty="0">
                <a:solidFill>
                  <a:srgbClr val="0070C0"/>
                </a:solidFill>
                <a:latin typeface="Lucida Bright" panose="02040602050505020304" pitchFamily="18" charset="0"/>
              </a:rPr>
              <a:t> do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o </a:t>
            </a:r>
            <a:r>
              <a:rPr lang="es-MX" sz="800" i="1" dirty="0" err="1">
                <a:solidFill>
                  <a:srgbClr val="0070C0"/>
                </a:solidFill>
                <a:latin typeface="Lucida Bright" panose="02040602050505020304" pitchFamily="18" charset="0"/>
              </a:rPr>
              <a:t>voucher</a:t>
            </a:r>
            <a:r>
              <a:rPr lang="es-MX" sz="800" dirty="0">
                <a:solidFill>
                  <a:srgbClr val="0070C0"/>
                </a:solidFill>
                <a:latin typeface="Lucida Bright" panose="02040602050505020304" pitchFamily="18" charset="0"/>
              </a:rPr>
              <a:t> e o documento de </a:t>
            </a:r>
            <a:r>
              <a:rPr lang="es-MX" sz="800" dirty="0" err="1">
                <a:solidFill>
                  <a:srgbClr val="0070C0"/>
                </a:solidFill>
                <a:latin typeface="Lucida Bright" panose="02040602050505020304" pitchFamily="18" charset="0"/>
              </a:rPr>
              <a:t>identificação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coincidem</a:t>
            </a:r>
            <a:r>
              <a:rPr lang="es-MX" sz="800" dirty="0">
                <a:solidFill>
                  <a:srgbClr val="0070C0"/>
                </a:solidFill>
                <a:latin typeface="Lucida Bright" panose="02040602050505020304" pitchFamily="18" charset="0"/>
              </a:rPr>
              <a:t>.</a:t>
            </a:r>
          </a:p>
          <a:p>
            <a:pPr marL="174625" indent="-85725" algn="just"/>
            <a:r>
              <a:rPr lang="es-MX" sz="800" dirty="0">
                <a:solidFill>
                  <a:srgbClr val="0070C0"/>
                </a:solidFill>
                <a:latin typeface="Lucida Bright" panose="02040602050505020304" pitchFamily="18" charset="0"/>
              </a:rPr>
              <a:t>   Nota: Caso o </a:t>
            </a:r>
            <a:r>
              <a:rPr lang="es-MX" sz="800" dirty="0" err="1">
                <a:solidFill>
                  <a:srgbClr val="0070C0"/>
                </a:solidFill>
                <a:latin typeface="Lucida Bright" panose="02040602050505020304" pitchFamily="18" charset="0"/>
              </a:rPr>
              <a:t>cartão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não</a:t>
            </a:r>
            <a:r>
              <a:rPr lang="es-MX" sz="800" dirty="0">
                <a:solidFill>
                  <a:srgbClr val="0070C0"/>
                </a:solidFill>
                <a:latin typeface="Lucida Bright" panose="02040602050505020304" pitchFamily="18" charset="0"/>
              </a:rPr>
              <a:t> </a:t>
            </a:r>
            <a:r>
              <a:rPr lang="es-MX" sz="800" dirty="0" err="1">
                <a:solidFill>
                  <a:srgbClr val="0070C0"/>
                </a:solidFill>
                <a:latin typeface="Lucida Bright" panose="02040602050505020304" pitchFamily="18" charset="0"/>
              </a:rPr>
              <a:t>seja</a:t>
            </a:r>
            <a:r>
              <a:rPr lang="es-MX" sz="800" dirty="0">
                <a:solidFill>
                  <a:srgbClr val="0070C0"/>
                </a:solidFill>
                <a:latin typeface="Lucida Bright" panose="02040602050505020304" pitchFamily="18" charset="0"/>
              </a:rPr>
              <a:t> autorizado, </a:t>
            </a:r>
            <a:r>
              <a:rPr lang="es-MX" sz="800" dirty="0" err="1">
                <a:solidFill>
                  <a:srgbClr val="0070C0"/>
                </a:solidFill>
                <a:latin typeface="Lucida Bright" panose="02040602050505020304" pitchFamily="18" charset="0"/>
              </a:rPr>
              <a:t>dizer</a:t>
            </a:r>
            <a:r>
              <a:rPr lang="es-MX" sz="800" dirty="0">
                <a:solidFill>
                  <a:srgbClr val="0070C0"/>
                </a:solidFill>
                <a:latin typeface="Lucida Bright" panose="02040602050505020304" pitchFamily="18" charset="0"/>
              </a:rPr>
              <a:t>: </a:t>
            </a:r>
            <a:r>
              <a:rPr lang="es-MX" sz="800" b="1" dirty="0">
                <a:solidFill>
                  <a:srgbClr val="0070C0"/>
                </a:solidFill>
                <a:latin typeface="Lucida Bright" panose="02040602050505020304" pitchFamily="18" charset="0"/>
              </a:rPr>
              <a:t>“Sr(a), o </a:t>
            </a:r>
            <a:r>
              <a:rPr lang="es-MX" sz="800" b="1" dirty="0" err="1">
                <a:solidFill>
                  <a:srgbClr val="0070C0"/>
                </a:solidFill>
                <a:latin typeface="Lucida Bright" panose="02040602050505020304" pitchFamily="18" charset="0"/>
              </a:rPr>
              <a:t>cart</a:t>
            </a:r>
            <a:r>
              <a:rPr lang="pt-BR" sz="800" b="1" dirty="0">
                <a:solidFill>
                  <a:srgbClr val="0070C0"/>
                </a:solidFill>
                <a:latin typeface="Lucida Bright" panose="02040602050505020304" pitchFamily="18" charset="0"/>
              </a:rPr>
              <a:t>ão não foi autorizado. </a:t>
            </a:r>
            <a:r>
              <a:rPr lang="es-MX" sz="800" b="1" dirty="0" err="1">
                <a:solidFill>
                  <a:srgbClr val="0070C0"/>
                </a:solidFill>
                <a:latin typeface="Lucida Bright" panose="02040602050505020304" pitchFamily="18" charset="0"/>
              </a:rPr>
              <a:t>Você</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poderia</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efetuar</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seu</a:t>
            </a:r>
            <a:r>
              <a:rPr lang="es-MX" sz="800" b="1" dirty="0">
                <a:solidFill>
                  <a:srgbClr val="0070C0"/>
                </a:solidFill>
                <a:latin typeface="Lucida Bright" panose="02040602050505020304" pitchFamily="18" charset="0"/>
              </a:rPr>
              <a:t> pagamento </a:t>
            </a:r>
            <a:r>
              <a:rPr lang="es-MX" sz="800" b="1" dirty="0" err="1">
                <a:solidFill>
                  <a:srgbClr val="0070C0"/>
                </a:solidFill>
                <a:latin typeface="Lucida Bright" panose="02040602050505020304" pitchFamily="18" charset="0"/>
              </a:rPr>
              <a:t>com</a:t>
            </a:r>
            <a:r>
              <a:rPr lang="es-MX" sz="800" b="1" dirty="0">
                <a:solidFill>
                  <a:srgbClr val="0070C0"/>
                </a:solidFill>
                <a:latin typeface="Lucida Bright" panose="02040602050505020304" pitchFamily="18" charset="0"/>
              </a:rPr>
              <a:t> </a:t>
            </a:r>
            <a:r>
              <a:rPr lang="es-MX" sz="800" b="1" dirty="0" err="1">
                <a:solidFill>
                  <a:srgbClr val="0070C0"/>
                </a:solidFill>
                <a:latin typeface="Lucida Bright" panose="02040602050505020304" pitchFamily="18" charset="0"/>
              </a:rPr>
              <a:t>outra</a:t>
            </a:r>
            <a:r>
              <a:rPr lang="es-MX" sz="800" b="1" dirty="0">
                <a:solidFill>
                  <a:srgbClr val="0070C0"/>
                </a:solidFill>
                <a:latin typeface="Lucida Bright" panose="02040602050505020304" pitchFamily="18" charset="0"/>
              </a:rPr>
              <a:t> forma de pagamento?”</a:t>
            </a:r>
            <a:r>
              <a:rPr lang="es-MX" sz="800" dirty="0">
                <a:solidFill>
                  <a:srgbClr val="0070C0"/>
                </a:solidFill>
                <a:latin typeface="Lucida Bright" panose="02040602050505020304" pitchFamily="18" charset="0"/>
              </a:rPr>
              <a:t>.</a:t>
            </a:r>
          </a:p>
        </p:txBody>
      </p:sp>
      <p:sp>
        <p:nvSpPr>
          <p:cNvPr id="34" name="2 Título"/>
          <p:cNvSpPr>
            <a:spLocks noGrp="1"/>
          </p:cNvSpPr>
          <p:nvPr>
            <p:ph type="title"/>
          </p:nvPr>
        </p:nvSpPr>
        <p:spPr>
          <a:xfrm>
            <a:off x="1551864" y="139590"/>
            <a:ext cx="6202017" cy="721552"/>
          </a:xfrm>
        </p:spPr>
        <p:txBody>
          <a:bodyPr>
            <a:normAutofit fontScale="90000"/>
          </a:bodyPr>
          <a:lstStyle/>
          <a:p>
            <a:r>
              <a:rPr lang="es-MX" dirty="0"/>
              <a:t>Técnicas de venda Tradicional </a:t>
            </a:r>
            <a:r>
              <a:rPr lang="es-MX" dirty="0" smtClean="0"/>
              <a:t/>
            </a:r>
            <a:br>
              <a:rPr lang="es-MX" dirty="0" smtClean="0"/>
            </a:br>
            <a:r>
              <a:rPr lang="es-MX" sz="1400" dirty="0" smtClean="0"/>
              <a:t>BRA-GR-TV-VIP-00</a:t>
            </a:r>
            <a:r>
              <a:rPr lang="es-MX" sz="1400" dirty="0"/>
              <a:t/>
            </a:r>
            <a:br>
              <a:rPr lang="es-MX" sz="1400" dirty="0"/>
            </a:br>
            <a:r>
              <a:rPr lang="es-MX" dirty="0" smtClean="0"/>
              <a:t>BILHETERIA – CLIENTE SANTANDER E VENDA NORMAL</a:t>
            </a:r>
            <a:endParaRPr lang="es-MX" sz="1300" dirty="0">
              <a:solidFill>
                <a:srgbClr val="FF0000"/>
              </a:solidFill>
            </a:endParaRPr>
          </a:p>
        </p:txBody>
      </p:sp>
      <p:pic>
        <p:nvPicPr>
          <p:cNvPr id="35" name="39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447" y="4815045"/>
            <a:ext cx="1059407" cy="795778"/>
          </a:xfrm>
          <a:prstGeom prst="rect">
            <a:avLst/>
          </a:prstGeom>
          <a:noFill/>
          <a:ln w="9525">
            <a:noFill/>
            <a:miter lim="800000"/>
            <a:headEnd/>
            <a:tailEnd/>
          </a:ln>
        </p:spPr>
      </p:pic>
      <p:pic>
        <p:nvPicPr>
          <p:cNvPr id="38" name="6 Imagen" descr="DSC01733l"/>
          <p:cNvPicPr/>
          <p:nvPr/>
        </p:nvPicPr>
        <p:blipFill>
          <a:blip r:embed="rId3" cstate="email">
            <a:extLst>
              <a:ext uri="{28A0092B-C50C-407E-A947-70E740481C1C}">
                <a14:useLocalDpi xmlns:a14="http://schemas.microsoft.com/office/drawing/2010/main"/>
              </a:ext>
            </a:extLst>
          </a:blip>
          <a:srcRect/>
          <a:stretch>
            <a:fillRect/>
          </a:stretch>
        </p:blipFill>
        <p:spPr bwMode="auto">
          <a:xfrm>
            <a:off x="985332" y="1549343"/>
            <a:ext cx="936208" cy="637428"/>
          </a:xfrm>
          <a:prstGeom prst="rect">
            <a:avLst/>
          </a:prstGeom>
          <a:noFill/>
          <a:ln>
            <a:noFill/>
          </a:ln>
        </p:spPr>
      </p:pic>
      <p:pic>
        <p:nvPicPr>
          <p:cNvPr id="39" name="6 Imagen" descr="DSC01733l"/>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3711" y="1355927"/>
            <a:ext cx="936208" cy="637428"/>
          </a:xfrm>
          <a:prstGeom prst="rect">
            <a:avLst/>
          </a:prstGeom>
          <a:noFill/>
          <a:ln>
            <a:noFill/>
          </a:ln>
        </p:spPr>
      </p:pic>
      <p:grpSp>
        <p:nvGrpSpPr>
          <p:cNvPr id="41" name="176 Grupo"/>
          <p:cNvGrpSpPr/>
          <p:nvPr/>
        </p:nvGrpSpPr>
        <p:grpSpPr>
          <a:xfrm>
            <a:off x="144838" y="1819672"/>
            <a:ext cx="457200" cy="457200"/>
            <a:chOff x="4288379" y="6218736"/>
            <a:chExt cx="457200" cy="457200"/>
          </a:xfrm>
        </p:grpSpPr>
        <p:sp>
          <p:nvSpPr>
            <p:cNvPr id="42"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43"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070C0"/>
                  </a:solidFill>
                  <a:latin typeface="Lucida Sans" pitchFamily="34" charset="0"/>
                </a:rPr>
                <a:t>C</a:t>
              </a:r>
              <a:endParaRPr lang="es-MX" sz="1200" dirty="0" smtClean="0">
                <a:solidFill>
                  <a:srgbClr val="0070C0"/>
                </a:solidFill>
                <a:latin typeface="Lucida Sans" pitchFamily="34" charset="0"/>
              </a:endParaRPr>
            </a:p>
          </p:txBody>
        </p:sp>
      </p:grpSp>
      <p:sp>
        <p:nvSpPr>
          <p:cNvPr id="29" name="CaixaDeTexto 53"/>
          <p:cNvSpPr txBox="1"/>
          <p:nvPr/>
        </p:nvSpPr>
        <p:spPr>
          <a:xfrm>
            <a:off x="7568333" y="61231"/>
            <a:ext cx="1180131"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1.4</a:t>
            </a:r>
            <a:endParaRPr lang="pt-BR" sz="1300" b="1" dirty="0">
              <a:solidFill>
                <a:srgbClr val="0068AC"/>
              </a:solidFill>
            </a:endParaRPr>
          </a:p>
          <a:p>
            <a:r>
              <a:rPr lang="en-US" sz="1300" b="1" dirty="0" smtClean="0">
                <a:solidFill>
                  <a:srgbClr val="0068AC"/>
                </a:solidFill>
              </a:rPr>
              <a:t>Agosto/2017</a:t>
            </a:r>
            <a:endParaRPr lang="pt-BR" sz="1300" b="1" dirty="0">
              <a:solidFill>
                <a:srgbClr val="0068AC"/>
              </a:solidFill>
            </a:endParaRPr>
          </a:p>
        </p:txBody>
      </p:sp>
      <p:grpSp>
        <p:nvGrpSpPr>
          <p:cNvPr id="56" name="147 Grupo"/>
          <p:cNvGrpSpPr/>
          <p:nvPr/>
        </p:nvGrpSpPr>
        <p:grpSpPr>
          <a:xfrm>
            <a:off x="7055079" y="4123928"/>
            <a:ext cx="1894031" cy="2232248"/>
            <a:chOff x="221232" y="2383632"/>
            <a:chExt cx="2303040" cy="2232248"/>
          </a:xfrm>
          <a:noFill/>
        </p:grpSpPr>
        <p:sp>
          <p:nvSpPr>
            <p:cNvPr id="57"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58" name="4 CuadroTexto"/>
            <p:cNvSpPr txBox="1"/>
            <p:nvPr/>
          </p:nvSpPr>
          <p:spPr>
            <a:xfrm>
              <a:off x="293240" y="3040141"/>
              <a:ext cx="2180508" cy="1061829"/>
            </a:xfrm>
            <a:prstGeom prst="rect">
              <a:avLst/>
            </a:prstGeom>
            <a:grpFill/>
            <a:ln>
              <a:noFill/>
            </a:ln>
          </p:spPr>
          <p:txBody>
            <a:bodyPr wrap="square" rtlCol="0">
              <a:spAutoFit/>
            </a:bodyPr>
            <a:lstStyle/>
            <a:p>
              <a:pPr algn="just"/>
              <a:r>
                <a:rPr lang="es-ES" sz="900" dirty="0" err="1">
                  <a:solidFill>
                    <a:srgbClr val="0068AC"/>
                  </a:solidFill>
                  <a:latin typeface="Lucida Bright" panose="02040602050505020304" pitchFamily="18" charset="0"/>
                </a:rPr>
                <a:t>Dizer</a:t>
              </a:r>
              <a:r>
                <a:rPr lang="es-ES" sz="900" dirty="0">
                  <a:solidFill>
                    <a:srgbClr val="0068AC"/>
                  </a:solidFill>
                  <a:latin typeface="Lucida Bright" panose="02040602050505020304" pitchFamily="18" charset="0"/>
                </a:rPr>
                <a:t>: </a:t>
              </a:r>
              <a:r>
                <a:rPr lang="es-ES" sz="900" b="1" dirty="0" smtClean="0">
                  <a:solidFill>
                    <a:srgbClr val="0068AC"/>
                  </a:solidFill>
                  <a:latin typeface="Lucida Bright" panose="02040602050505020304" pitchFamily="18" charset="0"/>
                </a:rPr>
                <a:t>“</a:t>
              </a:r>
              <a:r>
                <a:rPr lang="es-ES" sz="900" b="1" dirty="0" err="1" smtClean="0">
                  <a:solidFill>
                    <a:srgbClr val="0068AC"/>
                  </a:solidFill>
                  <a:latin typeface="Lucida Bright" panose="02040602050505020304" pitchFamily="18" charset="0"/>
                </a:rPr>
                <a:t>Senhor</a:t>
              </a:r>
              <a:r>
                <a:rPr lang="es-ES" sz="900" b="1" dirty="0" smtClean="0">
                  <a:solidFill>
                    <a:srgbClr val="0068AC"/>
                  </a:solidFill>
                  <a:latin typeface="Lucida Bright" panose="02040602050505020304" pitchFamily="18" charset="0"/>
                </a:rPr>
                <a:t>(a), </a:t>
              </a:r>
              <a:r>
                <a:rPr lang="es-ES" sz="900" b="1" dirty="0" err="1" smtClean="0">
                  <a:solidFill>
                    <a:srgbClr val="0068AC"/>
                  </a:solidFill>
                  <a:latin typeface="Lucida Bright" panose="02040602050505020304" pitchFamily="18" charset="0"/>
                </a:rPr>
                <a:t>gostaria</a:t>
              </a:r>
              <a:r>
                <a:rPr lang="es-ES" sz="900" b="1" dirty="0" smtClean="0">
                  <a:solidFill>
                    <a:srgbClr val="0068AC"/>
                  </a:solidFill>
                  <a:latin typeface="Lucida Bright" panose="02040602050505020304" pitchFamily="18" charset="0"/>
                </a:rPr>
                <a:t> de </a:t>
              </a:r>
              <a:r>
                <a:rPr lang="es-ES" sz="900" b="1" dirty="0" err="1" smtClean="0">
                  <a:solidFill>
                    <a:srgbClr val="0068AC"/>
                  </a:solidFill>
                  <a:latin typeface="Lucida Bright" panose="02040602050505020304" pitchFamily="18" charset="0"/>
                </a:rPr>
                <a:t>doar</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algum</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destes</a:t>
              </a:r>
              <a:r>
                <a:rPr lang="es-ES" sz="900" b="1" dirty="0" smtClean="0">
                  <a:solidFill>
                    <a:srgbClr val="0068AC"/>
                  </a:solidFill>
                  <a:latin typeface="Lucida Bright" panose="02040602050505020304" pitchFamily="18" charset="0"/>
                </a:rPr>
                <a:t> valores para o Instituto </a:t>
              </a:r>
              <a:r>
                <a:rPr lang="es-ES" sz="900" b="1" dirty="0" err="1" smtClean="0">
                  <a:solidFill>
                    <a:srgbClr val="0068AC"/>
                  </a:solidFill>
                  <a:latin typeface="Lucida Bright" panose="02040602050505020304" pitchFamily="18" charset="0"/>
                </a:rPr>
                <a:t>Ayrton</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Senna</a:t>
              </a:r>
              <a:r>
                <a:rPr lang="es-ES" sz="900" b="1" dirty="0" smtClean="0">
                  <a:solidFill>
                    <a:srgbClr val="0068AC"/>
                  </a:solidFill>
                  <a:latin typeface="Lucida Bright" panose="02040602050505020304" pitchFamily="18" charset="0"/>
                </a:rPr>
                <a:t>”?</a:t>
              </a:r>
              <a:endParaRPr lang="es-ES" sz="900" b="1" dirty="0">
                <a:solidFill>
                  <a:srgbClr val="0068AC"/>
                </a:solidFill>
                <a:latin typeface="Lucida Bright" panose="02040602050505020304" pitchFamily="18" charset="0"/>
              </a:endParaRPr>
            </a:p>
            <a:p>
              <a:pPr algn="just"/>
              <a:r>
                <a:rPr lang="es-ES" sz="900" dirty="0" smtClean="0">
                  <a:solidFill>
                    <a:srgbClr val="0068AC"/>
                  </a:solidFill>
                  <a:latin typeface="Lucida Bright" panose="02040602050505020304" pitchFamily="18" charset="0"/>
                </a:rPr>
                <a:t>O colaborador </a:t>
              </a:r>
              <a:r>
                <a:rPr lang="es-ES" sz="900" dirty="0" err="1" smtClean="0">
                  <a:solidFill>
                    <a:srgbClr val="0068AC"/>
                  </a:solidFill>
                  <a:latin typeface="Lucida Bright" panose="02040602050505020304" pitchFamily="18" charset="0"/>
                </a:rPr>
                <a:t>deve</a:t>
              </a:r>
              <a:r>
                <a:rPr lang="es-ES" sz="900" dirty="0" smtClean="0">
                  <a:solidFill>
                    <a:srgbClr val="0068AC"/>
                  </a:solidFill>
                  <a:latin typeface="Lucida Bright" panose="02040602050505020304" pitchFamily="18" charset="0"/>
                </a:rPr>
                <a:t> </a:t>
              </a:r>
              <a:r>
                <a:rPr lang="es-ES" sz="900" dirty="0" err="1" smtClean="0">
                  <a:solidFill>
                    <a:srgbClr val="0068AC"/>
                  </a:solidFill>
                  <a:latin typeface="Lucida Bright" panose="02040602050505020304" pitchFamily="18" charset="0"/>
                </a:rPr>
                <a:t>apontar</a:t>
              </a:r>
              <a:r>
                <a:rPr lang="es-ES" sz="900" dirty="0" smtClean="0">
                  <a:solidFill>
                    <a:srgbClr val="0068AC"/>
                  </a:solidFill>
                  <a:latin typeface="Lucida Bright" panose="02040602050505020304" pitchFamily="18" charset="0"/>
                </a:rPr>
                <a:t> os valores conforme descrito no folder </a:t>
              </a:r>
              <a:r>
                <a:rPr lang="es-ES" sz="900" dirty="0" err="1" smtClean="0">
                  <a:solidFill>
                    <a:srgbClr val="0068AC"/>
                  </a:solidFill>
                  <a:latin typeface="Lucida Bright" panose="02040602050505020304" pitchFamily="18" charset="0"/>
                </a:rPr>
                <a:t>em</a:t>
              </a:r>
              <a:r>
                <a:rPr lang="es-ES" sz="900" dirty="0" smtClean="0">
                  <a:solidFill>
                    <a:srgbClr val="0068AC"/>
                  </a:solidFill>
                  <a:latin typeface="Lucida Bright" panose="02040602050505020304" pitchFamily="18" charset="0"/>
                </a:rPr>
                <a:t>  cada PDV. </a:t>
              </a:r>
              <a:endParaRPr lang="es-ES" sz="900" dirty="0">
                <a:solidFill>
                  <a:srgbClr val="0068AC"/>
                </a:solidFill>
                <a:latin typeface="Lucida Bright" panose="02040602050505020304" pitchFamily="18" charset="0"/>
              </a:endParaRPr>
            </a:p>
          </p:txBody>
        </p:sp>
      </p:grpSp>
      <p:pic>
        <p:nvPicPr>
          <p:cNvPr id="59" name="Picture 58"/>
          <p:cNvPicPr>
            <a:picLocks noChangeAspect="1"/>
          </p:cNvPicPr>
          <p:nvPr/>
        </p:nvPicPr>
        <p:blipFill>
          <a:blip r:embed="rId4"/>
          <a:stretch>
            <a:fillRect/>
          </a:stretch>
        </p:blipFill>
        <p:spPr>
          <a:xfrm>
            <a:off x="7807149" y="4339145"/>
            <a:ext cx="781050" cy="419100"/>
          </a:xfrm>
          <a:prstGeom prst="rect">
            <a:avLst/>
          </a:prstGeom>
          <a:ln>
            <a:noFill/>
          </a:ln>
        </p:spPr>
      </p:pic>
      <p:pic>
        <p:nvPicPr>
          <p:cNvPr id="60" name="Picture 59"/>
          <p:cNvPicPr>
            <a:picLocks noChangeAspect="1"/>
          </p:cNvPicPr>
          <p:nvPr/>
        </p:nvPicPr>
        <p:blipFill>
          <a:blip r:embed="rId5"/>
          <a:stretch>
            <a:fillRect/>
          </a:stretch>
        </p:blipFill>
        <p:spPr>
          <a:xfrm>
            <a:off x="7224442" y="5860557"/>
            <a:ext cx="1344781" cy="463718"/>
          </a:xfrm>
          <a:prstGeom prst="rect">
            <a:avLst/>
          </a:prstGeom>
          <a:ln>
            <a:noFill/>
          </a:ln>
        </p:spPr>
      </p:pic>
      <p:sp>
        <p:nvSpPr>
          <p:cNvPr id="61" name="Explosion 2 60"/>
          <p:cNvSpPr/>
          <p:nvPr/>
        </p:nvSpPr>
        <p:spPr>
          <a:xfrm rot="2725679">
            <a:off x="5694775" y="3299851"/>
            <a:ext cx="914400" cy="914400"/>
          </a:xfrm>
          <a:prstGeom prst="irregularSeal2">
            <a:avLst/>
          </a:prstGeom>
          <a:solidFill>
            <a:srgbClr val="0358EF"/>
          </a:solidFill>
          <a:ln>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68AC"/>
              </a:solidFill>
            </a:endParaRPr>
          </a:p>
        </p:txBody>
      </p:sp>
      <p:pic>
        <p:nvPicPr>
          <p:cNvPr id="62" name="Picture 61"/>
          <p:cNvPicPr>
            <a:picLocks noChangeAspect="1"/>
          </p:cNvPicPr>
          <p:nvPr/>
        </p:nvPicPr>
        <p:blipFill>
          <a:blip r:embed="rId6"/>
          <a:stretch>
            <a:fillRect/>
          </a:stretch>
        </p:blipFill>
        <p:spPr>
          <a:xfrm>
            <a:off x="7251015" y="4339145"/>
            <a:ext cx="475897" cy="413279"/>
          </a:xfrm>
          <a:prstGeom prst="rect">
            <a:avLst/>
          </a:prstGeom>
          <a:ln>
            <a:noFill/>
          </a:ln>
        </p:spPr>
      </p:pic>
      <p:sp>
        <p:nvSpPr>
          <p:cNvPr id="63" name="TextBox 62"/>
          <p:cNvSpPr txBox="1"/>
          <p:nvPr/>
        </p:nvSpPr>
        <p:spPr>
          <a:xfrm>
            <a:off x="5792808" y="3611964"/>
            <a:ext cx="638316" cy="276999"/>
          </a:xfrm>
          <a:prstGeom prst="rect">
            <a:avLst/>
          </a:prstGeom>
          <a:noFill/>
          <a:ln>
            <a:noFill/>
          </a:ln>
        </p:spPr>
        <p:txBody>
          <a:bodyPr wrap="none" rtlCol="0">
            <a:spAutoFit/>
          </a:bodyPr>
          <a:lstStyle/>
          <a:p>
            <a:r>
              <a:rPr lang="en-US" sz="1200" b="1" dirty="0" smtClean="0">
                <a:solidFill>
                  <a:schemeClr val="bg1"/>
                </a:solidFill>
              </a:rPr>
              <a:t>NOVO</a:t>
            </a:r>
            <a:endParaRPr lang="pt-BR" sz="1200" b="1" dirty="0">
              <a:solidFill>
                <a:schemeClr val="bg1"/>
              </a:solidFill>
            </a:endParaRPr>
          </a:p>
        </p:txBody>
      </p:sp>
      <p:cxnSp>
        <p:nvCxnSpPr>
          <p:cNvPr id="3" name="Straight Arrow Connector 2"/>
          <p:cNvCxnSpPr>
            <a:endCxn id="57" idx="0"/>
          </p:cNvCxnSpPr>
          <p:nvPr/>
        </p:nvCxnSpPr>
        <p:spPr>
          <a:xfrm>
            <a:off x="8002095" y="3078426"/>
            <a:ext cx="0" cy="1045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588224" y="5257968"/>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l Callout 44"/>
          <p:cNvSpPr/>
          <p:nvPr/>
        </p:nvSpPr>
        <p:spPr>
          <a:xfrm>
            <a:off x="779513" y="3323739"/>
            <a:ext cx="5203930" cy="1008963"/>
          </a:xfrm>
          <a:prstGeom prst="wedgeEllipseCallout">
            <a:avLst>
              <a:gd name="adj1" fmla="val -21575"/>
              <a:gd name="adj2" fmla="val 6834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TextBox 45"/>
          <p:cNvSpPr txBox="1"/>
          <p:nvPr/>
        </p:nvSpPr>
        <p:spPr>
          <a:xfrm>
            <a:off x="1125029" y="3501656"/>
            <a:ext cx="4738855" cy="646331"/>
          </a:xfrm>
          <a:prstGeom prst="rect">
            <a:avLst/>
          </a:prstGeom>
          <a:noFill/>
        </p:spPr>
        <p:txBody>
          <a:bodyPr wrap="square" rtlCol="0">
            <a:spAutoFit/>
          </a:bodyPr>
          <a:lstStyle/>
          <a:p>
            <a:r>
              <a:rPr lang="en-US" sz="1200" dirty="0" smtClean="0">
                <a:solidFill>
                  <a:srgbClr val="0070C0"/>
                </a:solidFill>
              </a:rPr>
              <a:t>No </a:t>
            </a:r>
            <a:r>
              <a:rPr lang="en-US" sz="1200" dirty="0" err="1" smtClean="0">
                <a:solidFill>
                  <a:srgbClr val="0070C0"/>
                </a:solidFill>
              </a:rPr>
              <a:t>momento</a:t>
            </a:r>
            <a:r>
              <a:rPr lang="en-US" sz="1200" dirty="0" smtClean="0">
                <a:solidFill>
                  <a:srgbClr val="0070C0"/>
                </a:solidFill>
              </a:rPr>
              <a:t> do </a:t>
            </a:r>
            <a:r>
              <a:rPr lang="en-US" sz="1200" dirty="0" err="1" smtClean="0">
                <a:solidFill>
                  <a:srgbClr val="0070C0"/>
                </a:solidFill>
              </a:rPr>
              <a:t>cliente</a:t>
            </a:r>
            <a:r>
              <a:rPr lang="en-US" sz="1200" dirty="0" smtClean="0">
                <a:solidFill>
                  <a:srgbClr val="0070C0"/>
                </a:solidFill>
              </a:rPr>
              <a:t> </a:t>
            </a:r>
            <a:r>
              <a:rPr lang="en-US" sz="1200" dirty="0" err="1" smtClean="0">
                <a:solidFill>
                  <a:srgbClr val="0070C0"/>
                </a:solidFill>
              </a:rPr>
              <a:t>apresentar</a:t>
            </a:r>
            <a:r>
              <a:rPr lang="en-US" sz="1200" dirty="0" smtClean="0">
                <a:solidFill>
                  <a:srgbClr val="0070C0"/>
                </a:solidFill>
              </a:rPr>
              <a:t> a forma de </a:t>
            </a:r>
            <a:r>
              <a:rPr lang="en-US" sz="1200" dirty="0" err="1" smtClean="0">
                <a:solidFill>
                  <a:srgbClr val="0070C0"/>
                </a:solidFill>
              </a:rPr>
              <a:t>pagamento</a:t>
            </a:r>
            <a:r>
              <a:rPr lang="en-US" sz="1200" dirty="0" smtClean="0">
                <a:solidFill>
                  <a:srgbClr val="0070C0"/>
                </a:solidFill>
              </a:rPr>
              <a:t> </a:t>
            </a:r>
            <a:r>
              <a:rPr lang="en-US" sz="1200" dirty="0" err="1" smtClean="0">
                <a:solidFill>
                  <a:srgbClr val="0070C0"/>
                </a:solidFill>
              </a:rPr>
              <a:t>como</a:t>
            </a:r>
            <a:r>
              <a:rPr lang="en-US" sz="1200" dirty="0" smtClean="0">
                <a:solidFill>
                  <a:srgbClr val="0070C0"/>
                </a:solidFill>
              </a:rPr>
              <a:t> </a:t>
            </a:r>
            <a:r>
              <a:rPr lang="en-US" sz="1200" dirty="0" err="1" smtClean="0">
                <a:solidFill>
                  <a:srgbClr val="0070C0"/>
                </a:solidFill>
              </a:rPr>
              <a:t>sendo</a:t>
            </a:r>
            <a:r>
              <a:rPr lang="en-US" sz="1200" dirty="0" smtClean="0">
                <a:solidFill>
                  <a:srgbClr val="0070C0"/>
                </a:solidFill>
              </a:rPr>
              <a:t> </a:t>
            </a:r>
            <a:r>
              <a:rPr lang="en-US" sz="1200" dirty="0" err="1" smtClean="0">
                <a:solidFill>
                  <a:srgbClr val="0070C0"/>
                </a:solidFill>
              </a:rPr>
              <a:t>cartão</a:t>
            </a:r>
            <a:r>
              <a:rPr lang="en-US" sz="1200" dirty="0" smtClean="0">
                <a:solidFill>
                  <a:srgbClr val="0070C0"/>
                </a:solidFill>
              </a:rPr>
              <a:t>, </a:t>
            </a:r>
            <a:r>
              <a:rPr lang="en-US" sz="1200" dirty="0" err="1" smtClean="0">
                <a:solidFill>
                  <a:srgbClr val="0070C0"/>
                </a:solidFill>
              </a:rPr>
              <a:t>dizer</a:t>
            </a:r>
            <a:r>
              <a:rPr lang="en-US" sz="1200" dirty="0" smtClean="0">
                <a:solidFill>
                  <a:srgbClr val="0070C0"/>
                </a:solidFill>
              </a:rPr>
              <a:t>: </a:t>
            </a:r>
            <a:r>
              <a:rPr lang="en-US" sz="1200" b="1" dirty="0" smtClean="0">
                <a:solidFill>
                  <a:srgbClr val="0070C0"/>
                </a:solidFill>
              </a:rPr>
              <a:t>- </a:t>
            </a:r>
            <a:r>
              <a:rPr lang="en-US" sz="1200" b="1" dirty="0" err="1" smtClean="0">
                <a:solidFill>
                  <a:srgbClr val="0070C0"/>
                </a:solidFill>
              </a:rPr>
              <a:t>Débito</a:t>
            </a:r>
            <a:r>
              <a:rPr lang="en-US" sz="1200" b="1" dirty="0" smtClean="0">
                <a:solidFill>
                  <a:srgbClr val="0070C0"/>
                </a:solidFill>
              </a:rPr>
              <a:t>, </a:t>
            </a:r>
            <a:r>
              <a:rPr lang="en-US" sz="1200" b="1" dirty="0" err="1" smtClean="0">
                <a:solidFill>
                  <a:srgbClr val="0070C0"/>
                </a:solidFill>
              </a:rPr>
              <a:t>sr</a:t>
            </a:r>
            <a:r>
              <a:rPr lang="en-US" sz="1200" b="1" dirty="0" smtClean="0">
                <a:solidFill>
                  <a:srgbClr val="0070C0"/>
                </a:solidFill>
              </a:rPr>
              <a:t>(a)?</a:t>
            </a:r>
          </a:p>
          <a:p>
            <a:r>
              <a:rPr lang="en-US" sz="1200" dirty="0" err="1" smtClean="0">
                <a:solidFill>
                  <a:srgbClr val="0070C0"/>
                </a:solidFill>
              </a:rPr>
              <a:t>Sempre</a:t>
            </a:r>
            <a:r>
              <a:rPr lang="en-US" sz="1200" dirty="0" smtClean="0">
                <a:solidFill>
                  <a:srgbClr val="0070C0"/>
                </a:solidFill>
              </a:rPr>
              <a:t> </a:t>
            </a:r>
            <a:r>
              <a:rPr lang="en-US" sz="1200" dirty="0" err="1" smtClean="0">
                <a:solidFill>
                  <a:srgbClr val="0070C0"/>
                </a:solidFill>
              </a:rPr>
              <a:t>induzir</a:t>
            </a:r>
            <a:r>
              <a:rPr lang="en-US" sz="1200" dirty="0" smtClean="0">
                <a:solidFill>
                  <a:srgbClr val="0070C0"/>
                </a:solidFill>
              </a:rPr>
              <a:t> a </a:t>
            </a:r>
            <a:r>
              <a:rPr lang="en-US" sz="1200" dirty="0" err="1" smtClean="0">
                <a:solidFill>
                  <a:srgbClr val="0070C0"/>
                </a:solidFill>
              </a:rPr>
              <a:t>venda</a:t>
            </a:r>
            <a:r>
              <a:rPr lang="en-US" sz="1200" dirty="0" smtClean="0">
                <a:solidFill>
                  <a:srgbClr val="0070C0"/>
                </a:solidFill>
              </a:rPr>
              <a:t> com </a:t>
            </a:r>
            <a:r>
              <a:rPr lang="en-US" sz="1200" dirty="0" err="1" smtClean="0">
                <a:solidFill>
                  <a:srgbClr val="0070C0"/>
                </a:solidFill>
              </a:rPr>
              <a:t>cartão</a:t>
            </a:r>
            <a:r>
              <a:rPr lang="en-US" sz="1200" dirty="0" smtClean="0">
                <a:solidFill>
                  <a:srgbClr val="0070C0"/>
                </a:solidFill>
              </a:rPr>
              <a:t> </a:t>
            </a:r>
            <a:r>
              <a:rPr lang="en-US" sz="1200" dirty="0" err="1" smtClean="0">
                <a:solidFill>
                  <a:srgbClr val="0070C0"/>
                </a:solidFill>
              </a:rPr>
              <a:t>por</a:t>
            </a:r>
            <a:r>
              <a:rPr lang="en-US" sz="1200" dirty="0" smtClean="0">
                <a:solidFill>
                  <a:srgbClr val="0070C0"/>
                </a:solidFill>
              </a:rPr>
              <a:t> </a:t>
            </a:r>
            <a:r>
              <a:rPr lang="en-US" sz="1200" dirty="0" err="1" smtClean="0">
                <a:solidFill>
                  <a:srgbClr val="0070C0"/>
                </a:solidFill>
              </a:rPr>
              <a:t>meio</a:t>
            </a:r>
            <a:r>
              <a:rPr lang="en-US" sz="1200" dirty="0" smtClean="0">
                <a:solidFill>
                  <a:srgbClr val="0070C0"/>
                </a:solidFill>
              </a:rPr>
              <a:t> do </a:t>
            </a:r>
            <a:r>
              <a:rPr lang="en-US" sz="1200" dirty="0" err="1" smtClean="0">
                <a:solidFill>
                  <a:srgbClr val="0070C0"/>
                </a:solidFill>
              </a:rPr>
              <a:t>débito</a:t>
            </a:r>
            <a:r>
              <a:rPr lang="en-US" sz="1200" dirty="0" smtClean="0">
                <a:solidFill>
                  <a:srgbClr val="0070C0"/>
                </a:solidFill>
              </a:rPr>
              <a:t>.</a:t>
            </a:r>
            <a:endParaRPr lang="pt-BR" sz="1200" dirty="0">
              <a:solidFill>
                <a:srgbClr val="0070C0"/>
              </a:solidFill>
            </a:endParaRPr>
          </a:p>
        </p:txBody>
      </p:sp>
      <p:cxnSp>
        <p:nvCxnSpPr>
          <p:cNvPr id="4" name="Straight Arrow Connector 3"/>
          <p:cNvCxnSpPr/>
          <p:nvPr/>
        </p:nvCxnSpPr>
        <p:spPr>
          <a:xfrm flipH="1">
            <a:off x="567740" y="5272861"/>
            <a:ext cx="1878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25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Título"/>
          <p:cNvSpPr>
            <a:spLocks noGrp="1"/>
          </p:cNvSpPr>
          <p:nvPr>
            <p:ph type="title"/>
          </p:nvPr>
        </p:nvSpPr>
        <p:spPr>
          <a:xfrm>
            <a:off x="2133600" y="166346"/>
            <a:ext cx="6202017" cy="721552"/>
          </a:xfrm>
        </p:spPr>
        <p:txBody>
          <a:bodyPr>
            <a:normAutofit fontScale="90000"/>
          </a:bodyPr>
          <a:lstStyle/>
          <a:p>
            <a:r>
              <a:rPr lang="es-MX" dirty="0"/>
              <a:t>Técnicas de venda Tradicional</a:t>
            </a:r>
            <a:br>
              <a:rPr lang="es-MX" dirty="0"/>
            </a:br>
            <a:r>
              <a:rPr lang="es-MX" sz="1400" dirty="0"/>
              <a:t>BRA-GR-TV-VIP-00</a:t>
            </a:r>
            <a:br>
              <a:rPr lang="es-MX" sz="1400" dirty="0"/>
            </a:br>
            <a:r>
              <a:rPr lang="es-MX" dirty="0" smtClean="0"/>
              <a:t>BILHETERIA – PASSE ANUAL E VENDA PELA INTERNET</a:t>
            </a:r>
            <a:endParaRPr lang="es-MX" sz="1300" dirty="0">
              <a:solidFill>
                <a:srgbClr val="FF0000"/>
              </a:solidFill>
            </a:endParaRPr>
          </a:p>
        </p:txBody>
      </p:sp>
      <p:grpSp>
        <p:nvGrpSpPr>
          <p:cNvPr id="21" name="92 Grupo"/>
          <p:cNvGrpSpPr/>
          <p:nvPr/>
        </p:nvGrpSpPr>
        <p:grpSpPr>
          <a:xfrm>
            <a:off x="1665060" y="1025397"/>
            <a:ext cx="5880720" cy="2455639"/>
            <a:chOff x="3108082" y="950702"/>
            <a:chExt cx="5176184" cy="2154958"/>
          </a:xfrm>
        </p:grpSpPr>
        <p:sp>
          <p:nvSpPr>
            <p:cNvPr id="22" name="97 Rectángulo redondeado"/>
            <p:cNvSpPr/>
            <p:nvPr/>
          </p:nvSpPr>
          <p:spPr>
            <a:xfrm>
              <a:off x="3108082" y="950702"/>
              <a:ext cx="5176184" cy="2154958"/>
            </a:xfrm>
            <a:prstGeom prst="roundRect">
              <a:avLst/>
            </a:prstGeom>
            <a:solidFill>
              <a:schemeClr val="bg1">
                <a:lumMod val="75000"/>
                <a:lumOff val="25000"/>
              </a:schemeClr>
            </a:solid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23" name="99 CuadroTexto"/>
            <p:cNvSpPr txBox="1"/>
            <p:nvPr/>
          </p:nvSpPr>
          <p:spPr>
            <a:xfrm>
              <a:off x="3123669" y="2235568"/>
              <a:ext cx="1341758" cy="567191"/>
            </a:xfrm>
            <a:prstGeom prst="rect">
              <a:avLst/>
            </a:prstGeom>
            <a:noFill/>
            <a:ln>
              <a:noFill/>
            </a:ln>
          </p:spPr>
          <p:txBody>
            <a:bodyPr wrap="square" rtlCol="0">
              <a:spAutoFit/>
            </a:bodyPr>
            <a:lstStyle/>
            <a:p>
              <a:r>
                <a:rPr lang="es-MX" sz="900" dirty="0" smtClean="0">
                  <a:solidFill>
                    <a:srgbClr val="0070C0"/>
                  </a:solidFill>
                  <a:latin typeface="Lucida Bright" panose="02040602050505020304" pitchFamily="18" charset="0"/>
                </a:rPr>
                <a:t>Marcar no sistema </a:t>
              </a:r>
            </a:p>
            <a:p>
              <a:r>
                <a:rPr lang="es-MX" sz="900" dirty="0" smtClean="0">
                  <a:solidFill>
                    <a:srgbClr val="0070C0"/>
                  </a:solidFill>
                  <a:latin typeface="Lucida Bright" panose="02040602050505020304" pitchFamily="18" charset="0"/>
                </a:rPr>
                <a:t>enquantoo cliente </a:t>
              </a:r>
            </a:p>
            <a:p>
              <a:r>
                <a:rPr lang="es-MX" sz="900" dirty="0" smtClean="0">
                  <a:solidFill>
                    <a:srgbClr val="0070C0"/>
                  </a:solidFill>
                  <a:latin typeface="Lucida Bright" panose="02040602050505020304" pitchFamily="18" charset="0"/>
                </a:rPr>
                <a:t>cita o nome e </a:t>
              </a:r>
            </a:p>
            <a:p>
              <a:r>
                <a:rPr lang="es-MX" sz="900" dirty="0" smtClean="0">
                  <a:solidFill>
                    <a:srgbClr val="0070C0"/>
                  </a:solidFill>
                  <a:latin typeface="Lucida Bright" panose="02040602050505020304" pitchFamily="18" charset="0"/>
                </a:rPr>
                <a:t>horário do filme. </a:t>
              </a:r>
            </a:p>
          </p:txBody>
        </p:sp>
      </p:grpSp>
      <p:sp>
        <p:nvSpPr>
          <p:cNvPr id="32" name="48 Rectángulo"/>
          <p:cNvSpPr/>
          <p:nvPr/>
        </p:nvSpPr>
        <p:spPr>
          <a:xfrm>
            <a:off x="2716204" y="1320150"/>
            <a:ext cx="4829576" cy="1892826"/>
          </a:xfrm>
          <a:prstGeom prst="rect">
            <a:avLst/>
          </a:prstGeom>
        </p:spPr>
        <p:txBody>
          <a:bodyPr wrap="square">
            <a:spAutoFit/>
          </a:bodyPr>
          <a:lstStyle/>
          <a:p>
            <a:pPr algn="just"/>
            <a:r>
              <a:rPr lang="es-MX" sz="900" dirty="0">
                <a:solidFill>
                  <a:srgbClr val="0070C0"/>
                </a:solidFill>
                <a:latin typeface="Lucida Bright" panose="02040602050505020304" pitchFamily="18" charset="0"/>
              </a:rPr>
              <a:t>Perguntar: </a:t>
            </a:r>
            <a:r>
              <a:rPr lang="es-MX" sz="900" b="1" dirty="0">
                <a:solidFill>
                  <a:srgbClr val="0070C0"/>
                </a:solidFill>
                <a:latin typeface="Lucida Bright" panose="02040602050505020304" pitchFamily="18" charset="0"/>
              </a:rPr>
              <a:t>“Para qual sessão o(a) Sr(a) gostaria de assistir?</a:t>
            </a:r>
          </a:p>
          <a:p>
            <a:pPr algn="just"/>
            <a:r>
              <a:rPr lang="es-MX" sz="900" dirty="0">
                <a:solidFill>
                  <a:srgbClr val="0070C0"/>
                </a:solidFill>
                <a:latin typeface="Lucida Bright" panose="02040602050505020304" pitchFamily="18" charset="0"/>
              </a:rPr>
              <a:t>Tipos de respostas do cliente:</a:t>
            </a:r>
          </a:p>
          <a:p>
            <a:pPr marL="365125" lvl="1" indent="-182563" algn="just">
              <a:buFont typeface="+mj-lt"/>
              <a:buAutoNum type="alphaLcParenR"/>
            </a:pPr>
            <a:r>
              <a:rPr lang="es-MX" sz="900" dirty="0">
                <a:solidFill>
                  <a:srgbClr val="0070C0"/>
                </a:solidFill>
                <a:latin typeface="Lucida Bright" panose="02040602050505020304" pitchFamily="18" charset="0"/>
              </a:rPr>
              <a:t>O Cliente solicita o filme e a sessão. Marcar o que o cliente pediu.</a:t>
            </a:r>
          </a:p>
          <a:p>
            <a:pPr marL="365125" lvl="1" indent="-182563" algn="just">
              <a:buFont typeface="+mj-lt"/>
              <a:buAutoNum type="alphaLcParenR"/>
            </a:pPr>
            <a:r>
              <a:rPr lang="es-MX" sz="900" dirty="0">
                <a:solidFill>
                  <a:srgbClr val="0070C0"/>
                </a:solidFill>
                <a:latin typeface="Lucida Bright" panose="02040602050505020304" pitchFamily="18" charset="0"/>
              </a:rPr>
              <a:t>O Cliente solicita o filme sem hor</a:t>
            </a:r>
            <a:r>
              <a:rPr lang="pt-BR" sz="900" dirty="0">
                <a:solidFill>
                  <a:srgbClr val="0070C0"/>
                </a:solidFill>
                <a:latin typeface="Lucida Bright" panose="02040602050505020304" pitchFamily="18" charset="0"/>
              </a:rPr>
              <a:t>á</a:t>
            </a:r>
            <a:r>
              <a:rPr lang="es-MX" sz="900" dirty="0">
                <a:solidFill>
                  <a:srgbClr val="0070C0"/>
                </a:solidFill>
                <a:latin typeface="Lucida Bright" panose="02040602050505020304" pitchFamily="18" charset="0"/>
              </a:rPr>
              <a:t>rio. Dizer: </a:t>
            </a:r>
            <a:r>
              <a:rPr lang="es-MX" sz="900" b="1" dirty="0">
                <a:solidFill>
                  <a:srgbClr val="0070C0"/>
                </a:solidFill>
                <a:latin typeface="Lucida Bright" panose="02040602050505020304" pitchFamily="18" charset="0"/>
              </a:rPr>
              <a:t>“Nós temos Sr(a) </a:t>
            </a:r>
            <a:r>
              <a:rPr lang="en-US" sz="900" b="1" dirty="0" smtClean="0">
                <a:solidFill>
                  <a:srgbClr val="0070C0"/>
                </a:solidFill>
                <a:latin typeface="Lucida Bright" panose="02040602050505020304" pitchFamily="18" charset="0"/>
              </a:rPr>
              <a:t>nos horários (as </a:t>
            </a:r>
            <a:r>
              <a:rPr lang="en-US" sz="900" b="1" dirty="0">
                <a:solidFill>
                  <a:srgbClr val="0070C0"/>
                </a:solidFill>
                <a:latin typeface="Lucida Bright" panose="02040602050505020304" pitchFamily="18" charset="0"/>
              </a:rPr>
              <a:t>xxx </a:t>
            </a:r>
            <a:r>
              <a:rPr lang="en-US" sz="900" b="1" dirty="0" smtClean="0">
                <a:solidFill>
                  <a:srgbClr val="0070C0"/>
                </a:solidFill>
                <a:latin typeface="Lucida Bright" panose="02040602050505020304" pitchFamily="18" charset="0"/>
              </a:rPr>
              <a:t>horas) </a:t>
            </a:r>
            <a:r>
              <a:rPr lang="en-US" sz="900" b="1" dirty="0">
                <a:solidFill>
                  <a:srgbClr val="0070C0"/>
                </a:solidFill>
                <a:latin typeface="Lucida Bright" panose="02040602050505020304" pitchFamily="18" charset="0"/>
              </a:rPr>
              <a:t>nas salas (mencionar os tipos de salas</a:t>
            </a:r>
            <a:r>
              <a:rPr lang="en-US" sz="900" b="1" dirty="0" smtClean="0">
                <a:solidFill>
                  <a:srgbClr val="0070C0"/>
                </a:solidFill>
                <a:latin typeface="Lucida Bright" panose="02040602050505020304" pitchFamily="18" charset="0"/>
              </a:rPr>
              <a:t>).</a:t>
            </a:r>
          </a:p>
          <a:p>
            <a:pPr marL="365125" lvl="1" indent="-182563" algn="just">
              <a:buFont typeface="+mj-lt"/>
              <a:buAutoNum type="alphaLcParenR"/>
            </a:pPr>
            <a:r>
              <a:rPr lang="es-MX" sz="900" dirty="0" smtClean="0">
                <a:solidFill>
                  <a:srgbClr val="0070C0"/>
                </a:solidFill>
                <a:latin typeface="Lucida Bright" panose="02040602050505020304" pitchFamily="18" charset="0"/>
              </a:rPr>
              <a:t>O </a:t>
            </a:r>
            <a:r>
              <a:rPr lang="es-MX" sz="900" dirty="0">
                <a:solidFill>
                  <a:srgbClr val="0070C0"/>
                </a:solidFill>
                <a:latin typeface="Lucida Bright" panose="02040602050505020304" pitchFamily="18" charset="0"/>
              </a:rPr>
              <a:t>Cliente solicita o horário, sem filme. Dizer: </a:t>
            </a:r>
            <a:r>
              <a:rPr lang="es-MX" sz="900" b="1" dirty="0">
                <a:solidFill>
                  <a:srgbClr val="0070C0"/>
                </a:solidFill>
                <a:latin typeface="Lucida Bright" panose="02040602050505020304" pitchFamily="18" charset="0"/>
              </a:rPr>
              <a:t>“Nós temos Sr(a) </a:t>
            </a:r>
            <a:r>
              <a:rPr lang="en-US" sz="900" b="1" dirty="0">
                <a:solidFill>
                  <a:srgbClr val="0070C0"/>
                </a:solidFill>
                <a:latin typeface="Lucida Bright" panose="02040602050505020304" pitchFamily="18" charset="0"/>
              </a:rPr>
              <a:t>os filmes (mencionar os nomes dos filmes) as xxx horas nas salas (mencionar os tipos de salas).</a:t>
            </a:r>
            <a:endParaRPr lang="es-MX" sz="900" dirty="0">
              <a:solidFill>
                <a:srgbClr val="0070C0"/>
              </a:solidFill>
              <a:latin typeface="Lucida Bright" panose="02040602050505020304" pitchFamily="18" charset="0"/>
            </a:endParaRPr>
          </a:p>
          <a:p>
            <a:pPr marL="365125" lvl="1" indent="-182563" algn="just">
              <a:buFont typeface="+mj-lt"/>
              <a:buAutoNum type="alphaLcParenR"/>
            </a:pPr>
            <a:r>
              <a:rPr lang="es-MX" sz="900" dirty="0">
                <a:solidFill>
                  <a:srgbClr val="0070C0"/>
                </a:solidFill>
                <a:latin typeface="Lucida Bright" panose="02040602050505020304" pitchFamily="18" charset="0"/>
              </a:rPr>
              <a:t>O Cliente solicita recomendações do filme. Dizer: </a:t>
            </a:r>
            <a:r>
              <a:rPr lang="es-MX" sz="900" b="1" dirty="0">
                <a:solidFill>
                  <a:srgbClr val="0070C0"/>
                </a:solidFill>
                <a:latin typeface="Lucida Bright" panose="02040602050505020304" pitchFamily="18" charset="0"/>
              </a:rPr>
              <a:t>“As estréias da semana são: “O(s) filme(s) </a:t>
            </a:r>
            <a:r>
              <a:rPr lang="es-MX" sz="900" b="1" dirty="0" smtClean="0">
                <a:solidFill>
                  <a:srgbClr val="0070C0"/>
                </a:solidFill>
                <a:latin typeface="Lucida Bright" panose="02040602050505020304" pitchFamily="18" charset="0"/>
              </a:rPr>
              <a:t>xxxx”</a:t>
            </a:r>
            <a:r>
              <a:rPr lang="es-MX" sz="900" dirty="0" smtClean="0">
                <a:solidFill>
                  <a:srgbClr val="0070C0"/>
                </a:solidFill>
                <a:latin typeface="Lucida Bright" panose="02040602050505020304" pitchFamily="18" charset="0"/>
              </a:rPr>
              <a:t>.</a:t>
            </a:r>
            <a:endParaRPr lang="es-MX" sz="900" dirty="0">
              <a:solidFill>
                <a:srgbClr val="0070C0"/>
              </a:solidFill>
              <a:latin typeface="Lucida Bright" panose="02040602050505020304" pitchFamily="18" charset="0"/>
            </a:endParaRPr>
          </a:p>
          <a:p>
            <a:pPr marL="182562" lvl="1" algn="just"/>
            <a:endParaRPr lang="es-ES" sz="900" dirty="0" smtClean="0">
              <a:solidFill>
                <a:srgbClr val="0070C0"/>
              </a:solidFill>
              <a:latin typeface="Lucida Bright" panose="02040602050505020304" pitchFamily="18" charset="0"/>
            </a:endParaRPr>
          </a:p>
          <a:p>
            <a:pPr marL="182562" lvl="1" algn="just"/>
            <a:r>
              <a:rPr lang="es-ES" sz="900" dirty="0">
                <a:solidFill>
                  <a:srgbClr val="0070C0"/>
                </a:solidFill>
                <a:latin typeface="Lucida Bright" panose="02040602050505020304" pitchFamily="18" charset="0"/>
              </a:rPr>
              <a:t>Nota: Conceito Tradicional: </a:t>
            </a:r>
            <a:r>
              <a:rPr lang="es-ES" sz="900" dirty="0">
                <a:solidFill>
                  <a:srgbClr val="0068AC"/>
                </a:solidFill>
                <a:latin typeface="Lucida Bright" panose="02040602050505020304" pitchFamily="18" charset="0"/>
              </a:rPr>
              <a:t>Deve-se maximizar o formato de filme na seguinte ordem: 4DX, 3D e Macro XE.</a:t>
            </a:r>
            <a:endParaRPr lang="es-MX" sz="900" dirty="0">
              <a:solidFill>
                <a:srgbClr val="0068AC"/>
              </a:solidFill>
              <a:latin typeface="Lucida Bright" panose="02040602050505020304" pitchFamily="18" charset="0"/>
            </a:endParaRPr>
          </a:p>
        </p:txBody>
      </p:sp>
      <p:pic>
        <p:nvPicPr>
          <p:cNvPr id="33" name="6 Imagen" descr="DSC01733l"/>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8536" y="1748646"/>
            <a:ext cx="936208" cy="637428"/>
          </a:xfrm>
          <a:prstGeom prst="rect">
            <a:avLst/>
          </a:prstGeom>
          <a:noFill/>
          <a:ln>
            <a:noFill/>
          </a:ln>
        </p:spPr>
      </p:pic>
      <p:cxnSp>
        <p:nvCxnSpPr>
          <p:cNvPr id="36" name="122 Conector recto de flecha"/>
          <p:cNvCxnSpPr/>
          <p:nvPr/>
        </p:nvCxnSpPr>
        <p:spPr>
          <a:xfrm>
            <a:off x="3275856" y="3452644"/>
            <a:ext cx="0" cy="500188"/>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pic>
        <p:nvPicPr>
          <p:cNvPr id="54" name="48 Imagen" descr="DSC01738l"/>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8486" y="4139690"/>
            <a:ext cx="854232" cy="569876"/>
          </a:xfrm>
          <a:prstGeom prst="rect">
            <a:avLst/>
          </a:prstGeom>
          <a:noFill/>
          <a:ln>
            <a:noFill/>
          </a:ln>
        </p:spPr>
      </p:pic>
      <p:grpSp>
        <p:nvGrpSpPr>
          <p:cNvPr id="62" name="138 Grupo"/>
          <p:cNvGrpSpPr/>
          <p:nvPr/>
        </p:nvGrpSpPr>
        <p:grpSpPr>
          <a:xfrm>
            <a:off x="605014" y="1893537"/>
            <a:ext cx="457200" cy="457200"/>
            <a:chOff x="4288379" y="6218736"/>
            <a:chExt cx="457200" cy="457200"/>
          </a:xfrm>
        </p:grpSpPr>
        <p:sp>
          <p:nvSpPr>
            <p:cNvPr id="67"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68"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E</a:t>
              </a:r>
            </a:p>
          </p:txBody>
        </p:sp>
      </p:grpSp>
      <p:cxnSp>
        <p:nvCxnSpPr>
          <p:cNvPr id="69" name="119 Conector recto de flecha"/>
          <p:cNvCxnSpPr/>
          <p:nvPr/>
        </p:nvCxnSpPr>
        <p:spPr>
          <a:xfrm>
            <a:off x="1060039" y="2122136"/>
            <a:ext cx="605021" cy="3606"/>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0" name="169 Rectángulo"/>
          <p:cNvSpPr/>
          <p:nvPr/>
        </p:nvSpPr>
        <p:spPr>
          <a:xfrm>
            <a:off x="1060039" y="6395590"/>
            <a:ext cx="7813849" cy="369332"/>
          </a:xfrm>
          <a:prstGeom prst="rect">
            <a:avLst/>
          </a:prstGeom>
        </p:spPr>
        <p:txBody>
          <a:bodyPr wrap="square">
            <a:spAutoFit/>
          </a:bodyPr>
          <a:lstStyle/>
          <a:p>
            <a:pPr algn="just"/>
            <a:r>
              <a:rPr lang="es-MX" sz="900" dirty="0" smtClean="0">
                <a:solidFill>
                  <a:srgbClr val="0070C0"/>
                </a:solidFill>
                <a:latin typeface="Lucida Bright" panose="02040602050505020304" pitchFamily="18" charset="0"/>
              </a:rPr>
              <a:t>Notas: Caso o filme escolhido pelo cliente seja classificação 18 anos, solicitar um documento de identificação para verificar a maioridade.</a:t>
            </a:r>
          </a:p>
          <a:p>
            <a:pPr algn="just"/>
            <a:r>
              <a:rPr lang="es-MX" sz="900" dirty="0" smtClean="0">
                <a:solidFill>
                  <a:srgbClr val="0070C0"/>
                </a:solidFill>
                <a:latin typeface="Lucida Bright" panose="02040602050505020304" pitchFamily="18" charset="0"/>
              </a:rPr>
              <a:t>Clientes que apresentarem o passe anual, explicar </a:t>
            </a:r>
            <a:r>
              <a:rPr lang="es-MX" sz="900" dirty="0">
                <a:solidFill>
                  <a:srgbClr val="0070C0"/>
                </a:solidFill>
                <a:latin typeface="Lucida Bright" panose="02040602050505020304" pitchFamily="18" charset="0"/>
              </a:rPr>
              <a:t>a </a:t>
            </a:r>
            <a:r>
              <a:rPr lang="es-MX" sz="900" dirty="0" smtClean="0">
                <a:solidFill>
                  <a:srgbClr val="0070C0"/>
                </a:solidFill>
                <a:latin typeface="Lucida Bright" panose="02040602050505020304" pitchFamily="18" charset="0"/>
              </a:rPr>
              <a:t>restrição vigente, se necessário.</a:t>
            </a:r>
            <a:endParaRPr lang="es-MX" sz="900" dirty="0">
              <a:solidFill>
                <a:srgbClr val="0070C0"/>
              </a:solidFill>
              <a:latin typeface="Lucida Bright" panose="02040602050505020304" pitchFamily="18" charset="0"/>
            </a:endParaRPr>
          </a:p>
        </p:txBody>
      </p:sp>
      <p:grpSp>
        <p:nvGrpSpPr>
          <p:cNvPr id="35" name="138 Grupo"/>
          <p:cNvGrpSpPr/>
          <p:nvPr/>
        </p:nvGrpSpPr>
        <p:grpSpPr>
          <a:xfrm>
            <a:off x="7439643" y="4812580"/>
            <a:ext cx="457200" cy="457200"/>
            <a:chOff x="4288379" y="6218736"/>
            <a:chExt cx="457200" cy="457200"/>
          </a:xfrm>
        </p:grpSpPr>
        <p:sp>
          <p:nvSpPr>
            <p:cNvPr id="37"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38"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F</a:t>
              </a:r>
            </a:p>
          </p:txBody>
        </p:sp>
      </p:grpSp>
      <p:sp>
        <p:nvSpPr>
          <p:cNvPr id="28" name="CaixaDeTexto 53"/>
          <p:cNvSpPr txBox="1"/>
          <p:nvPr/>
        </p:nvSpPr>
        <p:spPr>
          <a:xfrm>
            <a:off x="7793988" y="710426"/>
            <a:ext cx="1354858"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1.3</a:t>
            </a:r>
            <a:endParaRPr lang="pt-BR" sz="1300" b="1" dirty="0">
              <a:solidFill>
                <a:srgbClr val="0068AC"/>
              </a:solidFill>
            </a:endParaRPr>
          </a:p>
          <a:p>
            <a:r>
              <a:rPr lang="en-US" sz="1300" b="1" dirty="0" err="1" smtClean="0">
                <a:solidFill>
                  <a:srgbClr val="0068AC"/>
                </a:solidFill>
              </a:rPr>
              <a:t>Fevereiro</a:t>
            </a:r>
            <a:r>
              <a:rPr lang="en-US" sz="1300" b="1" dirty="0" smtClean="0">
                <a:solidFill>
                  <a:srgbClr val="0068AC"/>
                </a:solidFill>
              </a:rPr>
              <a:t>/2017</a:t>
            </a:r>
            <a:endParaRPr lang="pt-BR" sz="1300" b="1" dirty="0">
              <a:solidFill>
                <a:srgbClr val="0068AC"/>
              </a:solidFill>
            </a:endParaRPr>
          </a:p>
        </p:txBody>
      </p:sp>
      <p:grpSp>
        <p:nvGrpSpPr>
          <p:cNvPr id="43" name="147 Grupo"/>
          <p:cNvGrpSpPr/>
          <p:nvPr/>
        </p:nvGrpSpPr>
        <p:grpSpPr>
          <a:xfrm>
            <a:off x="4932040" y="3952832"/>
            <a:ext cx="1894031" cy="2232248"/>
            <a:chOff x="221232" y="2383632"/>
            <a:chExt cx="2303040" cy="2232248"/>
          </a:xfrm>
          <a:noFill/>
        </p:grpSpPr>
        <p:sp>
          <p:nvSpPr>
            <p:cNvPr id="44"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45" name="4 CuadroTexto"/>
            <p:cNvSpPr txBox="1"/>
            <p:nvPr/>
          </p:nvSpPr>
          <p:spPr>
            <a:xfrm>
              <a:off x="293240" y="3040141"/>
              <a:ext cx="2180508" cy="1061829"/>
            </a:xfrm>
            <a:prstGeom prst="rect">
              <a:avLst/>
            </a:prstGeom>
            <a:grpFill/>
            <a:ln>
              <a:noFill/>
            </a:ln>
          </p:spPr>
          <p:txBody>
            <a:bodyPr wrap="square" rtlCol="0">
              <a:spAutoFit/>
            </a:bodyPr>
            <a:lstStyle/>
            <a:p>
              <a:pPr algn="just"/>
              <a:r>
                <a:rPr lang="es-ES" sz="900" dirty="0" err="1">
                  <a:solidFill>
                    <a:srgbClr val="0068AC"/>
                  </a:solidFill>
                  <a:latin typeface="Lucida Bright" panose="02040602050505020304" pitchFamily="18" charset="0"/>
                </a:rPr>
                <a:t>Dizer</a:t>
              </a:r>
              <a:r>
                <a:rPr lang="es-ES" sz="900" dirty="0">
                  <a:solidFill>
                    <a:srgbClr val="0068AC"/>
                  </a:solidFill>
                  <a:latin typeface="Lucida Bright" panose="02040602050505020304" pitchFamily="18" charset="0"/>
                </a:rPr>
                <a:t>: </a:t>
              </a:r>
              <a:r>
                <a:rPr lang="es-ES" sz="900" b="1" dirty="0" smtClean="0">
                  <a:solidFill>
                    <a:srgbClr val="0068AC"/>
                  </a:solidFill>
                  <a:latin typeface="Lucida Bright" panose="02040602050505020304" pitchFamily="18" charset="0"/>
                </a:rPr>
                <a:t>“</a:t>
              </a:r>
              <a:r>
                <a:rPr lang="es-ES" sz="900" b="1" dirty="0" err="1" smtClean="0">
                  <a:solidFill>
                    <a:srgbClr val="0068AC"/>
                  </a:solidFill>
                  <a:latin typeface="Lucida Bright" panose="02040602050505020304" pitchFamily="18" charset="0"/>
                </a:rPr>
                <a:t>Senhor</a:t>
              </a:r>
              <a:r>
                <a:rPr lang="es-ES" sz="900" b="1" dirty="0" smtClean="0">
                  <a:solidFill>
                    <a:srgbClr val="0068AC"/>
                  </a:solidFill>
                  <a:latin typeface="Lucida Bright" panose="02040602050505020304" pitchFamily="18" charset="0"/>
                </a:rPr>
                <a:t>(a), </a:t>
              </a:r>
              <a:r>
                <a:rPr lang="es-ES" sz="900" b="1" dirty="0" err="1" smtClean="0">
                  <a:solidFill>
                    <a:srgbClr val="0068AC"/>
                  </a:solidFill>
                  <a:latin typeface="Lucida Bright" panose="02040602050505020304" pitchFamily="18" charset="0"/>
                </a:rPr>
                <a:t>gostaria</a:t>
              </a:r>
              <a:r>
                <a:rPr lang="es-ES" sz="900" b="1" dirty="0" smtClean="0">
                  <a:solidFill>
                    <a:srgbClr val="0068AC"/>
                  </a:solidFill>
                  <a:latin typeface="Lucida Bright" panose="02040602050505020304" pitchFamily="18" charset="0"/>
                </a:rPr>
                <a:t> de </a:t>
              </a:r>
              <a:r>
                <a:rPr lang="es-ES" sz="900" b="1" dirty="0" err="1" smtClean="0">
                  <a:solidFill>
                    <a:srgbClr val="0068AC"/>
                  </a:solidFill>
                  <a:latin typeface="Lucida Bright" panose="02040602050505020304" pitchFamily="18" charset="0"/>
                </a:rPr>
                <a:t>doar</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algum</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destes</a:t>
              </a:r>
              <a:r>
                <a:rPr lang="es-ES" sz="900" b="1" dirty="0" smtClean="0">
                  <a:solidFill>
                    <a:srgbClr val="0068AC"/>
                  </a:solidFill>
                  <a:latin typeface="Lucida Bright" panose="02040602050505020304" pitchFamily="18" charset="0"/>
                </a:rPr>
                <a:t> valores para o Instituto </a:t>
              </a:r>
              <a:r>
                <a:rPr lang="es-ES" sz="900" b="1" dirty="0" err="1" smtClean="0">
                  <a:solidFill>
                    <a:srgbClr val="0068AC"/>
                  </a:solidFill>
                  <a:latin typeface="Lucida Bright" panose="02040602050505020304" pitchFamily="18" charset="0"/>
                </a:rPr>
                <a:t>Ayrton</a:t>
              </a:r>
              <a:r>
                <a:rPr lang="es-ES" sz="900" b="1" dirty="0" smtClean="0">
                  <a:solidFill>
                    <a:srgbClr val="0068AC"/>
                  </a:solidFill>
                  <a:latin typeface="Lucida Bright" panose="02040602050505020304" pitchFamily="18" charset="0"/>
                </a:rPr>
                <a:t> </a:t>
              </a:r>
              <a:r>
                <a:rPr lang="es-ES" sz="900" b="1" dirty="0" err="1" smtClean="0">
                  <a:solidFill>
                    <a:srgbClr val="0068AC"/>
                  </a:solidFill>
                  <a:latin typeface="Lucida Bright" panose="02040602050505020304" pitchFamily="18" charset="0"/>
                </a:rPr>
                <a:t>Senna</a:t>
              </a:r>
              <a:r>
                <a:rPr lang="es-ES" sz="900" b="1" dirty="0" smtClean="0">
                  <a:solidFill>
                    <a:srgbClr val="0068AC"/>
                  </a:solidFill>
                  <a:latin typeface="Lucida Bright" panose="02040602050505020304" pitchFamily="18" charset="0"/>
                </a:rPr>
                <a:t>”?</a:t>
              </a:r>
              <a:endParaRPr lang="es-ES" sz="900" b="1" dirty="0">
                <a:solidFill>
                  <a:srgbClr val="0068AC"/>
                </a:solidFill>
                <a:latin typeface="Lucida Bright" panose="02040602050505020304" pitchFamily="18" charset="0"/>
              </a:endParaRPr>
            </a:p>
            <a:p>
              <a:pPr algn="just"/>
              <a:r>
                <a:rPr lang="es-ES" sz="900" dirty="0" smtClean="0">
                  <a:solidFill>
                    <a:srgbClr val="0068AC"/>
                  </a:solidFill>
                  <a:latin typeface="Lucida Bright" panose="02040602050505020304" pitchFamily="18" charset="0"/>
                </a:rPr>
                <a:t>O colaborador </a:t>
              </a:r>
              <a:r>
                <a:rPr lang="es-ES" sz="900" dirty="0" err="1" smtClean="0">
                  <a:solidFill>
                    <a:srgbClr val="0068AC"/>
                  </a:solidFill>
                  <a:latin typeface="Lucida Bright" panose="02040602050505020304" pitchFamily="18" charset="0"/>
                </a:rPr>
                <a:t>deve</a:t>
              </a:r>
              <a:r>
                <a:rPr lang="es-ES" sz="900" dirty="0" smtClean="0">
                  <a:solidFill>
                    <a:srgbClr val="0068AC"/>
                  </a:solidFill>
                  <a:latin typeface="Lucida Bright" panose="02040602050505020304" pitchFamily="18" charset="0"/>
                </a:rPr>
                <a:t> </a:t>
              </a:r>
              <a:r>
                <a:rPr lang="es-ES" sz="900" dirty="0" err="1" smtClean="0">
                  <a:solidFill>
                    <a:srgbClr val="0068AC"/>
                  </a:solidFill>
                  <a:latin typeface="Lucida Bright" panose="02040602050505020304" pitchFamily="18" charset="0"/>
                </a:rPr>
                <a:t>apontar</a:t>
              </a:r>
              <a:r>
                <a:rPr lang="es-ES" sz="900" dirty="0" smtClean="0">
                  <a:solidFill>
                    <a:srgbClr val="0068AC"/>
                  </a:solidFill>
                  <a:latin typeface="Lucida Bright" panose="02040602050505020304" pitchFamily="18" charset="0"/>
                </a:rPr>
                <a:t> os valores conforme descrito no folder </a:t>
              </a:r>
              <a:r>
                <a:rPr lang="es-ES" sz="900" dirty="0" err="1" smtClean="0">
                  <a:solidFill>
                    <a:srgbClr val="0068AC"/>
                  </a:solidFill>
                  <a:latin typeface="Lucida Bright" panose="02040602050505020304" pitchFamily="18" charset="0"/>
                </a:rPr>
                <a:t>em</a:t>
              </a:r>
              <a:r>
                <a:rPr lang="es-ES" sz="900" dirty="0" smtClean="0">
                  <a:solidFill>
                    <a:srgbClr val="0068AC"/>
                  </a:solidFill>
                  <a:latin typeface="Lucida Bright" panose="02040602050505020304" pitchFamily="18" charset="0"/>
                </a:rPr>
                <a:t>  cada PDV. </a:t>
              </a:r>
              <a:endParaRPr lang="es-ES" sz="900" dirty="0">
                <a:solidFill>
                  <a:srgbClr val="0068AC"/>
                </a:solidFill>
                <a:latin typeface="Lucida Bright" panose="02040602050505020304" pitchFamily="18" charset="0"/>
              </a:endParaRPr>
            </a:p>
          </p:txBody>
        </p:sp>
      </p:grpSp>
      <p:pic>
        <p:nvPicPr>
          <p:cNvPr id="46" name="Picture 45"/>
          <p:cNvPicPr>
            <a:picLocks noChangeAspect="1"/>
          </p:cNvPicPr>
          <p:nvPr/>
        </p:nvPicPr>
        <p:blipFill>
          <a:blip r:embed="rId4"/>
          <a:stretch>
            <a:fillRect/>
          </a:stretch>
        </p:blipFill>
        <p:spPr>
          <a:xfrm>
            <a:off x="5684110" y="4168049"/>
            <a:ext cx="781050" cy="419100"/>
          </a:xfrm>
          <a:prstGeom prst="rect">
            <a:avLst/>
          </a:prstGeom>
          <a:ln>
            <a:noFill/>
          </a:ln>
        </p:spPr>
      </p:pic>
      <p:pic>
        <p:nvPicPr>
          <p:cNvPr id="47" name="Picture 46"/>
          <p:cNvPicPr>
            <a:picLocks noChangeAspect="1"/>
          </p:cNvPicPr>
          <p:nvPr/>
        </p:nvPicPr>
        <p:blipFill>
          <a:blip r:embed="rId5"/>
          <a:stretch>
            <a:fillRect/>
          </a:stretch>
        </p:blipFill>
        <p:spPr>
          <a:xfrm>
            <a:off x="5101403" y="5689461"/>
            <a:ext cx="1344781" cy="463718"/>
          </a:xfrm>
          <a:prstGeom prst="rect">
            <a:avLst/>
          </a:prstGeom>
          <a:ln>
            <a:noFill/>
          </a:ln>
        </p:spPr>
      </p:pic>
      <p:sp>
        <p:nvSpPr>
          <p:cNvPr id="48" name="Explosion 2 47"/>
          <p:cNvSpPr/>
          <p:nvPr/>
        </p:nvSpPr>
        <p:spPr>
          <a:xfrm rot="2725679">
            <a:off x="6129513" y="3424695"/>
            <a:ext cx="914400" cy="914400"/>
          </a:xfrm>
          <a:prstGeom prst="irregularSeal2">
            <a:avLst/>
          </a:prstGeom>
          <a:solidFill>
            <a:srgbClr val="0358EF"/>
          </a:solidFill>
          <a:ln>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68AC"/>
              </a:solidFill>
            </a:endParaRPr>
          </a:p>
        </p:txBody>
      </p:sp>
      <p:pic>
        <p:nvPicPr>
          <p:cNvPr id="49" name="Picture 48"/>
          <p:cNvPicPr>
            <a:picLocks noChangeAspect="1"/>
          </p:cNvPicPr>
          <p:nvPr/>
        </p:nvPicPr>
        <p:blipFill>
          <a:blip r:embed="rId6"/>
          <a:stretch>
            <a:fillRect/>
          </a:stretch>
        </p:blipFill>
        <p:spPr>
          <a:xfrm>
            <a:off x="5127976" y="4168049"/>
            <a:ext cx="475897" cy="413279"/>
          </a:xfrm>
          <a:prstGeom prst="rect">
            <a:avLst/>
          </a:prstGeom>
          <a:ln>
            <a:noFill/>
          </a:ln>
        </p:spPr>
      </p:pic>
      <p:sp>
        <p:nvSpPr>
          <p:cNvPr id="50" name="TextBox 49"/>
          <p:cNvSpPr txBox="1"/>
          <p:nvPr/>
        </p:nvSpPr>
        <p:spPr>
          <a:xfrm>
            <a:off x="6203133" y="3736808"/>
            <a:ext cx="638316" cy="276999"/>
          </a:xfrm>
          <a:prstGeom prst="rect">
            <a:avLst/>
          </a:prstGeom>
          <a:noFill/>
          <a:ln>
            <a:noFill/>
          </a:ln>
        </p:spPr>
        <p:txBody>
          <a:bodyPr wrap="none" rtlCol="0">
            <a:spAutoFit/>
          </a:bodyPr>
          <a:lstStyle/>
          <a:p>
            <a:r>
              <a:rPr lang="en-US" sz="1200" b="1" dirty="0" smtClean="0">
                <a:solidFill>
                  <a:schemeClr val="bg1"/>
                </a:solidFill>
              </a:rPr>
              <a:t>NOVO</a:t>
            </a:r>
            <a:endParaRPr lang="pt-BR" sz="1200" b="1" dirty="0">
              <a:solidFill>
                <a:schemeClr val="bg1"/>
              </a:solidFill>
            </a:endParaRPr>
          </a:p>
        </p:txBody>
      </p:sp>
      <p:grpSp>
        <p:nvGrpSpPr>
          <p:cNvPr id="52" name="147 Grupo"/>
          <p:cNvGrpSpPr/>
          <p:nvPr/>
        </p:nvGrpSpPr>
        <p:grpSpPr>
          <a:xfrm>
            <a:off x="2339752" y="3965212"/>
            <a:ext cx="1894031" cy="2232248"/>
            <a:chOff x="221232" y="2383632"/>
            <a:chExt cx="2303040" cy="2232248"/>
          </a:xfrm>
          <a:noFill/>
        </p:grpSpPr>
        <p:sp>
          <p:nvSpPr>
            <p:cNvPr id="53" name="153 Rectángulo redondeado"/>
            <p:cNvSpPr/>
            <p:nvPr/>
          </p:nvSpPr>
          <p:spPr>
            <a:xfrm>
              <a:off x="221232" y="2383632"/>
              <a:ext cx="2303040" cy="2232248"/>
            </a:xfrm>
            <a:prstGeom prst="roundRect">
              <a:avLst/>
            </a:prstGeom>
            <a:grpFill/>
            <a:ln w="28575">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68AC"/>
                </a:solidFill>
                <a:latin typeface="Lucida Bright" panose="02040602050505020304" pitchFamily="18" charset="0"/>
              </a:endParaRPr>
            </a:p>
          </p:txBody>
        </p:sp>
        <p:sp>
          <p:nvSpPr>
            <p:cNvPr id="55" name="4 CuadroTexto"/>
            <p:cNvSpPr txBox="1"/>
            <p:nvPr/>
          </p:nvSpPr>
          <p:spPr>
            <a:xfrm>
              <a:off x="293240" y="3295809"/>
              <a:ext cx="2180508" cy="1200329"/>
            </a:xfrm>
            <a:prstGeom prst="rect">
              <a:avLst/>
            </a:prstGeom>
            <a:grpFill/>
            <a:ln>
              <a:noFill/>
            </a:ln>
          </p:spPr>
          <p:txBody>
            <a:bodyPr wrap="square" rtlCol="0">
              <a:spAutoFit/>
            </a:bodyPr>
            <a:lstStyle/>
            <a:p>
              <a:pPr algn="just"/>
              <a:r>
                <a:rPr lang="es-ES" sz="900" dirty="0" err="1">
                  <a:solidFill>
                    <a:srgbClr val="0070C0"/>
                  </a:solidFill>
                  <a:latin typeface="Lucida Bright" panose="02040602050505020304" pitchFamily="18" charset="0"/>
                </a:rPr>
                <a:t>Dizer</a:t>
              </a:r>
              <a:r>
                <a:rPr lang="es-ES" sz="900" dirty="0">
                  <a:solidFill>
                    <a:srgbClr val="0070C0"/>
                  </a:solidFill>
                  <a:latin typeface="Lucida Bright" panose="02040602050505020304" pitchFamily="18" charset="0"/>
                </a:rPr>
                <a:t>: </a:t>
              </a:r>
              <a:r>
                <a:rPr lang="es-ES" sz="900" b="1" dirty="0">
                  <a:solidFill>
                    <a:srgbClr val="0070C0"/>
                  </a:solidFill>
                  <a:latin typeface="Lucida Bright" panose="02040602050505020304" pitchFamily="18" charset="0"/>
                </a:rPr>
                <a:t>“A tela se </a:t>
              </a:r>
              <a:r>
                <a:rPr lang="es-ES" sz="900" b="1" dirty="0" err="1">
                  <a:solidFill>
                    <a:srgbClr val="0070C0"/>
                  </a:solidFill>
                  <a:latin typeface="Lucida Bright" panose="02040602050505020304" pitchFamily="18" charset="0"/>
                </a:rPr>
                <a:t>encontra</a:t>
              </a:r>
              <a:r>
                <a:rPr lang="es-ES" sz="900" b="1" dirty="0">
                  <a:solidFill>
                    <a:srgbClr val="0070C0"/>
                  </a:solidFill>
                  <a:latin typeface="Lucida Bright" panose="02040602050505020304" pitchFamily="18" charset="0"/>
                </a:rPr>
                <a:t> na parte superior, os lugares </a:t>
              </a:r>
              <a:r>
                <a:rPr lang="es-ES" sz="900" b="1" dirty="0" err="1">
                  <a:solidFill>
                    <a:srgbClr val="0070C0"/>
                  </a:solidFill>
                  <a:latin typeface="Lucida Bright" panose="02040602050505020304" pitchFamily="18" charset="0"/>
                </a:rPr>
                <a:t>disponíveis</a:t>
              </a:r>
              <a:r>
                <a:rPr lang="es-ES" sz="900" b="1" dirty="0">
                  <a:solidFill>
                    <a:srgbClr val="0070C0"/>
                  </a:solidFill>
                  <a:latin typeface="Lucida Bright" panose="02040602050505020304" pitchFamily="18" charset="0"/>
                </a:rPr>
                <a:t> </a:t>
              </a:r>
              <a:r>
                <a:rPr lang="es-ES" sz="900" b="1" dirty="0" err="1">
                  <a:solidFill>
                    <a:srgbClr val="0070C0"/>
                  </a:solidFill>
                  <a:latin typeface="Lucida Bright" panose="02040602050505020304" pitchFamily="18" charset="0"/>
                </a:rPr>
                <a:t>neste</a:t>
              </a:r>
              <a:r>
                <a:rPr lang="es-ES" sz="900" b="1" dirty="0">
                  <a:solidFill>
                    <a:srgbClr val="0070C0"/>
                  </a:solidFill>
                  <a:latin typeface="Lucida Bright" panose="02040602050505020304" pitchFamily="18" charset="0"/>
                </a:rPr>
                <a:t> momento </a:t>
              </a:r>
              <a:r>
                <a:rPr lang="es-ES" sz="900" b="1" dirty="0" err="1">
                  <a:solidFill>
                    <a:srgbClr val="0070C0"/>
                  </a:solidFill>
                  <a:latin typeface="Lucida Bright" panose="02040602050505020304" pitchFamily="18" charset="0"/>
                </a:rPr>
                <a:t>são</a:t>
              </a:r>
              <a:r>
                <a:rPr lang="es-ES" sz="900" b="1" dirty="0">
                  <a:solidFill>
                    <a:srgbClr val="0070C0"/>
                  </a:solidFill>
                  <a:latin typeface="Lucida Bright" panose="02040602050505020304" pitchFamily="18" charset="0"/>
                </a:rPr>
                <a:t> os verdes”.</a:t>
              </a:r>
            </a:p>
            <a:p>
              <a:pPr algn="just"/>
              <a:r>
                <a:rPr lang="es-ES" sz="900" dirty="0">
                  <a:solidFill>
                    <a:srgbClr val="0070C0"/>
                  </a:solidFill>
                  <a:latin typeface="Lucida Bright" panose="02040602050505020304" pitchFamily="18" charset="0"/>
                </a:rPr>
                <a:t>Se o cliente solicitar trocar do(s) </a:t>
              </a:r>
            </a:p>
            <a:p>
              <a:pPr algn="just"/>
              <a:r>
                <a:rPr lang="es-ES" sz="900" dirty="0">
                  <a:solidFill>
                    <a:srgbClr val="0070C0"/>
                  </a:solidFill>
                  <a:latin typeface="Lucida Bright" panose="02040602050505020304" pitchFamily="18" charset="0"/>
                </a:rPr>
                <a:t>lugar(es), realizar o </a:t>
              </a:r>
              <a:r>
                <a:rPr lang="es-ES" sz="900" dirty="0" err="1">
                  <a:solidFill>
                    <a:srgbClr val="0070C0"/>
                  </a:solidFill>
                  <a:latin typeface="Lucida Bright" panose="02040602050505020304" pitchFamily="18" charset="0"/>
                </a:rPr>
                <a:t>procedimento</a:t>
              </a:r>
              <a:r>
                <a:rPr lang="es-ES" sz="900" dirty="0" smtClean="0">
                  <a:solidFill>
                    <a:srgbClr val="0070C0"/>
                  </a:solidFill>
                  <a:latin typeface="Lucida Bright" panose="02040602050505020304" pitchFamily="18" charset="0"/>
                </a:rPr>
                <a:t>.</a:t>
              </a:r>
              <a:endParaRPr lang="es-ES" sz="900" dirty="0">
                <a:solidFill>
                  <a:srgbClr val="0070C0"/>
                </a:solidFill>
                <a:latin typeface="Lucida Bright" panose="02040602050505020304" pitchFamily="18" charset="0"/>
              </a:endParaRPr>
            </a:p>
          </p:txBody>
        </p:sp>
      </p:grpSp>
      <p:cxnSp>
        <p:nvCxnSpPr>
          <p:cNvPr id="3" name="Straight Arrow Connector 2"/>
          <p:cNvCxnSpPr/>
          <p:nvPr/>
        </p:nvCxnSpPr>
        <p:spPr>
          <a:xfrm>
            <a:off x="4233783" y="5050154"/>
            <a:ext cx="698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41449" y="5041180"/>
            <a:ext cx="5981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672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50 Conector recto de flecha"/>
          <p:cNvCxnSpPr/>
          <p:nvPr/>
        </p:nvCxnSpPr>
        <p:spPr>
          <a:xfrm flipV="1">
            <a:off x="1644161" y="1513702"/>
            <a:ext cx="459051" cy="1172"/>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70" name="69 Grupo"/>
          <p:cNvGrpSpPr/>
          <p:nvPr/>
        </p:nvGrpSpPr>
        <p:grpSpPr>
          <a:xfrm>
            <a:off x="2126499" y="1058924"/>
            <a:ext cx="4752528" cy="2202293"/>
            <a:chOff x="924716" y="1466143"/>
            <a:chExt cx="4752528" cy="1837738"/>
          </a:xfrm>
        </p:grpSpPr>
        <p:sp>
          <p:nvSpPr>
            <p:cNvPr id="71" name="70 Rectángulo redondeado"/>
            <p:cNvSpPr/>
            <p:nvPr/>
          </p:nvSpPr>
          <p:spPr>
            <a:xfrm>
              <a:off x="924716" y="1466143"/>
              <a:ext cx="4752528" cy="1837738"/>
            </a:xfrm>
            <a:prstGeom prst="roundRect">
              <a:avLst/>
            </a:prstGeom>
            <a:solidFill>
              <a:schemeClr val="bg1">
                <a:lumMod val="75000"/>
                <a:lumOff val="25000"/>
              </a:schemeClr>
            </a:solid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latin typeface="Lucida Bright" panose="02040602050505020304" pitchFamily="18" charset="0"/>
              </a:endParaRPr>
            </a:p>
          </p:txBody>
        </p:sp>
        <p:sp>
          <p:nvSpPr>
            <p:cNvPr id="73" name="72 CuadroTexto"/>
            <p:cNvSpPr txBox="1"/>
            <p:nvPr/>
          </p:nvSpPr>
          <p:spPr>
            <a:xfrm>
              <a:off x="989352" y="2724284"/>
              <a:ext cx="4543876" cy="539341"/>
            </a:xfrm>
            <a:prstGeom prst="rect">
              <a:avLst/>
            </a:prstGeom>
            <a:noFill/>
            <a:ln>
              <a:noFill/>
            </a:ln>
          </p:spPr>
          <p:txBody>
            <a:bodyPr wrap="square" rtlCol="0">
              <a:spAutoFit/>
            </a:bodyPr>
            <a:lstStyle/>
            <a:p>
              <a:pPr algn="just"/>
              <a:r>
                <a:rPr lang="es-MX" sz="900" dirty="0">
                  <a:solidFill>
                    <a:srgbClr val="0070C0"/>
                  </a:solidFill>
                  <a:latin typeface="Lucida Bright" panose="02040602050505020304" pitchFamily="18" charset="0"/>
                </a:rPr>
                <a:t>Circular no(s) ingresso(s) com </a:t>
              </a:r>
              <a:r>
                <a:rPr lang="es-MX" sz="900" dirty="0" smtClean="0">
                  <a:solidFill>
                    <a:srgbClr val="0070C0"/>
                  </a:solidFill>
                  <a:latin typeface="Lucida Bright" panose="02040602050505020304" pitchFamily="18" charset="0"/>
                </a:rPr>
                <a:t>o marca texto (na ausência dele, utilizar a caneta), </a:t>
              </a:r>
              <a:r>
                <a:rPr lang="es-MX" sz="900" dirty="0">
                  <a:solidFill>
                    <a:srgbClr val="0070C0"/>
                  </a:solidFill>
                  <a:latin typeface="Lucida Bright" panose="02040602050505020304" pitchFamily="18" charset="0"/>
                </a:rPr>
                <a:t>a sala, a fileira e a poltrona e, em seguida, dizer: </a:t>
              </a:r>
              <a:r>
                <a:rPr lang="es-ES" sz="900" b="1" dirty="0">
                  <a:solidFill>
                    <a:srgbClr val="0070C0"/>
                  </a:solidFill>
                  <a:latin typeface="Lucida Bright" panose="02040602050505020304" pitchFamily="18" charset="0"/>
                </a:rPr>
                <a:t>“Seus xxx (número de ingressos). para o(s) (filme(s) </a:t>
              </a:r>
              <a:r>
                <a:rPr lang="pt-BR" sz="900" b="1" dirty="0">
                  <a:solidFill>
                    <a:srgbClr val="0070C0"/>
                  </a:solidFill>
                  <a:latin typeface="Lucida Bright" panose="02040602050505020304" pitchFamily="18" charset="0"/>
                </a:rPr>
                <a:t>às </a:t>
              </a:r>
              <a:r>
                <a:rPr lang="es-ES" sz="900" b="1" dirty="0">
                  <a:solidFill>
                    <a:srgbClr val="0070C0"/>
                  </a:solidFill>
                  <a:latin typeface="Lucida Bright" panose="02040602050505020304" pitchFamily="18" charset="0"/>
                </a:rPr>
                <a:t>xx:xx horas. Seus lugares aparecem nos ingressos.</a:t>
              </a:r>
              <a:endParaRPr lang="es-MX" sz="900" b="1" dirty="0">
                <a:solidFill>
                  <a:srgbClr val="0070C0"/>
                </a:solidFill>
                <a:latin typeface="Lucida Bright" panose="02040602050505020304" pitchFamily="18" charset="0"/>
              </a:endParaRPr>
            </a:p>
            <a:p>
              <a:pPr algn="just"/>
              <a:endParaRPr lang="es-MX" sz="900" b="1" dirty="0">
                <a:solidFill>
                  <a:srgbClr val="0070C0"/>
                </a:solidFill>
                <a:latin typeface="Lucida Bright" panose="02040602050505020304" pitchFamily="18" charset="0"/>
              </a:endParaRPr>
            </a:p>
          </p:txBody>
        </p:sp>
        <p:pic>
          <p:nvPicPr>
            <p:cNvPr id="74" name="73 Imagen" descr="D:\SAAG\Cinépolis\Tradicional\Supervisión\Guías Operativas\TV\Fotos\Listas\TV Taquilla\marcando boletos.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6369" y="1907831"/>
              <a:ext cx="1226539" cy="482398"/>
            </a:xfrm>
            <a:prstGeom prst="rect">
              <a:avLst/>
            </a:prstGeom>
            <a:noFill/>
            <a:ln>
              <a:noFill/>
            </a:ln>
          </p:spPr>
        </p:pic>
      </p:grpSp>
      <p:sp>
        <p:nvSpPr>
          <p:cNvPr id="91" name="Conector 2"/>
          <p:cNvSpPr/>
          <p:nvPr/>
        </p:nvSpPr>
        <p:spPr>
          <a:xfrm>
            <a:off x="6601675" y="4635597"/>
            <a:ext cx="457200" cy="457200"/>
          </a:xfrm>
          <a:prstGeom prst="flowChartConnector">
            <a:avLst/>
          </a:prstGeom>
          <a:noFill/>
          <a:ln w="571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pic>
        <p:nvPicPr>
          <p:cNvPr id="39" name="26 Imagen"/>
          <p:cNvPicPr/>
          <p:nvPr/>
        </p:nvPicPr>
        <p:blipFill rotWithShape="1">
          <a:blip r:embed="rId3" cstate="email">
            <a:extLst>
              <a:ext uri="{28A0092B-C50C-407E-A947-70E740481C1C}">
                <a14:useLocalDpi xmlns:a14="http://schemas.microsoft.com/office/drawing/2010/main"/>
              </a:ext>
            </a:extLst>
          </a:blip>
          <a:srcRect t="32973" b="20365"/>
          <a:stretch/>
        </p:blipFill>
        <p:spPr bwMode="auto">
          <a:xfrm>
            <a:off x="4448563" y="1606727"/>
            <a:ext cx="1733943" cy="541460"/>
          </a:xfrm>
          <a:prstGeom prst="rect">
            <a:avLst/>
          </a:prstGeom>
          <a:noFill/>
        </p:spPr>
      </p:pic>
      <p:sp>
        <p:nvSpPr>
          <p:cNvPr id="42" name="Rectángulo redondeado 7"/>
          <p:cNvSpPr/>
          <p:nvPr/>
        </p:nvSpPr>
        <p:spPr>
          <a:xfrm>
            <a:off x="3060935" y="4084685"/>
            <a:ext cx="2748652" cy="167592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s-MX" sz="800" dirty="0">
              <a:solidFill>
                <a:srgbClr val="0070C0"/>
              </a:solidFill>
              <a:latin typeface="Lucida Bright" panose="02040602050505020304" pitchFamily="18" charset="0"/>
            </a:endParaRPr>
          </a:p>
        </p:txBody>
      </p:sp>
      <p:cxnSp>
        <p:nvCxnSpPr>
          <p:cNvPr id="46" name="122 Conector recto de flecha"/>
          <p:cNvCxnSpPr/>
          <p:nvPr/>
        </p:nvCxnSpPr>
        <p:spPr>
          <a:xfrm>
            <a:off x="4448563" y="3282052"/>
            <a:ext cx="5837" cy="803809"/>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20" name="4 CuadroTexto"/>
          <p:cNvSpPr txBox="1"/>
          <p:nvPr/>
        </p:nvSpPr>
        <p:spPr>
          <a:xfrm>
            <a:off x="3139242" y="5114278"/>
            <a:ext cx="2592288" cy="646331"/>
          </a:xfrm>
          <a:prstGeom prst="rect">
            <a:avLst/>
          </a:prstGeom>
          <a:noFill/>
        </p:spPr>
        <p:txBody>
          <a:bodyPr wrap="square" rtlCol="0">
            <a:spAutoFit/>
          </a:bodyPr>
          <a:lstStyle/>
          <a:p>
            <a:pPr algn="just"/>
            <a:r>
              <a:rPr lang="es-MX" sz="900" dirty="0" smtClean="0">
                <a:solidFill>
                  <a:srgbClr val="0070C0"/>
                </a:solidFill>
                <a:latin typeface="Lucida Bright" panose="02040602050505020304" pitchFamily="18" charset="0"/>
              </a:rPr>
              <a:t>Despedir-se do cliente, </a:t>
            </a:r>
            <a:r>
              <a:rPr lang="es-MX" sz="900" dirty="0" err="1" smtClean="0">
                <a:solidFill>
                  <a:srgbClr val="0070C0"/>
                </a:solidFill>
                <a:latin typeface="Lucida Bright" panose="02040602050505020304" pitchFamily="18" charset="0"/>
              </a:rPr>
              <a:t>dizendo</a:t>
            </a:r>
            <a:r>
              <a:rPr lang="es-MX" sz="900" b="1" dirty="0" smtClean="0">
                <a:solidFill>
                  <a:srgbClr val="0070C0"/>
                </a:solidFill>
                <a:latin typeface="Lucida Bright" panose="02040602050505020304" pitchFamily="18" charset="0"/>
              </a:rPr>
              <a:t>: </a:t>
            </a:r>
            <a:r>
              <a:rPr lang="en-US" sz="900" b="1" dirty="0" smtClean="0">
                <a:solidFill>
                  <a:srgbClr val="0070C0"/>
                </a:solidFill>
                <a:latin typeface="Lucida Bright" panose="02040602050505020304" pitchFamily="18" charset="0"/>
              </a:rPr>
              <a:t>“</a:t>
            </a:r>
            <a:r>
              <a:rPr lang="en-US" sz="900" b="1" dirty="0" err="1" smtClean="0">
                <a:solidFill>
                  <a:srgbClr val="0070C0"/>
                </a:solidFill>
                <a:latin typeface="Lucida Bright" panose="02040602050505020304" pitchFamily="18" charset="0"/>
              </a:rPr>
              <a:t>Obrigada</a:t>
            </a:r>
            <a:r>
              <a:rPr lang="en-US" sz="900" b="1" dirty="0" smtClean="0">
                <a:solidFill>
                  <a:srgbClr val="0070C0"/>
                </a:solidFill>
                <a:latin typeface="Lucida Bright" panose="02040602050505020304" pitchFamily="18" charset="0"/>
              </a:rPr>
              <a:t>, </a:t>
            </a:r>
            <a:r>
              <a:rPr lang="es-MX" sz="900" b="1" dirty="0" err="1" smtClean="0">
                <a:solidFill>
                  <a:srgbClr val="0070C0"/>
                </a:solidFill>
                <a:latin typeface="Lucida Bright" panose="02040602050505020304" pitchFamily="18" charset="0"/>
              </a:rPr>
              <a:t>Divirta</a:t>
            </a:r>
            <a:r>
              <a:rPr lang="es-MX" sz="900" b="1" dirty="0" smtClean="0">
                <a:solidFill>
                  <a:srgbClr val="0070C0"/>
                </a:solidFill>
                <a:latin typeface="Lucida Bright" panose="02040602050505020304" pitchFamily="18" charset="0"/>
              </a:rPr>
              <a:t>(m</a:t>
            </a:r>
            <a:r>
              <a:rPr lang="es-MX" sz="900" b="1" dirty="0">
                <a:solidFill>
                  <a:srgbClr val="0070C0"/>
                </a:solidFill>
                <a:latin typeface="Lucida Bright" panose="02040602050505020304" pitchFamily="18" charset="0"/>
              </a:rPr>
              <a:t>)-</a:t>
            </a:r>
            <a:r>
              <a:rPr lang="es-MX" sz="900" b="1" dirty="0" smtClean="0">
                <a:solidFill>
                  <a:srgbClr val="0070C0"/>
                </a:solidFill>
                <a:latin typeface="Lucida Bright" panose="02040602050505020304" pitchFamily="18" charset="0"/>
              </a:rPr>
              <a:t>se” </a:t>
            </a:r>
            <a:r>
              <a:rPr lang="es-MX" sz="900" dirty="0">
                <a:solidFill>
                  <a:srgbClr val="0070C0"/>
                </a:solidFill>
                <a:latin typeface="Lucida Bright" panose="02040602050505020304" pitchFamily="18" charset="0"/>
              </a:rPr>
              <a:t>fazendo contato visual com o cliente e sorrindo.</a:t>
            </a:r>
          </a:p>
          <a:p>
            <a:pPr algn="just"/>
            <a:endParaRPr lang="es-MX" sz="900" dirty="0">
              <a:solidFill>
                <a:srgbClr val="0070C0"/>
              </a:solidFill>
              <a:latin typeface="Lucida Bright" panose="02040602050505020304" pitchFamily="18" charset="0"/>
            </a:endParaRPr>
          </a:p>
        </p:txBody>
      </p:sp>
      <p:cxnSp>
        <p:nvCxnSpPr>
          <p:cNvPr id="23" name="119 Conector recto de flecha"/>
          <p:cNvCxnSpPr/>
          <p:nvPr/>
        </p:nvCxnSpPr>
        <p:spPr>
          <a:xfrm flipV="1">
            <a:off x="5809587" y="4872763"/>
            <a:ext cx="793304" cy="4010"/>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2 Título"/>
          <p:cNvSpPr>
            <a:spLocks noGrp="1"/>
          </p:cNvSpPr>
          <p:nvPr>
            <p:ph type="title"/>
          </p:nvPr>
        </p:nvSpPr>
        <p:spPr>
          <a:xfrm>
            <a:off x="2133600" y="166346"/>
            <a:ext cx="6202017" cy="721552"/>
          </a:xfrm>
        </p:spPr>
        <p:txBody>
          <a:bodyPr>
            <a:normAutofit fontScale="90000"/>
          </a:bodyPr>
          <a:lstStyle/>
          <a:p>
            <a:r>
              <a:rPr lang="es-MX" dirty="0"/>
              <a:t>Técnicas de venda Tradicional </a:t>
            </a:r>
            <a:r>
              <a:rPr lang="es-MX" dirty="0" smtClean="0"/>
              <a:t/>
            </a:r>
            <a:br>
              <a:rPr lang="es-MX" dirty="0" smtClean="0"/>
            </a:br>
            <a:r>
              <a:rPr lang="es-MX" sz="1400" dirty="0" smtClean="0"/>
              <a:t>BRA-GR-TV-VIP-00</a:t>
            </a:r>
            <a:r>
              <a:rPr lang="es-MX" sz="1400" dirty="0"/>
              <a:t/>
            </a:r>
            <a:br>
              <a:rPr lang="es-MX" sz="1400" dirty="0"/>
            </a:br>
            <a:r>
              <a:rPr lang="es-MX" dirty="0"/>
              <a:t>BILHETERIA</a:t>
            </a:r>
            <a:endParaRPr lang="es-MX" sz="1300" dirty="0">
              <a:solidFill>
                <a:srgbClr val="FF0000"/>
              </a:solidFill>
            </a:endParaRPr>
          </a:p>
        </p:txBody>
      </p:sp>
      <p:pic>
        <p:nvPicPr>
          <p:cNvPr id="25" name="6 Imagen" descr="DSC01733l"/>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7757" y="4133321"/>
            <a:ext cx="1211372" cy="842458"/>
          </a:xfrm>
          <a:prstGeom prst="rect">
            <a:avLst/>
          </a:prstGeom>
          <a:noFill/>
          <a:ln>
            <a:noFill/>
          </a:ln>
        </p:spPr>
      </p:pic>
      <p:cxnSp>
        <p:nvCxnSpPr>
          <p:cNvPr id="43" name="50 Conector recto de flecha"/>
          <p:cNvCxnSpPr/>
          <p:nvPr/>
        </p:nvCxnSpPr>
        <p:spPr>
          <a:xfrm flipV="1">
            <a:off x="1642640" y="2156042"/>
            <a:ext cx="459051" cy="1172"/>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4" name="50 Conector recto de flecha"/>
          <p:cNvCxnSpPr>
            <a:stCxn id="54" idx="6"/>
          </p:cNvCxnSpPr>
          <p:nvPr/>
        </p:nvCxnSpPr>
        <p:spPr>
          <a:xfrm flipV="1">
            <a:off x="1615236" y="2790210"/>
            <a:ext cx="504748" cy="1"/>
          </a:xfrm>
          <a:prstGeom prst="straightConnector1">
            <a:avLst/>
          </a:prstGeom>
          <a:ln w="28575">
            <a:solidFill>
              <a:srgbClr val="0068AC"/>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45" name="138 Grupo"/>
          <p:cNvGrpSpPr/>
          <p:nvPr/>
        </p:nvGrpSpPr>
        <p:grpSpPr>
          <a:xfrm>
            <a:off x="1163674" y="1285102"/>
            <a:ext cx="457200" cy="457200"/>
            <a:chOff x="4288379" y="6218736"/>
            <a:chExt cx="457200" cy="457200"/>
          </a:xfrm>
        </p:grpSpPr>
        <p:sp>
          <p:nvSpPr>
            <p:cNvPr id="47"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48"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a:solidFill>
                    <a:srgbClr val="0070C0"/>
                  </a:solidFill>
                  <a:latin typeface="Lucida Sans" pitchFamily="34" charset="0"/>
                </a:rPr>
                <a:t>B</a:t>
              </a:r>
              <a:endParaRPr lang="es-MX" sz="1200" dirty="0" smtClean="0">
                <a:solidFill>
                  <a:srgbClr val="0070C0"/>
                </a:solidFill>
                <a:latin typeface="Lucida Sans" pitchFamily="34" charset="0"/>
              </a:endParaRPr>
            </a:p>
          </p:txBody>
        </p:sp>
      </p:grpSp>
      <p:grpSp>
        <p:nvGrpSpPr>
          <p:cNvPr id="49" name="138 Grupo"/>
          <p:cNvGrpSpPr/>
          <p:nvPr/>
        </p:nvGrpSpPr>
        <p:grpSpPr>
          <a:xfrm>
            <a:off x="1160278" y="1906375"/>
            <a:ext cx="457200" cy="457200"/>
            <a:chOff x="4288379" y="6218736"/>
            <a:chExt cx="457200" cy="457200"/>
          </a:xfrm>
        </p:grpSpPr>
        <p:sp>
          <p:nvSpPr>
            <p:cNvPr id="50"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52"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D</a:t>
              </a:r>
            </a:p>
          </p:txBody>
        </p:sp>
      </p:grpSp>
      <p:grpSp>
        <p:nvGrpSpPr>
          <p:cNvPr id="53" name="138 Grupo"/>
          <p:cNvGrpSpPr/>
          <p:nvPr/>
        </p:nvGrpSpPr>
        <p:grpSpPr>
          <a:xfrm>
            <a:off x="1158036" y="2561611"/>
            <a:ext cx="457200" cy="457200"/>
            <a:chOff x="4288379" y="6218736"/>
            <a:chExt cx="457200" cy="457200"/>
          </a:xfrm>
        </p:grpSpPr>
        <p:sp>
          <p:nvSpPr>
            <p:cNvPr id="54" name="4 Anillo"/>
            <p:cNvSpPr/>
            <p:nvPr/>
          </p:nvSpPr>
          <p:spPr>
            <a:xfrm>
              <a:off x="4288379" y="6218736"/>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0070C0"/>
                </a:solidFill>
              </a:endParaRPr>
            </a:p>
          </p:txBody>
        </p:sp>
        <p:sp>
          <p:nvSpPr>
            <p:cNvPr id="55" name="5 CuadroTexto"/>
            <p:cNvSpPr txBox="1"/>
            <p:nvPr/>
          </p:nvSpPr>
          <p:spPr>
            <a:xfrm>
              <a:off x="4388393" y="6308836"/>
              <a:ext cx="257173" cy="276999"/>
            </a:xfrm>
            <a:prstGeom prst="rect">
              <a:avLst/>
            </a:prstGeom>
            <a:noFill/>
            <a:ln>
              <a:noFill/>
            </a:ln>
          </p:spPr>
          <p:txBody>
            <a:bodyPr wrap="square" rtlCol="0">
              <a:spAutoFit/>
            </a:bodyPr>
            <a:lstStyle/>
            <a:p>
              <a:pPr algn="ctr"/>
              <a:r>
                <a:rPr lang="es-MX" sz="1200" dirty="0" smtClean="0">
                  <a:solidFill>
                    <a:srgbClr val="0070C0"/>
                  </a:solidFill>
                  <a:latin typeface="Lucida Sans" pitchFamily="34" charset="0"/>
                </a:rPr>
                <a:t>F</a:t>
              </a:r>
            </a:p>
          </p:txBody>
        </p:sp>
      </p:grpSp>
      <p:sp>
        <p:nvSpPr>
          <p:cNvPr id="27" name="CaixaDeTexto 53"/>
          <p:cNvSpPr txBox="1"/>
          <p:nvPr/>
        </p:nvSpPr>
        <p:spPr>
          <a:xfrm>
            <a:off x="7658188" y="641676"/>
            <a:ext cx="1180131" cy="492443"/>
          </a:xfrm>
          <a:prstGeom prst="rect">
            <a:avLst/>
          </a:prstGeom>
          <a:noFill/>
        </p:spPr>
        <p:txBody>
          <a:bodyPr wrap="none" rtlCol="0">
            <a:spAutoFit/>
          </a:bodyPr>
          <a:lstStyle/>
          <a:p>
            <a:r>
              <a:rPr lang="pt-BR" sz="1300" b="1" dirty="0">
                <a:solidFill>
                  <a:srgbClr val="0068AC"/>
                </a:solidFill>
              </a:rPr>
              <a:t>Versão </a:t>
            </a:r>
            <a:r>
              <a:rPr lang="pt-BR" sz="1300" b="1" dirty="0" smtClean="0">
                <a:solidFill>
                  <a:srgbClr val="0068AC"/>
                </a:solidFill>
              </a:rPr>
              <a:t>1.3</a:t>
            </a:r>
            <a:endParaRPr lang="pt-BR" sz="1300" b="1" dirty="0">
              <a:solidFill>
                <a:srgbClr val="0068AC"/>
              </a:solidFill>
            </a:endParaRPr>
          </a:p>
          <a:p>
            <a:r>
              <a:rPr lang="en-US" sz="1300" b="1" dirty="0" smtClean="0">
                <a:solidFill>
                  <a:srgbClr val="0068AC"/>
                </a:solidFill>
              </a:rPr>
              <a:t>Agosto/2015</a:t>
            </a:r>
            <a:endParaRPr lang="pt-BR" sz="1300" b="1" dirty="0">
              <a:solidFill>
                <a:srgbClr val="0068AC"/>
              </a:solidFill>
            </a:endParaRPr>
          </a:p>
        </p:txBody>
      </p:sp>
    </p:spTree>
    <p:extLst>
      <p:ext uri="{BB962C8B-B14F-4D97-AF65-F5344CB8AC3E}">
        <p14:creationId xmlns:p14="http://schemas.microsoft.com/office/powerpoint/2010/main" val="3600848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INEPOL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68AC"/>
      </a:hlink>
      <a:folHlink>
        <a:srgbClr val="0068A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 ma:contentTypeDescription="Create a new document." ma:contentTypeScope="" ma:versionID="4d8d49530f80a5d0f6be5bb288ca3105">
  <xsd:schema xmlns:xsd="http://www.w3.org/2001/XMLSchema" xmlns:xs="http://www.w3.org/2001/XMLSchema" xmlns:p="http://schemas.microsoft.com/office/2006/metadata/properties" xmlns:ns2="b434cdbb-54b5-49ea-a40b-8752fccc213c" targetNamespace="http://schemas.microsoft.com/office/2006/metadata/properties" ma:root="true" ma:fieldsID="6c47af28fc325ba79335b1e0fff596ad" ns2:_="">
    <xsd:import namespace="b434cdbb-54b5-49ea-a40b-8752fccc213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0DCF6D-DE0B-4809-8DFA-3B684AD13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F3EAE-C6E6-4C99-BD32-251EE56E5D55}">
  <ds:schemaRefs>
    <ds:schemaRef ds:uri="http://schemas.microsoft.com/sharepoint/v3/contenttype/forms"/>
  </ds:schemaRefs>
</ds:datastoreItem>
</file>

<file path=customXml/itemProps3.xml><?xml version="1.0" encoding="utf-8"?>
<ds:datastoreItem xmlns:ds="http://schemas.openxmlformats.org/officeDocument/2006/customXml" ds:itemID="{0AC9CEC9-7924-4E68-9325-1712CD50C554}">
  <ds:schemaRefs>
    <ds:schemaRef ds:uri="http://purl.org/dc/terms/"/>
    <ds:schemaRef ds:uri="http://schemas.openxmlformats.org/package/2006/metadata/core-properties"/>
    <ds:schemaRef ds:uri="http://purl.org/dc/elements/1.1/"/>
    <ds:schemaRef ds:uri="http://schemas.microsoft.com/office/2006/documentManagement/types"/>
    <ds:schemaRef ds:uri="b434cdbb-54b5-49ea-a40b-8752fccc213c"/>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CINEPOLIS.pot</Template>
  <TotalTime>3753</TotalTime>
  <Words>2861</Words>
  <Application>Microsoft Office PowerPoint</Application>
  <PresentationFormat>Letter Paper (8.5x11 in)</PresentationFormat>
  <Paragraphs>321</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ＭＳ Ｐゴシック</vt:lpstr>
      <vt:lpstr>Arial</vt:lpstr>
      <vt:lpstr>Calibri</vt:lpstr>
      <vt:lpstr>Clarendon Bold BT</vt:lpstr>
      <vt:lpstr>Clarendon BT</vt:lpstr>
      <vt:lpstr>Lucida Bright</vt:lpstr>
      <vt:lpstr>Lucida Sans</vt:lpstr>
      <vt:lpstr>Times New Roman</vt:lpstr>
      <vt:lpstr>CINEPOLIS</vt:lpstr>
      <vt:lpstr>Diseño personalizado</vt:lpstr>
      <vt:lpstr>TÉCNICAS DE VENDA TRADICIONAL BRA-GR-TV-TRA-00 </vt:lpstr>
      <vt:lpstr>PowerPoint Presentation</vt:lpstr>
      <vt:lpstr>PowerPoint Presentation</vt:lpstr>
      <vt:lpstr>Técnicas de venda Tradicional  BRA-GR-TV-TRA-00</vt:lpstr>
      <vt:lpstr>Técnicas de venda Tradicional BRA-GR-TV-VIP-00 BILHETERIA</vt:lpstr>
      <vt:lpstr>Técnicas de venda Tradicional  BRA-GR-TV-VIP-00 BILHETERIA – CORTESIA E CONVITE</vt:lpstr>
      <vt:lpstr>Técnicas de venda Tradicional  BRA-GR-TV-VIP-00 BILHETERIA – CLIENTE SANTANDER E VENDA NORMAL</vt:lpstr>
      <vt:lpstr>Técnicas de venda Tradicional BRA-GR-TV-VIP-00 BILHETERIA – PASSE ANUAL E VENDA PELA INTERNET</vt:lpstr>
      <vt:lpstr>Técnicas de venda Tradicional  BRA-GR-TV-VIP-00 BILHETERIA</vt:lpstr>
      <vt:lpstr>Técnicas de venda Tradicional  BRA-GR-TV-TRA-00 PONTO DE VENDA (BOMBONIERE)</vt:lpstr>
      <vt:lpstr>Técnicas de venda Tradicional  BRA-GR-TV-TRA-00 PONTO DE VENDA (BOMBONIERE)</vt:lpstr>
      <vt:lpstr>Técnicas de venda Tradicional BRA-GR-TV-TRAD-00 COFFEE TREE</vt:lpstr>
      <vt:lpstr>Técnicas de venda Tradicional BRA-GR-TV-TRAD-00 COFFEE TREE</vt:lpstr>
      <vt:lpstr>Técnicas de venda Tradicional APOIO DE MAXIMIZAÇÃO BOMBONIERE </vt:lpstr>
      <vt:lpstr>Técnicas de venda Tradicional  APOIO DE MAXIMIZAÇÃO COFFE TREE </vt:lpstr>
    </vt:vector>
  </TitlesOfParts>
  <Company>Cinépolis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Grupo SAAG</dc:creator>
  <cp:lastModifiedBy>Daniele Endler (ext. Scanton)</cp:lastModifiedBy>
  <cp:revision>301</cp:revision>
  <cp:lastPrinted>2016-03-02T20:08:54Z</cp:lastPrinted>
  <dcterms:created xsi:type="dcterms:W3CDTF">2009-03-17T17:39:37Z</dcterms:created>
  <dcterms:modified xsi:type="dcterms:W3CDTF">2018-09-26T15:14:16Z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