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0" r:id="rId6"/>
    <p:sldId id="257" r:id="rId7"/>
  </p:sldIdLst>
  <p:sldSz cx="6858000" cy="9906000" type="A4"/>
  <p:notesSz cx="6858000" cy="9144000"/>
  <p:defaultTextStyle>
    <a:defPPr>
      <a:defRPr lang="pt-BR"/>
    </a:defPPr>
    <a:lvl1pPr marL="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0235" autoAdjust="0"/>
  </p:normalViewPr>
  <p:slideViewPr>
    <p:cSldViewPr snapToGrid="0">
      <p:cViewPr varScale="1">
        <p:scale>
          <a:sx n="46" d="100"/>
          <a:sy n="46" d="100"/>
        </p:scale>
        <p:origin x="25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5BE0-0ED3-4D78-A415-B80726FC1CF1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2AB21-A1BB-4AEA-BF0B-09861840D959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60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7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2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1"/>
            <a:ext cx="5829301" cy="3448757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1"/>
            </a:lvl2pPr>
            <a:lvl3pPr marL="685805" indent="0" algn="ctr">
              <a:buNone/>
              <a:defRPr sz="1350"/>
            </a:lvl3pPr>
            <a:lvl4pPr marL="1028709" indent="0" algn="ctr">
              <a:buNone/>
              <a:defRPr sz="1199"/>
            </a:lvl4pPr>
            <a:lvl5pPr marL="1371612" indent="0" algn="ctr">
              <a:buNone/>
              <a:defRPr sz="1199"/>
            </a:lvl5pPr>
            <a:lvl6pPr marL="1714515" indent="0" algn="ctr">
              <a:buNone/>
              <a:defRPr sz="1199"/>
            </a:lvl6pPr>
            <a:lvl7pPr marL="2057417" indent="0" algn="ctr">
              <a:buNone/>
              <a:defRPr sz="1199"/>
            </a:lvl7pPr>
            <a:lvl8pPr marL="2400321" indent="0" algn="ctr">
              <a:buNone/>
              <a:defRPr sz="1199"/>
            </a:lvl8pPr>
            <a:lvl9pPr marL="2743224" indent="0" algn="ctr">
              <a:buNone/>
              <a:defRPr sz="11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96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9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5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527405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30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9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6"/>
            <a:ext cx="5915025" cy="4120620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612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51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2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22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31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90" y="2637014"/>
            <a:ext cx="2914649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5" y="2637014"/>
            <a:ext cx="2914649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9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1" b="1"/>
            </a:lvl2pPr>
            <a:lvl3pPr marL="685805" indent="0">
              <a:buNone/>
              <a:defRPr sz="1350" b="1"/>
            </a:lvl3pPr>
            <a:lvl4pPr marL="1028709" indent="0">
              <a:buNone/>
              <a:defRPr sz="1199" b="1"/>
            </a:lvl4pPr>
            <a:lvl5pPr marL="1371612" indent="0">
              <a:buNone/>
              <a:defRPr sz="1199" b="1"/>
            </a:lvl5pPr>
            <a:lvl6pPr marL="1714515" indent="0">
              <a:buNone/>
              <a:defRPr sz="1199" b="1"/>
            </a:lvl6pPr>
            <a:lvl7pPr marL="2057417" indent="0">
              <a:buNone/>
              <a:defRPr sz="1199" b="1"/>
            </a:lvl7pPr>
            <a:lvl8pPr marL="2400321" indent="0">
              <a:buNone/>
              <a:defRPr sz="1199" b="1"/>
            </a:lvl8pPr>
            <a:lvl9pPr marL="2743224" indent="0">
              <a:buNone/>
              <a:defRPr sz="11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5"/>
            <a:ext cx="2901255" cy="53221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50"/>
            <a:ext cx="2915542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1" b="1"/>
            </a:lvl2pPr>
            <a:lvl3pPr marL="685805" indent="0">
              <a:buNone/>
              <a:defRPr sz="1350" b="1"/>
            </a:lvl3pPr>
            <a:lvl4pPr marL="1028709" indent="0">
              <a:buNone/>
              <a:defRPr sz="1199" b="1"/>
            </a:lvl4pPr>
            <a:lvl5pPr marL="1371612" indent="0">
              <a:buNone/>
              <a:defRPr sz="1199" b="1"/>
            </a:lvl5pPr>
            <a:lvl6pPr marL="1714515" indent="0">
              <a:buNone/>
              <a:defRPr sz="1199" b="1"/>
            </a:lvl6pPr>
            <a:lvl7pPr marL="2057417" indent="0">
              <a:buNone/>
              <a:defRPr sz="1199" b="1"/>
            </a:lvl7pPr>
            <a:lvl8pPr marL="2400321" indent="0">
              <a:buNone/>
              <a:defRPr sz="1199" b="1"/>
            </a:lvl8pPr>
            <a:lvl9pPr marL="2743224" indent="0">
              <a:buNone/>
              <a:defRPr sz="11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5"/>
            <a:ext cx="2915542" cy="53221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5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10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3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6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4" cy="5505627"/>
          </a:xfrm>
        </p:spPr>
        <p:txBody>
          <a:bodyPr/>
          <a:lstStyle>
            <a:lvl1pPr marL="0" indent="0">
              <a:buNone/>
              <a:defRPr sz="1199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9" indent="0">
              <a:buNone/>
              <a:defRPr sz="750"/>
            </a:lvl4pPr>
            <a:lvl5pPr marL="1371612" indent="0">
              <a:buNone/>
              <a:defRPr sz="750"/>
            </a:lvl5pPr>
            <a:lvl6pPr marL="1714515" indent="0">
              <a:buNone/>
              <a:defRPr sz="750"/>
            </a:lvl6pPr>
            <a:lvl7pPr marL="2057417" indent="0">
              <a:buNone/>
              <a:defRPr sz="750"/>
            </a:lvl7pPr>
            <a:lvl8pPr marL="2400321" indent="0">
              <a:buNone/>
              <a:defRPr sz="750"/>
            </a:lvl8pPr>
            <a:lvl9pPr marL="2743224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44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6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5" indent="0">
              <a:buNone/>
              <a:defRPr sz="1800"/>
            </a:lvl3pPr>
            <a:lvl4pPr marL="1028709" indent="0">
              <a:buNone/>
              <a:defRPr sz="1501"/>
            </a:lvl4pPr>
            <a:lvl5pPr marL="1371612" indent="0">
              <a:buNone/>
              <a:defRPr sz="1501"/>
            </a:lvl5pPr>
            <a:lvl6pPr marL="1714515" indent="0">
              <a:buNone/>
              <a:defRPr sz="1501"/>
            </a:lvl6pPr>
            <a:lvl7pPr marL="2057417" indent="0">
              <a:buNone/>
              <a:defRPr sz="1501"/>
            </a:lvl7pPr>
            <a:lvl8pPr marL="2400321" indent="0">
              <a:buNone/>
              <a:defRPr sz="1501"/>
            </a:lvl8pPr>
            <a:lvl9pPr marL="2743224" indent="0">
              <a:buNone/>
              <a:defRPr sz="1501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4" cy="5505627"/>
          </a:xfrm>
        </p:spPr>
        <p:txBody>
          <a:bodyPr/>
          <a:lstStyle>
            <a:lvl1pPr marL="0" indent="0">
              <a:buNone/>
              <a:defRPr sz="1199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9" indent="0">
              <a:buNone/>
              <a:defRPr sz="750"/>
            </a:lvl4pPr>
            <a:lvl5pPr marL="1371612" indent="0">
              <a:buNone/>
              <a:defRPr sz="750"/>
            </a:lvl5pPr>
            <a:lvl6pPr marL="1714515" indent="0">
              <a:buNone/>
              <a:defRPr sz="750"/>
            </a:lvl6pPr>
            <a:lvl7pPr marL="2057417" indent="0">
              <a:buNone/>
              <a:defRPr sz="750"/>
            </a:lvl7pPr>
            <a:lvl8pPr marL="2400321" indent="0">
              <a:buNone/>
              <a:defRPr sz="750"/>
            </a:lvl8pPr>
            <a:lvl9pPr marL="2743224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6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CE4F-9875-4A7E-8181-1C962A0CB993}" type="datetimeFigureOut">
              <a:rPr lang="pt-BR" smtClean="0"/>
              <a:t>21/07/2017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401"/>
            <a:ext cx="231457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2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E213-A3B0-4330-8178-67EDBEEDF5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8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4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1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3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6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5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31" y="3313743"/>
            <a:ext cx="3260208" cy="2719378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pt-BR" sz="1500" dirty="0">
                <a:solidFill>
                  <a:srgbClr val="002060"/>
                </a:solidFill>
              </a:rPr>
              <a:t>Reunião entre os Supervisores e </a:t>
            </a:r>
            <a:r>
              <a:rPr lang="pt-BR" sz="1500" dirty="0" smtClean="0">
                <a:solidFill>
                  <a:srgbClr val="002060"/>
                </a:solidFill>
              </a:rPr>
              <a:t>sua Equipe;</a:t>
            </a:r>
            <a:endParaRPr lang="pt-BR" sz="1500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endParaRPr lang="pt-BR" sz="1500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pt-BR" sz="1500" dirty="0">
                <a:solidFill>
                  <a:srgbClr val="002060"/>
                </a:solidFill>
              </a:rPr>
              <a:t>Objetivo dessa reunião é motivar e definir como o grupo irá atingir as metas do dia relacionadas a </a:t>
            </a:r>
            <a:r>
              <a:rPr lang="pt-BR" sz="1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Cog’s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1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Percap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Ticket Médio;</a:t>
            </a:r>
          </a:p>
          <a:p>
            <a:pPr>
              <a:buBlip>
                <a:blip r:embed="rId2"/>
              </a:buBlip>
            </a:pPr>
            <a:endParaRPr lang="pt-BR" sz="1500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pt-BR" sz="1500" dirty="0">
                <a:solidFill>
                  <a:srgbClr val="002060"/>
                </a:solidFill>
              </a:rPr>
              <a:t>Essas reuniões ocorrem diariamente e tem duração média de 05 minutos. </a:t>
            </a:r>
          </a:p>
          <a:p>
            <a:pPr>
              <a:buBlip>
                <a:blip r:embed="rId2"/>
              </a:buBlip>
            </a:pPr>
            <a:endParaRPr lang="pt-BR" sz="1500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pt-BR" sz="1500" dirty="0">
                <a:solidFill>
                  <a:srgbClr val="002060"/>
                </a:solidFill>
              </a:rPr>
              <a:t>Essa ferramenta é direcionada para a operação, sendo assim, RH e </a:t>
            </a:r>
            <a:r>
              <a:rPr lang="pt-BR" sz="1500" dirty="0" smtClean="0">
                <a:solidFill>
                  <a:srgbClr val="002060"/>
                </a:solidFill>
              </a:rPr>
              <a:t>responsável pela área de Valores </a:t>
            </a:r>
            <a:r>
              <a:rPr lang="pt-BR" sz="1500" dirty="0">
                <a:solidFill>
                  <a:srgbClr val="002060"/>
                </a:solidFill>
              </a:rPr>
              <a:t>não devem participar.</a:t>
            </a:r>
          </a:p>
          <a:p>
            <a:pPr>
              <a:buBlip>
                <a:blip r:embed="rId2"/>
              </a:buBlip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 rot="10800000" flipV="1">
            <a:off x="3915054" y="2468724"/>
            <a:ext cx="2942543" cy="594066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 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39" y="3224808"/>
            <a:ext cx="358726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242646" y="2630742"/>
            <a:ext cx="23184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 Que é?</a:t>
            </a:r>
          </a:p>
        </p:txBody>
      </p:sp>
    </p:spTree>
    <p:extLst>
      <p:ext uri="{BB962C8B-B14F-4D97-AF65-F5344CB8AC3E}">
        <p14:creationId xmlns:p14="http://schemas.microsoft.com/office/powerpoint/2010/main" val="25443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 rot="10800000" flipV="1">
            <a:off x="3915054" y="2468724"/>
            <a:ext cx="2942543" cy="594066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 1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-35142" y="2495727"/>
            <a:ext cx="357215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Como se faz?</a:t>
            </a:r>
          </a:p>
          <a:p>
            <a:pPr>
              <a:buFont typeface="Arial" charset="0"/>
              <a:buBlip>
                <a:blip r:embed="rId2"/>
              </a:buBlip>
            </a:pPr>
            <a:endParaRPr lang="pt-BR" sz="15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pt-BR" sz="1500" dirty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Blip>
                <a:blip r:embed="rId2"/>
              </a:buBlip>
            </a:pPr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57165" y="3994719"/>
            <a:ext cx="2650503" cy="108593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498A"/>
                </a:solidFill>
              </a:rPr>
              <a:t>Se reúnem os Supervisores com a sua Equipe de Cinepolitos </a:t>
            </a:r>
            <a:r>
              <a:rPr lang="pt-BR" dirty="0" smtClean="0">
                <a:solidFill>
                  <a:srgbClr val="00498A"/>
                </a:solidFill>
              </a:rPr>
              <a:t>do turno</a:t>
            </a:r>
            <a:endParaRPr lang="pt-BR" dirty="0">
              <a:solidFill>
                <a:srgbClr val="00498A"/>
              </a:solidFill>
            </a:endParaRPr>
          </a:p>
        </p:txBody>
      </p:sp>
      <p:sp>
        <p:nvSpPr>
          <p:cNvPr id="8" name="Estrela de 8 pontas 7"/>
          <p:cNvSpPr/>
          <p:nvPr/>
        </p:nvSpPr>
        <p:spPr>
          <a:xfrm>
            <a:off x="10589" y="3684703"/>
            <a:ext cx="574821" cy="513056"/>
          </a:xfrm>
          <a:prstGeom prst="star8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1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033702" y="3371006"/>
            <a:ext cx="3726414" cy="12706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498A"/>
                </a:solidFill>
              </a:rPr>
              <a:t>O Supervisor compartilha a meta que deve ser atingida pelo time</a:t>
            </a:r>
          </a:p>
        </p:txBody>
      </p:sp>
      <p:sp>
        <p:nvSpPr>
          <p:cNvPr id="10" name="Estrela de 8 pontas 9"/>
          <p:cNvSpPr/>
          <p:nvPr/>
        </p:nvSpPr>
        <p:spPr>
          <a:xfrm>
            <a:off x="2844418" y="3054303"/>
            <a:ext cx="574821" cy="513056"/>
          </a:xfrm>
          <a:prstGeom prst="star8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2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370204" y="5257333"/>
            <a:ext cx="3377627" cy="1065519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498A"/>
                </a:solidFill>
              </a:rPr>
              <a:t>O Supervisor motiva a equipe e monta estratégias para que as metas sejam atingidas</a:t>
            </a:r>
          </a:p>
        </p:txBody>
      </p:sp>
      <p:sp>
        <p:nvSpPr>
          <p:cNvPr id="12" name="Estrela de 8 pontas 11"/>
          <p:cNvSpPr/>
          <p:nvPr/>
        </p:nvSpPr>
        <p:spPr>
          <a:xfrm>
            <a:off x="3114371" y="4945117"/>
            <a:ext cx="574821" cy="513056"/>
          </a:xfrm>
          <a:prstGeom prst="star8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4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7080" y="5790093"/>
            <a:ext cx="2847884" cy="1144993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498A"/>
                </a:solidFill>
              </a:rPr>
              <a:t>O Supervisor designa um objetivo pessoal para cada </a:t>
            </a:r>
            <a:r>
              <a:rPr lang="pt-BR" dirty="0" err="1">
                <a:solidFill>
                  <a:srgbClr val="00498A"/>
                </a:solidFill>
              </a:rPr>
              <a:t>Cinepolito</a:t>
            </a:r>
            <a:endParaRPr lang="pt-BR" dirty="0">
              <a:solidFill>
                <a:srgbClr val="00498A"/>
              </a:solidFill>
            </a:endParaRPr>
          </a:p>
        </p:txBody>
      </p:sp>
      <p:sp>
        <p:nvSpPr>
          <p:cNvPr id="14" name="Estrela de 8 pontas 13"/>
          <p:cNvSpPr/>
          <p:nvPr/>
        </p:nvSpPr>
        <p:spPr>
          <a:xfrm>
            <a:off x="22414" y="5464523"/>
            <a:ext cx="574821" cy="513056"/>
          </a:xfrm>
          <a:prstGeom prst="star8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94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 rot="10800000" flipV="1">
            <a:off x="3915054" y="2468724"/>
            <a:ext cx="2942543" cy="594066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 1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8284" y="2522731"/>
            <a:ext cx="3572154" cy="5400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2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Papel dos Colaboradores</a:t>
            </a:r>
          </a:p>
          <a:p>
            <a:pPr>
              <a:buBlip>
                <a:blip r:embed="rId2"/>
              </a:buBlip>
            </a:pPr>
            <a:endParaRPr lang="pt-BR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1500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88640" y="3926886"/>
            <a:ext cx="616444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pt-BR" dirty="0">
                <a:solidFill>
                  <a:srgbClr val="002060"/>
                </a:solidFill>
              </a:rPr>
              <a:t>Supervisor </a:t>
            </a:r>
          </a:p>
          <a:p>
            <a:pPr lvl="1">
              <a:buBlip>
                <a:blip r:embed="rId2"/>
              </a:buBlip>
            </a:pPr>
            <a:r>
              <a:rPr lang="pt-BR" sz="1350" dirty="0">
                <a:solidFill>
                  <a:srgbClr val="002060"/>
                </a:solidFill>
              </a:rPr>
              <a:t>Convocar a sua equipe para as reuniões;</a:t>
            </a:r>
          </a:p>
          <a:p>
            <a:pPr lvl="1">
              <a:buBlip>
                <a:blip r:embed="rId2"/>
              </a:buBlip>
            </a:pPr>
            <a:r>
              <a:rPr lang="pt-BR" sz="1350" dirty="0">
                <a:solidFill>
                  <a:srgbClr val="002060"/>
                </a:solidFill>
              </a:rPr>
              <a:t>Definir as metas para a equipe e </a:t>
            </a:r>
            <a:r>
              <a:rPr lang="pt-BR" sz="1350" dirty="0" smtClean="0">
                <a:solidFill>
                  <a:srgbClr val="002060"/>
                </a:solidFill>
              </a:rPr>
              <a:t>motivá-los </a:t>
            </a:r>
            <a:r>
              <a:rPr lang="pt-BR" sz="1350" dirty="0">
                <a:solidFill>
                  <a:srgbClr val="002060"/>
                </a:solidFill>
              </a:rPr>
              <a:t>a </a:t>
            </a:r>
            <a:r>
              <a:rPr lang="pt-BR" sz="1350" dirty="0" smtClean="0">
                <a:solidFill>
                  <a:srgbClr val="002060"/>
                </a:solidFill>
              </a:rPr>
              <a:t>alcançá-las</a:t>
            </a:r>
            <a:r>
              <a:rPr lang="pt-BR" sz="1350" dirty="0">
                <a:solidFill>
                  <a:srgbClr val="002060"/>
                </a:solidFill>
              </a:rPr>
              <a:t>;</a:t>
            </a:r>
          </a:p>
          <a:p>
            <a:pPr lvl="1">
              <a:buBlip>
                <a:blip r:embed="rId2"/>
              </a:buBlip>
            </a:pPr>
            <a:r>
              <a:rPr lang="pt-BR" sz="1350" dirty="0">
                <a:solidFill>
                  <a:srgbClr val="002060"/>
                </a:solidFill>
              </a:rPr>
              <a:t>Preencher a planilha de Acompanhamento das Reuniões.</a:t>
            </a:r>
          </a:p>
          <a:p>
            <a:pPr lvl="1">
              <a:buBlip>
                <a:blip r:embed="rId2"/>
              </a:buBlip>
            </a:pPr>
            <a:endParaRPr lang="pt-BR" sz="1350" dirty="0">
              <a:solidFill>
                <a:srgbClr val="002060"/>
              </a:solidFill>
            </a:endParaRPr>
          </a:p>
          <a:p>
            <a:pPr lvl="1">
              <a:buBlip>
                <a:blip r:embed="rId2"/>
              </a:buBlip>
            </a:pPr>
            <a:endParaRPr lang="pt-BR" sz="1350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pt-BR" dirty="0" err="1">
                <a:solidFill>
                  <a:srgbClr val="002060"/>
                </a:solidFill>
              </a:rPr>
              <a:t>Cinepolito</a:t>
            </a:r>
            <a:endParaRPr lang="pt-BR" dirty="0">
              <a:solidFill>
                <a:srgbClr val="00206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pt-BR" sz="1350" dirty="0">
                <a:solidFill>
                  <a:srgbClr val="002060"/>
                </a:solidFill>
              </a:rPr>
              <a:t>Participar da reunião;</a:t>
            </a:r>
          </a:p>
          <a:p>
            <a:pPr lvl="1">
              <a:buBlip>
                <a:blip r:embed="rId2"/>
              </a:buBlip>
            </a:pPr>
            <a:r>
              <a:rPr lang="pt-BR" sz="1350" dirty="0">
                <a:solidFill>
                  <a:srgbClr val="002060"/>
                </a:solidFill>
              </a:rPr>
              <a:t>Comprometer se a cumprir as metas;</a:t>
            </a:r>
          </a:p>
          <a:p>
            <a:pPr lvl="1">
              <a:buBlip>
                <a:blip r:embed="rId2"/>
              </a:buBlip>
            </a:pPr>
            <a:r>
              <a:rPr lang="pt-BR" sz="1350" dirty="0">
                <a:solidFill>
                  <a:srgbClr val="002060"/>
                </a:solidFill>
              </a:rPr>
              <a:t>Questionar quando tiver dúvidas e buscar sempre alcançar as metas; </a:t>
            </a:r>
          </a:p>
          <a:p>
            <a:pPr lvl="1">
              <a:buBlip>
                <a:blip r:embed="rId2"/>
              </a:buBlip>
            </a:pPr>
            <a:endParaRPr lang="pt-BR" sz="1125" dirty="0">
              <a:solidFill>
                <a:srgbClr val="002060"/>
              </a:solidFill>
            </a:endParaRPr>
          </a:p>
          <a:p>
            <a:pPr lvl="1">
              <a:buBlip>
                <a:blip r:embed="rId2"/>
              </a:buBlip>
            </a:pPr>
            <a:endParaRPr lang="pt-BR" sz="1125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-35142" y="2495727"/>
            <a:ext cx="2113992" cy="54006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chemeClr val="bg1"/>
                </a:solidFill>
                <a:latin typeface="Lucida Bright"/>
                <a:ea typeface="ＭＳ Ｐゴシック" charset="-128"/>
                <a:cs typeface="Lucida Bright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Modelo Documento</a:t>
            </a:r>
          </a:p>
          <a:p>
            <a:pPr>
              <a:buFont typeface="Arial" charset="0"/>
              <a:buBlip>
                <a:blip r:embed="rId2"/>
              </a:buBlip>
            </a:pPr>
            <a:endParaRPr lang="pt-BR" sz="15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pt-BR" sz="1500" dirty="0">
              <a:solidFill>
                <a:srgbClr val="002060"/>
              </a:solidFill>
              <a:latin typeface="+mn-lt"/>
            </a:endParaRPr>
          </a:p>
          <a:p>
            <a:pPr>
              <a:buFont typeface="Arial" charset="0"/>
              <a:buBlip>
                <a:blip r:embed="rId2"/>
              </a:buBlip>
            </a:pPr>
            <a:endParaRPr lang="pt-BR" sz="1350" dirty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54" y="2468724"/>
            <a:ext cx="3708970" cy="4471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84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UUExQUFBQWFxgUGBcYGBcXFxgXFxcXFxwYFxcXHCYeGBwjGhcXHy8gJScpLCwsFx4xNTAqNSYrLCkBCQoKBQUFDQUFDSkYEhgpKSkpKSkpKSkpKSkpKSkpKSkpKSkpKSkpKSkpKSkpKSkpKSkpKSkpKSkpKSkpKSkpKf/AABEIAQEAxAMBIgACEQEDEQH/xAAcAAABBQEBAQAAAAAAAAAAAAABAAIDBQYEBwj/xABAEAABAwEFBQUFBgUDBQEAAAABAAIRAwQFEiExBkFRYXETIoHB8DKRobHRB0JScoLhFCNikvEzQ7IkNFOTwhX/xAAUAQEAAAAAAAAAAAAAAAAAAAAA/8QAFBEBAAAAAAAAAAAAAAAAAAAAAP/aAAwDAQACEQMRAD8A9HTSE4oEIEEgECkEBhBFKECISARCrr02hoWfKo/vfhb3ne4aeMIO+EA2NFi7X9pYH+nRJ5vdHwAPzVFbNv7U891zaY4MaPm6Sg9ThRVLUxvtPaOrgPmV47WvyvU9urUd1cY92iFCtxE/NB69/wDpUv8AyU/7h9U9lrY7R7D4heX2O8gDBa2P346nwXVa7K5jRUZiLTu4HoNOqD0yEIXnN27QVaf3nbtdPcclqbBtU0wKowu4jzbqEF6E4hMoV2vGJjg5vEGR8FIgEIFEoIEAikggKEpFEIHBJNSQEhJEhAoAkgiQgcAo7Vam02F73BrW5kn1mUa1drGl7yGtaCSToAN68i2n2ofaqk5ik09xnDmeLj+yDQXxty6qSyieypn72j3D/wCR8ea57FRoBhxOGIySSTJ3rGtrQZUorkmddfR4oLu016BJDGjhJnLoN5XILK12eING+dQPryXC9/Qnlp4fVdt02XG8SMUZ4c8zunkg67PdYcJYx2DPvHKTwaFfWTZxpHstbPVzvKFbWK53GHPOmQGgA5cFcU7OBEIM/Q2RpAzmequKV2Ma3DGS7Q1EhBl7fsyWEuouI/pOYPJU1qqSP9OHNiRo7qCOi9AVdedytq5+y8aOGs+aDz+7toalnq4mGR95p+8J0P13L1C6ryZaKTajDkdRvaRq08wvO76ujXEAyruj2HjlwKf9n97mlaOyJ7tXKODwMjymCPEIPSyglKSBJJSkgSJQSQKEE4JIHFNTgUCgBQKcUoQYH7S77Iw2ZpgECo/nn3Wn3T7l58SrLae39taqz5kF5A/K3uj4AKrJQObmuljcoj11XNTCvLmwl7Q7fumCglufZmrVIdGETvy+Gq3VzXAygMs3HV3H6BT2NzYyjIQupr5QTNTwomp7UD0U0IoAUik5BBx3jd7arC1wnyXnV73e+zVg4T3XBzTzBkfEL1EhZ3amyh7OJHr6oNPZq4qMY8aPaHD9QB81Kq3Zt02SjyZh/tJb5KyQIhJKEkCSSSQJJAhJBJCEJ8IIGJtTJp6FPASdlnwzQfP9QJkKasQXE7pP7KMZIE1y7rD7QjjquIKxsFkc7dkOCD0C4/ZG75lXEqjuezPawS6eRzj39Fch0ZIOhqla1RU1K6oAgeGolq56tvY32iAuJ201CYxhBZkILlZb2uEgyFMyqIQSOCq7zp5Z6ZqzFQLktzZaUB2XP/Tgfhe8fHF5q2VNsu2KdRu8VCfe1v0V0gEJQikgBSRSQBJEJIHoFOQIQNhV+0F4dhZqtTe1pj8x7o+JCsoWb27pl1lwD79Sm34k+QQeb2G9aLID7Ox4iCSTi+iivOjSnHQJwH7rtWnzCubo2TD6j+0MNb4T4qlvGi2lVcxrmvG4g6deaCBtAuzDTHLT9lZ3NeIpOEkxvGn7LisNqIdBLojMA6q3sNubJ6nUA7kGpstpDyC3Q5j5bj6zXTVrR6+B8FR2Cx0yZHddxaS3xIBjXlvVrWa7DGM57yGu0392COaAW2+zTHyiM/UrO3jtfUMhoAjxP7LrvSlUOXZYzuwHLxa5uXgVU2a5HkjtXspwTDHENOQJkzukDP3IOasa9RuN5hh0LjhB6E6+ErjFPg9h8T5gBW9uuG0OcC8DIRLXNIA9+Q5RkqqndNUujD45EeJGiC0um9ntOHOTlx93JXV7X2+k0RlOnop2ydwgQ+o3kOqP2g3cBTbUBALSGxxByn1xQZqptNWJkPPScleXLteScNSTwPlCzlKxtpMD6zSXOEspyRIGWJ8ZwTkBqdZA1hfeB3BjeQYz5kSfeg9RuC8qbqha3IubMfl4eBWgC8e2cvY07VSe45YgDuyd3T8CvYUBQSSlAkkkUAASSRQOQKcggBVVtNSmzuMTgLan9rgT8JVqo69IOa5p0cC09CIPzQYW8GvdZzhdEkyR1WbobJPL6Yd3cZ1WosgqtOFoBwnBVY7LvNMYm9RBVpb6HcxAHEzvDwQYraa4W0ILdNPdvVDQqwthftuFamS3MnUcCRBHULG1qeEx6KDSWau9kY2kA8R63eK0NhtrXQImR69dFgmWg5S4kTOpOcR5K1u28MJEZ+KDf0aWU5dB9dU212fEBIEjMcRkRnMg66Fct3WzEBnuyE/L1x4KzpBBnrd2g+6XeLOgHs5eCN3bPvcQ+p3d+FabsRwTwzJBQm5MVpDsRLGZlucNyGQz1Jk+OcyFb3hdzKzC17Q7LfqDxB3LoYwAQMkWoPOCZJD8JgAEFjIgCMgAPrkq632Brh3Q0dMvmtTaboDqj26EGWnlr66J7rla1vedxIOpiM9QgwFGkS7DnJMADWd2vNe22AVAwCrhxDLukkEADMyMjx3LK7H3VSNWpUDJLIa15jJxmYbuyjPmtkECCKSEIEiklCBAIoIoHJpKKGefrJAUkUkGb2rsjmRaaerBFQfiYDr1b8ieCiu6821aZcHDnmFp3Ccjny4rx7bK5DZLQQwkUn99kE5De3wPwIQdVrvChjeKc850Ls8wqmvRBKq2Pg5LspVcv280EnZLrslA4t+Xl5I2VmLh64K1slEaCevggs7pyjlH7rS0HqgsbDuHrj64qxZUwjX38kFo60BokmFwG+QXDMBm93Ph+64Hh1aoGg5bzCtrRdLHUTS0aREjUHcfgPcgkqW9jWyXNA1mQn2e3scJDgR4Lym+rmrUHEOJLdxBMEcY3dFXMvB4EBxHig9MtV6MbaQ2QcQjdkQo77dDDB3fJYW6G43lxcZaJA4+Kv70vXuRqSNfjog12xdDDZGHe8uef7iB8GhXq47osnZUKVP8LGjxjP4yu2UCSCSSBIoBEHLggKSCKAoIoIEEZSASAQBZH7TLvx2UVAM6TwT+V3dPxwrXwqXa+0tFmqUznUqsLWMHtOJykDgNZ5IPE1NRfCFagWmHAgjUHUKMILWzWmBqrCx2vMb8/WqoKdRddGvpyQbq7bY0iZGvzHL1lyXbbK4DCd2+T9MgsdZ7Wdxz6kQd0cP8q4pPNRpZrOXLrmgsbqtbWN7pDnRidByaMzmfWhXQb+BBIcCOOg9+izzdja7iQXkMJzE68yOK7aGwrD/q1KvWRHyy4IJb9tDalCJDnO0zBz113ZFef1rNwGi3do2BYJNO0PaOBAd8RCzl7bOml/vNdHIj1+6DjunuHETGuvuiVa3ZT7a1UmR3TUE9G945bsgVmwToNOS2/wBnFjLqznun+WzLq8x/xDkHoiKSSBJJAJICkkAjCAIpBJA4BIBJGUAhEBJFByXneDaFJ9V/ssE9TuA5k5LzzZG+xXtz31yDUqCGcBB9hvDLRc/2g7UfxFTsaZ/lUzqDk9+88wNB4neFkKdQtMgwRmCNQeSD2u9Nn6NobFRgPB2jh0K862h2Eq2eXM/m0uI9pv5m+YWw2N2uFpaKdTKs0a/jA3j+riPHppXNlB4ERCex+a9XvvYqhXl0dm8/eblJ5jQrBXzshWs5mMbPxN8xqEHNZavMxqVrtm3tJnKYHr4LCMqlq77DexY4GSg9bo6J9SlIhZ65NoGuaAXZrQsrg70GbvPZqo6XMe4b4H+VnbZs7VmHSep93rkvRKtra3UjNVtvtjYlB57UswYII4lb77P7FgsuM61XF36R3R8ifFZZ1jdbLSKdPJuRc7c1u8+tSvS7NZxTY1jRDWgNA5AQgkhFJFA1GEkUARSSKAT1SRSQEohAlIICsl9oG0/8PS7Gm6KtQZkasZoTyLtB4ngujafbelZQ5jCKlcZYAcmn+sjTpr0Xk14Xi+tUdUqOLnO1PlyA4IICkQk5yIKCezWl1NzXNJBaQQRqDy8V6tsrtW21NwuhtZozH4h+JvmNy8jJXRY7Y6m5r2Etc0yCNxQe5Fc9ekFkrn+0dhhtpbgOmNslvVzdR4StfRtDajcTHNc072kEe8IMTtDsqx8uZDXb40WKtl3PpkyMuIXsdooAqitt1AzI89yDzaha3N0KuLPtbVbGeQ3e9cm0V1Gz1ssmPGJvLcR4GfCFWNQW9XaB7nYiSrm6bvtNsjDLKe+o7T9I+8enjCyAXs2yt6/xFlY/IOaMDvzNAEjqIPig6LluSnZqeFmZObnn2nHieXAblYJQkgIKSEpSgJSQlJAQimpICkgkgLngZnICSToBHE7l53th9oUzSsrsoIdVGRPJnAf1e7iqTanbira5YP5dGfYBkuj8Z39NFlyUDnPJPFApsJ5CBByfTcoSU5BIXIAoEokoHArtui8a9OoP4dzw92jWycXLDo5cAdwT6dYggtJaRoQYI6IPRLj+0JlSGWkCm7TGPYJ5jVny6LUVKYIygzpG9eHOJ81c3TtdXs7cDHAsmcLhiA6bwOiDcbU3L21ncGiX0/5jOcDvN8Rn1aF5nhWtp/aE6QXUgDxaT8j9V02O4KVau20MI7F8uDdCKoPeZB3bxyIQVtz7NFwDnA5rd7MXWaGIfdeBlzH7EjwXdZrFhGnwU1eyB7HMMjECJGo5g8Qc0HYgsfs9tjhc6z2twbUYSwVDo6DEOO4898+/YB0jLfvGiBJFJJApQIShFAE6U0pIHJJspIPn14TYTnhCEACRCATmoFCByRCLhOiARopATzCiZwT2jqgJCCIRIQNOY9SkKeWo6b8k5zYHx81G9vNAAV1ULze2m+mD3HlriCJhzcw4fhO6RuXNiB1hLszruQdtK9arfZqVB0e4eanZtFaB/vVf/Y76qrCMoJqlcuJLiSTmSTJJ4kq5uLa2vZsmOln4HZt8N7fBUKcCg9euTbmz1wA4ii/8LyA0/ldofGCtCF4FKvLj2ur2bJjsTPwOzb4b2+CD2EoKjuTbGhaABi7OppgcYk/0u0d8+SvCgSCRQQPSQhBB4C9NcnOKa4IGIoAKQIGQjCJCfPLj6yQRPCWJPdwUcaoJGpOKia6FPR7x+KAOQA6ouGchOwoC+xuwdoBLZgn8JOgPCd3HPgpLutvZVGvLWvwkHC7MGNxVjcN59g+XND6TxgqsIkOaeXEahXO0Ow4FPt7IcdKMRZq5oImQd45ajmgyltq9pUe8BrcRLsLcgJOgCgNIgAkEAzBjIxrB3wu67aTHOAcF1W9ryadDERTLwWtOjXPgE+KCnaJTgFcbS7PiyVhTD8YLA6SIOZIiPBVbnfKOCBiLXJOYhhQSNdC9R2I2l/iKfZ1DNVgyO9zdJ6jQ+B4ryyFd7KW7sbVScchiwu/K7un5z4IPXygnQggMJIwkg+f3oBSPCHZoIy1P/wApu9PQNITnsyR58E4j14IGtGae6PNNaz3p2HL18EDTTbrqpKVICfWX+U1oj14LoqCY8+O+EHI+UQ3L1Kf2ZmBqlg0QSNfJ3LU7HX66jUDHE9m7I8AeI5/usxQb0XTOg8+CDTbd3A2lgrUWBoLjjcOLoIy0A1g844KitdmdUosfgJLnYQQ5uKR/QO8BlqeS192W/wDirvqsdm9jSOcAYmmPCPBQXJQotY002ajN7oxFBkL+7RzmPqPFR5ptmMi2MsLgd++d8zvVcB65rW37d5e8OaJIBEeOXzhZXBBIIghBE4JBSvCZHyQMCmpJgapKbUHtl3V+0o03/iY13vAK6Fmtgrw7SzYDrSdh/Se8PMeC0koHQigEkHgsiUCUwlD1ogfgHikR61UZOfnohiQTn90muyUcqSnl68UBa1IP109GUB7k6NECxZfFSMdIB3oNGaifT3j3IOkH6oRu05qOnWUzUDWDXVdAYeSbTjIiQePNSh2UIJLut76L8TNYLSNxBEHr+y5a1d9N0BwiARBkAHOORGh6J3TTgkGkQREtMg7pB0g6oO6wbSYAQ6Z3O3g9Fz3zamVKgLIJwjEYiXH18VX2+0vqVHPfm9xk5RnluTKIQdWAHX1z9yjDYU1NsoOpc0ETvruQpkKU0+HiomhBp9hrx7O0hpPdqjAeurT78vFelLxew2jC9rp9lwPuIPkvZg6c+OaB0pIBJB4PVCbCkrGHHqfmmg/DrKCNEt9yU5pxcgiATg+EW08kiyEBaVMCYUDAuiMkDGv9FSMfpkmYUabskD6tlnPQptN5bkVOw/XySqsBG/Ll4oHMdv4KR2q4WPwqftQ4oCH56qTdqonaqUmBnKCOvZ5bO+PXzSvC3tqOaW02UsLGsIboSPvHmVL2vx9arlr0gDyMoJm5Z7ip2iB60UNkMjCct8/P1yXRExPDigi1j68kqzI0+HmpC3Py+nremFkxPqOaCKl7/X+V7BdFXFQpO402/wDEea8gbT4ar1TZSpNko8mx7nEeSC2lBIiUEHhFo9t35j80BqkkgiHknjUetyKSCY+aZU0SSQFqeND64pJIC3T3ot18R5pJIJKPl5KbeP0pJIIrXp4j5Lmob/W5JJBMd6lGnj5JJIDU1b63lR2nT9I+aKSBln1PTyC7X6n9KSSDoq+0PD5KEeR8kkkEFf2h0b8l6dsj/wBnS6H/AJOSSQXLUkkkH//Z"/>
          <p:cNvSpPr>
            <a:spLocks noChangeAspect="1" noChangeArrowheads="1"/>
          </p:cNvSpPr>
          <p:nvPr/>
        </p:nvSpPr>
        <p:spPr bwMode="auto">
          <a:xfrm>
            <a:off x="116682" y="2684136"/>
            <a:ext cx="228600" cy="1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043" tIns="29020" rIns="58043" bIns="29020" numCol="1" anchor="t" anchorCtr="0" compatLnSpc="1">
            <a:prstTxWarp prst="textNoShape">
              <a:avLst/>
            </a:prstTxWarp>
          </a:bodyPr>
          <a:lstStyle/>
          <a:p>
            <a:endParaRPr lang="pt-BR" sz="1143" dirty="0"/>
          </a:p>
        </p:txBody>
      </p:sp>
      <p:grpSp>
        <p:nvGrpSpPr>
          <p:cNvPr id="6" name="5 Grupo"/>
          <p:cNvGrpSpPr/>
          <p:nvPr/>
        </p:nvGrpSpPr>
        <p:grpSpPr>
          <a:xfrm>
            <a:off x="296653" y="3992897"/>
            <a:ext cx="1800055" cy="1257283"/>
            <a:chOff x="719275" y="2672915"/>
            <a:chExt cx="2400074" cy="198022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6"/>
            <a:stretch/>
          </p:blipFill>
          <p:spPr bwMode="auto">
            <a:xfrm>
              <a:off x="719275" y="2924944"/>
              <a:ext cx="2200958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Forma libre"/>
            <p:cNvSpPr/>
            <p:nvPr/>
          </p:nvSpPr>
          <p:spPr>
            <a:xfrm>
              <a:off x="2411760" y="4293094"/>
              <a:ext cx="707589" cy="360042"/>
            </a:xfrm>
            <a:custGeom>
              <a:avLst/>
              <a:gdLst>
                <a:gd name="connsiteX0" fmla="*/ 0 w 924255"/>
                <a:gd name="connsiteY0" fmla="*/ 36755 h 367545"/>
                <a:gd name="connsiteX1" fmla="*/ 36755 w 924255"/>
                <a:gd name="connsiteY1" fmla="*/ 0 h 367545"/>
                <a:gd name="connsiteX2" fmla="*/ 887501 w 924255"/>
                <a:gd name="connsiteY2" fmla="*/ 0 h 367545"/>
                <a:gd name="connsiteX3" fmla="*/ 924256 w 924255"/>
                <a:gd name="connsiteY3" fmla="*/ 36755 h 367545"/>
                <a:gd name="connsiteX4" fmla="*/ 924255 w 924255"/>
                <a:gd name="connsiteY4" fmla="*/ 330791 h 367545"/>
                <a:gd name="connsiteX5" fmla="*/ 887500 w 924255"/>
                <a:gd name="connsiteY5" fmla="*/ 367546 h 367545"/>
                <a:gd name="connsiteX6" fmla="*/ 36755 w 924255"/>
                <a:gd name="connsiteY6" fmla="*/ 367545 h 367545"/>
                <a:gd name="connsiteX7" fmla="*/ 0 w 924255"/>
                <a:gd name="connsiteY7" fmla="*/ 330790 h 367545"/>
                <a:gd name="connsiteX8" fmla="*/ 0 w 924255"/>
                <a:gd name="connsiteY8" fmla="*/ 36755 h 3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55" h="367545">
                  <a:moveTo>
                    <a:pt x="0" y="36755"/>
                  </a:moveTo>
                  <a:cubicBezTo>
                    <a:pt x="0" y="16456"/>
                    <a:pt x="16456" y="0"/>
                    <a:pt x="36755" y="0"/>
                  </a:cubicBezTo>
                  <a:lnTo>
                    <a:pt x="887501" y="0"/>
                  </a:lnTo>
                  <a:cubicBezTo>
                    <a:pt x="907800" y="0"/>
                    <a:pt x="924256" y="16456"/>
                    <a:pt x="924256" y="36755"/>
                  </a:cubicBezTo>
                  <a:cubicBezTo>
                    <a:pt x="924256" y="134767"/>
                    <a:pt x="924255" y="232779"/>
                    <a:pt x="924255" y="330791"/>
                  </a:cubicBezTo>
                  <a:cubicBezTo>
                    <a:pt x="924255" y="351090"/>
                    <a:pt x="907799" y="367546"/>
                    <a:pt x="887500" y="367546"/>
                  </a:cubicBezTo>
                  <a:lnTo>
                    <a:pt x="36755" y="367545"/>
                  </a:lnTo>
                  <a:cubicBezTo>
                    <a:pt x="16456" y="367545"/>
                    <a:pt x="0" y="351089"/>
                    <a:pt x="0" y="330790"/>
                  </a:cubicBezTo>
                  <a:lnTo>
                    <a:pt x="0" y="36755"/>
                  </a:lnTo>
                  <a:close/>
                </a:path>
              </a:pathLst>
            </a:custGeom>
            <a:solidFill>
              <a:srgbClr val="003DA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1025" tIns="22962" rIns="31025" bIns="22962" numCol="1" spcCol="1270" anchor="ctr" anchorCtr="0">
              <a:noAutofit/>
            </a:bodyPr>
            <a:lstStyle/>
            <a:p>
              <a:pPr algn="ctr" defTabSz="5642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43" b="1" dirty="0">
                  <a:solidFill>
                    <a:schemeClr val="bg1"/>
                  </a:solidFill>
                  <a:latin typeface="Lucida Bright" panose="02040602050505020304" pitchFamily="18" charset="0"/>
                </a:rPr>
                <a:t>Dia 1</a:t>
              </a: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971600" y="2672915"/>
              <a:ext cx="1728192" cy="25202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43" b="1" dirty="0">
                  <a:solidFill>
                    <a:srgbClr val="0068AC"/>
                  </a:solidFill>
                  <a:latin typeface="Lucida Bright" panose="02040602050505020304" pitchFamily="18" charset="0"/>
                </a:rPr>
                <a:t>Produto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472684" y="4008678"/>
            <a:ext cx="1968931" cy="1378657"/>
            <a:chOff x="3381277" y="1124744"/>
            <a:chExt cx="2625241" cy="217138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9380">
              <a:off x="3381277" y="1156502"/>
              <a:ext cx="2499227" cy="2139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3 Rectángulo redondeado"/>
            <p:cNvSpPr/>
            <p:nvPr/>
          </p:nvSpPr>
          <p:spPr>
            <a:xfrm>
              <a:off x="3635896" y="1124744"/>
              <a:ext cx="2370622" cy="29917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43" b="1" dirty="0">
                  <a:solidFill>
                    <a:srgbClr val="0068AC"/>
                  </a:solidFill>
                  <a:latin typeface="Lucida Bright" panose="02040602050505020304" pitchFamily="18" charset="0"/>
                </a:rPr>
                <a:t>Ordem e limpeza</a:t>
              </a: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5088547" y="2708918"/>
              <a:ext cx="707589" cy="360042"/>
            </a:xfrm>
            <a:custGeom>
              <a:avLst/>
              <a:gdLst>
                <a:gd name="connsiteX0" fmla="*/ 0 w 924255"/>
                <a:gd name="connsiteY0" fmla="*/ 36755 h 367545"/>
                <a:gd name="connsiteX1" fmla="*/ 36755 w 924255"/>
                <a:gd name="connsiteY1" fmla="*/ 0 h 367545"/>
                <a:gd name="connsiteX2" fmla="*/ 887501 w 924255"/>
                <a:gd name="connsiteY2" fmla="*/ 0 h 367545"/>
                <a:gd name="connsiteX3" fmla="*/ 924256 w 924255"/>
                <a:gd name="connsiteY3" fmla="*/ 36755 h 367545"/>
                <a:gd name="connsiteX4" fmla="*/ 924255 w 924255"/>
                <a:gd name="connsiteY4" fmla="*/ 330791 h 367545"/>
                <a:gd name="connsiteX5" fmla="*/ 887500 w 924255"/>
                <a:gd name="connsiteY5" fmla="*/ 367546 h 367545"/>
                <a:gd name="connsiteX6" fmla="*/ 36755 w 924255"/>
                <a:gd name="connsiteY6" fmla="*/ 367545 h 367545"/>
                <a:gd name="connsiteX7" fmla="*/ 0 w 924255"/>
                <a:gd name="connsiteY7" fmla="*/ 330790 h 367545"/>
                <a:gd name="connsiteX8" fmla="*/ 0 w 924255"/>
                <a:gd name="connsiteY8" fmla="*/ 36755 h 3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55" h="367545">
                  <a:moveTo>
                    <a:pt x="0" y="36755"/>
                  </a:moveTo>
                  <a:cubicBezTo>
                    <a:pt x="0" y="16456"/>
                    <a:pt x="16456" y="0"/>
                    <a:pt x="36755" y="0"/>
                  </a:cubicBezTo>
                  <a:lnTo>
                    <a:pt x="887501" y="0"/>
                  </a:lnTo>
                  <a:cubicBezTo>
                    <a:pt x="907800" y="0"/>
                    <a:pt x="924256" y="16456"/>
                    <a:pt x="924256" y="36755"/>
                  </a:cubicBezTo>
                  <a:cubicBezTo>
                    <a:pt x="924256" y="134767"/>
                    <a:pt x="924255" y="232779"/>
                    <a:pt x="924255" y="330791"/>
                  </a:cubicBezTo>
                  <a:cubicBezTo>
                    <a:pt x="924255" y="351090"/>
                    <a:pt x="907799" y="367546"/>
                    <a:pt x="887500" y="367546"/>
                  </a:cubicBezTo>
                  <a:lnTo>
                    <a:pt x="36755" y="367545"/>
                  </a:lnTo>
                  <a:cubicBezTo>
                    <a:pt x="16456" y="367545"/>
                    <a:pt x="0" y="351089"/>
                    <a:pt x="0" y="330790"/>
                  </a:cubicBezTo>
                  <a:lnTo>
                    <a:pt x="0" y="36755"/>
                  </a:lnTo>
                  <a:close/>
                </a:path>
              </a:pathLst>
            </a:custGeom>
            <a:solidFill>
              <a:srgbClr val="003DA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1025" tIns="22962" rIns="31025" bIns="22962" numCol="1" spcCol="1270" anchor="ctr" anchorCtr="0">
              <a:noAutofit/>
            </a:bodyPr>
            <a:lstStyle/>
            <a:p>
              <a:pPr algn="ctr" defTabSz="5642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43" b="1" dirty="0">
                  <a:solidFill>
                    <a:schemeClr val="bg1"/>
                  </a:solidFill>
                  <a:latin typeface="Lucida Bright" panose="02040602050505020304" pitchFamily="18" charset="0"/>
                </a:rPr>
                <a:t>Dia 2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779151" y="4015758"/>
            <a:ext cx="1944216" cy="1188704"/>
            <a:chOff x="6228184" y="1196753"/>
            <a:chExt cx="2592288" cy="1872209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0" t="50302" r="51474" b="30746"/>
            <a:stretch/>
          </p:blipFill>
          <p:spPr bwMode="auto">
            <a:xfrm>
              <a:off x="6300192" y="1484784"/>
              <a:ext cx="1927793" cy="138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25 Rectángulo redondeado"/>
            <p:cNvSpPr/>
            <p:nvPr/>
          </p:nvSpPr>
          <p:spPr>
            <a:xfrm>
              <a:off x="6228184" y="1196753"/>
              <a:ext cx="2592288" cy="2160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43" b="1" dirty="0">
                  <a:solidFill>
                    <a:srgbClr val="0068AC"/>
                  </a:solidFill>
                  <a:latin typeface="Lucida Bright" panose="02040602050505020304" pitchFamily="18" charset="0"/>
                </a:rPr>
                <a:t>Projeção e som</a:t>
              </a: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7752843" y="2708920"/>
              <a:ext cx="707589" cy="360042"/>
            </a:xfrm>
            <a:custGeom>
              <a:avLst/>
              <a:gdLst>
                <a:gd name="connsiteX0" fmla="*/ 0 w 924255"/>
                <a:gd name="connsiteY0" fmla="*/ 36755 h 367545"/>
                <a:gd name="connsiteX1" fmla="*/ 36755 w 924255"/>
                <a:gd name="connsiteY1" fmla="*/ 0 h 367545"/>
                <a:gd name="connsiteX2" fmla="*/ 887501 w 924255"/>
                <a:gd name="connsiteY2" fmla="*/ 0 h 367545"/>
                <a:gd name="connsiteX3" fmla="*/ 924256 w 924255"/>
                <a:gd name="connsiteY3" fmla="*/ 36755 h 367545"/>
                <a:gd name="connsiteX4" fmla="*/ 924255 w 924255"/>
                <a:gd name="connsiteY4" fmla="*/ 330791 h 367545"/>
                <a:gd name="connsiteX5" fmla="*/ 887500 w 924255"/>
                <a:gd name="connsiteY5" fmla="*/ 367546 h 367545"/>
                <a:gd name="connsiteX6" fmla="*/ 36755 w 924255"/>
                <a:gd name="connsiteY6" fmla="*/ 367545 h 367545"/>
                <a:gd name="connsiteX7" fmla="*/ 0 w 924255"/>
                <a:gd name="connsiteY7" fmla="*/ 330790 h 367545"/>
                <a:gd name="connsiteX8" fmla="*/ 0 w 924255"/>
                <a:gd name="connsiteY8" fmla="*/ 36755 h 3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55" h="367545">
                  <a:moveTo>
                    <a:pt x="0" y="36755"/>
                  </a:moveTo>
                  <a:cubicBezTo>
                    <a:pt x="0" y="16456"/>
                    <a:pt x="16456" y="0"/>
                    <a:pt x="36755" y="0"/>
                  </a:cubicBezTo>
                  <a:lnTo>
                    <a:pt x="887501" y="0"/>
                  </a:lnTo>
                  <a:cubicBezTo>
                    <a:pt x="907800" y="0"/>
                    <a:pt x="924256" y="16456"/>
                    <a:pt x="924256" y="36755"/>
                  </a:cubicBezTo>
                  <a:cubicBezTo>
                    <a:pt x="924256" y="134767"/>
                    <a:pt x="924255" y="232779"/>
                    <a:pt x="924255" y="330791"/>
                  </a:cubicBezTo>
                  <a:cubicBezTo>
                    <a:pt x="924255" y="351090"/>
                    <a:pt x="907799" y="367546"/>
                    <a:pt x="887500" y="367546"/>
                  </a:cubicBezTo>
                  <a:lnTo>
                    <a:pt x="36755" y="367545"/>
                  </a:lnTo>
                  <a:cubicBezTo>
                    <a:pt x="16456" y="367545"/>
                    <a:pt x="0" y="351089"/>
                    <a:pt x="0" y="330790"/>
                  </a:cubicBezTo>
                  <a:lnTo>
                    <a:pt x="0" y="36755"/>
                  </a:lnTo>
                  <a:close/>
                </a:path>
              </a:pathLst>
            </a:custGeom>
            <a:solidFill>
              <a:srgbClr val="003DA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1025" tIns="22962" rIns="31025" bIns="22962" numCol="1" spcCol="1270" anchor="ctr" anchorCtr="0">
              <a:noAutofit/>
            </a:bodyPr>
            <a:lstStyle/>
            <a:p>
              <a:pPr algn="ctr" defTabSz="5642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43" b="1" dirty="0">
                  <a:solidFill>
                    <a:schemeClr val="bg1"/>
                  </a:solidFill>
                  <a:latin typeface="Lucida Bright" panose="02040602050505020304" pitchFamily="18" charset="0"/>
                </a:rPr>
                <a:t>Dia 3</a:t>
              </a:r>
            </a:p>
          </p:txBody>
        </p: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899">
            <a:off x="362593" y="5570457"/>
            <a:ext cx="1565515" cy="105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Forma libre"/>
          <p:cNvSpPr/>
          <p:nvPr/>
        </p:nvSpPr>
        <p:spPr>
          <a:xfrm>
            <a:off x="1484787" y="6439125"/>
            <a:ext cx="530692" cy="228598"/>
          </a:xfrm>
          <a:custGeom>
            <a:avLst/>
            <a:gdLst>
              <a:gd name="connsiteX0" fmla="*/ 0 w 924255"/>
              <a:gd name="connsiteY0" fmla="*/ 36755 h 367545"/>
              <a:gd name="connsiteX1" fmla="*/ 36755 w 924255"/>
              <a:gd name="connsiteY1" fmla="*/ 0 h 367545"/>
              <a:gd name="connsiteX2" fmla="*/ 887501 w 924255"/>
              <a:gd name="connsiteY2" fmla="*/ 0 h 367545"/>
              <a:gd name="connsiteX3" fmla="*/ 924256 w 924255"/>
              <a:gd name="connsiteY3" fmla="*/ 36755 h 367545"/>
              <a:gd name="connsiteX4" fmla="*/ 924255 w 924255"/>
              <a:gd name="connsiteY4" fmla="*/ 330791 h 367545"/>
              <a:gd name="connsiteX5" fmla="*/ 887500 w 924255"/>
              <a:gd name="connsiteY5" fmla="*/ 367546 h 367545"/>
              <a:gd name="connsiteX6" fmla="*/ 36755 w 924255"/>
              <a:gd name="connsiteY6" fmla="*/ 367545 h 367545"/>
              <a:gd name="connsiteX7" fmla="*/ 0 w 924255"/>
              <a:gd name="connsiteY7" fmla="*/ 330790 h 367545"/>
              <a:gd name="connsiteX8" fmla="*/ 0 w 924255"/>
              <a:gd name="connsiteY8" fmla="*/ 36755 h 36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255" h="367545">
                <a:moveTo>
                  <a:pt x="0" y="36755"/>
                </a:moveTo>
                <a:cubicBezTo>
                  <a:pt x="0" y="16456"/>
                  <a:pt x="16456" y="0"/>
                  <a:pt x="36755" y="0"/>
                </a:cubicBezTo>
                <a:lnTo>
                  <a:pt x="887501" y="0"/>
                </a:lnTo>
                <a:cubicBezTo>
                  <a:pt x="907800" y="0"/>
                  <a:pt x="924256" y="16456"/>
                  <a:pt x="924256" y="36755"/>
                </a:cubicBezTo>
                <a:cubicBezTo>
                  <a:pt x="924256" y="134767"/>
                  <a:pt x="924255" y="232779"/>
                  <a:pt x="924255" y="330791"/>
                </a:cubicBezTo>
                <a:cubicBezTo>
                  <a:pt x="924255" y="351090"/>
                  <a:pt x="907799" y="367546"/>
                  <a:pt x="887500" y="367546"/>
                </a:cubicBezTo>
                <a:lnTo>
                  <a:pt x="36755" y="367545"/>
                </a:lnTo>
                <a:cubicBezTo>
                  <a:pt x="16456" y="367545"/>
                  <a:pt x="0" y="351089"/>
                  <a:pt x="0" y="330790"/>
                </a:cubicBezTo>
                <a:lnTo>
                  <a:pt x="0" y="36755"/>
                </a:lnTo>
                <a:close/>
              </a:path>
            </a:pathLst>
          </a:custGeom>
          <a:solidFill>
            <a:srgbClr val="003D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1017" tIns="22956" rIns="31017" bIns="22956" numCol="1" spcCol="1270" anchor="ctr" anchorCtr="0">
            <a:noAutofit/>
          </a:bodyPr>
          <a:lstStyle/>
          <a:p>
            <a:pPr algn="ctr" defTabSz="5642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43" b="1" dirty="0">
                <a:latin typeface="Lucida Bright" panose="02040602050505020304" pitchFamily="18" charset="0"/>
              </a:rPr>
              <a:t>Dia 4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512678" y="5364723"/>
            <a:ext cx="1296144" cy="16001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8043" tIns="29020" rIns="58043" bIns="29020" rtlCol="0" anchor="ctr"/>
          <a:lstStyle/>
          <a:p>
            <a:pPr algn="ctr"/>
            <a:r>
              <a:rPr lang="pt-BR" sz="1143" b="1" dirty="0">
                <a:solidFill>
                  <a:srgbClr val="0068AC"/>
                </a:solidFill>
                <a:latin typeface="Lucida Bright" panose="02040602050505020304" pitchFamily="18" charset="0"/>
              </a:rPr>
              <a:t>Comodidade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2648686" y="5387580"/>
            <a:ext cx="1596620" cy="1280143"/>
            <a:chOff x="3531578" y="3717032"/>
            <a:chExt cx="2128827" cy="2016226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578" y="3933056"/>
              <a:ext cx="2128827" cy="1734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34 Rectángulo redondeado"/>
            <p:cNvSpPr/>
            <p:nvPr/>
          </p:nvSpPr>
          <p:spPr>
            <a:xfrm>
              <a:off x="3635896" y="3717032"/>
              <a:ext cx="1728192" cy="25202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43" b="1" dirty="0">
                  <a:solidFill>
                    <a:srgbClr val="0068AC"/>
                  </a:solidFill>
                  <a:latin typeface="Lucida Bright" panose="02040602050505020304" pitchFamily="18" charset="0"/>
                </a:rPr>
                <a:t>Rapidez</a:t>
              </a:r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4952816" y="5373216"/>
              <a:ext cx="707589" cy="360042"/>
            </a:xfrm>
            <a:custGeom>
              <a:avLst/>
              <a:gdLst>
                <a:gd name="connsiteX0" fmla="*/ 0 w 924255"/>
                <a:gd name="connsiteY0" fmla="*/ 36755 h 367545"/>
                <a:gd name="connsiteX1" fmla="*/ 36755 w 924255"/>
                <a:gd name="connsiteY1" fmla="*/ 0 h 367545"/>
                <a:gd name="connsiteX2" fmla="*/ 887501 w 924255"/>
                <a:gd name="connsiteY2" fmla="*/ 0 h 367545"/>
                <a:gd name="connsiteX3" fmla="*/ 924256 w 924255"/>
                <a:gd name="connsiteY3" fmla="*/ 36755 h 367545"/>
                <a:gd name="connsiteX4" fmla="*/ 924255 w 924255"/>
                <a:gd name="connsiteY4" fmla="*/ 330791 h 367545"/>
                <a:gd name="connsiteX5" fmla="*/ 887500 w 924255"/>
                <a:gd name="connsiteY5" fmla="*/ 367546 h 367545"/>
                <a:gd name="connsiteX6" fmla="*/ 36755 w 924255"/>
                <a:gd name="connsiteY6" fmla="*/ 367545 h 367545"/>
                <a:gd name="connsiteX7" fmla="*/ 0 w 924255"/>
                <a:gd name="connsiteY7" fmla="*/ 330790 h 367545"/>
                <a:gd name="connsiteX8" fmla="*/ 0 w 924255"/>
                <a:gd name="connsiteY8" fmla="*/ 36755 h 3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55" h="367545">
                  <a:moveTo>
                    <a:pt x="0" y="36755"/>
                  </a:moveTo>
                  <a:cubicBezTo>
                    <a:pt x="0" y="16456"/>
                    <a:pt x="16456" y="0"/>
                    <a:pt x="36755" y="0"/>
                  </a:cubicBezTo>
                  <a:lnTo>
                    <a:pt x="887501" y="0"/>
                  </a:lnTo>
                  <a:cubicBezTo>
                    <a:pt x="907800" y="0"/>
                    <a:pt x="924256" y="16456"/>
                    <a:pt x="924256" y="36755"/>
                  </a:cubicBezTo>
                  <a:cubicBezTo>
                    <a:pt x="924256" y="134767"/>
                    <a:pt x="924255" y="232779"/>
                    <a:pt x="924255" y="330791"/>
                  </a:cubicBezTo>
                  <a:cubicBezTo>
                    <a:pt x="924255" y="351090"/>
                    <a:pt x="907799" y="367546"/>
                    <a:pt x="887500" y="367546"/>
                  </a:cubicBezTo>
                  <a:lnTo>
                    <a:pt x="36755" y="367545"/>
                  </a:lnTo>
                  <a:cubicBezTo>
                    <a:pt x="16456" y="367545"/>
                    <a:pt x="0" y="351089"/>
                    <a:pt x="0" y="330790"/>
                  </a:cubicBezTo>
                  <a:lnTo>
                    <a:pt x="0" y="36755"/>
                  </a:lnTo>
                  <a:close/>
                </a:path>
              </a:pathLst>
            </a:custGeom>
            <a:solidFill>
              <a:srgbClr val="003DA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1025" tIns="22962" rIns="31025" bIns="22962" numCol="1" spcCol="1270" anchor="ctr" anchorCtr="0">
              <a:noAutofit/>
            </a:bodyPr>
            <a:lstStyle/>
            <a:p>
              <a:pPr algn="ctr" defTabSz="5642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43" b="1" dirty="0">
                  <a:solidFill>
                    <a:schemeClr val="bg1"/>
                  </a:solidFill>
                  <a:latin typeface="Lucida Bright" panose="02040602050505020304" pitchFamily="18" charset="0"/>
                </a:rPr>
                <a:t>Dia 5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779151" y="5433299"/>
            <a:ext cx="1944216" cy="1234423"/>
            <a:chOff x="6372200" y="3789040"/>
            <a:chExt cx="2592288" cy="1944216"/>
          </a:xfrm>
        </p:grpSpPr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403" y="3933056"/>
              <a:ext cx="2106061" cy="1767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39 Rectángulo redondeado"/>
            <p:cNvSpPr/>
            <p:nvPr/>
          </p:nvSpPr>
          <p:spPr>
            <a:xfrm>
              <a:off x="6372200" y="3789040"/>
              <a:ext cx="2592288" cy="25202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43" b="1" dirty="0">
                  <a:solidFill>
                    <a:srgbClr val="0068AC"/>
                  </a:solidFill>
                  <a:latin typeface="Lucida Bright" panose="02040602050505020304" pitchFamily="18" charset="0"/>
                </a:rPr>
                <a:t>Serviço surpreendente</a:t>
              </a:r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8112883" y="5373214"/>
              <a:ext cx="707589" cy="360042"/>
            </a:xfrm>
            <a:custGeom>
              <a:avLst/>
              <a:gdLst>
                <a:gd name="connsiteX0" fmla="*/ 0 w 924255"/>
                <a:gd name="connsiteY0" fmla="*/ 36755 h 367545"/>
                <a:gd name="connsiteX1" fmla="*/ 36755 w 924255"/>
                <a:gd name="connsiteY1" fmla="*/ 0 h 367545"/>
                <a:gd name="connsiteX2" fmla="*/ 887501 w 924255"/>
                <a:gd name="connsiteY2" fmla="*/ 0 h 367545"/>
                <a:gd name="connsiteX3" fmla="*/ 924256 w 924255"/>
                <a:gd name="connsiteY3" fmla="*/ 36755 h 367545"/>
                <a:gd name="connsiteX4" fmla="*/ 924255 w 924255"/>
                <a:gd name="connsiteY4" fmla="*/ 330791 h 367545"/>
                <a:gd name="connsiteX5" fmla="*/ 887500 w 924255"/>
                <a:gd name="connsiteY5" fmla="*/ 367546 h 367545"/>
                <a:gd name="connsiteX6" fmla="*/ 36755 w 924255"/>
                <a:gd name="connsiteY6" fmla="*/ 367545 h 367545"/>
                <a:gd name="connsiteX7" fmla="*/ 0 w 924255"/>
                <a:gd name="connsiteY7" fmla="*/ 330790 h 367545"/>
                <a:gd name="connsiteX8" fmla="*/ 0 w 924255"/>
                <a:gd name="connsiteY8" fmla="*/ 36755 h 3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55" h="367545">
                  <a:moveTo>
                    <a:pt x="0" y="36755"/>
                  </a:moveTo>
                  <a:cubicBezTo>
                    <a:pt x="0" y="16456"/>
                    <a:pt x="16456" y="0"/>
                    <a:pt x="36755" y="0"/>
                  </a:cubicBezTo>
                  <a:lnTo>
                    <a:pt x="887501" y="0"/>
                  </a:lnTo>
                  <a:cubicBezTo>
                    <a:pt x="907800" y="0"/>
                    <a:pt x="924256" y="16456"/>
                    <a:pt x="924256" y="36755"/>
                  </a:cubicBezTo>
                  <a:cubicBezTo>
                    <a:pt x="924256" y="134767"/>
                    <a:pt x="924255" y="232779"/>
                    <a:pt x="924255" y="330791"/>
                  </a:cubicBezTo>
                  <a:cubicBezTo>
                    <a:pt x="924255" y="351090"/>
                    <a:pt x="907799" y="367546"/>
                    <a:pt x="887500" y="367546"/>
                  </a:cubicBezTo>
                  <a:lnTo>
                    <a:pt x="36755" y="367545"/>
                  </a:lnTo>
                  <a:cubicBezTo>
                    <a:pt x="16456" y="367545"/>
                    <a:pt x="0" y="351089"/>
                    <a:pt x="0" y="330790"/>
                  </a:cubicBezTo>
                  <a:lnTo>
                    <a:pt x="0" y="36755"/>
                  </a:lnTo>
                  <a:close/>
                </a:path>
              </a:pathLst>
            </a:custGeom>
            <a:solidFill>
              <a:srgbClr val="003DA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1025" tIns="22962" rIns="31025" bIns="22962" numCol="1" spcCol="1270" anchor="ctr" anchorCtr="0">
              <a:noAutofit/>
            </a:bodyPr>
            <a:lstStyle/>
            <a:p>
              <a:pPr algn="ctr" defTabSz="5642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43" b="1" dirty="0">
                  <a:solidFill>
                    <a:schemeClr val="bg1"/>
                  </a:solidFill>
                  <a:latin typeface="Lucida Bright" panose="02040602050505020304" pitchFamily="18" charset="0"/>
                </a:rPr>
                <a:t>Dia 6</a:t>
              </a:r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116684" y="3495695"/>
            <a:ext cx="6498673" cy="332208"/>
          </a:xfrm>
          <a:prstGeom prst="rect">
            <a:avLst/>
          </a:prstGeom>
          <a:noFill/>
        </p:spPr>
        <p:txBody>
          <a:bodyPr wrap="square" lIns="58043" tIns="29020" rIns="58043" bIns="29020" rtlCol="0">
            <a:spAutoFit/>
          </a:bodyPr>
          <a:lstStyle/>
          <a:p>
            <a:pPr algn="ctr"/>
            <a:r>
              <a:rPr lang="pt-BR" sz="1778" b="1" dirty="0">
                <a:solidFill>
                  <a:srgbClr val="FFC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T" panose="02040804050505030204" pitchFamily="18" charset="0"/>
              </a:rPr>
              <a:t>Quais são os tópicos adicionais que se devem incluir?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 de gestão</a:t>
            </a:r>
            <a:br>
              <a:rPr lang="pt-BR" dirty="0" smtClean="0"/>
            </a:br>
            <a:r>
              <a:rPr lang="pt-BR" dirty="0" smtClean="0"/>
              <a:t>Tomada 1</a:t>
            </a:r>
          </a:p>
        </p:txBody>
      </p:sp>
    </p:spTree>
    <p:extLst>
      <p:ext uri="{BB962C8B-B14F-4D97-AF65-F5344CB8AC3E}">
        <p14:creationId xmlns:p14="http://schemas.microsoft.com/office/powerpoint/2010/main" val="2464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" y="1"/>
            <a:ext cx="6858015" cy="9905999"/>
            <a:chOff x="-39511" y="-4758"/>
            <a:chExt cx="6897511" cy="9148758"/>
          </a:xfrm>
        </p:grpSpPr>
        <p:pic>
          <p:nvPicPr>
            <p:cNvPr id="28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511" y="0"/>
              <a:ext cx="6897511" cy="9144000"/>
            </a:xfrm>
            <a:prstGeom prst="rect">
              <a:avLst/>
            </a:prstGeom>
          </p:spPr>
        </p:pic>
        <p:pic>
          <p:nvPicPr>
            <p:cNvPr id="29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48" y="-4758"/>
              <a:ext cx="1932905" cy="1630363"/>
            </a:xfrm>
            <a:prstGeom prst="rect">
              <a:avLst/>
            </a:prstGeom>
          </p:spPr>
        </p:pic>
        <p:sp>
          <p:nvSpPr>
            <p:cNvPr id="30" name="CaixaDeTexto 6"/>
            <p:cNvSpPr txBox="1"/>
            <p:nvPr/>
          </p:nvSpPr>
          <p:spPr>
            <a:xfrm>
              <a:off x="606203" y="552528"/>
              <a:ext cx="1089643" cy="73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VOCÊ SABIA?</a:t>
              </a:r>
            </a:p>
            <a:p>
              <a:endParaRPr lang="pt-BR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Imagem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3196" y="496893"/>
              <a:ext cx="219076" cy="123826"/>
            </a:xfrm>
            <a:prstGeom prst="rect">
              <a:avLst/>
            </a:prstGeom>
          </p:spPr>
        </p:pic>
        <p:pic>
          <p:nvPicPr>
            <p:cNvPr id="34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535" y="513821"/>
              <a:ext cx="219076" cy="123826"/>
            </a:xfrm>
            <a:prstGeom prst="rect">
              <a:avLst/>
            </a:prstGeom>
          </p:spPr>
        </p:pic>
        <p:pic>
          <p:nvPicPr>
            <p:cNvPr id="35" name="Imagem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62" y="1133580"/>
              <a:ext cx="152400" cy="142875"/>
            </a:xfrm>
            <a:prstGeom prst="rect">
              <a:avLst/>
            </a:prstGeom>
          </p:spPr>
        </p:pic>
        <p:pic>
          <p:nvPicPr>
            <p:cNvPr id="36" name="Imagem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95" y="1138894"/>
              <a:ext cx="343348" cy="321890"/>
            </a:xfrm>
            <a:prstGeom prst="rect">
              <a:avLst/>
            </a:prstGeom>
          </p:spPr>
        </p:pic>
      </p:grpSp>
      <p:sp>
        <p:nvSpPr>
          <p:cNvPr id="23" name="Retângulo de cantos arredondados 29"/>
          <p:cNvSpPr/>
          <p:nvPr/>
        </p:nvSpPr>
        <p:spPr>
          <a:xfrm>
            <a:off x="185327" y="2428675"/>
            <a:ext cx="6479632" cy="6755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24" name="CaixaDeTexto 34"/>
          <p:cNvSpPr txBox="1"/>
          <p:nvPr/>
        </p:nvSpPr>
        <p:spPr>
          <a:xfrm>
            <a:off x="338511" y="2668369"/>
            <a:ext cx="61638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</a:rPr>
              <a:t>                            </a:t>
            </a:r>
            <a:r>
              <a:rPr lang="en-US" sz="2700" b="1" dirty="0" smtClean="0">
                <a:solidFill>
                  <a:srgbClr val="FFFF00"/>
                </a:solidFill>
              </a:rPr>
              <a:t>TOMA 1:</a:t>
            </a:r>
            <a:endParaRPr lang="en-US" sz="2700" b="1" dirty="0">
              <a:solidFill>
                <a:srgbClr val="FFFF00"/>
              </a:solidFill>
            </a:endParaRPr>
          </a:p>
          <a:p>
            <a:endParaRPr lang="pt-BR" sz="2700" b="1" dirty="0">
              <a:solidFill>
                <a:srgbClr val="FFFF00"/>
              </a:solidFill>
            </a:endParaRPr>
          </a:p>
          <a:p>
            <a:pPr algn="just"/>
            <a:endParaRPr lang="en-US" sz="27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chemeClr val="bg1"/>
                </a:solidFill>
              </a:rPr>
              <a:t>Defina a forma 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compartilhe </a:t>
            </a:r>
            <a:r>
              <a:rPr lang="en-US" sz="2700" dirty="0">
                <a:solidFill>
                  <a:schemeClr val="bg1"/>
                </a:solidFill>
              </a:rPr>
              <a:t>a meta </a:t>
            </a:r>
            <a:r>
              <a:rPr lang="en-US" sz="2700" dirty="0" smtClean="0">
                <a:solidFill>
                  <a:schemeClr val="bg1"/>
                </a:solidFill>
              </a:rPr>
              <a:t>para atingir o objetivo do dia;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chemeClr val="bg1"/>
                </a:solidFill>
              </a:rPr>
              <a:t>Motive a equipe para o cumprimento da meta e incentive o Atendimento </a:t>
            </a:r>
            <a:r>
              <a:rPr lang="en-US" sz="2700" b="1" i="1" dirty="0" smtClean="0">
                <a:solidFill>
                  <a:srgbClr val="FFFF00"/>
                </a:solidFill>
              </a:rPr>
              <a:t>WOW </a:t>
            </a:r>
            <a:r>
              <a:rPr lang="en-US" sz="2700" dirty="0" smtClean="0">
                <a:solidFill>
                  <a:schemeClr val="bg1"/>
                </a:solidFill>
              </a:rPr>
              <a:t>ao cliente com sorriso no rosto e muita cortesia;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chemeClr val="bg1"/>
                </a:solidFill>
              </a:rPr>
              <a:t>Dê boas vindas aos novos colaboradores. Surpreenda – os!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chemeClr val="bg1"/>
                </a:solidFill>
              </a:rPr>
              <a:t>Apresente os novos processos para a equipe Operativa. Se necessário, reforce os guias e manuais já implementados.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700" b="1" i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700" i="1" dirty="0">
              <a:solidFill>
                <a:schemeClr val="bg1"/>
              </a:solidFill>
            </a:endParaRPr>
          </a:p>
        </p:txBody>
      </p:sp>
      <p:sp>
        <p:nvSpPr>
          <p:cNvPr id="25" name="CaixaDeTexto 44"/>
          <p:cNvSpPr txBox="1"/>
          <p:nvPr/>
        </p:nvSpPr>
        <p:spPr>
          <a:xfrm>
            <a:off x="1819623" y="1484787"/>
            <a:ext cx="3278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ORIENTAÇÕES IMPORTANTES</a:t>
            </a:r>
          </a:p>
        </p:txBody>
      </p:sp>
      <p:sp>
        <p:nvSpPr>
          <p:cNvPr id="26" name="Fluxograma: Conector 45"/>
          <p:cNvSpPr/>
          <p:nvPr/>
        </p:nvSpPr>
        <p:spPr>
          <a:xfrm>
            <a:off x="1639976" y="1586833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48" name="Fluxograma: Conector 46"/>
          <p:cNvSpPr/>
          <p:nvPr/>
        </p:nvSpPr>
        <p:spPr>
          <a:xfrm>
            <a:off x="1421109" y="1586835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49" name="Fluxograma: Conector 47"/>
          <p:cNvSpPr/>
          <p:nvPr/>
        </p:nvSpPr>
        <p:spPr>
          <a:xfrm>
            <a:off x="1168557" y="1572000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50" name="Fluxograma: Conector 55"/>
          <p:cNvSpPr/>
          <p:nvPr/>
        </p:nvSpPr>
        <p:spPr>
          <a:xfrm>
            <a:off x="5143565" y="1602506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51" name="Fluxograma: Conector 57"/>
          <p:cNvSpPr/>
          <p:nvPr/>
        </p:nvSpPr>
        <p:spPr>
          <a:xfrm>
            <a:off x="5362436" y="1602508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  <p:sp>
        <p:nvSpPr>
          <p:cNvPr id="52" name="Fluxograma: Conector 58"/>
          <p:cNvSpPr/>
          <p:nvPr/>
        </p:nvSpPr>
        <p:spPr>
          <a:xfrm>
            <a:off x="5614977" y="1602510"/>
            <a:ext cx="117854" cy="16319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63" dirty="0"/>
          </a:p>
        </p:txBody>
      </p:sp>
    </p:spTree>
    <p:extLst>
      <p:ext uri="{BB962C8B-B14F-4D97-AF65-F5344CB8AC3E}">
        <p14:creationId xmlns:p14="http://schemas.microsoft.com/office/powerpoint/2010/main" val="26839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300</Words>
  <Application>Microsoft Office PowerPoint</Application>
  <PresentationFormat>A4 Paper (210x297 mm)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Aharoni</vt:lpstr>
      <vt:lpstr>Arial</vt:lpstr>
      <vt:lpstr>Calibri</vt:lpstr>
      <vt:lpstr>Calibri Light</vt:lpstr>
      <vt:lpstr>Clarendon BT</vt:lpstr>
      <vt:lpstr>Lucida Bright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Ferramentas de gestão Tomada 1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Daniele Endler</dc:creator>
  <cp:lastModifiedBy>Daniele Endler (ext. Scanton)</cp:lastModifiedBy>
  <cp:revision>56</cp:revision>
  <dcterms:created xsi:type="dcterms:W3CDTF">2014-10-27T10:24:03Z</dcterms:created>
  <dcterms:modified xsi:type="dcterms:W3CDTF">2017-07-21T12:11:44Z</dcterms:modified>
</cp:coreProperties>
</file>