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5" r:id="rId5"/>
    <p:sldId id="513" r:id="rId6"/>
    <p:sldId id="678" r:id="rId7"/>
    <p:sldId id="679" r:id="rId8"/>
    <p:sldId id="687" r:id="rId9"/>
    <p:sldId id="686" r:id="rId10"/>
    <p:sldId id="680" r:id="rId11"/>
    <p:sldId id="681" r:id="rId12"/>
    <p:sldId id="682" r:id="rId13"/>
    <p:sldId id="676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E4E"/>
    <a:srgbClr val="08285B"/>
    <a:srgbClr val="35CBCC"/>
    <a:srgbClr val="4781FF"/>
    <a:srgbClr val="8234CF"/>
    <a:srgbClr val="4FC974"/>
    <a:srgbClr val="42536C"/>
    <a:srgbClr val="E6E7E8"/>
    <a:srgbClr val="FFB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FFF4C-E7B2-4D3B-B342-F30069401910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B48DD-00CB-4C7C-9D54-5E8E5D8513C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35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2E476-7915-4EAA-89CA-7B74A468C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16CD7C-3F1F-4E70-9E4D-AB35BE50B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20CAAB-6421-4B6E-A5A4-0E788EF2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3ABE8-37FE-4EB8-BACA-24B0086F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0117F9-0F41-4CA3-931B-7463DB59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872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D2681-AC9A-497B-A239-72AC06D3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5451A1-49DF-4D8C-B3E4-1CF91DEEB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33D839-0224-435D-92A6-FDCA9A4D3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7A5F5-830E-407E-BD32-E990C506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E7CD9E-688B-453E-9A70-028DD6DB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182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BC8CEC-3C55-48E1-9869-E64C74CF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C11273-A7D9-4D1A-B89F-F90A3BE32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B0A950-D336-49EA-93D4-1EBB3D36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A14F6-338D-45A9-AA7A-ACEBFAA7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BBF2AC-5440-4A44-A5F2-C07284A7B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733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83952DF0-ACF5-4697-B485-F7742A9B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8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48870-D118-4CC3-A707-D5939F86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B17E4B-DB47-4448-ABB1-9EF3AAFC8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E9AEDA-77C8-40AE-88FB-5DD1618D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DBFB7-FF4A-4EA0-BE5A-115E0931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7E2ED6-0E30-43B0-82A2-3EE54683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11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5E3A1-BBA5-4C30-A4FA-59059F7A2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ABF578-29CD-47F2-8048-5612403B5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5413BC-10A8-4B1D-AFF9-CB325126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1FE6BF-125C-4D28-8D00-9EAD7CD5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A5193F-D44B-4124-B0F1-0F8C2A70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554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D2B45-C5E5-4410-85D9-408D8861F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277B76-33F2-4EBD-9E75-BE21A333A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521E55-6EC2-4014-8383-7D7E007BD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86A512-050B-4AB1-B629-A3291419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DA900F-2F6C-4101-8DD9-08EC2833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DE9A15-5A58-45D2-B7E9-8D9BE079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846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EAC34-C7AC-4FE9-A383-DB24E0CD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8321FB-366B-4569-B0E1-D63333B5F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999083-33C2-41C9-A903-1B9F6A37D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8DDD69-7329-4126-A02B-EC308DCD5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9F52A9-5223-468F-A2A8-378A218D3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D611D7-86EA-4BB0-8ED3-999ADF279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4A9D0C-C685-46D1-AAE8-9494D017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2D1FE8-A76F-4424-9229-D7401A8CE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209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0F58B-C529-40C0-9287-60AB269C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F96F13-B503-454D-99A8-AB968142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9A1477-E747-4CCF-ABA5-1820657E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341B96-3807-4D2D-AE29-11A12C69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869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CC6085-2A83-4FDE-BBA9-CC3FF3C9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CF66A7-C0BD-444B-A79A-499A6039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BE7839-5233-4AA8-930A-7F9A9FA9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540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D61F4-2FB5-453D-B129-D1F7C631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1E637-A9D2-4503-9CE7-D4AB7B4A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F273FD-2583-478E-B073-61845D22C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DFBF54-4D23-4381-BF51-1F5075BA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5D7CC5-B69F-432E-9D48-BA13E839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3336A0-E630-443C-B53C-118EE1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697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32356-0B0F-4969-A93E-059DD2BF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66144B-02EC-4C56-8455-978C7E8BF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A29C69-31E8-4E9A-9625-57DEE926D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77FFB8-D83D-4CA2-96D5-6F20CA98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788AAF-1029-4364-9217-264EE7F9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2C2667-2B1E-4605-B4F5-580AE836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348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DD9588-BE82-426D-A790-EA487D801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F7112C-8423-47C7-838C-F2250D3EC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004CAF-A4CF-4D6A-A006-A136BC701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C20B-6193-4E4B-BB80-F50CE0BA4C9F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B06866-B31D-4BF7-8F89-1D3A66B83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83F0C-0608-4A74-A775-1166C334D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29B63-01EB-4A73-9897-2E7CAA2D434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132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643227B-59DC-427F-B3DB-7C5577BA091E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13216A"/>
          </a:solidFill>
          <a:ln>
            <a:solidFill>
              <a:srgbClr val="1321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DDBAA85-7DEC-41D6-8EE6-A84569CC2BEC}"/>
              </a:ext>
            </a:extLst>
          </p:cNvPr>
          <p:cNvSpPr txBox="1"/>
          <p:nvPr/>
        </p:nvSpPr>
        <p:spPr>
          <a:xfrm>
            <a:off x="373709" y="2670483"/>
            <a:ext cx="11444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T Norms" panose="02000503030000020003" pitchFamily="2" charset="0"/>
                <a:ea typeface="+mn-ea"/>
                <a:cs typeface="+mn-cs"/>
              </a:rPr>
              <a:t>TRANSFERENCIA ENTRADA</a:t>
            </a:r>
          </a:p>
          <a:p>
            <a:pPr lvl="0" algn="ctr"/>
            <a:r>
              <a:rPr lang="es-MX" sz="3600" dirty="0">
                <a:solidFill>
                  <a:prstClr val="white"/>
                </a:solidFill>
                <a:latin typeface="TT Norms" panose="02000503030000020003" pitchFamily="2" charset="0"/>
              </a:rPr>
              <a:t>TREINAMENTO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T Norms Light" panose="02000503020000020003" pitchFamily="2" charset="0"/>
              <a:ea typeface="+mn-ea"/>
              <a:cs typeface="+mn-cs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1B01E32-DA06-4238-AA11-D012E03B4A01}"/>
              </a:ext>
            </a:extLst>
          </p:cNvPr>
          <p:cNvSpPr/>
          <p:nvPr/>
        </p:nvSpPr>
        <p:spPr>
          <a:xfrm>
            <a:off x="-1" y="3863495"/>
            <a:ext cx="3045907" cy="138110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7DBDD9C-4334-490F-8374-0021AA73FBFF}"/>
              </a:ext>
            </a:extLst>
          </p:cNvPr>
          <p:cNvSpPr/>
          <p:nvPr/>
        </p:nvSpPr>
        <p:spPr>
          <a:xfrm>
            <a:off x="3293556" y="3863494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C5F13B8-1099-4692-A82F-106F7F39A675}"/>
              </a:ext>
            </a:extLst>
          </p:cNvPr>
          <p:cNvSpPr/>
          <p:nvPr/>
        </p:nvSpPr>
        <p:spPr>
          <a:xfrm>
            <a:off x="3712656" y="3863493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0D044EF-600C-4521-A1F5-C4C16E961BCD}"/>
              </a:ext>
            </a:extLst>
          </p:cNvPr>
          <p:cNvSpPr/>
          <p:nvPr/>
        </p:nvSpPr>
        <p:spPr>
          <a:xfrm>
            <a:off x="4550856" y="3858729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A3DB247-28F5-4A8D-A1C9-70DEFD505859}"/>
              </a:ext>
            </a:extLst>
          </p:cNvPr>
          <p:cNvSpPr/>
          <p:nvPr/>
        </p:nvSpPr>
        <p:spPr>
          <a:xfrm>
            <a:off x="4969956" y="3858729"/>
            <a:ext cx="171450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7979BBD-EA77-4B63-A98E-1A251FFAE2FD}"/>
              </a:ext>
            </a:extLst>
          </p:cNvPr>
          <p:cNvSpPr/>
          <p:nvPr/>
        </p:nvSpPr>
        <p:spPr>
          <a:xfrm>
            <a:off x="4131756" y="3863492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6BB0738-C857-47F4-9C05-D5954CF97E6D}"/>
              </a:ext>
            </a:extLst>
          </p:cNvPr>
          <p:cNvSpPr/>
          <p:nvPr/>
        </p:nvSpPr>
        <p:spPr>
          <a:xfrm>
            <a:off x="6998207" y="2408082"/>
            <a:ext cx="171450" cy="14287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E064C73-DC56-498C-A54E-65B2ED079016}"/>
              </a:ext>
            </a:extLst>
          </p:cNvPr>
          <p:cNvSpPr/>
          <p:nvPr/>
        </p:nvSpPr>
        <p:spPr>
          <a:xfrm>
            <a:off x="7417307" y="2408082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F1EAF5E-8979-4591-81BC-F9B33D59200D}"/>
              </a:ext>
            </a:extLst>
          </p:cNvPr>
          <p:cNvSpPr/>
          <p:nvPr/>
        </p:nvSpPr>
        <p:spPr>
          <a:xfrm>
            <a:off x="7836407" y="2408081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8100BC1-5DA7-44E7-83C4-C3FA2F43F345}"/>
              </a:ext>
            </a:extLst>
          </p:cNvPr>
          <p:cNvSpPr/>
          <p:nvPr/>
        </p:nvSpPr>
        <p:spPr>
          <a:xfrm>
            <a:off x="8674607" y="2403317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4E7E0E4-92E4-4C85-AA45-1ACE0081794B}"/>
              </a:ext>
            </a:extLst>
          </p:cNvPr>
          <p:cNvSpPr/>
          <p:nvPr/>
        </p:nvSpPr>
        <p:spPr>
          <a:xfrm>
            <a:off x="9093707" y="2403317"/>
            <a:ext cx="3098292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CF79C54-586D-4419-85B8-4DDCE01B48A4}"/>
              </a:ext>
            </a:extLst>
          </p:cNvPr>
          <p:cNvSpPr/>
          <p:nvPr/>
        </p:nvSpPr>
        <p:spPr>
          <a:xfrm>
            <a:off x="8255507" y="2408080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9" name="Marcador de contenido 18" descr="Imagen que contiene dibujo&#10;&#10;Descripción generada automáticamente">
            <a:extLst>
              <a:ext uri="{FF2B5EF4-FFF2-40B4-BE49-F238E27FC236}">
                <a16:creationId xmlns:a16="http://schemas.microsoft.com/office/drawing/2014/main" id="{050AEDBC-F46C-4ED5-A8B2-9E9D53B94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09" b="33407"/>
          <a:stretch/>
        </p:blipFill>
        <p:spPr>
          <a:xfrm>
            <a:off x="2660133" y="6135498"/>
            <a:ext cx="6871734" cy="548377"/>
          </a:xfrm>
        </p:spPr>
      </p:pic>
      <p:pic>
        <p:nvPicPr>
          <p:cNvPr id="18" name="Imagen" descr="Imagen">
            <a:extLst>
              <a:ext uri="{FF2B5EF4-FFF2-40B4-BE49-F238E27FC236}">
                <a16:creationId xmlns:a16="http://schemas.microsoft.com/office/drawing/2014/main" id="{8C81B392-F9A2-4EAD-8C27-6E2AB5088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57022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9591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B92C2F-F4FB-4343-AFF5-4B9F354A9D42}"/>
              </a:ext>
            </a:extLst>
          </p:cNvPr>
          <p:cNvSpPr txBox="1"/>
          <p:nvPr/>
        </p:nvSpPr>
        <p:spPr>
          <a:xfrm>
            <a:off x="373709" y="2851458"/>
            <a:ext cx="11444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s-MX" sz="5400" b="0" i="0" u="none" strike="noStrike" kern="1200" cap="none" spc="0" normalizeH="0" baseline="0" noProof="0" dirty="0">
                <a:ln>
                  <a:noFill/>
                </a:ln>
                <a:solidFill>
                  <a:srgbClr val="08285B"/>
                </a:solidFill>
                <a:effectLst/>
                <a:uLnTx/>
                <a:uFillTx/>
                <a:latin typeface="TT Norms" panose="02000503030000020003" pitchFamily="2" charset="0"/>
                <a:ea typeface="+mn-ea"/>
                <a:cs typeface="+mn-cs"/>
              </a:rPr>
              <a:t>MUITO OBRIGADO</a:t>
            </a:r>
            <a:endParaRPr kumimoji="0" lang="es-MX" sz="5400" b="0" i="0" u="none" strike="noStrike" kern="1200" cap="none" spc="0" normalizeH="0" baseline="0" noProof="0" dirty="0">
              <a:ln>
                <a:noFill/>
              </a:ln>
              <a:solidFill>
                <a:srgbClr val="08285B"/>
              </a:solidFill>
              <a:effectLst/>
              <a:uLnTx/>
              <a:uFillTx/>
              <a:latin typeface="TT Norms Light" panose="02000503020000020003" pitchFamily="2" charset="0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57BA935-DE98-498E-90EC-F0CE1907E433}"/>
              </a:ext>
            </a:extLst>
          </p:cNvPr>
          <p:cNvSpPr/>
          <p:nvPr/>
        </p:nvSpPr>
        <p:spPr>
          <a:xfrm>
            <a:off x="-1" y="4044470"/>
            <a:ext cx="3045907" cy="138110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B540C4F-2224-406E-A77B-3F76CFB571AE}"/>
              </a:ext>
            </a:extLst>
          </p:cNvPr>
          <p:cNvSpPr/>
          <p:nvPr/>
        </p:nvSpPr>
        <p:spPr>
          <a:xfrm>
            <a:off x="3293556" y="4044469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D2696A9-F6A2-45A1-BF27-C9452988B8BC}"/>
              </a:ext>
            </a:extLst>
          </p:cNvPr>
          <p:cNvSpPr/>
          <p:nvPr/>
        </p:nvSpPr>
        <p:spPr>
          <a:xfrm>
            <a:off x="3712656" y="4044468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D279A4A-643A-4ED3-BB0F-68AB0DF2DEE1}"/>
              </a:ext>
            </a:extLst>
          </p:cNvPr>
          <p:cNvSpPr/>
          <p:nvPr/>
        </p:nvSpPr>
        <p:spPr>
          <a:xfrm>
            <a:off x="4550856" y="4039704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69668DA-7EE0-4D5A-8FF2-890F08C36B0E}"/>
              </a:ext>
            </a:extLst>
          </p:cNvPr>
          <p:cNvSpPr/>
          <p:nvPr/>
        </p:nvSpPr>
        <p:spPr>
          <a:xfrm>
            <a:off x="4969956" y="4039704"/>
            <a:ext cx="171450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6436440-BD2E-4E7B-9B28-3E075EAA522E}"/>
              </a:ext>
            </a:extLst>
          </p:cNvPr>
          <p:cNvSpPr/>
          <p:nvPr/>
        </p:nvSpPr>
        <p:spPr>
          <a:xfrm>
            <a:off x="4131756" y="4044467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681621E-D664-447B-B59D-C4B864E98C1A}"/>
              </a:ext>
            </a:extLst>
          </p:cNvPr>
          <p:cNvSpPr/>
          <p:nvPr/>
        </p:nvSpPr>
        <p:spPr>
          <a:xfrm>
            <a:off x="6998207" y="2589057"/>
            <a:ext cx="171450" cy="14287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C0052A5-22D2-4D94-A747-F4361CFF954A}"/>
              </a:ext>
            </a:extLst>
          </p:cNvPr>
          <p:cNvSpPr/>
          <p:nvPr/>
        </p:nvSpPr>
        <p:spPr>
          <a:xfrm>
            <a:off x="7417307" y="2589057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61A9616-CDEE-4977-8069-719F231D81A7}"/>
              </a:ext>
            </a:extLst>
          </p:cNvPr>
          <p:cNvSpPr/>
          <p:nvPr/>
        </p:nvSpPr>
        <p:spPr>
          <a:xfrm>
            <a:off x="7836407" y="2589056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3D343CB-CAE9-44C9-86EF-995F74D16A2B}"/>
              </a:ext>
            </a:extLst>
          </p:cNvPr>
          <p:cNvSpPr/>
          <p:nvPr/>
        </p:nvSpPr>
        <p:spPr>
          <a:xfrm>
            <a:off x="8674607" y="2584292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6AAB452-B149-487C-9786-01057394A155}"/>
              </a:ext>
            </a:extLst>
          </p:cNvPr>
          <p:cNvSpPr/>
          <p:nvPr/>
        </p:nvSpPr>
        <p:spPr>
          <a:xfrm>
            <a:off x="9093707" y="2584292"/>
            <a:ext cx="3098292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5AB74C1-FD8E-471D-98F5-45FF09A245D2}"/>
              </a:ext>
            </a:extLst>
          </p:cNvPr>
          <p:cNvSpPr/>
          <p:nvPr/>
        </p:nvSpPr>
        <p:spPr>
          <a:xfrm>
            <a:off x="8255507" y="2589055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6" name="Imagen" descr="Imagen">
            <a:extLst>
              <a:ext uri="{FF2B5EF4-FFF2-40B4-BE49-F238E27FC236}">
                <a16:creationId xmlns:a16="http://schemas.microsoft.com/office/drawing/2014/main" id="{836ECE25-B889-4208-A658-4D4591874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5710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A98A447-A849-4C33-9AF4-85C2A4B47162}"/>
              </a:ext>
            </a:extLst>
          </p:cNvPr>
          <p:cNvSpPr/>
          <p:nvPr/>
        </p:nvSpPr>
        <p:spPr>
          <a:xfrm>
            <a:off x="1324839" y="170894"/>
            <a:ext cx="91652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  <a:latin typeface="TT Norms" panose="02000503030000020003" pitchFamily="2" charset="0"/>
              </a:rPr>
              <a:t>INTRODUÇÃO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9DDB0E2-6C7D-445D-A763-B45262043CBC}"/>
              </a:ext>
            </a:extLst>
          </p:cNvPr>
          <p:cNvGrpSpPr/>
          <p:nvPr/>
        </p:nvGrpSpPr>
        <p:grpSpPr>
          <a:xfrm>
            <a:off x="1678774" y="2465392"/>
            <a:ext cx="792000" cy="792000"/>
            <a:chOff x="2919044" y="2387042"/>
            <a:chExt cx="1459524" cy="1403094"/>
          </a:xfrm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1101DE25-F5A2-425F-B16E-97F1CC49202B}"/>
                </a:ext>
              </a:extLst>
            </p:cNvPr>
            <p:cNvSpPr/>
            <p:nvPr/>
          </p:nvSpPr>
          <p:spPr>
            <a:xfrm>
              <a:off x="2919044" y="2387042"/>
              <a:ext cx="1459524" cy="1403094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35CB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4400" dirty="0">
                <a:latin typeface="TT Norms" panose="02000503030000020003" pitchFamily="2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163234D7-717D-4EB2-AEDB-580D1AAC2709}"/>
                </a:ext>
              </a:extLst>
            </p:cNvPr>
            <p:cNvSpPr/>
            <p:nvPr/>
          </p:nvSpPr>
          <p:spPr>
            <a:xfrm>
              <a:off x="3064996" y="2527351"/>
              <a:ext cx="1167619" cy="1122475"/>
            </a:xfrm>
            <a:prstGeom prst="ellipse">
              <a:avLst/>
            </a:prstGeom>
            <a:solidFill>
              <a:srgbClr val="35CBCC"/>
            </a:solidFill>
            <a:ln>
              <a:solidFill>
                <a:srgbClr val="35CB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400" b="1" dirty="0">
                  <a:latin typeface="TT Norms" panose="02000503030000020003" pitchFamily="2" charset="0"/>
                </a:rPr>
                <a:t>1</a:t>
              </a: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CDE5C1F1-11E2-40B7-9613-AC48C9F3F0B9}"/>
              </a:ext>
            </a:extLst>
          </p:cNvPr>
          <p:cNvGrpSpPr/>
          <p:nvPr/>
        </p:nvGrpSpPr>
        <p:grpSpPr>
          <a:xfrm>
            <a:off x="1678774" y="3497671"/>
            <a:ext cx="792000" cy="792000"/>
            <a:chOff x="2919044" y="2387042"/>
            <a:chExt cx="1459524" cy="1403094"/>
          </a:xfrm>
        </p:grpSpPr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5A2CA6D1-B018-4F7F-971B-F97DFAE87D67}"/>
                </a:ext>
              </a:extLst>
            </p:cNvPr>
            <p:cNvSpPr/>
            <p:nvPr/>
          </p:nvSpPr>
          <p:spPr>
            <a:xfrm>
              <a:off x="2919044" y="2387042"/>
              <a:ext cx="1459524" cy="1403094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4FC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 dirty="0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2C69AAEF-9DC3-4EA5-97E0-BE3F6715943C}"/>
                </a:ext>
              </a:extLst>
            </p:cNvPr>
            <p:cNvSpPr/>
            <p:nvPr/>
          </p:nvSpPr>
          <p:spPr>
            <a:xfrm>
              <a:off x="3064996" y="2527351"/>
              <a:ext cx="1167619" cy="1122475"/>
            </a:xfrm>
            <a:prstGeom prst="ellipse">
              <a:avLst/>
            </a:prstGeom>
            <a:solidFill>
              <a:srgbClr val="4FC974"/>
            </a:solidFill>
            <a:ln>
              <a:solidFill>
                <a:srgbClr val="4FC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latin typeface="TT Norms" panose="02000503030000020003" pitchFamily="2" charset="0"/>
                </a:rPr>
                <a:t>2</a:t>
              </a:r>
            </a:p>
          </p:txBody>
        </p:sp>
      </p:grp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836540A-3987-4C91-82D1-9E7217D0A14B}"/>
              </a:ext>
            </a:extLst>
          </p:cNvPr>
          <p:cNvSpPr/>
          <p:nvPr/>
        </p:nvSpPr>
        <p:spPr>
          <a:xfrm>
            <a:off x="2783683" y="2462512"/>
            <a:ext cx="6824143" cy="657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solidFill>
                  <a:srgbClr val="08285B"/>
                </a:solidFill>
                <a:latin typeface="TT Norms" panose="02000503030000020003" pitchFamily="2" charset="0"/>
              </a:rPr>
              <a:t>RECEBIMENTO DA TRANSFERENCIA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1B425DC6-0622-48D2-A345-B40A57DB78FB}"/>
              </a:ext>
            </a:extLst>
          </p:cNvPr>
          <p:cNvSpPr/>
          <p:nvPr/>
        </p:nvSpPr>
        <p:spPr>
          <a:xfrm>
            <a:off x="2783683" y="3490572"/>
            <a:ext cx="7287969" cy="657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8285B"/>
                </a:solidFill>
                <a:latin typeface="TT Norms" panose="02000503030000020003" pitchFamily="2" charset="0"/>
              </a:rPr>
              <a:t>HISTORICO DA TRANSACAO</a:t>
            </a:r>
          </a:p>
        </p:txBody>
      </p:sp>
      <p:pic>
        <p:nvPicPr>
          <p:cNvPr id="26" name="Imagen" descr="Imagen">
            <a:extLst>
              <a:ext uri="{FF2B5EF4-FFF2-40B4-BE49-F238E27FC236}">
                <a16:creationId xmlns:a16="http://schemas.microsoft.com/office/drawing/2014/main" id="{E19D8207-E032-4813-92FB-F56D32796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7523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A98A447-A849-4C33-9AF4-85C2A4B47162}"/>
              </a:ext>
            </a:extLst>
          </p:cNvPr>
          <p:cNvSpPr/>
          <p:nvPr/>
        </p:nvSpPr>
        <p:spPr>
          <a:xfrm>
            <a:off x="998629" y="1357403"/>
            <a:ext cx="1042983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2060"/>
                </a:solidFill>
                <a:latin typeface="TT Norms" panose="02000503030000020003" pitchFamily="2" charset="0"/>
              </a:rPr>
              <a:t>A rota para receber a mercadoria da transferência: </a:t>
            </a:r>
          </a:p>
          <a:p>
            <a:endParaRPr lang="pt-BR" dirty="0">
              <a:solidFill>
                <a:srgbClr val="002060"/>
              </a:solidFill>
              <a:latin typeface="TT Norms" panose="02000503030000020003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600" b="1" dirty="0">
                <a:solidFill>
                  <a:srgbClr val="002060"/>
                </a:solidFill>
                <a:latin typeface="TT Norms" panose="02000503030000020003" pitchFamily="2" charset="0"/>
              </a:rPr>
              <a:t>Menu Principal &gt; Administração de Estoque &gt; Armazenar Estoque &gt; Recebimento EU e ARM</a:t>
            </a:r>
          </a:p>
          <a:p>
            <a:endParaRPr lang="pt-BR" dirty="0">
              <a:solidFill>
                <a:srgbClr val="002060"/>
              </a:solidFill>
              <a:latin typeface="TT Norms" panose="02000503030000020003" pitchFamily="2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4DF338-7FCB-4A06-8AFF-3C2971178227}"/>
              </a:ext>
            </a:extLst>
          </p:cNvPr>
          <p:cNvSpPr/>
          <p:nvPr/>
        </p:nvSpPr>
        <p:spPr>
          <a:xfrm>
            <a:off x="1287894" y="214498"/>
            <a:ext cx="102945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RECEBIMENTO DA TRANSFERENCIA</a:t>
            </a:r>
          </a:p>
        </p:txBody>
      </p:sp>
      <p:pic>
        <p:nvPicPr>
          <p:cNvPr id="16" name="Imagen" descr="Imagen">
            <a:extLst>
              <a:ext uri="{FF2B5EF4-FFF2-40B4-BE49-F238E27FC236}">
                <a16:creationId xmlns:a16="http://schemas.microsoft.com/office/drawing/2014/main" id="{077F17A0-6001-457E-A5F7-82C51D362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960CE03-CBBF-44A1-92F2-C1A2B6E9C4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19" r="52836" b="53235"/>
          <a:stretch/>
        </p:blipFill>
        <p:spPr>
          <a:xfrm>
            <a:off x="981831" y="2665525"/>
            <a:ext cx="8968747" cy="3821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CB3D9011-218D-4D4F-8388-545FC2AB95FB}"/>
              </a:ext>
            </a:extLst>
          </p:cNvPr>
          <p:cNvSpPr/>
          <p:nvPr/>
        </p:nvSpPr>
        <p:spPr>
          <a:xfrm>
            <a:off x="6614437" y="5009321"/>
            <a:ext cx="1733815" cy="183261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38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>
            <a:extLst>
              <a:ext uri="{FF2B5EF4-FFF2-40B4-BE49-F238E27FC236}">
                <a16:creationId xmlns:a16="http://schemas.microsoft.com/office/drawing/2014/main" id="{CD4F4963-3AB1-47FC-B17F-3539713B8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271937"/>
            <a:ext cx="4934349" cy="22520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A98A447-A849-4C33-9AF4-85C2A4B47162}"/>
              </a:ext>
            </a:extLst>
          </p:cNvPr>
          <p:cNvSpPr/>
          <p:nvPr/>
        </p:nvSpPr>
        <p:spPr>
          <a:xfrm>
            <a:off x="955794" y="121398"/>
            <a:ext cx="10374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RECEBIMENTO DA TRANSFERENCIA</a:t>
            </a:r>
          </a:p>
          <a:p>
            <a:endParaRPr lang="pt-BR" sz="4000" b="1" dirty="0">
              <a:solidFill>
                <a:srgbClr val="002060"/>
              </a:solidFill>
              <a:latin typeface="TT Norms" panose="02000503030000020003" pitchFamily="2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B313DDA-7844-4159-99E5-193400A1D851}"/>
              </a:ext>
            </a:extLst>
          </p:cNvPr>
          <p:cNvSpPr/>
          <p:nvPr/>
        </p:nvSpPr>
        <p:spPr>
          <a:xfrm>
            <a:off x="955804" y="1321727"/>
            <a:ext cx="11096545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Depois de clicar no botão de adicionar, vamos selecionar o botão Pesquisar.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64497B7-8F72-4F8D-9F00-C548342DB3EF}"/>
              </a:ext>
            </a:extLst>
          </p:cNvPr>
          <p:cNvSpPr/>
          <p:nvPr/>
        </p:nvSpPr>
        <p:spPr>
          <a:xfrm>
            <a:off x="8296551" y="5132234"/>
            <a:ext cx="1192003" cy="596346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3" name="Imagen" descr="Imagen">
            <a:extLst>
              <a:ext uri="{FF2B5EF4-FFF2-40B4-BE49-F238E27FC236}">
                <a16:creationId xmlns:a16="http://schemas.microsoft.com/office/drawing/2014/main" id="{744C4DAE-145E-46DE-8AF2-CC2FE8519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7A345222-1842-4C38-8C6E-5071853F19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466" y="1913075"/>
            <a:ext cx="7770194" cy="18996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TextBox 8" descr="[BubbleText]">
            <a:extLst>
              <a:ext uri="{FF2B5EF4-FFF2-40B4-BE49-F238E27FC236}">
                <a16:creationId xmlns:a16="http://schemas.microsoft.com/office/drawing/2014/main" id="{60B902CD-A700-4697-83DF-DE739922B611}"/>
              </a:ext>
            </a:extLst>
          </p:cNvPr>
          <p:cNvSpPr txBox="1"/>
          <p:nvPr/>
        </p:nvSpPr>
        <p:spPr>
          <a:xfrm>
            <a:off x="1003808" y="3939226"/>
            <a:ext cx="4703491" cy="291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pt-BR" b="1" u="sng" dirty="0">
                <a:solidFill>
                  <a:srgbClr val="08285B"/>
                </a:solidFill>
                <a:latin typeface="TT Norms" panose="02000503030000020003" pitchFamily="2" charset="0"/>
              </a:rPr>
              <a:t>Selecione:</a:t>
            </a:r>
            <a:endParaRPr lang="pt-BR" dirty="0">
              <a:solidFill>
                <a:srgbClr val="08285B"/>
              </a:solidFill>
              <a:latin typeface="TT Norms" panose="02000503030000020003" pitchFamily="2" charset="0"/>
            </a:endParaRPr>
          </a:p>
          <a:p>
            <a:r>
              <a:rPr lang="pt-BR" b="1" dirty="0">
                <a:solidFill>
                  <a:srgbClr val="08285B"/>
                </a:solidFill>
                <a:latin typeface="TT Norms" panose="02000503030000020003" pitchFamily="2" charset="0"/>
              </a:rPr>
              <a:t>Unidade Origem</a:t>
            </a:r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: Cinema que enviou as mercadorias</a:t>
            </a:r>
          </a:p>
          <a:p>
            <a:endParaRPr lang="pt-BR" dirty="0">
              <a:solidFill>
                <a:srgbClr val="08285B"/>
              </a:solidFill>
              <a:latin typeface="TT Norms" panose="02000503030000020003" pitchFamily="2" charset="0"/>
            </a:endParaRPr>
          </a:p>
          <a:p>
            <a:r>
              <a:rPr lang="pt-BR" b="1" dirty="0">
                <a:solidFill>
                  <a:srgbClr val="08285B"/>
                </a:solidFill>
                <a:latin typeface="TT Norms" panose="02000503030000020003" pitchFamily="2" charset="0"/>
              </a:rPr>
              <a:t>ID Entre Unidades</a:t>
            </a:r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: Número enviado pelo cinema origem ID EU</a:t>
            </a:r>
          </a:p>
          <a:p>
            <a:endParaRPr lang="es-MX" dirty="0">
              <a:solidFill>
                <a:srgbClr val="08285B"/>
              </a:solidFill>
              <a:latin typeface="TT Norms" panose="02000503030000020003" pitchFamily="2" charset="0"/>
            </a:endParaRPr>
          </a:p>
          <a:p>
            <a:r>
              <a:rPr lang="pt-BR" b="1" dirty="0">
                <a:solidFill>
                  <a:srgbClr val="08285B"/>
                </a:solidFill>
                <a:latin typeface="TT Norms" panose="02000503030000020003" pitchFamily="2" charset="0"/>
              </a:rPr>
              <a:t>Unidade Destino: </a:t>
            </a:r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Seu Cinema</a:t>
            </a:r>
          </a:p>
          <a:p>
            <a:endParaRPr lang="pt-BR" dirty="0">
              <a:solidFill>
                <a:srgbClr val="08285B"/>
              </a:solidFill>
              <a:latin typeface="TT Norms" panose="02000503030000020003" pitchFamily="2" charset="0"/>
            </a:endParaRPr>
          </a:p>
          <a:p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Após de tirar a informação, vamos </a:t>
            </a:r>
            <a:r>
              <a:rPr lang="pt-BR" b="1" dirty="0">
                <a:solidFill>
                  <a:srgbClr val="08285B"/>
                </a:solidFill>
                <a:latin typeface="TT Norms" panose="02000503030000020003" pitchFamily="2" charset="0"/>
              </a:rPr>
              <a:t>salvar</a:t>
            </a:r>
            <a:r>
              <a:rPr lang="pt-BR" dirty="0">
                <a:solidFill>
                  <a:srgbClr val="08285B"/>
                </a:solidFill>
                <a:latin typeface="TT Norms" panose="02000503030000020003" pitchFamily="2" charset="0"/>
              </a:rPr>
              <a:t>.</a:t>
            </a:r>
          </a:p>
          <a:p>
            <a:endParaRPr lang="pt-BR" dirty="0">
              <a:solidFill>
                <a:srgbClr val="08285B"/>
              </a:solidFill>
              <a:latin typeface="TT Norms" panose="02000503030000020003" pitchFamily="2" charset="0"/>
            </a:endParaRPr>
          </a:p>
          <a:p>
            <a:endParaRPr lang="es-MX" dirty="0">
              <a:solidFill>
                <a:srgbClr val="08285B"/>
              </a:solidFill>
              <a:latin typeface="TT Norms" panose="02000503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34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B92C2F-F4FB-4343-AFF5-4B9F354A9D42}"/>
              </a:ext>
            </a:extLst>
          </p:cNvPr>
          <p:cNvSpPr txBox="1"/>
          <p:nvPr/>
        </p:nvSpPr>
        <p:spPr>
          <a:xfrm>
            <a:off x="373709" y="2851458"/>
            <a:ext cx="11444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s-MX" sz="5400" b="0" i="0" u="none" strike="noStrike" kern="1200" cap="none" spc="0" normalizeH="0" baseline="0" noProof="0" dirty="0">
                <a:ln>
                  <a:noFill/>
                </a:ln>
                <a:solidFill>
                  <a:srgbClr val="08285B"/>
                </a:solidFill>
                <a:effectLst/>
                <a:uLnTx/>
                <a:uFillTx/>
                <a:latin typeface="TT Norms" panose="02000503030000020003" pitchFamily="2" charset="0"/>
                <a:ea typeface="+mn-ea"/>
                <a:cs typeface="+mn-cs"/>
              </a:rPr>
              <a:t>HISTORICO DA TRANSACAO</a:t>
            </a:r>
            <a:endParaRPr kumimoji="0" lang="es-MX" sz="5400" b="0" i="0" u="none" strike="noStrike" kern="1200" cap="none" spc="0" normalizeH="0" baseline="0" noProof="0" dirty="0">
              <a:ln>
                <a:noFill/>
              </a:ln>
              <a:solidFill>
                <a:srgbClr val="08285B"/>
              </a:solidFill>
              <a:effectLst/>
              <a:uLnTx/>
              <a:uFillTx/>
              <a:latin typeface="TT Norms Light" panose="02000503020000020003" pitchFamily="2" charset="0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57BA935-DE98-498E-90EC-F0CE1907E433}"/>
              </a:ext>
            </a:extLst>
          </p:cNvPr>
          <p:cNvSpPr/>
          <p:nvPr/>
        </p:nvSpPr>
        <p:spPr>
          <a:xfrm>
            <a:off x="-1" y="4044470"/>
            <a:ext cx="3045907" cy="138110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B540C4F-2224-406E-A77B-3F76CFB571AE}"/>
              </a:ext>
            </a:extLst>
          </p:cNvPr>
          <p:cNvSpPr/>
          <p:nvPr/>
        </p:nvSpPr>
        <p:spPr>
          <a:xfrm>
            <a:off x="3293556" y="4044469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D2696A9-F6A2-45A1-BF27-C9452988B8BC}"/>
              </a:ext>
            </a:extLst>
          </p:cNvPr>
          <p:cNvSpPr/>
          <p:nvPr/>
        </p:nvSpPr>
        <p:spPr>
          <a:xfrm>
            <a:off x="3712656" y="4044468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D279A4A-643A-4ED3-BB0F-68AB0DF2DEE1}"/>
              </a:ext>
            </a:extLst>
          </p:cNvPr>
          <p:cNvSpPr/>
          <p:nvPr/>
        </p:nvSpPr>
        <p:spPr>
          <a:xfrm>
            <a:off x="4550856" y="4039704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69668DA-7EE0-4D5A-8FF2-890F08C36B0E}"/>
              </a:ext>
            </a:extLst>
          </p:cNvPr>
          <p:cNvSpPr/>
          <p:nvPr/>
        </p:nvSpPr>
        <p:spPr>
          <a:xfrm>
            <a:off x="4969956" y="4039704"/>
            <a:ext cx="171450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6436440-BD2E-4E7B-9B28-3E075EAA522E}"/>
              </a:ext>
            </a:extLst>
          </p:cNvPr>
          <p:cNvSpPr/>
          <p:nvPr/>
        </p:nvSpPr>
        <p:spPr>
          <a:xfrm>
            <a:off x="4131756" y="4044467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681621E-D664-447B-B59D-C4B864E98C1A}"/>
              </a:ext>
            </a:extLst>
          </p:cNvPr>
          <p:cNvSpPr/>
          <p:nvPr/>
        </p:nvSpPr>
        <p:spPr>
          <a:xfrm>
            <a:off x="6998207" y="2589057"/>
            <a:ext cx="171450" cy="14287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C0052A5-22D2-4D94-A747-F4361CFF954A}"/>
              </a:ext>
            </a:extLst>
          </p:cNvPr>
          <p:cNvSpPr/>
          <p:nvPr/>
        </p:nvSpPr>
        <p:spPr>
          <a:xfrm>
            <a:off x="7417307" y="2589057"/>
            <a:ext cx="171450" cy="142875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61A9616-CDEE-4977-8069-719F231D81A7}"/>
              </a:ext>
            </a:extLst>
          </p:cNvPr>
          <p:cNvSpPr/>
          <p:nvPr/>
        </p:nvSpPr>
        <p:spPr>
          <a:xfrm>
            <a:off x="7836407" y="2589056"/>
            <a:ext cx="171450" cy="142875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3D343CB-CAE9-44C9-86EF-995F74D16A2B}"/>
              </a:ext>
            </a:extLst>
          </p:cNvPr>
          <p:cNvSpPr/>
          <p:nvPr/>
        </p:nvSpPr>
        <p:spPr>
          <a:xfrm>
            <a:off x="8674607" y="2584292"/>
            <a:ext cx="171450" cy="142875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6AAB452-B149-487C-9786-01057394A155}"/>
              </a:ext>
            </a:extLst>
          </p:cNvPr>
          <p:cNvSpPr/>
          <p:nvPr/>
        </p:nvSpPr>
        <p:spPr>
          <a:xfrm>
            <a:off x="9093707" y="2584292"/>
            <a:ext cx="3098292" cy="142875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5AB74C1-FD8E-471D-98F5-45FF09A245D2}"/>
              </a:ext>
            </a:extLst>
          </p:cNvPr>
          <p:cNvSpPr/>
          <p:nvPr/>
        </p:nvSpPr>
        <p:spPr>
          <a:xfrm>
            <a:off x="8255507" y="2589055"/>
            <a:ext cx="171450" cy="142875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6" name="Imagen" descr="Imagen">
            <a:extLst>
              <a:ext uri="{FF2B5EF4-FFF2-40B4-BE49-F238E27FC236}">
                <a16:creationId xmlns:a16="http://schemas.microsoft.com/office/drawing/2014/main" id="{836ECE25-B889-4208-A658-4D4591874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3349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4E7B9FAA-12BB-4FD9-AEFF-E280F39219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78" r="41370" b="54331"/>
          <a:stretch/>
        </p:blipFill>
        <p:spPr>
          <a:xfrm>
            <a:off x="1051962" y="2298104"/>
            <a:ext cx="9695610" cy="31602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B313DDA-7844-4159-99E5-193400A1D851}"/>
              </a:ext>
            </a:extLst>
          </p:cNvPr>
          <p:cNvSpPr/>
          <p:nvPr/>
        </p:nvSpPr>
        <p:spPr>
          <a:xfrm>
            <a:off x="977199" y="1483226"/>
            <a:ext cx="10774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2060"/>
                </a:solidFill>
                <a:latin typeface="TT Norms" panose="02000503030000020003" pitchFamily="2" charset="0"/>
              </a:rPr>
              <a:t>Após de receber a mercadoria no ERP, vamos verificar no Histórico de Transação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4DF338-7FCB-4A06-8AFF-3C2971178227}"/>
              </a:ext>
            </a:extLst>
          </p:cNvPr>
          <p:cNvSpPr/>
          <p:nvPr/>
        </p:nvSpPr>
        <p:spPr>
          <a:xfrm>
            <a:off x="1287894" y="214498"/>
            <a:ext cx="102945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ANALISAR HISTORICO TRANSACAO</a:t>
            </a:r>
          </a:p>
        </p:txBody>
      </p:sp>
      <p:pic>
        <p:nvPicPr>
          <p:cNvPr id="16" name="Imagen" descr="Imagen">
            <a:extLst>
              <a:ext uri="{FF2B5EF4-FFF2-40B4-BE49-F238E27FC236}">
                <a16:creationId xmlns:a16="http://schemas.microsoft.com/office/drawing/2014/main" id="{077F17A0-6001-457E-A5F7-82C51D362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95A22928-2C89-4816-A0D8-B84B2B28E0A2}"/>
              </a:ext>
            </a:extLst>
          </p:cNvPr>
          <p:cNvSpPr/>
          <p:nvPr/>
        </p:nvSpPr>
        <p:spPr>
          <a:xfrm>
            <a:off x="7805334" y="4598504"/>
            <a:ext cx="1696276" cy="241258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67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C:\Users\PC_AMX75\AppData\Roaming\PixelMetrics\CaptureWiz\Temp\59.jpg">
            <a:extLst>
              <a:ext uri="{FF2B5EF4-FFF2-40B4-BE49-F238E27FC236}">
                <a16:creationId xmlns:a16="http://schemas.microsoft.com/office/drawing/2014/main" id="{91FB1169-FEE6-4AC4-B730-993DF9C53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87" y="2484617"/>
            <a:ext cx="7096125" cy="33432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B313DDA-7844-4159-99E5-193400A1D851}"/>
              </a:ext>
            </a:extLst>
          </p:cNvPr>
          <p:cNvSpPr/>
          <p:nvPr/>
        </p:nvSpPr>
        <p:spPr>
          <a:xfrm>
            <a:off x="965483" y="1284288"/>
            <a:ext cx="10959894" cy="41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8285B"/>
                </a:solidFill>
                <a:latin typeface="TT Norms" panose="02000503030000020003" pitchFamily="2" charset="0"/>
              </a:rPr>
              <a:t>Selecione a Unidade de Negocio e clique no link Pesquisar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513D66A-BB91-4F93-85E1-518F4C96120D}"/>
              </a:ext>
            </a:extLst>
          </p:cNvPr>
          <p:cNvSpPr/>
          <p:nvPr/>
        </p:nvSpPr>
        <p:spPr>
          <a:xfrm>
            <a:off x="7141704" y="2964332"/>
            <a:ext cx="583094" cy="160709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2405A9F-F3F7-4816-A4B4-6D2378EF3F7F}"/>
              </a:ext>
            </a:extLst>
          </p:cNvPr>
          <p:cNvSpPr/>
          <p:nvPr/>
        </p:nvSpPr>
        <p:spPr>
          <a:xfrm>
            <a:off x="1003915" y="120352"/>
            <a:ext cx="10374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ANALISAR HISTORICO TRANSACAO</a:t>
            </a:r>
          </a:p>
          <a:p>
            <a:endParaRPr lang="pt-BR" sz="4000" b="1" dirty="0">
              <a:solidFill>
                <a:srgbClr val="002060"/>
              </a:solidFill>
              <a:latin typeface="TT Norms" panose="02000503030000020003" pitchFamily="2" charset="0"/>
            </a:endParaRPr>
          </a:p>
        </p:txBody>
      </p:sp>
      <p:pic>
        <p:nvPicPr>
          <p:cNvPr id="13" name="Imagen" descr="Imagen">
            <a:extLst>
              <a:ext uri="{FF2B5EF4-FFF2-40B4-BE49-F238E27FC236}">
                <a16:creationId xmlns:a16="http://schemas.microsoft.com/office/drawing/2014/main" id="{7AF9833F-B49B-43D4-BA8B-11072D33B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7743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PC_AMX75\AppData\Roaming\PixelMetrics\CaptureWiz\Temp\1.jpg">
            <a:extLst>
              <a:ext uri="{FF2B5EF4-FFF2-40B4-BE49-F238E27FC236}">
                <a16:creationId xmlns:a16="http://schemas.microsoft.com/office/drawing/2014/main" id="{9136D708-6063-47E6-AC07-2A50CDC02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85" y="2359185"/>
            <a:ext cx="7267575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B313DDA-7844-4159-99E5-193400A1D851}"/>
              </a:ext>
            </a:extLst>
          </p:cNvPr>
          <p:cNvSpPr/>
          <p:nvPr/>
        </p:nvSpPr>
        <p:spPr>
          <a:xfrm>
            <a:off x="965488" y="1284288"/>
            <a:ext cx="10959894" cy="41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8285B"/>
                </a:solidFill>
                <a:latin typeface="TT Norms" panose="02000503030000020003" pitchFamily="2" charset="0"/>
              </a:rPr>
              <a:t>Após, pesquise o ID do Item que foi recebido na transferência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2405A9F-F3F7-4816-A4B4-6D2378EF3F7F}"/>
              </a:ext>
            </a:extLst>
          </p:cNvPr>
          <p:cNvSpPr/>
          <p:nvPr/>
        </p:nvSpPr>
        <p:spPr>
          <a:xfrm>
            <a:off x="941735" y="120352"/>
            <a:ext cx="10374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ANALISAR HISTORICO TRANSACAO</a:t>
            </a:r>
          </a:p>
          <a:p>
            <a:endParaRPr lang="pt-BR" sz="4000" b="1" dirty="0">
              <a:solidFill>
                <a:srgbClr val="002060"/>
              </a:solidFill>
              <a:latin typeface="TT Norms" panose="02000503030000020003" pitchFamily="2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57B659-D244-4C70-9793-C438CD1B0405}"/>
              </a:ext>
            </a:extLst>
          </p:cNvPr>
          <p:cNvSpPr/>
          <p:nvPr/>
        </p:nvSpPr>
        <p:spPr>
          <a:xfrm>
            <a:off x="2038314" y="3038073"/>
            <a:ext cx="1282939" cy="205242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2" name="Imagen" descr="Imagen">
            <a:extLst>
              <a:ext uri="{FF2B5EF4-FFF2-40B4-BE49-F238E27FC236}">
                <a16:creationId xmlns:a16="http://schemas.microsoft.com/office/drawing/2014/main" id="{F70BC1A4-3750-47D3-BE8D-ADA9482F1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32586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PC_AMX75\AppData\Roaming\PixelMetrics\CaptureWiz\Temp\79.jpg">
            <a:extLst>
              <a:ext uri="{FF2B5EF4-FFF2-40B4-BE49-F238E27FC236}">
                <a16:creationId xmlns:a16="http://schemas.microsoft.com/office/drawing/2014/main" id="{C6C20551-2781-498A-B889-AA29B0493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49" y="2252104"/>
            <a:ext cx="8305800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7B34434-CDF1-42E8-B8B1-9D5C9061D46C}"/>
              </a:ext>
            </a:extLst>
          </p:cNvPr>
          <p:cNvSpPr/>
          <p:nvPr/>
        </p:nvSpPr>
        <p:spPr>
          <a:xfrm>
            <a:off x="0" y="1083044"/>
            <a:ext cx="1218509" cy="112205"/>
          </a:xfrm>
          <a:prstGeom prst="rect">
            <a:avLst/>
          </a:prstGeom>
          <a:solidFill>
            <a:srgbClr val="8234CF"/>
          </a:solidFill>
          <a:ln>
            <a:solidFill>
              <a:srgbClr val="823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1D1959-DB23-4204-8A32-17B61E9E9C1C}"/>
              </a:ext>
            </a:extLst>
          </p:cNvPr>
          <p:cNvSpPr/>
          <p:nvPr/>
        </p:nvSpPr>
        <p:spPr>
          <a:xfrm>
            <a:off x="1424834" y="1083045"/>
            <a:ext cx="108000" cy="108000"/>
          </a:xfrm>
          <a:prstGeom prst="rect">
            <a:avLst/>
          </a:prstGeom>
          <a:solidFill>
            <a:srgbClr val="4781FF"/>
          </a:solidFill>
          <a:ln>
            <a:solidFill>
              <a:srgbClr val="478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A530E4-89EA-4318-8498-F6C677653045}"/>
              </a:ext>
            </a:extLst>
          </p:cNvPr>
          <p:cNvSpPr/>
          <p:nvPr/>
        </p:nvSpPr>
        <p:spPr>
          <a:xfrm>
            <a:off x="1739159" y="1078279"/>
            <a:ext cx="108000" cy="108000"/>
          </a:xfrm>
          <a:prstGeom prst="rect">
            <a:avLst/>
          </a:prstGeom>
          <a:solidFill>
            <a:srgbClr val="35CBCC"/>
          </a:solidFill>
          <a:ln>
            <a:solidFill>
              <a:srgbClr val="35C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C8731D-D3F7-444A-8D82-ABF7F8BE821D}"/>
              </a:ext>
            </a:extLst>
          </p:cNvPr>
          <p:cNvSpPr/>
          <p:nvPr/>
        </p:nvSpPr>
        <p:spPr>
          <a:xfrm>
            <a:off x="2364584" y="1087250"/>
            <a:ext cx="108000" cy="108000"/>
          </a:xfrm>
          <a:prstGeom prst="rect">
            <a:avLst/>
          </a:prstGeom>
          <a:solidFill>
            <a:srgbClr val="FFBE06"/>
          </a:solidFill>
          <a:ln>
            <a:solidFill>
              <a:srgbClr val="FFB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1ECE947-63AB-4AC1-AE60-1612F46E226D}"/>
              </a:ext>
            </a:extLst>
          </p:cNvPr>
          <p:cNvSpPr/>
          <p:nvPr/>
        </p:nvSpPr>
        <p:spPr>
          <a:xfrm>
            <a:off x="2053484" y="1087250"/>
            <a:ext cx="108000" cy="108000"/>
          </a:xfrm>
          <a:prstGeom prst="rect">
            <a:avLst/>
          </a:prstGeom>
          <a:solidFill>
            <a:srgbClr val="4FC974"/>
          </a:solidFill>
          <a:ln>
            <a:solidFill>
              <a:srgbClr val="4FC9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C8CF94-959E-4BAE-813F-7CEDFB34DFEA}"/>
              </a:ext>
            </a:extLst>
          </p:cNvPr>
          <p:cNvSpPr/>
          <p:nvPr/>
        </p:nvSpPr>
        <p:spPr>
          <a:xfrm>
            <a:off x="2675684" y="1087250"/>
            <a:ext cx="108000" cy="108000"/>
          </a:xfrm>
          <a:prstGeom prst="rect">
            <a:avLst/>
          </a:prstGeom>
          <a:solidFill>
            <a:srgbClr val="F64E4E"/>
          </a:solidFill>
          <a:ln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B313DDA-7844-4159-99E5-193400A1D851}"/>
              </a:ext>
            </a:extLst>
          </p:cNvPr>
          <p:cNvSpPr/>
          <p:nvPr/>
        </p:nvSpPr>
        <p:spPr>
          <a:xfrm>
            <a:off x="965490" y="1284288"/>
            <a:ext cx="10959894" cy="41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8285B"/>
                </a:solidFill>
                <a:latin typeface="TT Norms" panose="02000503030000020003" pitchFamily="2" charset="0"/>
              </a:rPr>
              <a:t>Verificamos a transação da mercadoria enviada.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2405A9F-F3F7-4816-A4B4-6D2378EF3F7F}"/>
              </a:ext>
            </a:extLst>
          </p:cNvPr>
          <p:cNvSpPr/>
          <p:nvPr/>
        </p:nvSpPr>
        <p:spPr>
          <a:xfrm>
            <a:off x="969861" y="120352"/>
            <a:ext cx="10374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TT Norms" panose="02000503030000020003" pitchFamily="2" charset="0"/>
              </a:rPr>
              <a:t>ANALISAR HISTORICO TRANSACAO</a:t>
            </a:r>
          </a:p>
          <a:p>
            <a:endParaRPr lang="pt-BR" sz="4000" b="1" dirty="0">
              <a:solidFill>
                <a:srgbClr val="002060"/>
              </a:solidFill>
              <a:latin typeface="TT Norms" panose="02000503030000020003" pitchFamily="2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C7B6FFD-2A14-4BC2-99DD-DDF37EB7C29D}"/>
              </a:ext>
            </a:extLst>
          </p:cNvPr>
          <p:cNvSpPr/>
          <p:nvPr/>
        </p:nvSpPr>
        <p:spPr>
          <a:xfrm>
            <a:off x="2353883" y="4076763"/>
            <a:ext cx="727490" cy="198782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D5AA63B-FA8B-4833-84F8-47705775DB30}"/>
              </a:ext>
            </a:extLst>
          </p:cNvPr>
          <p:cNvSpPr/>
          <p:nvPr/>
        </p:nvSpPr>
        <p:spPr>
          <a:xfrm>
            <a:off x="3610723" y="4109044"/>
            <a:ext cx="547613" cy="166501"/>
          </a:xfrm>
          <a:prstGeom prst="rect">
            <a:avLst/>
          </a:prstGeom>
          <a:noFill/>
          <a:ln w="38100">
            <a:solidFill>
              <a:srgbClr val="F6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4" name="Imagen" descr="Imagen">
            <a:extLst>
              <a:ext uri="{FF2B5EF4-FFF2-40B4-BE49-F238E27FC236}">
                <a16:creationId xmlns:a16="http://schemas.microsoft.com/office/drawing/2014/main" id="{D3431659-2816-41F8-82B4-D60E8F78A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9050" y="6228886"/>
            <a:ext cx="265093" cy="31331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30058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3EFF6F54301E144B515005C8378E304" ma:contentTypeVersion="12" ma:contentTypeDescription="Crear nuevo documento." ma:contentTypeScope="" ma:versionID="284b008edd6754f09c4594588ca3f42e">
  <xsd:schema xmlns:xsd="http://www.w3.org/2001/XMLSchema" xmlns:xs="http://www.w3.org/2001/XMLSchema" xmlns:p="http://schemas.microsoft.com/office/2006/metadata/properties" xmlns:ns3="75280c8b-e2da-4c86-a109-196d22217cf7" xmlns:ns4="41b67efa-fd2b-419c-b32a-e269d723a58c" targetNamespace="http://schemas.microsoft.com/office/2006/metadata/properties" ma:root="true" ma:fieldsID="7d112448b89873b046311d457452315c" ns3:_="" ns4:_="">
    <xsd:import namespace="75280c8b-e2da-4c86-a109-196d22217cf7"/>
    <xsd:import namespace="41b67efa-fd2b-419c-b32a-e269d723a5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80c8b-e2da-4c86-a109-196d22217c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67efa-fd2b-419c-b32a-e269d723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788D83-31BD-4C36-9510-F73D25E9A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3C78A3-03B9-4229-93C1-039670A38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280c8b-e2da-4c86-a109-196d22217cf7"/>
    <ds:schemaRef ds:uri="41b67efa-fd2b-419c-b32a-e269d723a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DE617E-DFC9-474C-9716-737ECD44B98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15183</TotalTime>
  <Words>150</Words>
  <Application>Microsoft Office PowerPoint</Application>
  <PresentationFormat>Panorámica</PresentationFormat>
  <Paragraphs>31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TT Norms</vt:lpstr>
      <vt:lpstr>TT Norms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Rene Cortes Bermudez</dc:creator>
  <cp:lastModifiedBy>Carlos Osmar Flores Torres</cp:lastModifiedBy>
  <cp:revision>198</cp:revision>
  <dcterms:created xsi:type="dcterms:W3CDTF">2020-07-24T17:29:01Z</dcterms:created>
  <dcterms:modified xsi:type="dcterms:W3CDTF">2021-06-14T23:21:15Z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0x010100A3EFF6F54301E144B515005C8378E304</vt:lpwstr>
  </property>
</Properties>
</file>