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95" r:id="rId5"/>
    <p:sldId id="513" r:id="rId6"/>
    <p:sldId id="677" r:id="rId7"/>
    <p:sldId id="678" r:id="rId8"/>
    <p:sldId id="679" r:id="rId9"/>
    <p:sldId id="680" r:id="rId10"/>
    <p:sldId id="681" r:id="rId11"/>
    <p:sldId id="718" r:id="rId12"/>
    <p:sldId id="682" r:id="rId13"/>
    <p:sldId id="685" r:id="rId14"/>
    <p:sldId id="686" r:id="rId15"/>
    <p:sldId id="687" r:id="rId16"/>
    <p:sldId id="688" r:id="rId17"/>
    <p:sldId id="689" r:id="rId18"/>
    <p:sldId id="717" r:id="rId19"/>
    <p:sldId id="690" r:id="rId20"/>
    <p:sldId id="691" r:id="rId21"/>
    <p:sldId id="692" r:id="rId22"/>
    <p:sldId id="693" r:id="rId23"/>
    <p:sldId id="694" r:id="rId24"/>
    <p:sldId id="695" r:id="rId25"/>
    <p:sldId id="696" r:id="rId26"/>
    <p:sldId id="697" r:id="rId27"/>
    <p:sldId id="716" r:id="rId28"/>
    <p:sldId id="698" r:id="rId29"/>
    <p:sldId id="699" r:id="rId30"/>
    <p:sldId id="700" r:id="rId31"/>
    <p:sldId id="701" r:id="rId32"/>
    <p:sldId id="702" r:id="rId33"/>
    <p:sldId id="703" r:id="rId34"/>
    <p:sldId id="704" r:id="rId35"/>
    <p:sldId id="705" r:id="rId36"/>
    <p:sldId id="706" r:id="rId37"/>
    <p:sldId id="712" r:id="rId38"/>
    <p:sldId id="707" r:id="rId39"/>
    <p:sldId id="708" r:id="rId40"/>
    <p:sldId id="709" r:id="rId41"/>
    <p:sldId id="710" r:id="rId42"/>
    <p:sldId id="711" r:id="rId43"/>
    <p:sldId id="713" r:id="rId44"/>
    <p:sldId id="714" r:id="rId45"/>
    <p:sldId id="676" r:id="rId4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85B"/>
    <a:srgbClr val="F64E4E"/>
    <a:srgbClr val="35CBCC"/>
    <a:srgbClr val="4781FF"/>
    <a:srgbClr val="8234CF"/>
    <a:srgbClr val="4FC974"/>
    <a:srgbClr val="42536C"/>
    <a:srgbClr val="E6E7E8"/>
    <a:srgbClr val="FFB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FFF4C-E7B2-4D3B-B342-F30069401910}" type="datetimeFigureOut">
              <a:rPr lang="es-MX" smtClean="0"/>
              <a:t>14/06/2021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B48DD-00CB-4C7C-9D54-5E8E5D8513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35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2E476-7915-4EAA-89CA-7B74A468C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16CD7C-3F1F-4E70-9E4D-AB35BE50B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20CAAB-6421-4B6E-A5A4-0E788EF2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20B-6193-4E4B-BB80-F50CE0BA4C9F}" type="datetimeFigureOut">
              <a:rPr lang="es-MX" smtClean="0"/>
              <a:t>14/06/2021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43ABE8-37FE-4EB8-BACA-24B0086F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117F9-0F41-4CA3-931B-7463DB59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9B63-01EB-4A73-9897-2E7CAA2D43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872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D2681-AC9A-497B-A239-72AC06D3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5451A1-49DF-4D8C-B3E4-1CF91DEEB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33D839-0224-435D-92A6-FDCA9A4D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20B-6193-4E4B-BB80-F50CE0BA4C9F}" type="datetimeFigureOut">
              <a:rPr lang="es-MX" smtClean="0"/>
              <a:t>14/06/2021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27A5F5-830E-407E-BD32-E990C506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E7CD9E-688B-453E-9A70-028DD6DB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9B63-01EB-4A73-9897-2E7CAA2D43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182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BC8CEC-3C55-48E1-9869-E64C74CF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C11273-A7D9-4D1A-B89F-F90A3BE32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B0A950-D336-49EA-93D4-1EBB3D36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20B-6193-4E4B-BB80-F50CE0BA4C9F}" type="datetimeFigureOut">
              <a:rPr lang="es-MX" smtClean="0"/>
              <a:t>14/06/2021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BA14F6-338D-45A9-AA7A-ACEBFAA7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BF2AC-5440-4A44-A5F2-C07284A7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9B63-01EB-4A73-9897-2E7CAA2D43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733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3952DF0-ACF5-4697-B485-F7742A9B8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482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48870-D118-4CC3-A707-D5939F86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B17E4B-DB47-4448-ABB1-9EF3AAFC8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E9AEDA-77C8-40AE-88FB-5DD1618D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20B-6193-4E4B-BB80-F50CE0BA4C9F}" type="datetimeFigureOut">
              <a:rPr lang="es-MX" smtClean="0"/>
              <a:t>14/06/2021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2DBFB7-FF4A-4EA0-BE5A-115E0931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7E2ED6-0E30-43B0-82A2-3EE54683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9B63-01EB-4A73-9897-2E7CAA2D43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911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5E3A1-BBA5-4C30-A4FA-59059F7A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ABF578-29CD-47F2-8048-5612403B5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5413BC-10A8-4B1D-AFF9-CB325126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20B-6193-4E4B-BB80-F50CE0BA4C9F}" type="datetimeFigureOut">
              <a:rPr lang="es-MX" smtClean="0"/>
              <a:t>14/06/2021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1FE6BF-125C-4D28-8D00-9EAD7CD5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A5193F-D44B-4124-B0F1-0F8C2A70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9B63-01EB-4A73-9897-2E7CAA2D43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554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D2B45-C5E5-4410-85D9-408D8861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277B76-33F2-4EBD-9E75-BE21A333A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521E55-6EC2-4014-8383-7D7E007BD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86A512-050B-4AB1-B629-A3291419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20B-6193-4E4B-BB80-F50CE0BA4C9F}" type="datetimeFigureOut">
              <a:rPr lang="es-MX" smtClean="0"/>
              <a:t>14/06/2021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DA900F-2F6C-4101-8DD9-08EC2833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DE9A15-5A58-45D2-B7E9-8D9BE079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9B63-01EB-4A73-9897-2E7CAA2D43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846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EAC34-C7AC-4FE9-A383-DB24E0CD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8321FB-366B-4569-B0E1-D63333B5F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999083-33C2-41C9-A903-1B9F6A37D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8DDD69-7329-4126-A02B-EC308DCD5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9F52A9-5223-468F-A2A8-378A218D3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D611D7-86EA-4BB0-8ED3-999ADF27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20B-6193-4E4B-BB80-F50CE0BA4C9F}" type="datetimeFigureOut">
              <a:rPr lang="es-MX" smtClean="0"/>
              <a:t>14/06/2021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4A9D0C-C685-46D1-AAE8-9494D017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2D1FE8-A76F-4424-9229-D7401A8C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9B63-01EB-4A73-9897-2E7CAA2D43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209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0F58B-C529-40C0-9287-60AB269C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F96F13-B503-454D-99A8-AB968142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20B-6193-4E4B-BB80-F50CE0BA4C9F}" type="datetimeFigureOut">
              <a:rPr lang="es-MX" smtClean="0"/>
              <a:t>14/06/2021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9A1477-E747-4CCF-ABA5-1820657E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341B96-3807-4D2D-AE29-11A12C69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9B63-01EB-4A73-9897-2E7CAA2D43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869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1CC6085-2A83-4FDE-BBA9-CC3FF3C9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20B-6193-4E4B-BB80-F50CE0BA4C9F}" type="datetimeFigureOut">
              <a:rPr lang="es-MX" smtClean="0"/>
              <a:t>14/06/2021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CF66A7-C0BD-444B-A79A-499A6039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BE7839-5233-4AA8-930A-7F9A9FA9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9B63-01EB-4A73-9897-2E7CAA2D43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540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D61F4-2FB5-453D-B129-D1F7C631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D1E637-A9D2-4503-9CE7-D4AB7B4A3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F273FD-2583-478E-B073-61845D22C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DFBF54-4D23-4381-BF51-1F5075BA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20B-6193-4E4B-BB80-F50CE0BA4C9F}" type="datetimeFigureOut">
              <a:rPr lang="es-MX" smtClean="0"/>
              <a:t>14/06/2021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5D7CC5-B69F-432E-9D48-BA13E839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3336A0-E630-443C-B53C-118EE151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9B63-01EB-4A73-9897-2E7CAA2D43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697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32356-0B0F-4969-A93E-059DD2BF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66144B-02EC-4C56-8455-978C7E8BF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A29C69-31E8-4E9A-9625-57DEE926D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77FFB8-D83D-4CA2-96D5-6F20CA98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20B-6193-4E4B-BB80-F50CE0BA4C9F}" type="datetimeFigureOut">
              <a:rPr lang="es-MX" smtClean="0"/>
              <a:t>14/06/2021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788AAF-1029-4364-9217-264EE7F9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2C2667-2B1E-4605-B4F5-580AE836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9B63-01EB-4A73-9897-2E7CAA2D43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348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DD9588-BE82-426D-A790-EA487D801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F7112C-8423-47C7-838C-F2250D3EC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4CAF-A4CF-4D6A-A006-A136BC701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0C20B-6193-4E4B-BB80-F50CE0BA4C9F}" type="datetimeFigureOut">
              <a:rPr lang="es-MX" smtClean="0"/>
              <a:t>14/06/2021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06866-B31D-4BF7-8F89-1D3A66B83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83F0C-0608-4A74-A775-1166C334D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9B63-01EB-4A73-9897-2E7CAA2D43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132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643227B-59DC-427F-B3DB-7C5577BA091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3216A"/>
          </a:solidFill>
          <a:ln>
            <a:solidFill>
              <a:srgbClr val="132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DBAA85-7DEC-41D6-8EE6-A84569CC2BEC}"/>
              </a:ext>
            </a:extLst>
          </p:cNvPr>
          <p:cNvSpPr txBox="1"/>
          <p:nvPr/>
        </p:nvSpPr>
        <p:spPr>
          <a:xfrm>
            <a:off x="373709" y="2670483"/>
            <a:ext cx="11444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+mn-cs"/>
              </a:rPr>
              <a:t>TRANSFERENCIAS </a:t>
            </a:r>
            <a:r>
              <a:rPr lang="es-MX" sz="3600" dirty="0">
                <a:solidFill>
                  <a:prstClr val="white"/>
                </a:solidFill>
                <a:latin typeface="TT Norms" panose="02000503030000020003" pitchFamily="2" charset="0"/>
              </a:rPr>
              <a:t>SAÍDA </a:t>
            </a:r>
          </a:p>
          <a:p>
            <a:pPr lvl="0" algn="ctr"/>
            <a:r>
              <a:rPr lang="es-MX" sz="3600" dirty="0">
                <a:solidFill>
                  <a:prstClr val="white"/>
                </a:solidFill>
                <a:latin typeface="TT Norms" panose="02000503030000020003" pitchFamily="2" charset="0"/>
              </a:rPr>
              <a:t>TREINAMENTO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Norms Light" panose="02000503020000020003" pitchFamily="2" charset="0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1B01E32-DA06-4238-AA11-D012E03B4A01}"/>
              </a:ext>
            </a:extLst>
          </p:cNvPr>
          <p:cNvSpPr/>
          <p:nvPr/>
        </p:nvSpPr>
        <p:spPr>
          <a:xfrm>
            <a:off x="-1" y="3863495"/>
            <a:ext cx="3045907" cy="138110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7DBDD9C-4334-490F-8374-0021AA73FBFF}"/>
              </a:ext>
            </a:extLst>
          </p:cNvPr>
          <p:cNvSpPr/>
          <p:nvPr/>
        </p:nvSpPr>
        <p:spPr>
          <a:xfrm>
            <a:off x="3293556" y="3863494"/>
            <a:ext cx="171450" cy="142875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5F13B8-1099-4692-A82F-106F7F39A675}"/>
              </a:ext>
            </a:extLst>
          </p:cNvPr>
          <p:cNvSpPr/>
          <p:nvPr/>
        </p:nvSpPr>
        <p:spPr>
          <a:xfrm>
            <a:off x="3712656" y="3863493"/>
            <a:ext cx="171450" cy="142875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0D044EF-600C-4521-A1F5-C4C16E961BCD}"/>
              </a:ext>
            </a:extLst>
          </p:cNvPr>
          <p:cNvSpPr/>
          <p:nvPr/>
        </p:nvSpPr>
        <p:spPr>
          <a:xfrm>
            <a:off x="4550856" y="3858729"/>
            <a:ext cx="171450" cy="142875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A3DB247-28F5-4A8D-A1C9-70DEFD505859}"/>
              </a:ext>
            </a:extLst>
          </p:cNvPr>
          <p:cNvSpPr/>
          <p:nvPr/>
        </p:nvSpPr>
        <p:spPr>
          <a:xfrm>
            <a:off x="4969956" y="3858729"/>
            <a:ext cx="171450" cy="142875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7979BBD-EA77-4B63-A98E-1A251FFAE2FD}"/>
              </a:ext>
            </a:extLst>
          </p:cNvPr>
          <p:cNvSpPr/>
          <p:nvPr/>
        </p:nvSpPr>
        <p:spPr>
          <a:xfrm>
            <a:off x="4131756" y="3863492"/>
            <a:ext cx="171450" cy="142875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6BB0738-C857-47F4-9C05-D5954CF97E6D}"/>
              </a:ext>
            </a:extLst>
          </p:cNvPr>
          <p:cNvSpPr/>
          <p:nvPr/>
        </p:nvSpPr>
        <p:spPr>
          <a:xfrm>
            <a:off x="6998207" y="2408082"/>
            <a:ext cx="171450" cy="14287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E064C73-DC56-498C-A54E-65B2ED079016}"/>
              </a:ext>
            </a:extLst>
          </p:cNvPr>
          <p:cNvSpPr/>
          <p:nvPr/>
        </p:nvSpPr>
        <p:spPr>
          <a:xfrm>
            <a:off x="7417307" y="2408082"/>
            <a:ext cx="171450" cy="142875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F1EAF5E-8979-4591-81BC-F9B33D59200D}"/>
              </a:ext>
            </a:extLst>
          </p:cNvPr>
          <p:cNvSpPr/>
          <p:nvPr/>
        </p:nvSpPr>
        <p:spPr>
          <a:xfrm>
            <a:off x="7836407" y="2408081"/>
            <a:ext cx="171450" cy="142875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8100BC1-5DA7-44E7-83C4-C3FA2F43F345}"/>
              </a:ext>
            </a:extLst>
          </p:cNvPr>
          <p:cNvSpPr/>
          <p:nvPr/>
        </p:nvSpPr>
        <p:spPr>
          <a:xfrm>
            <a:off x="8674607" y="2403317"/>
            <a:ext cx="171450" cy="142875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4E7E0E4-92E4-4C85-AA45-1ACE0081794B}"/>
              </a:ext>
            </a:extLst>
          </p:cNvPr>
          <p:cNvSpPr/>
          <p:nvPr/>
        </p:nvSpPr>
        <p:spPr>
          <a:xfrm>
            <a:off x="9093707" y="2403317"/>
            <a:ext cx="3098292" cy="142875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CF79C54-586D-4419-85B8-4DDCE01B48A4}"/>
              </a:ext>
            </a:extLst>
          </p:cNvPr>
          <p:cNvSpPr/>
          <p:nvPr/>
        </p:nvSpPr>
        <p:spPr>
          <a:xfrm>
            <a:off x="8255507" y="2408080"/>
            <a:ext cx="171450" cy="142875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Marcador de contenido 1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50AEDBC-F46C-4ED5-A8B2-9E9D53B9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9" b="33407"/>
          <a:stretch/>
        </p:blipFill>
        <p:spPr>
          <a:xfrm>
            <a:off x="2660133" y="6135498"/>
            <a:ext cx="6871734" cy="548377"/>
          </a:xfrm>
        </p:spPr>
      </p:pic>
      <p:pic>
        <p:nvPicPr>
          <p:cNvPr id="18" name="Imagen" descr="Imagen">
            <a:extLst>
              <a:ext uri="{FF2B5EF4-FFF2-40B4-BE49-F238E27FC236}">
                <a16:creationId xmlns:a16="http://schemas.microsoft.com/office/drawing/2014/main" id="{8C81B392-F9A2-4EAD-8C27-6E2AB5088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57022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591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978336" y="1284288"/>
            <a:ext cx="10959894" cy="784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Na aba </a:t>
            </a:r>
            <a:r>
              <a:rPr lang="pt-BR" sz="1600" b="1" dirty="0">
                <a:solidFill>
                  <a:srgbClr val="08285B"/>
                </a:solidFill>
                <a:latin typeface="TT Norms" panose="02000503030000020003" pitchFamily="2" charset="0"/>
              </a:rPr>
              <a:t>Localizar um Valor Existente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Selecione a unidade de negocio (Cine / Matriz</a:t>
            </a:r>
            <a:r>
              <a:rPr lang="es-MX" sz="1600" dirty="0">
                <a:solidFill>
                  <a:srgbClr val="08285B"/>
                </a:solidFill>
                <a:latin typeface="TT Norms" panose="02000503030000020003" pitchFamily="2" charset="0"/>
              </a:rPr>
              <a:t>)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23177" y="120352"/>
            <a:ext cx="10619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COMPLETAR DADOS FISCAIS DA TRANSFERENCIA</a:t>
            </a:r>
          </a:p>
        </p:txBody>
      </p:sp>
      <p:pic>
        <p:nvPicPr>
          <p:cNvPr id="17" name="Imagen" descr="Imagen">
            <a:extLst>
              <a:ext uri="{FF2B5EF4-FFF2-40B4-BE49-F238E27FC236}">
                <a16:creationId xmlns:a16="http://schemas.microsoft.com/office/drawing/2014/main" id="{002E8D76-0CD0-49FF-989C-DCCD69D38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A2BBB16-5753-46B4-8917-1CA76831B0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 r="37353" b="45096"/>
          <a:stretch/>
        </p:blipFill>
        <p:spPr>
          <a:xfrm>
            <a:off x="1031339" y="2481601"/>
            <a:ext cx="8112661" cy="3170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764F887-44D4-450D-9744-AEC820D55BCB}"/>
              </a:ext>
            </a:extLst>
          </p:cNvPr>
          <p:cNvSpPr/>
          <p:nvPr/>
        </p:nvSpPr>
        <p:spPr>
          <a:xfrm>
            <a:off x="1099579" y="3896139"/>
            <a:ext cx="1656868" cy="198782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B6639A-A656-41CB-B555-4792C207315C}"/>
              </a:ext>
            </a:extLst>
          </p:cNvPr>
          <p:cNvSpPr/>
          <p:nvPr/>
        </p:nvSpPr>
        <p:spPr>
          <a:xfrm>
            <a:off x="3152763" y="4572000"/>
            <a:ext cx="1326472" cy="165652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816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8E27C8F-BD74-40F1-A261-378085A0E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 r="37794" b="40780"/>
          <a:stretch/>
        </p:blipFill>
        <p:spPr>
          <a:xfrm>
            <a:off x="1084351" y="2508332"/>
            <a:ext cx="7584141" cy="3281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991588" y="1284288"/>
            <a:ext cx="10959894" cy="784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Após da inclusão da informação clique no botão pesquisar 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Selecione o numero o numero de pedido notificado pelo cinema ou insere o numero para fazer a pesquisa dele.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76185" y="120353"/>
            <a:ext cx="10959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COMPLETAR DADOS FISCAIS DA TRANSFERENCIA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>
            <a:off x="1098287" y="5166563"/>
            <a:ext cx="650306" cy="187090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2C0BE92-97A0-4B54-A8CE-195DA6A91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877" y="2305927"/>
            <a:ext cx="2387454" cy="368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B06164B-C665-45B1-8215-7F160E4FA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816" y="3800581"/>
            <a:ext cx="6298234" cy="29370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803DC6E-B928-4DD2-B0A3-BB40B27A4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4" y="1280638"/>
            <a:ext cx="6588902" cy="308875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62931" y="120353"/>
            <a:ext cx="10698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COMPLETAR DADOS FISCAIS DA TRANSFERENCIA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>
            <a:off x="2905827" y="3301120"/>
            <a:ext cx="2116747" cy="147385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CEDF606-14D1-4E42-8E70-DC982AB7B294}"/>
              </a:ext>
            </a:extLst>
          </p:cNvPr>
          <p:cNvSpPr/>
          <p:nvPr/>
        </p:nvSpPr>
        <p:spPr>
          <a:xfrm>
            <a:off x="165636" y="3177359"/>
            <a:ext cx="1681523" cy="147384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47EF6D3-DA2E-4B73-BF4B-CCBCA58F3E2D}"/>
              </a:ext>
            </a:extLst>
          </p:cNvPr>
          <p:cNvSpPr/>
          <p:nvPr/>
        </p:nvSpPr>
        <p:spPr>
          <a:xfrm>
            <a:off x="5152076" y="5797818"/>
            <a:ext cx="1499570" cy="189992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D9721C0-60F5-4099-9AED-309CE26A941A}"/>
              </a:ext>
            </a:extLst>
          </p:cNvPr>
          <p:cNvSpPr/>
          <p:nvPr/>
        </p:nvSpPr>
        <p:spPr>
          <a:xfrm>
            <a:off x="7890733" y="5771313"/>
            <a:ext cx="1412293" cy="129552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TextBox 8" descr="[BubbleText]">
            <a:extLst>
              <a:ext uri="{FF2B5EF4-FFF2-40B4-BE49-F238E27FC236}">
                <a16:creationId xmlns:a16="http://schemas.microsoft.com/office/drawing/2014/main" id="{E6AF8B2B-3F86-40F9-86B0-9C04DBB96008}"/>
              </a:ext>
            </a:extLst>
          </p:cNvPr>
          <p:cNvSpPr txBox="1"/>
          <p:nvPr/>
        </p:nvSpPr>
        <p:spPr>
          <a:xfrm>
            <a:off x="8091299" y="1605165"/>
            <a:ext cx="3641545" cy="211002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noAutofit/>
          </a:bodyPr>
          <a:lstStyle/>
          <a:p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Procure com o ícone </a:t>
            </a:r>
          </a:p>
          <a:p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e selecione os dados dentro dos campos: </a:t>
            </a:r>
          </a:p>
          <a:p>
            <a:endParaRPr lang="pt-BR" sz="1600" dirty="0">
              <a:solidFill>
                <a:srgbClr val="08285B"/>
              </a:solidFill>
              <a:latin typeface="TT Norms" panose="0200050303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ID Grupo OF (Transferência Mercadoria)</a:t>
            </a:r>
          </a:p>
          <a:p>
            <a:endParaRPr lang="pt-BR" sz="1600" dirty="0">
              <a:solidFill>
                <a:srgbClr val="08285B"/>
              </a:solidFill>
              <a:latin typeface="TT Norms" panose="0200050303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Id Operação (TRA05)</a:t>
            </a:r>
          </a:p>
          <a:p>
            <a:endParaRPr lang="pt-BR" dirty="0">
              <a:latin typeface="+mj-lt"/>
              <a:cs typeface="Arial" pitchFamily="34" charset="0"/>
            </a:endParaRPr>
          </a:p>
          <a:p>
            <a:r>
              <a:rPr lang="pt-BR" dirty="0">
                <a:latin typeface="+mj-lt"/>
                <a:cs typeface="Arial" pitchFamily="34" charset="0"/>
              </a:rPr>
              <a:t> </a:t>
            </a:r>
          </a:p>
          <a:p>
            <a:endParaRPr lang="es-MX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08BFC4C-9769-465C-BD65-2BE2C6A19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284" y="1684523"/>
            <a:ext cx="2095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7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33872C2-23E4-4A20-9BF1-674D41CCC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35" y="1822748"/>
            <a:ext cx="9153525" cy="4914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951829" y="1284288"/>
            <a:ext cx="10959894" cy="41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Após da inclusão dos campos preenchidos, clique no botão salvar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62935" y="120352"/>
            <a:ext cx="10592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COMPLETAR DADOS FISCAIS DA TRANSFERENCIA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>
            <a:off x="2466640" y="5518150"/>
            <a:ext cx="911559" cy="710735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2914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4AE9915-B8D5-409F-912F-BC2B0289D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96" y="2686160"/>
            <a:ext cx="8323056" cy="25805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925327" y="1284288"/>
            <a:ext cx="10959894" cy="41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Uma vez salvado o pedido, vamos clicar o botão </a:t>
            </a:r>
            <a:r>
              <a:rPr lang="pt-BR" sz="1600" b="1" dirty="0">
                <a:solidFill>
                  <a:srgbClr val="08285B"/>
                </a:solidFill>
                <a:latin typeface="TT Norms" panose="02000503030000020003" pitchFamily="2" charset="0"/>
              </a:rPr>
              <a:t>submeter para aprovação </a:t>
            </a: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e ele será enviado para o Gerente Regional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62928" y="120352"/>
            <a:ext cx="10778493" cy="1236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COMPLETAR DADOS FISCAIS DA TRANSFERENCIA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>
            <a:off x="1112842" y="4956313"/>
            <a:ext cx="1990904" cy="229174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405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B92C2F-F4FB-4343-AFF5-4B9F354A9D42}"/>
              </a:ext>
            </a:extLst>
          </p:cNvPr>
          <p:cNvSpPr txBox="1"/>
          <p:nvPr/>
        </p:nvSpPr>
        <p:spPr>
          <a:xfrm>
            <a:off x="373709" y="2851458"/>
            <a:ext cx="11444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08285B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+mn-cs"/>
              </a:rPr>
              <a:t>RESERVA DE MATERIAIS</a:t>
            </a:r>
            <a:endParaRPr kumimoji="0" lang="es-MX" sz="5400" b="0" i="0" u="none" strike="noStrike" kern="1200" cap="none" spc="0" normalizeH="0" baseline="0" noProof="0" dirty="0">
              <a:ln>
                <a:noFill/>
              </a:ln>
              <a:solidFill>
                <a:srgbClr val="08285B"/>
              </a:solidFill>
              <a:effectLst/>
              <a:uLnTx/>
              <a:uFillTx/>
              <a:latin typeface="TT Norms Light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7BA935-DE98-498E-90EC-F0CE1907E433}"/>
              </a:ext>
            </a:extLst>
          </p:cNvPr>
          <p:cNvSpPr/>
          <p:nvPr/>
        </p:nvSpPr>
        <p:spPr>
          <a:xfrm>
            <a:off x="-1" y="4044470"/>
            <a:ext cx="3045907" cy="138110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540C4F-2224-406E-A77B-3F76CFB571AE}"/>
              </a:ext>
            </a:extLst>
          </p:cNvPr>
          <p:cNvSpPr/>
          <p:nvPr/>
        </p:nvSpPr>
        <p:spPr>
          <a:xfrm>
            <a:off x="3293556" y="4044469"/>
            <a:ext cx="171450" cy="142875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D2696A9-F6A2-45A1-BF27-C9452988B8BC}"/>
              </a:ext>
            </a:extLst>
          </p:cNvPr>
          <p:cNvSpPr/>
          <p:nvPr/>
        </p:nvSpPr>
        <p:spPr>
          <a:xfrm>
            <a:off x="3712656" y="4044468"/>
            <a:ext cx="171450" cy="142875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D279A4A-643A-4ED3-BB0F-68AB0DF2DEE1}"/>
              </a:ext>
            </a:extLst>
          </p:cNvPr>
          <p:cNvSpPr/>
          <p:nvPr/>
        </p:nvSpPr>
        <p:spPr>
          <a:xfrm>
            <a:off x="4550856" y="4039704"/>
            <a:ext cx="171450" cy="142875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69668DA-7EE0-4D5A-8FF2-890F08C36B0E}"/>
              </a:ext>
            </a:extLst>
          </p:cNvPr>
          <p:cNvSpPr/>
          <p:nvPr/>
        </p:nvSpPr>
        <p:spPr>
          <a:xfrm>
            <a:off x="4969956" y="4039704"/>
            <a:ext cx="171450" cy="142875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436440-BD2E-4E7B-9B28-3E075EAA522E}"/>
              </a:ext>
            </a:extLst>
          </p:cNvPr>
          <p:cNvSpPr/>
          <p:nvPr/>
        </p:nvSpPr>
        <p:spPr>
          <a:xfrm>
            <a:off x="4131756" y="4044467"/>
            <a:ext cx="171450" cy="142875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681621E-D664-447B-B59D-C4B864E98C1A}"/>
              </a:ext>
            </a:extLst>
          </p:cNvPr>
          <p:cNvSpPr/>
          <p:nvPr/>
        </p:nvSpPr>
        <p:spPr>
          <a:xfrm>
            <a:off x="6998207" y="2589057"/>
            <a:ext cx="171450" cy="14287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C0052A5-22D2-4D94-A747-F4361CFF954A}"/>
              </a:ext>
            </a:extLst>
          </p:cNvPr>
          <p:cNvSpPr/>
          <p:nvPr/>
        </p:nvSpPr>
        <p:spPr>
          <a:xfrm>
            <a:off x="7417307" y="2589057"/>
            <a:ext cx="171450" cy="142875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61A9616-CDEE-4977-8069-719F231D81A7}"/>
              </a:ext>
            </a:extLst>
          </p:cNvPr>
          <p:cNvSpPr/>
          <p:nvPr/>
        </p:nvSpPr>
        <p:spPr>
          <a:xfrm>
            <a:off x="7836407" y="2589056"/>
            <a:ext cx="171450" cy="142875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3D343CB-CAE9-44C9-86EF-995F74D16A2B}"/>
              </a:ext>
            </a:extLst>
          </p:cNvPr>
          <p:cNvSpPr/>
          <p:nvPr/>
        </p:nvSpPr>
        <p:spPr>
          <a:xfrm>
            <a:off x="8674607" y="2584292"/>
            <a:ext cx="171450" cy="142875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6AAB452-B149-487C-9786-01057394A155}"/>
              </a:ext>
            </a:extLst>
          </p:cNvPr>
          <p:cNvSpPr/>
          <p:nvPr/>
        </p:nvSpPr>
        <p:spPr>
          <a:xfrm>
            <a:off x="9093707" y="2584292"/>
            <a:ext cx="3098292" cy="142875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AB74C1-FD8E-471D-98F5-45FF09A245D2}"/>
              </a:ext>
            </a:extLst>
          </p:cNvPr>
          <p:cNvSpPr/>
          <p:nvPr/>
        </p:nvSpPr>
        <p:spPr>
          <a:xfrm>
            <a:off x="8255507" y="2589055"/>
            <a:ext cx="171450" cy="142875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" descr="Imagen">
            <a:extLst>
              <a:ext uri="{FF2B5EF4-FFF2-40B4-BE49-F238E27FC236}">
                <a16:creationId xmlns:a16="http://schemas.microsoft.com/office/drawing/2014/main" id="{836ECE25-B889-4208-A658-4D459187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0681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D922679-6B39-40F0-8106-A278504FB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r="34485" b="39014"/>
          <a:stretch/>
        </p:blipFill>
        <p:spPr>
          <a:xfrm>
            <a:off x="1018089" y="2278608"/>
            <a:ext cx="8574503" cy="3666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1004838" y="1284288"/>
            <a:ext cx="10959894" cy="41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Após da aprovação  pelo Gerente Regional, vamos pesquisar a reserva de material para continuar com o processo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62932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RESERVA DE MATERIAIS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>
            <a:off x="6864624" y="4530703"/>
            <a:ext cx="1298713" cy="229174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8794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2B8E52D-1570-4C84-AB32-C7E0694D4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1" r="41434" b="19789"/>
          <a:stretch/>
        </p:blipFill>
        <p:spPr>
          <a:xfrm>
            <a:off x="1059828" y="1869077"/>
            <a:ext cx="7140388" cy="4746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951830" y="1284288"/>
            <a:ext cx="10959894" cy="41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Clique no botão pesquisar Selecione um ID </a:t>
            </a:r>
            <a:r>
              <a:rPr lang="pt-BR" sz="1600" dirty="0" err="1">
                <a:solidFill>
                  <a:srgbClr val="08285B"/>
                </a:solidFill>
                <a:latin typeface="TT Norms" panose="02000503030000020003" pitchFamily="2" charset="0"/>
              </a:rPr>
              <a:t>Control</a:t>
            </a: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 </a:t>
            </a:r>
            <a:r>
              <a:rPr lang="pt-BR" sz="1600" dirty="0" err="1">
                <a:solidFill>
                  <a:srgbClr val="08285B"/>
                </a:solidFill>
                <a:latin typeface="TT Norms" panose="02000503030000020003" pitchFamily="2" charset="0"/>
              </a:rPr>
              <a:t>Exec</a:t>
            </a:r>
            <a:endParaRPr lang="pt-BR" sz="1600" dirty="0">
              <a:solidFill>
                <a:srgbClr val="08285B"/>
              </a:solidFill>
              <a:latin typeface="TT Norms" panose="02000503030000020003" pitchFamily="2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23178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RESERVA DE MATERIAIS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>
            <a:off x="2119110" y="5392388"/>
            <a:ext cx="517386" cy="134565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610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B352507-9687-4374-AA0B-50C6BC2DD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r="43750" b="6187"/>
          <a:stretch/>
        </p:blipFill>
        <p:spPr>
          <a:xfrm>
            <a:off x="1015941" y="1705990"/>
            <a:ext cx="5994458" cy="4952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23177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RESERVA DE MATERIAIS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>
            <a:off x="1138153" y="3332989"/>
            <a:ext cx="995452" cy="165517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8793E17-4704-4AB5-B609-99E205D7A36F}"/>
              </a:ext>
            </a:extLst>
          </p:cNvPr>
          <p:cNvSpPr/>
          <p:nvPr/>
        </p:nvSpPr>
        <p:spPr>
          <a:xfrm>
            <a:off x="7968760" y="2680070"/>
            <a:ext cx="328392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Selecione pesquisar sempre</a:t>
            </a:r>
          </a:p>
          <a:p>
            <a:pPr marL="342900" indent="-342900">
              <a:buAutoNum type="arabicPeriod"/>
            </a:pPr>
            <a:endParaRPr lang="pt-BR" sz="16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pPr marL="342900" indent="-342900">
              <a:buAutoNum type="arabicPeriod"/>
            </a:pP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Selecione a Unidade de Negocio (Cinema)</a:t>
            </a:r>
          </a:p>
          <a:p>
            <a:pPr marL="342900" indent="-342900">
              <a:buAutoNum type="arabicPeriod"/>
            </a:pPr>
            <a:endParaRPr lang="pt-BR" sz="16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pPr marL="342900" indent="-342900">
              <a:buAutoNum type="arabicPeriod"/>
            </a:pP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Só é aplicável para mercadorias para comercialização</a:t>
            </a: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F7AF9D1-C3DD-452C-AA97-1DDB22E4BC13}"/>
              </a:ext>
            </a:extLst>
          </p:cNvPr>
          <p:cNvSpPr/>
          <p:nvPr/>
        </p:nvSpPr>
        <p:spPr>
          <a:xfrm>
            <a:off x="3237726" y="3332989"/>
            <a:ext cx="2314927" cy="218593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1B39A55-3B9C-403C-8D9A-FCCF3D9FCED1}"/>
              </a:ext>
            </a:extLst>
          </p:cNvPr>
          <p:cNvSpPr/>
          <p:nvPr/>
        </p:nvSpPr>
        <p:spPr>
          <a:xfrm>
            <a:off x="7968760" y="2383132"/>
            <a:ext cx="3038015" cy="2639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565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A1658AF-3401-4816-AAF8-0BC748B75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1" r="42757" b="9196"/>
          <a:stretch/>
        </p:blipFill>
        <p:spPr>
          <a:xfrm>
            <a:off x="1057849" y="1803507"/>
            <a:ext cx="6042711" cy="4738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978330" y="1284288"/>
            <a:ext cx="10959894" cy="41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No campo Origem da Demanda, Selecione </a:t>
            </a:r>
            <a:r>
              <a:rPr lang="pt-BR" sz="1600" b="1" dirty="0">
                <a:solidFill>
                  <a:srgbClr val="08285B"/>
                </a:solidFill>
                <a:latin typeface="TT Norms" panose="02000503030000020003" pitchFamily="2" charset="0"/>
              </a:rPr>
              <a:t>Requisição de Material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36430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RESERVA DE MATERIAIS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>
            <a:off x="2430252" y="4691269"/>
            <a:ext cx="1484015" cy="192019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1E9197E-0BA2-46EF-97DE-F7FCE30C15C2}"/>
              </a:ext>
            </a:extLst>
          </p:cNvPr>
          <p:cNvSpPr/>
          <p:nvPr/>
        </p:nvSpPr>
        <p:spPr>
          <a:xfrm>
            <a:off x="1152592" y="4172855"/>
            <a:ext cx="1006287" cy="157446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579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A98A447-A849-4C33-9AF4-85C2A4B47162}"/>
              </a:ext>
            </a:extLst>
          </p:cNvPr>
          <p:cNvSpPr/>
          <p:nvPr/>
        </p:nvSpPr>
        <p:spPr>
          <a:xfrm>
            <a:off x="1324839" y="170894"/>
            <a:ext cx="9165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2060"/>
                </a:solidFill>
                <a:latin typeface="TT Norms" panose="02000503030000020003" pitchFamily="2" charset="0"/>
              </a:rPr>
              <a:t>INTRODUÇÃO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53757EA-61E9-4DCA-9694-41DDC1C808E7}"/>
              </a:ext>
            </a:extLst>
          </p:cNvPr>
          <p:cNvGrpSpPr/>
          <p:nvPr/>
        </p:nvGrpSpPr>
        <p:grpSpPr>
          <a:xfrm>
            <a:off x="1680584" y="1605297"/>
            <a:ext cx="792000" cy="792000"/>
            <a:chOff x="2919044" y="2387042"/>
            <a:chExt cx="1459524" cy="1403094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C90542EC-317D-4C53-B8BC-AB71E07A4DDB}"/>
                </a:ext>
              </a:extLst>
            </p:cNvPr>
            <p:cNvSpPr/>
            <p:nvPr/>
          </p:nvSpPr>
          <p:spPr>
            <a:xfrm>
              <a:off x="2919044" y="2387042"/>
              <a:ext cx="1459524" cy="140309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64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2B2B184-E9CC-45CD-A2E4-20081FE4CAC6}"/>
                </a:ext>
              </a:extLst>
            </p:cNvPr>
            <p:cNvSpPr/>
            <p:nvPr/>
          </p:nvSpPr>
          <p:spPr>
            <a:xfrm>
              <a:off x="3064996" y="2527351"/>
              <a:ext cx="1167619" cy="1122475"/>
            </a:xfrm>
            <a:prstGeom prst="ellipse">
              <a:avLst/>
            </a:prstGeom>
            <a:solidFill>
              <a:srgbClr val="F64E4E"/>
            </a:solidFill>
            <a:ln>
              <a:solidFill>
                <a:srgbClr val="F64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>
                  <a:latin typeface="TT Norms" panose="02000503030000020003" pitchFamily="2" charset="0"/>
                </a:rPr>
                <a:t>1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9DDB0E2-6C7D-445D-A763-B45262043CBC}"/>
              </a:ext>
            </a:extLst>
          </p:cNvPr>
          <p:cNvGrpSpPr/>
          <p:nvPr/>
        </p:nvGrpSpPr>
        <p:grpSpPr>
          <a:xfrm>
            <a:off x="1678774" y="2637668"/>
            <a:ext cx="792000" cy="792000"/>
            <a:chOff x="2919044" y="2387042"/>
            <a:chExt cx="1459524" cy="1403094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1101DE25-F5A2-425F-B16E-97F1CC49202B}"/>
                </a:ext>
              </a:extLst>
            </p:cNvPr>
            <p:cNvSpPr/>
            <p:nvPr/>
          </p:nvSpPr>
          <p:spPr>
            <a:xfrm>
              <a:off x="2919044" y="2387042"/>
              <a:ext cx="1459524" cy="140309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5CB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4400" dirty="0">
                <a:latin typeface="TT Norms" panose="02000503030000020003" pitchFamily="2" charset="0"/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163234D7-717D-4EB2-AEDB-580D1AAC2709}"/>
                </a:ext>
              </a:extLst>
            </p:cNvPr>
            <p:cNvSpPr/>
            <p:nvPr/>
          </p:nvSpPr>
          <p:spPr>
            <a:xfrm>
              <a:off x="3064996" y="2527351"/>
              <a:ext cx="1167619" cy="1122475"/>
            </a:xfrm>
            <a:prstGeom prst="ellipse">
              <a:avLst/>
            </a:prstGeom>
            <a:solidFill>
              <a:srgbClr val="35CBCC"/>
            </a:solidFill>
            <a:ln>
              <a:solidFill>
                <a:srgbClr val="35CB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400" b="1" dirty="0">
                  <a:latin typeface="TT Norms" panose="02000503030000020003" pitchFamily="2" charset="0"/>
                </a:rPr>
                <a:t>2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DE5C1F1-11E2-40B7-9613-AC48C9F3F0B9}"/>
              </a:ext>
            </a:extLst>
          </p:cNvPr>
          <p:cNvGrpSpPr/>
          <p:nvPr/>
        </p:nvGrpSpPr>
        <p:grpSpPr>
          <a:xfrm>
            <a:off x="1678774" y="3669947"/>
            <a:ext cx="792000" cy="792000"/>
            <a:chOff x="2919044" y="2387042"/>
            <a:chExt cx="1459524" cy="1403094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A2CA6D1-B018-4F7F-971B-F97DFAE87D67}"/>
                </a:ext>
              </a:extLst>
            </p:cNvPr>
            <p:cNvSpPr/>
            <p:nvPr/>
          </p:nvSpPr>
          <p:spPr>
            <a:xfrm>
              <a:off x="2919044" y="2387042"/>
              <a:ext cx="1459524" cy="140309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4FC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2C69AAEF-9DC3-4EA5-97E0-BE3F6715943C}"/>
                </a:ext>
              </a:extLst>
            </p:cNvPr>
            <p:cNvSpPr/>
            <p:nvPr/>
          </p:nvSpPr>
          <p:spPr>
            <a:xfrm>
              <a:off x="3064996" y="2527351"/>
              <a:ext cx="1167619" cy="1122475"/>
            </a:xfrm>
            <a:prstGeom prst="ellipse">
              <a:avLst/>
            </a:prstGeom>
            <a:solidFill>
              <a:srgbClr val="4FC974"/>
            </a:solidFill>
            <a:ln>
              <a:solidFill>
                <a:srgbClr val="4FC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>
                  <a:latin typeface="TT Norms" panose="02000503030000020003" pitchFamily="2" charset="0"/>
                </a:rPr>
                <a:t>3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E45E1FC-39FC-40CA-B7CC-8C9005BA7FB8}"/>
              </a:ext>
            </a:extLst>
          </p:cNvPr>
          <p:cNvGrpSpPr/>
          <p:nvPr/>
        </p:nvGrpSpPr>
        <p:grpSpPr>
          <a:xfrm>
            <a:off x="1678774" y="4698330"/>
            <a:ext cx="792000" cy="792000"/>
            <a:chOff x="2919044" y="2387042"/>
            <a:chExt cx="1459524" cy="1403094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59E1B081-8899-4616-B7C1-81604B923DB7}"/>
                </a:ext>
              </a:extLst>
            </p:cNvPr>
            <p:cNvSpPr/>
            <p:nvPr/>
          </p:nvSpPr>
          <p:spPr>
            <a:xfrm>
              <a:off x="2919044" y="2387042"/>
              <a:ext cx="1459524" cy="140309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BE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4000" b="1" dirty="0">
                <a:latin typeface="TT Norms" panose="02000503030000020003" pitchFamily="2" charset="0"/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5A24E44E-F545-4953-9052-5AFB34FEB28E}"/>
                </a:ext>
              </a:extLst>
            </p:cNvPr>
            <p:cNvSpPr/>
            <p:nvPr/>
          </p:nvSpPr>
          <p:spPr>
            <a:xfrm>
              <a:off x="3064996" y="2527351"/>
              <a:ext cx="1167619" cy="1122475"/>
            </a:xfrm>
            <a:prstGeom prst="ellipse">
              <a:avLst/>
            </a:prstGeom>
            <a:solidFill>
              <a:srgbClr val="FFBE06"/>
            </a:solidFill>
            <a:ln>
              <a:solidFill>
                <a:srgbClr val="FFBE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>
                  <a:latin typeface="TT Norms" panose="02000503030000020003" pitchFamily="2" charset="0"/>
                </a:rPr>
                <a:t>4</a:t>
              </a:r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836540A-3987-4C91-82D1-9E7217D0A14B}"/>
              </a:ext>
            </a:extLst>
          </p:cNvPr>
          <p:cNvSpPr/>
          <p:nvPr/>
        </p:nvSpPr>
        <p:spPr>
          <a:xfrm>
            <a:off x="2783683" y="2634788"/>
            <a:ext cx="6757882" cy="65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8285B"/>
                </a:solidFill>
                <a:latin typeface="TT Norms" panose="02000503030000020003" pitchFamily="2" charset="0"/>
              </a:rPr>
              <a:t>DADOS FISCAIS DE TRANSFERENCIA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1B425DC6-0622-48D2-A345-B40A57DB78FB}"/>
              </a:ext>
            </a:extLst>
          </p:cNvPr>
          <p:cNvSpPr/>
          <p:nvPr/>
        </p:nvSpPr>
        <p:spPr>
          <a:xfrm>
            <a:off x="2783683" y="3662848"/>
            <a:ext cx="7287969" cy="65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dirty="0">
                <a:solidFill>
                  <a:srgbClr val="08285B"/>
                </a:solidFill>
                <a:latin typeface="TT Norms" panose="02000503030000020003" pitchFamily="2" charset="0"/>
              </a:rPr>
              <a:t>RESERVA DE MATERIAIS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B93BE07-ED1B-4D12-92F9-6AE5539EC7F2}"/>
              </a:ext>
            </a:extLst>
          </p:cNvPr>
          <p:cNvSpPr/>
          <p:nvPr/>
        </p:nvSpPr>
        <p:spPr>
          <a:xfrm>
            <a:off x="2783683" y="4690907"/>
            <a:ext cx="4942333" cy="65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dirty="0">
                <a:solidFill>
                  <a:srgbClr val="08285B"/>
                </a:solidFill>
                <a:latin typeface="TT Norms" panose="02000503030000020003" pitchFamily="2" charset="0"/>
              </a:rPr>
              <a:t>CRIACAO DE REMANEIO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2783683" y="1590435"/>
            <a:ext cx="5962751" cy="65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dirty="0">
                <a:solidFill>
                  <a:srgbClr val="08285B"/>
                </a:solidFill>
                <a:latin typeface="TT Norms" panose="02000503030000020003" pitchFamily="2" charset="0"/>
              </a:rPr>
              <a:t>TRANSFERENCIAS DE SAÍDA</a:t>
            </a:r>
          </a:p>
        </p:txBody>
      </p:sp>
      <p:pic>
        <p:nvPicPr>
          <p:cNvPr id="26" name="Imagen" descr="Imagen">
            <a:extLst>
              <a:ext uri="{FF2B5EF4-FFF2-40B4-BE49-F238E27FC236}">
                <a16:creationId xmlns:a16="http://schemas.microsoft.com/office/drawing/2014/main" id="{E19D8207-E032-4813-92FB-F56D3279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050" y="5857830"/>
            <a:ext cx="265093" cy="3133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26357AFF-C073-45F3-9CA1-56312FA94933}"/>
              </a:ext>
            </a:extLst>
          </p:cNvPr>
          <p:cNvGrpSpPr/>
          <p:nvPr/>
        </p:nvGrpSpPr>
        <p:grpSpPr>
          <a:xfrm>
            <a:off x="1657484" y="5726713"/>
            <a:ext cx="792000" cy="792000"/>
            <a:chOff x="2919044" y="2387042"/>
            <a:chExt cx="1459524" cy="1403094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7B4459E9-F5D1-4A97-9DF0-3961D4A07B08}"/>
                </a:ext>
              </a:extLst>
            </p:cNvPr>
            <p:cNvSpPr/>
            <p:nvPr/>
          </p:nvSpPr>
          <p:spPr>
            <a:xfrm>
              <a:off x="2919044" y="2387042"/>
              <a:ext cx="1459524" cy="1403094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4000" b="1" dirty="0">
                <a:latin typeface="TT Norms" panose="02000503030000020003" pitchFamily="2" charset="0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480EE1E7-F975-4296-AE4D-D8F7A75C1239}"/>
                </a:ext>
              </a:extLst>
            </p:cNvPr>
            <p:cNvSpPr/>
            <p:nvPr/>
          </p:nvSpPr>
          <p:spPr>
            <a:xfrm>
              <a:off x="3064996" y="2527351"/>
              <a:ext cx="1167619" cy="112247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>
                  <a:latin typeface="TT Norms" panose="02000503030000020003" pitchFamily="2" charset="0"/>
                </a:rPr>
                <a:t>5</a:t>
              </a:r>
            </a:p>
          </p:txBody>
        </p:sp>
      </p:grp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0B10879-71BF-439C-9A86-66DAEB723638}"/>
              </a:ext>
            </a:extLst>
          </p:cNvPr>
          <p:cNvSpPr/>
          <p:nvPr/>
        </p:nvSpPr>
        <p:spPr>
          <a:xfrm>
            <a:off x="2783683" y="5690643"/>
            <a:ext cx="7287969" cy="65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dirty="0">
                <a:solidFill>
                  <a:srgbClr val="08285B"/>
                </a:solidFill>
                <a:latin typeface="TT Norms" panose="02000503030000020003" pitchFamily="2" charset="0"/>
              </a:rPr>
              <a:t>REDUZIR QUANTIDADE DE ESTOQUE</a:t>
            </a:r>
          </a:p>
        </p:txBody>
      </p:sp>
    </p:spTree>
    <p:extLst>
      <p:ext uri="{BB962C8B-B14F-4D97-AF65-F5344CB8AC3E}">
        <p14:creationId xmlns:p14="http://schemas.microsoft.com/office/powerpoint/2010/main" val="3175230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68AEACD-7CDA-4FA4-8876-9DF631F6D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 r="43861" b="9588"/>
          <a:stretch/>
        </p:blipFill>
        <p:spPr>
          <a:xfrm>
            <a:off x="1086330" y="1736413"/>
            <a:ext cx="6069844" cy="4805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965083" y="1284288"/>
            <a:ext cx="10959894" cy="41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No campo UM de Origem, Selecione o ID do cinema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36431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RESERVA DE MATERIAIS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>
            <a:off x="5366787" y="4161183"/>
            <a:ext cx="517179" cy="125010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132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935224B-EE2E-4761-85BD-F31FB26EB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r="35257" b="25479"/>
          <a:stretch/>
        </p:blipFill>
        <p:spPr>
          <a:xfrm>
            <a:off x="1046574" y="2042144"/>
            <a:ext cx="7893424" cy="434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965085" y="1284288"/>
            <a:ext cx="10959894" cy="41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No campo numero do pedido, Selecione o Numero enviado pelo cinema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36428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RESERVA DE MATERIAIS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>
            <a:off x="1165847" y="4962300"/>
            <a:ext cx="2345291" cy="260014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A2E792F7-BC69-4F86-92DE-2E8EDF8FFFB3}"/>
              </a:ext>
            </a:extLst>
          </p:cNvPr>
          <p:cNvSpPr/>
          <p:nvPr/>
        </p:nvSpPr>
        <p:spPr>
          <a:xfrm>
            <a:off x="5698773" y="5262070"/>
            <a:ext cx="861047" cy="130448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2615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78933FD-B796-45A7-ABBE-BCFCDE348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0" r="43640" b="5468"/>
          <a:stretch/>
        </p:blipFill>
        <p:spPr>
          <a:xfrm>
            <a:off x="1029193" y="1817495"/>
            <a:ext cx="5914945" cy="495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978332" y="1284288"/>
            <a:ext cx="10959894" cy="41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No campo Liberação Automática, Selecione Avançar para Liberação e clique no botão salvar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896672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RESERVA DE MATERIAIS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>
            <a:off x="2423287" y="6202382"/>
            <a:ext cx="1423813" cy="133096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CE720C52-D223-445F-972C-8597D1024E49}"/>
              </a:ext>
            </a:extLst>
          </p:cNvPr>
          <p:cNvSpPr/>
          <p:nvPr/>
        </p:nvSpPr>
        <p:spPr>
          <a:xfrm>
            <a:off x="1082200" y="6593155"/>
            <a:ext cx="472315" cy="165288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2637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EB7DFAF-0E2B-4E48-B4EB-DC0C6C55F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766" r="47412" b="5664"/>
          <a:stretch/>
        </p:blipFill>
        <p:spPr>
          <a:xfrm>
            <a:off x="1046574" y="1535899"/>
            <a:ext cx="5765042" cy="5150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23175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RESERVA DE MATERIAIS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 flipV="1">
            <a:off x="5145255" y="2448159"/>
            <a:ext cx="539929" cy="199893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7968760" y="2680070"/>
            <a:ext cx="328392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Clique no botão </a:t>
            </a:r>
            <a:r>
              <a:rPr lang="pt-BR" sz="1600" b="1" dirty="0" err="1">
                <a:solidFill>
                  <a:srgbClr val="002060"/>
                </a:solidFill>
                <a:latin typeface="TT Norms" panose="02000503030000020003" pitchFamily="2" charset="0"/>
              </a:rPr>
              <a:t>Exec</a:t>
            </a:r>
            <a:endParaRPr lang="pt-BR" sz="1600" b="1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pPr marL="342900" indent="-342900">
              <a:buAutoNum type="arabicPeriod"/>
            </a:pPr>
            <a:endParaRPr lang="pt-BR" sz="16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pPr marL="342900" indent="-342900">
              <a:buAutoNum type="arabicPeriod"/>
            </a:pP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Verifique o Nome do Servidor 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PSUNX</a:t>
            </a:r>
          </a:p>
          <a:p>
            <a:pPr marL="342900" indent="-342900">
              <a:buAutoNum type="arabicPeriod"/>
            </a:pPr>
            <a:endParaRPr lang="pt-BR" sz="16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pPr marL="342900" indent="-342900">
              <a:buAutoNum type="arabicPeriod"/>
            </a:pP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Clique no botão 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Ok</a:t>
            </a: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BD06DB2-38DF-4434-BAAB-6BCF3CA8F406}"/>
              </a:ext>
            </a:extLst>
          </p:cNvPr>
          <p:cNvSpPr/>
          <p:nvPr/>
        </p:nvSpPr>
        <p:spPr>
          <a:xfrm>
            <a:off x="7968760" y="2448159"/>
            <a:ext cx="3136562" cy="2574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743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B92C2F-F4FB-4343-AFF5-4B9F354A9D42}"/>
              </a:ext>
            </a:extLst>
          </p:cNvPr>
          <p:cNvSpPr txBox="1"/>
          <p:nvPr/>
        </p:nvSpPr>
        <p:spPr>
          <a:xfrm>
            <a:off x="373709" y="2851458"/>
            <a:ext cx="11444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08285B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+mn-cs"/>
              </a:rPr>
              <a:t>CRIACAO DE ROMANEIO</a:t>
            </a:r>
            <a:endParaRPr kumimoji="0" lang="es-MX" sz="5400" b="0" i="0" u="none" strike="noStrike" kern="1200" cap="none" spc="0" normalizeH="0" baseline="0" noProof="0" dirty="0">
              <a:ln>
                <a:noFill/>
              </a:ln>
              <a:solidFill>
                <a:srgbClr val="08285B"/>
              </a:solidFill>
              <a:effectLst/>
              <a:uLnTx/>
              <a:uFillTx/>
              <a:latin typeface="TT Norms Light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7BA935-DE98-498E-90EC-F0CE1907E433}"/>
              </a:ext>
            </a:extLst>
          </p:cNvPr>
          <p:cNvSpPr/>
          <p:nvPr/>
        </p:nvSpPr>
        <p:spPr>
          <a:xfrm>
            <a:off x="-1" y="4044470"/>
            <a:ext cx="3045907" cy="138110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540C4F-2224-406E-A77B-3F76CFB571AE}"/>
              </a:ext>
            </a:extLst>
          </p:cNvPr>
          <p:cNvSpPr/>
          <p:nvPr/>
        </p:nvSpPr>
        <p:spPr>
          <a:xfrm>
            <a:off x="3293556" y="4044469"/>
            <a:ext cx="171450" cy="142875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D2696A9-F6A2-45A1-BF27-C9452988B8BC}"/>
              </a:ext>
            </a:extLst>
          </p:cNvPr>
          <p:cNvSpPr/>
          <p:nvPr/>
        </p:nvSpPr>
        <p:spPr>
          <a:xfrm>
            <a:off x="3712656" y="4044468"/>
            <a:ext cx="171450" cy="142875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D279A4A-643A-4ED3-BB0F-68AB0DF2DEE1}"/>
              </a:ext>
            </a:extLst>
          </p:cNvPr>
          <p:cNvSpPr/>
          <p:nvPr/>
        </p:nvSpPr>
        <p:spPr>
          <a:xfrm>
            <a:off x="4550856" y="4039704"/>
            <a:ext cx="171450" cy="142875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69668DA-7EE0-4D5A-8FF2-890F08C36B0E}"/>
              </a:ext>
            </a:extLst>
          </p:cNvPr>
          <p:cNvSpPr/>
          <p:nvPr/>
        </p:nvSpPr>
        <p:spPr>
          <a:xfrm>
            <a:off x="4969956" y="4039704"/>
            <a:ext cx="171450" cy="142875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436440-BD2E-4E7B-9B28-3E075EAA522E}"/>
              </a:ext>
            </a:extLst>
          </p:cNvPr>
          <p:cNvSpPr/>
          <p:nvPr/>
        </p:nvSpPr>
        <p:spPr>
          <a:xfrm>
            <a:off x="4131756" y="4044467"/>
            <a:ext cx="171450" cy="142875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681621E-D664-447B-B59D-C4B864E98C1A}"/>
              </a:ext>
            </a:extLst>
          </p:cNvPr>
          <p:cNvSpPr/>
          <p:nvPr/>
        </p:nvSpPr>
        <p:spPr>
          <a:xfrm>
            <a:off x="6998207" y="2589057"/>
            <a:ext cx="171450" cy="14287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C0052A5-22D2-4D94-A747-F4361CFF954A}"/>
              </a:ext>
            </a:extLst>
          </p:cNvPr>
          <p:cNvSpPr/>
          <p:nvPr/>
        </p:nvSpPr>
        <p:spPr>
          <a:xfrm>
            <a:off x="7417307" y="2589057"/>
            <a:ext cx="171450" cy="142875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61A9616-CDEE-4977-8069-719F231D81A7}"/>
              </a:ext>
            </a:extLst>
          </p:cNvPr>
          <p:cNvSpPr/>
          <p:nvPr/>
        </p:nvSpPr>
        <p:spPr>
          <a:xfrm>
            <a:off x="7836407" y="2589056"/>
            <a:ext cx="171450" cy="142875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3D343CB-CAE9-44C9-86EF-995F74D16A2B}"/>
              </a:ext>
            </a:extLst>
          </p:cNvPr>
          <p:cNvSpPr/>
          <p:nvPr/>
        </p:nvSpPr>
        <p:spPr>
          <a:xfrm>
            <a:off x="8674607" y="2584292"/>
            <a:ext cx="171450" cy="142875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6AAB452-B149-487C-9786-01057394A155}"/>
              </a:ext>
            </a:extLst>
          </p:cNvPr>
          <p:cNvSpPr/>
          <p:nvPr/>
        </p:nvSpPr>
        <p:spPr>
          <a:xfrm>
            <a:off x="9093707" y="2584292"/>
            <a:ext cx="3098292" cy="142875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AB74C1-FD8E-471D-98F5-45FF09A245D2}"/>
              </a:ext>
            </a:extLst>
          </p:cNvPr>
          <p:cNvSpPr/>
          <p:nvPr/>
        </p:nvSpPr>
        <p:spPr>
          <a:xfrm>
            <a:off x="8255507" y="2589055"/>
            <a:ext cx="171450" cy="142875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" descr="Imagen">
            <a:extLst>
              <a:ext uri="{FF2B5EF4-FFF2-40B4-BE49-F238E27FC236}">
                <a16:creationId xmlns:a16="http://schemas.microsoft.com/office/drawing/2014/main" id="{836ECE25-B889-4208-A658-4D459187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278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FC21CED-666C-449B-ABF8-AC8E9073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r="41434" b="48823"/>
          <a:stretch/>
        </p:blipFill>
        <p:spPr>
          <a:xfrm>
            <a:off x="609254" y="2278608"/>
            <a:ext cx="8744375" cy="3326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393090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CRIACAO DE ROMANEIO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 flipV="1">
            <a:off x="6695761" y="4576356"/>
            <a:ext cx="776061" cy="170191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047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42471C6E-97E1-4677-B80C-F4FDB50B9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2" r="54890" b="52354"/>
          <a:stretch/>
        </p:blipFill>
        <p:spPr>
          <a:xfrm>
            <a:off x="379133" y="2144206"/>
            <a:ext cx="7470382" cy="341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393090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CRIACAO DE ROMANEIO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 flipV="1">
            <a:off x="1792453" y="4190338"/>
            <a:ext cx="539929" cy="199893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444332" y="1387464"/>
            <a:ext cx="10580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Na Aba 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Adicionar um novo valor</a:t>
            </a: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,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 </a:t>
            </a: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Selecione a unidade de negocio</a:t>
            </a: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9199183-B5BB-4D5B-8278-2FA8FAA3946D}"/>
              </a:ext>
            </a:extLst>
          </p:cNvPr>
          <p:cNvSpPr/>
          <p:nvPr/>
        </p:nvSpPr>
        <p:spPr>
          <a:xfrm flipV="1">
            <a:off x="444332" y="5031123"/>
            <a:ext cx="760925" cy="216737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DB46EDC-A8B0-41ED-BADE-19E15DDFABEE}"/>
              </a:ext>
            </a:extLst>
          </p:cNvPr>
          <p:cNvSpPr/>
          <p:nvPr/>
        </p:nvSpPr>
        <p:spPr>
          <a:xfrm flipV="1">
            <a:off x="2377836" y="3670857"/>
            <a:ext cx="1430307" cy="194378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7503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92D255F-5BC9-4A2C-87C9-6517950F8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r="54890" b="29794"/>
          <a:stretch/>
        </p:blipFill>
        <p:spPr>
          <a:xfrm>
            <a:off x="5960189" y="2966926"/>
            <a:ext cx="5123670" cy="3770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3A1819-0BB2-40B7-B74A-C14F8D64F4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1" r="54117" b="31363"/>
          <a:stretch/>
        </p:blipFill>
        <p:spPr>
          <a:xfrm>
            <a:off x="187503" y="1426962"/>
            <a:ext cx="5524184" cy="3904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393090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CRIACAO DE ROMANEIO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 flipV="1">
            <a:off x="9510737" y="4605060"/>
            <a:ext cx="324899" cy="157366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7023867" y="1679872"/>
            <a:ext cx="3283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Na Aba Linhas</a:t>
            </a: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Clique no ícone ´´Pesquisar Embarques´´.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BD06DB2-38DF-4434-BAAB-6BCF3CA8F406}"/>
              </a:ext>
            </a:extLst>
          </p:cNvPr>
          <p:cNvSpPr/>
          <p:nvPr/>
        </p:nvSpPr>
        <p:spPr>
          <a:xfrm>
            <a:off x="7023867" y="1426962"/>
            <a:ext cx="2996313" cy="1429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379A4-8018-4453-9227-753C3A7F407E}"/>
              </a:ext>
            </a:extLst>
          </p:cNvPr>
          <p:cNvSpPr/>
          <p:nvPr/>
        </p:nvSpPr>
        <p:spPr>
          <a:xfrm flipV="1">
            <a:off x="845149" y="2092196"/>
            <a:ext cx="539929" cy="199893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7360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4D2035F9-648D-4BCC-B811-D7D7193C6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2" r="63823" b="43134"/>
          <a:stretch/>
        </p:blipFill>
        <p:spPr>
          <a:xfrm>
            <a:off x="397232" y="1320681"/>
            <a:ext cx="4150704" cy="2897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393090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CRIACAO DE ROMANEIO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 flipV="1">
            <a:off x="431850" y="2514713"/>
            <a:ext cx="1742886" cy="218513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8415034" y="1778927"/>
            <a:ext cx="328392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Selecione com o ícone de pesquisa, seu ID Embarque</a:t>
            </a:r>
          </a:p>
          <a:p>
            <a:endParaRPr lang="pt-BR" sz="16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Selecione com o ícone de pesquisa, seu No. de Pedido</a:t>
            </a:r>
          </a:p>
          <a:p>
            <a:endParaRPr lang="pt-BR" sz="16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Clique no botão OK </a:t>
            </a:r>
          </a:p>
          <a:p>
            <a:pPr marL="342900" indent="-342900">
              <a:buAutoNum type="arabicPeriod"/>
            </a:pPr>
            <a:endParaRPr lang="pt-BR" sz="1600" b="1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BD06DB2-38DF-4434-BAAB-6BCF3CA8F406}"/>
              </a:ext>
            </a:extLst>
          </p:cNvPr>
          <p:cNvSpPr/>
          <p:nvPr/>
        </p:nvSpPr>
        <p:spPr>
          <a:xfrm>
            <a:off x="8415034" y="1475878"/>
            <a:ext cx="3136562" cy="2574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B6FE717-7525-4E43-BF00-FD4C8FA1F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6" r="55110" b="41172"/>
          <a:stretch/>
        </p:blipFill>
        <p:spPr>
          <a:xfrm>
            <a:off x="4575826" y="4218582"/>
            <a:ext cx="4150704" cy="2447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5E1B0106-5C2F-4D47-A166-542678790BBB}"/>
              </a:ext>
            </a:extLst>
          </p:cNvPr>
          <p:cNvSpPr/>
          <p:nvPr/>
        </p:nvSpPr>
        <p:spPr>
          <a:xfrm flipV="1">
            <a:off x="4575826" y="5333119"/>
            <a:ext cx="1380329" cy="218513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5562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02FBDD3D-F1F4-48AD-99CB-F13C51C36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3" r="54559" b="47646"/>
          <a:stretch/>
        </p:blipFill>
        <p:spPr>
          <a:xfrm>
            <a:off x="485192" y="1386172"/>
            <a:ext cx="5540188" cy="2810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393090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CRIACAO DE ROMANEIO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 flipV="1">
            <a:off x="623469" y="3115423"/>
            <a:ext cx="249240" cy="199893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1218509" y="4485849"/>
            <a:ext cx="328392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Na Aba ´´Linhas´´ Clique no ícone ´´Selecionar Todas´´</a:t>
            </a:r>
          </a:p>
          <a:p>
            <a:pPr marL="342900" indent="-342900">
              <a:buAutoNum type="arabicPeriod"/>
            </a:pPr>
            <a:endParaRPr lang="pt-BR" sz="1600" b="1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pPr marL="342900" indent="-342900">
              <a:buAutoNum type="arabicPeriod"/>
            </a:pP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Clique no botão salvar</a:t>
            </a: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BD06DB2-38DF-4434-BAAB-6BCF3CA8F406}"/>
              </a:ext>
            </a:extLst>
          </p:cNvPr>
          <p:cNvSpPr/>
          <p:nvPr/>
        </p:nvSpPr>
        <p:spPr>
          <a:xfrm>
            <a:off x="1087723" y="4288637"/>
            <a:ext cx="3283921" cy="1748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4C7BB7A-2F98-45DB-A020-47CCD0948A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3" r="54449" b="29794"/>
          <a:stretch/>
        </p:blipFill>
        <p:spPr>
          <a:xfrm>
            <a:off x="6197743" y="2028029"/>
            <a:ext cx="5486400" cy="3985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8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924020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924021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919255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928226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928226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A98A447-A849-4C33-9AF4-85C2A4B47162}"/>
              </a:ext>
            </a:extLst>
          </p:cNvPr>
          <p:cNvSpPr/>
          <p:nvPr/>
        </p:nvSpPr>
        <p:spPr>
          <a:xfrm>
            <a:off x="993539" y="170894"/>
            <a:ext cx="916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TT Norms" panose="02000503030000020003" pitchFamily="2" charset="0"/>
              </a:rPr>
              <a:t>TRANSFERENCIAS DE SAÍDA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928226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61D8A6F-8A20-4FEA-8D31-9E7A3BF0B495}"/>
              </a:ext>
            </a:extLst>
          </p:cNvPr>
          <p:cNvSpPr/>
          <p:nvPr/>
        </p:nvSpPr>
        <p:spPr>
          <a:xfrm>
            <a:off x="971791" y="1271199"/>
            <a:ext cx="10451582" cy="4610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8285B"/>
                </a:solidFill>
                <a:latin typeface="TT Norms" panose="02000503030000020003" pitchFamily="2" charset="0"/>
              </a:rPr>
              <a:t>A Transferência de saída corresponde ao cinema que vai enviar a mercadoria ao cinema destino.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dirty="0">
                <a:solidFill>
                  <a:srgbClr val="08285B"/>
                </a:solidFill>
                <a:latin typeface="TT Norms" panose="02000503030000020003" pitchFamily="2" charset="0"/>
              </a:rPr>
              <a:t>O gerente regional será o responsável pela aprovação de transferência de saída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dirty="0">
                <a:solidFill>
                  <a:srgbClr val="08285B"/>
                </a:solidFill>
                <a:latin typeface="TT Norms" panose="02000503030000020003" pitchFamily="2" charset="0"/>
              </a:rPr>
              <a:t>Não poderá haver uma transferência sem a emissão da nota fiscal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dirty="0">
                <a:solidFill>
                  <a:srgbClr val="08285B"/>
                </a:solidFill>
                <a:latin typeface="TT Norms" panose="02000503030000020003" pitchFamily="2" charset="0"/>
              </a:rPr>
              <a:t>Rota;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pt-BR" dirty="0">
              <a:solidFill>
                <a:srgbClr val="08285B"/>
              </a:solidFill>
              <a:latin typeface="TT Norms" panose="02000503030000020003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8285B"/>
                </a:solidFill>
                <a:latin typeface="TT Norms" panose="02000503030000020003" pitchFamily="2" charset="0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t-BR" dirty="0">
              <a:solidFill>
                <a:srgbClr val="08285B"/>
              </a:solidFill>
              <a:latin typeface="TT Norms" panose="02000503030000020003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t-BR" dirty="0">
              <a:solidFill>
                <a:srgbClr val="08285B"/>
              </a:solidFill>
              <a:latin typeface="TT Norms" panose="02000503030000020003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t-BR" dirty="0">
              <a:solidFill>
                <a:srgbClr val="08285B"/>
              </a:solidFill>
              <a:latin typeface="TT Norms" panose="02000503030000020003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t-BR" dirty="0">
              <a:solidFill>
                <a:srgbClr val="08285B"/>
              </a:solidFill>
              <a:latin typeface="TT Norms" panose="02000503030000020003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t-BR" dirty="0">
              <a:solidFill>
                <a:srgbClr val="08285B"/>
              </a:solidFill>
              <a:latin typeface="TT Norms" panose="02000503030000020003" pitchFamily="2" charset="0"/>
            </a:endParaRPr>
          </a:p>
        </p:txBody>
      </p:sp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62904B9D-5CFC-49B7-B1D5-2923FD751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1206FE-121E-400B-8A48-D15E20380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85" y="3239203"/>
            <a:ext cx="8150433" cy="3447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A5C81F8-9F2F-4344-ABB4-E3508FAB52EC}"/>
              </a:ext>
            </a:extLst>
          </p:cNvPr>
          <p:cNvSpPr/>
          <p:nvPr/>
        </p:nvSpPr>
        <p:spPr>
          <a:xfrm>
            <a:off x="6692348" y="6542203"/>
            <a:ext cx="2160104" cy="144903"/>
          </a:xfrm>
          <a:prstGeom prst="rect">
            <a:avLst/>
          </a:prstGeom>
          <a:noFill/>
          <a:ln w="28575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1967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5FB6334A-7D8A-4549-B384-541996075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r="41434" b="41172"/>
          <a:stretch/>
        </p:blipFill>
        <p:spPr>
          <a:xfrm>
            <a:off x="5840945" y="4332543"/>
            <a:ext cx="5264377" cy="2409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393090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CRIACAO DE ROMANEIO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 flipV="1">
            <a:off x="10088962" y="6515699"/>
            <a:ext cx="499526" cy="133544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7630604" y="2305074"/>
            <a:ext cx="32839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Clique no ícone ´´Gerar NF´´</a:t>
            </a:r>
          </a:p>
          <a:p>
            <a:pPr marL="342900" indent="-342900">
              <a:buAutoNum type="arabicPeriod"/>
            </a:pPr>
            <a:endParaRPr lang="pt-BR" sz="1600" b="1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pPr marL="342900" indent="-342900">
              <a:buAutoNum type="arabicPeriod"/>
            </a:pP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Clique no botão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 OK</a:t>
            </a: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BD06DB2-38DF-4434-BAAB-6BCF3CA8F406}"/>
              </a:ext>
            </a:extLst>
          </p:cNvPr>
          <p:cNvSpPr/>
          <p:nvPr/>
        </p:nvSpPr>
        <p:spPr>
          <a:xfrm>
            <a:off x="7630604" y="1354163"/>
            <a:ext cx="3136562" cy="2819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C5EFF11-765F-4C88-BDDB-B6A3CF87E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3" r="53787" b="47842"/>
          <a:stretch/>
        </p:blipFill>
        <p:spPr>
          <a:xfrm>
            <a:off x="393090" y="1354163"/>
            <a:ext cx="6063048" cy="3009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BD8211A-7C17-4F80-99D1-106106F7E9EE}"/>
              </a:ext>
            </a:extLst>
          </p:cNvPr>
          <p:cNvSpPr/>
          <p:nvPr/>
        </p:nvSpPr>
        <p:spPr>
          <a:xfrm flipV="1">
            <a:off x="4837675" y="3243487"/>
            <a:ext cx="357177" cy="140170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0020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ED42DDF-A848-4082-9706-DB82CA46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r="41434" b="51177"/>
          <a:stretch/>
        </p:blipFill>
        <p:spPr>
          <a:xfrm>
            <a:off x="665326" y="2144206"/>
            <a:ext cx="9312559" cy="3332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393090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NF´S POR ROMANEIO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 flipV="1">
            <a:off x="7106577" y="4958866"/>
            <a:ext cx="1218509" cy="225378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5962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B153F1F4-B168-402D-8B48-B5ADC3AB8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 r="53676" b="48627"/>
          <a:stretch/>
        </p:blipFill>
        <p:spPr>
          <a:xfrm>
            <a:off x="609254" y="1906288"/>
            <a:ext cx="7817189" cy="3796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393090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NF´S POR ROMANEIO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 flipV="1">
            <a:off x="3503681" y="4251944"/>
            <a:ext cx="539929" cy="199893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444332" y="1387464"/>
            <a:ext cx="10580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Digite o código da Unidade de Negocio e clique no botão pesquisar</a:t>
            </a: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9199183-B5BB-4D5B-8278-2FA8FAA3946D}"/>
              </a:ext>
            </a:extLst>
          </p:cNvPr>
          <p:cNvSpPr/>
          <p:nvPr/>
        </p:nvSpPr>
        <p:spPr>
          <a:xfrm flipV="1">
            <a:off x="699247" y="4881488"/>
            <a:ext cx="760925" cy="216737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9952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950C60F4-483F-430C-8239-52978D315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 r="52684" b="42938"/>
          <a:stretch/>
        </p:blipFill>
        <p:spPr>
          <a:xfrm>
            <a:off x="609254" y="1972611"/>
            <a:ext cx="7410827" cy="402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393090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NF´S POR ROMANEIO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444332" y="1347708"/>
            <a:ext cx="1058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Selecione o ID do Romaneio, O sistema vai gerar um ID interno da NF</a:t>
            </a:r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9199183-B5BB-4D5B-8278-2FA8FAA3946D}"/>
              </a:ext>
            </a:extLst>
          </p:cNvPr>
          <p:cNvSpPr/>
          <p:nvPr/>
        </p:nvSpPr>
        <p:spPr>
          <a:xfrm flipV="1">
            <a:off x="4151858" y="4004889"/>
            <a:ext cx="760925" cy="216737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115E7BB-04C5-4D6E-9FEE-99B8E90DA616}"/>
              </a:ext>
            </a:extLst>
          </p:cNvPr>
          <p:cNvSpPr/>
          <p:nvPr/>
        </p:nvSpPr>
        <p:spPr>
          <a:xfrm>
            <a:off x="9211469" y="2819948"/>
            <a:ext cx="2340127" cy="28033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A059E3A-6FCA-45E8-85A0-B87AE2D8F1FD}"/>
              </a:ext>
            </a:extLst>
          </p:cNvPr>
          <p:cNvSpPr/>
          <p:nvPr/>
        </p:nvSpPr>
        <p:spPr>
          <a:xfrm>
            <a:off x="9288065" y="3037981"/>
            <a:ext cx="21309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Lembre-se que o </a:t>
            </a:r>
            <a:r>
              <a:rPr lang="pt-BR" b="1" dirty="0">
                <a:solidFill>
                  <a:srgbClr val="002060"/>
                </a:solidFill>
                <a:latin typeface="TT Norms" panose="02000503030000020003" pitchFamily="2" charset="0"/>
              </a:rPr>
              <a:t>ID Interno NF </a:t>
            </a:r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tem que ser enviado ao time Fiscal para que possam criar a NF e vocês possam seguir com a baixa do estoque.</a:t>
            </a: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558413B6-87CD-40E2-8FB7-375CE80DF3D4}"/>
              </a:ext>
            </a:extLst>
          </p:cNvPr>
          <p:cNvSpPr/>
          <p:nvPr/>
        </p:nvSpPr>
        <p:spPr>
          <a:xfrm>
            <a:off x="9950323" y="1864318"/>
            <a:ext cx="862418" cy="808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5958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B92C2F-F4FB-4343-AFF5-4B9F354A9D42}"/>
              </a:ext>
            </a:extLst>
          </p:cNvPr>
          <p:cNvSpPr txBox="1"/>
          <p:nvPr/>
        </p:nvSpPr>
        <p:spPr>
          <a:xfrm>
            <a:off x="373709" y="2851458"/>
            <a:ext cx="11444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08285B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+mn-cs"/>
              </a:rPr>
              <a:t>REDUZIR QUANTIDADE</a:t>
            </a:r>
            <a:endParaRPr kumimoji="0" lang="es-MX" sz="5400" b="0" i="0" u="none" strike="noStrike" kern="1200" cap="none" spc="0" normalizeH="0" baseline="0" noProof="0" dirty="0">
              <a:ln>
                <a:noFill/>
              </a:ln>
              <a:solidFill>
                <a:srgbClr val="08285B"/>
              </a:solidFill>
              <a:effectLst/>
              <a:uLnTx/>
              <a:uFillTx/>
              <a:latin typeface="TT Norms Light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7BA935-DE98-498E-90EC-F0CE1907E433}"/>
              </a:ext>
            </a:extLst>
          </p:cNvPr>
          <p:cNvSpPr/>
          <p:nvPr/>
        </p:nvSpPr>
        <p:spPr>
          <a:xfrm>
            <a:off x="-1" y="4044470"/>
            <a:ext cx="3045907" cy="138110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540C4F-2224-406E-A77B-3F76CFB571AE}"/>
              </a:ext>
            </a:extLst>
          </p:cNvPr>
          <p:cNvSpPr/>
          <p:nvPr/>
        </p:nvSpPr>
        <p:spPr>
          <a:xfrm>
            <a:off x="3293556" y="4044469"/>
            <a:ext cx="171450" cy="142875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D2696A9-F6A2-45A1-BF27-C9452988B8BC}"/>
              </a:ext>
            </a:extLst>
          </p:cNvPr>
          <p:cNvSpPr/>
          <p:nvPr/>
        </p:nvSpPr>
        <p:spPr>
          <a:xfrm>
            <a:off x="3712656" y="4044468"/>
            <a:ext cx="171450" cy="142875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D279A4A-643A-4ED3-BB0F-68AB0DF2DEE1}"/>
              </a:ext>
            </a:extLst>
          </p:cNvPr>
          <p:cNvSpPr/>
          <p:nvPr/>
        </p:nvSpPr>
        <p:spPr>
          <a:xfrm>
            <a:off x="4550856" y="4039704"/>
            <a:ext cx="171450" cy="142875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69668DA-7EE0-4D5A-8FF2-890F08C36B0E}"/>
              </a:ext>
            </a:extLst>
          </p:cNvPr>
          <p:cNvSpPr/>
          <p:nvPr/>
        </p:nvSpPr>
        <p:spPr>
          <a:xfrm>
            <a:off x="4969956" y="4039704"/>
            <a:ext cx="171450" cy="142875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436440-BD2E-4E7B-9B28-3E075EAA522E}"/>
              </a:ext>
            </a:extLst>
          </p:cNvPr>
          <p:cNvSpPr/>
          <p:nvPr/>
        </p:nvSpPr>
        <p:spPr>
          <a:xfrm>
            <a:off x="4131756" y="4044467"/>
            <a:ext cx="171450" cy="142875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681621E-D664-447B-B59D-C4B864E98C1A}"/>
              </a:ext>
            </a:extLst>
          </p:cNvPr>
          <p:cNvSpPr/>
          <p:nvPr/>
        </p:nvSpPr>
        <p:spPr>
          <a:xfrm>
            <a:off x="6998207" y="2589057"/>
            <a:ext cx="171450" cy="14287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C0052A5-22D2-4D94-A747-F4361CFF954A}"/>
              </a:ext>
            </a:extLst>
          </p:cNvPr>
          <p:cNvSpPr/>
          <p:nvPr/>
        </p:nvSpPr>
        <p:spPr>
          <a:xfrm>
            <a:off x="7417307" y="2589057"/>
            <a:ext cx="171450" cy="142875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61A9616-CDEE-4977-8069-719F231D81A7}"/>
              </a:ext>
            </a:extLst>
          </p:cNvPr>
          <p:cNvSpPr/>
          <p:nvPr/>
        </p:nvSpPr>
        <p:spPr>
          <a:xfrm>
            <a:off x="7836407" y="2589056"/>
            <a:ext cx="171450" cy="142875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3D343CB-CAE9-44C9-86EF-995F74D16A2B}"/>
              </a:ext>
            </a:extLst>
          </p:cNvPr>
          <p:cNvSpPr/>
          <p:nvPr/>
        </p:nvSpPr>
        <p:spPr>
          <a:xfrm>
            <a:off x="8674607" y="2584292"/>
            <a:ext cx="171450" cy="142875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6AAB452-B149-487C-9786-01057394A155}"/>
              </a:ext>
            </a:extLst>
          </p:cNvPr>
          <p:cNvSpPr/>
          <p:nvPr/>
        </p:nvSpPr>
        <p:spPr>
          <a:xfrm>
            <a:off x="9093707" y="2584292"/>
            <a:ext cx="3098292" cy="142875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AB74C1-FD8E-471D-98F5-45FF09A245D2}"/>
              </a:ext>
            </a:extLst>
          </p:cNvPr>
          <p:cNvSpPr/>
          <p:nvPr/>
        </p:nvSpPr>
        <p:spPr>
          <a:xfrm>
            <a:off x="8255507" y="2589055"/>
            <a:ext cx="171450" cy="142875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" descr="Imagen">
            <a:extLst>
              <a:ext uri="{FF2B5EF4-FFF2-40B4-BE49-F238E27FC236}">
                <a16:creationId xmlns:a16="http://schemas.microsoft.com/office/drawing/2014/main" id="{836ECE25-B889-4208-A658-4D459187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8764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0B454FFE-5DCE-4627-A9EC-1024FB092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9" r="41370" b="50384"/>
          <a:stretch/>
        </p:blipFill>
        <p:spPr>
          <a:xfrm>
            <a:off x="609254" y="2130990"/>
            <a:ext cx="9448964" cy="34971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393090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REDUZIR QUANTIDADE DISPONÍVEL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444332" y="1387464"/>
            <a:ext cx="10580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Execute o processo 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Reduzir Quantidade Disponível de Estoque</a:t>
            </a: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DB46EDC-A8B0-41ED-BADE-19E15DDFABEE}"/>
              </a:ext>
            </a:extLst>
          </p:cNvPr>
          <p:cNvSpPr/>
          <p:nvPr/>
        </p:nvSpPr>
        <p:spPr>
          <a:xfrm flipV="1">
            <a:off x="7159356" y="5280335"/>
            <a:ext cx="1905132" cy="194378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707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C_AMX75\AppData\Roaming\PixelMetrics\CaptureWiz\Temp\49.jpg">
            <a:extLst>
              <a:ext uri="{FF2B5EF4-FFF2-40B4-BE49-F238E27FC236}">
                <a16:creationId xmlns:a16="http://schemas.microsoft.com/office/drawing/2014/main" id="{69A030B5-E62D-4972-8041-104A6B17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9" y="2298506"/>
            <a:ext cx="7979368" cy="32704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393090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REDUZIR QUANTIDADE DISPONÍVEL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444332" y="1387464"/>
            <a:ext cx="10580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Digite ID </a:t>
            </a:r>
            <a:r>
              <a:rPr lang="pt-BR" sz="1600" dirty="0" err="1">
                <a:solidFill>
                  <a:srgbClr val="002060"/>
                </a:solidFill>
                <a:latin typeface="TT Norms" panose="02000503030000020003" pitchFamily="2" charset="0"/>
              </a:rPr>
              <a:t>Contrl</a:t>
            </a: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 </a:t>
            </a:r>
            <a:r>
              <a:rPr lang="pt-BR" sz="1600" dirty="0" err="1">
                <a:solidFill>
                  <a:srgbClr val="002060"/>
                </a:solidFill>
                <a:latin typeface="TT Norms" panose="02000503030000020003" pitchFamily="2" charset="0"/>
              </a:rPr>
              <a:t>Exe</a:t>
            </a: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 e Clique no botão Adicionar</a:t>
            </a: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9199183-B5BB-4D5B-8278-2FA8FAA3946D}"/>
              </a:ext>
            </a:extLst>
          </p:cNvPr>
          <p:cNvSpPr/>
          <p:nvPr/>
        </p:nvSpPr>
        <p:spPr>
          <a:xfrm flipV="1">
            <a:off x="771909" y="5044707"/>
            <a:ext cx="760925" cy="216737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DB46EDC-A8B0-41ED-BADE-19E15DDFABEE}"/>
              </a:ext>
            </a:extLst>
          </p:cNvPr>
          <p:cNvSpPr/>
          <p:nvPr/>
        </p:nvSpPr>
        <p:spPr>
          <a:xfrm flipV="1">
            <a:off x="2662432" y="3794378"/>
            <a:ext cx="1390751" cy="199147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2365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C_AMX75\AppData\Roaming\PixelMetrics\CaptureWiz\Temp\50.jpg">
            <a:extLst>
              <a:ext uri="{FF2B5EF4-FFF2-40B4-BE49-F238E27FC236}">
                <a16:creationId xmlns:a16="http://schemas.microsoft.com/office/drawing/2014/main" id="{5FA5F33F-4405-4743-9E20-5BA287E3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88" y="1584914"/>
            <a:ext cx="8318574" cy="50091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393090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REDUZIR QUANTIDADE DISPONÍVEL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9194475" y="2058153"/>
            <a:ext cx="255339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O campo Id requisição deverá ser preenchido, por ser um campo obrigatório.</a:t>
            </a:r>
          </a:p>
          <a:p>
            <a:endParaRPr lang="pt-BR" sz="16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 Não existe uma informação padrão para este campo.</a:t>
            </a:r>
          </a:p>
          <a:p>
            <a:r>
              <a:rPr lang="es-MX" sz="1600" dirty="0">
                <a:solidFill>
                  <a:srgbClr val="002060"/>
                </a:solidFill>
                <a:latin typeface="TT Norms" panose="02000503030000020003" pitchFamily="2" charset="0"/>
              </a:rPr>
              <a:t> </a:t>
            </a:r>
            <a:r>
              <a:rPr lang="es-MX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*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ID Requisição: Obrigatório</a:t>
            </a: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. Digite 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"1".</a:t>
            </a:r>
          </a:p>
          <a:p>
            <a:endParaRPr lang="es-MX" sz="16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Clique no campo 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Processar Sempre.</a:t>
            </a:r>
          </a:p>
          <a:p>
            <a:endParaRPr lang="pt-BR" sz="16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9199183-B5BB-4D5B-8278-2FA8FAA3946D}"/>
              </a:ext>
            </a:extLst>
          </p:cNvPr>
          <p:cNvSpPr/>
          <p:nvPr/>
        </p:nvSpPr>
        <p:spPr>
          <a:xfrm flipV="1">
            <a:off x="2418584" y="2674962"/>
            <a:ext cx="1674195" cy="201824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DB46EDC-A8B0-41ED-BADE-19E15DDFABEE}"/>
              </a:ext>
            </a:extLst>
          </p:cNvPr>
          <p:cNvSpPr/>
          <p:nvPr/>
        </p:nvSpPr>
        <p:spPr>
          <a:xfrm flipV="1">
            <a:off x="677177" y="3005778"/>
            <a:ext cx="1430307" cy="194378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ABF194D-DF65-42D0-9608-79D257C9C6F3}"/>
              </a:ext>
            </a:extLst>
          </p:cNvPr>
          <p:cNvSpPr/>
          <p:nvPr/>
        </p:nvSpPr>
        <p:spPr>
          <a:xfrm>
            <a:off x="9035451" y="1828799"/>
            <a:ext cx="2745734" cy="4139778"/>
          </a:xfrm>
          <a:prstGeom prst="rect">
            <a:avLst/>
          </a:prstGeom>
          <a:noFill/>
          <a:ln w="28575">
            <a:solidFill>
              <a:srgbClr val="082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606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C_AMX75\AppData\Roaming\PixelMetrics\CaptureWiz\Temp\51.jpg">
            <a:extLst>
              <a:ext uri="{FF2B5EF4-FFF2-40B4-BE49-F238E27FC236}">
                <a16:creationId xmlns:a16="http://schemas.microsoft.com/office/drawing/2014/main" id="{E5842FA3-6246-4343-8CF6-E895CD51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82" y="2003017"/>
            <a:ext cx="7855380" cy="47166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09923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REDUZIR QUANTIDADE DISPONÍVEL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947915" y="1387464"/>
            <a:ext cx="10580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Clique na lista 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Origem da Demanda</a:t>
            </a: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: 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Requisição de Material</a:t>
            </a: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9199183-B5BB-4D5B-8278-2FA8FAA3946D}"/>
              </a:ext>
            </a:extLst>
          </p:cNvPr>
          <p:cNvSpPr/>
          <p:nvPr/>
        </p:nvSpPr>
        <p:spPr>
          <a:xfrm flipV="1">
            <a:off x="1138263" y="4006737"/>
            <a:ext cx="1258957" cy="199892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DB46EDC-A8B0-41ED-BADE-19E15DDFABEE}"/>
              </a:ext>
            </a:extLst>
          </p:cNvPr>
          <p:cNvSpPr/>
          <p:nvPr/>
        </p:nvSpPr>
        <p:spPr>
          <a:xfrm flipV="1">
            <a:off x="2681309" y="4784299"/>
            <a:ext cx="1430307" cy="194378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6284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C_AMX75\AppData\Roaming\PixelMetrics\CaptureWiz\Temp\52.jpg">
            <a:extLst>
              <a:ext uri="{FF2B5EF4-FFF2-40B4-BE49-F238E27FC236}">
                <a16:creationId xmlns:a16="http://schemas.microsoft.com/office/drawing/2014/main" id="{3A1F9A6E-4C5F-4264-9BAA-01331D53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6" y="1575450"/>
            <a:ext cx="8235842" cy="48654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896672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REDUZIR QUANTIDADE DISPONÍVEL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 flipV="1">
            <a:off x="6828903" y="3694479"/>
            <a:ext cx="539929" cy="199893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9338479" y="2961723"/>
            <a:ext cx="279623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Clique no campo UN de 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Origem</a:t>
            </a: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:.</a:t>
            </a:r>
          </a:p>
          <a:p>
            <a:endParaRPr lang="es-MX" sz="16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Digite as informações desejadas no campo UN de Origem:. Digite 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"21202".</a:t>
            </a:r>
          </a:p>
          <a:p>
            <a:endParaRPr lang="pt-BR" sz="16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A5C1E83-F256-4853-ACEB-8CFF54F82F48}"/>
              </a:ext>
            </a:extLst>
          </p:cNvPr>
          <p:cNvSpPr/>
          <p:nvPr/>
        </p:nvSpPr>
        <p:spPr>
          <a:xfrm>
            <a:off x="9338476" y="2584173"/>
            <a:ext cx="2796235" cy="2358887"/>
          </a:xfrm>
          <a:prstGeom prst="rect">
            <a:avLst/>
          </a:prstGeom>
          <a:noFill/>
          <a:ln w="28575">
            <a:solidFill>
              <a:srgbClr val="082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228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B63A771-392D-40ED-A2B5-29BDA280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50" y="2526954"/>
            <a:ext cx="7157045" cy="3562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A98A447-A849-4C33-9AF4-85C2A4B47162}"/>
              </a:ext>
            </a:extLst>
          </p:cNvPr>
          <p:cNvSpPr/>
          <p:nvPr/>
        </p:nvSpPr>
        <p:spPr>
          <a:xfrm>
            <a:off x="967024" y="1357403"/>
            <a:ext cx="104298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Selecione como tipo de requisição </a:t>
            </a:r>
            <a:r>
              <a:rPr lang="pt-BR" dirty="0" err="1">
                <a:solidFill>
                  <a:srgbClr val="002060"/>
                </a:solidFill>
                <a:latin typeface="TT Norms" panose="02000503030000020003" pitchFamily="2" charset="0"/>
              </a:rPr>
              <a:t>Transferencia</a:t>
            </a:r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 Entre </a:t>
            </a:r>
            <a:r>
              <a:rPr lang="pt-BR" dirty="0" err="1">
                <a:solidFill>
                  <a:srgbClr val="002060"/>
                </a:solidFill>
                <a:latin typeface="TT Norms" panose="02000503030000020003" pitchFamily="2" charset="0"/>
              </a:rPr>
              <a:t>Unid</a:t>
            </a:r>
            <a:endParaRPr lang="pt-BR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endParaRPr lang="pt-BR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Clique no botão </a:t>
            </a:r>
            <a:r>
              <a:rPr lang="pt-BR" sz="1600" b="1" dirty="0" err="1">
                <a:solidFill>
                  <a:srgbClr val="002060"/>
                </a:solidFill>
                <a:latin typeface="TT Norms" panose="02000503030000020003" pitchFamily="2" charset="0"/>
              </a:rPr>
              <a:t>Adic</a:t>
            </a:r>
            <a:endParaRPr lang="pt-BR" sz="1600" b="1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endParaRPr lang="pt-BR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F4DF338-7FCB-4A06-8AFF-3C2971178227}"/>
              </a:ext>
            </a:extLst>
          </p:cNvPr>
          <p:cNvSpPr/>
          <p:nvPr/>
        </p:nvSpPr>
        <p:spPr>
          <a:xfrm>
            <a:off x="983097" y="214498"/>
            <a:ext cx="102945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TRANSFERENCIAS DE SAÍDA</a:t>
            </a:r>
          </a:p>
          <a:p>
            <a:endParaRPr lang="pt-BR" sz="32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04000F-F4E7-4231-881B-F26A9FBE9D50}"/>
              </a:ext>
            </a:extLst>
          </p:cNvPr>
          <p:cNvSpPr/>
          <p:nvPr/>
        </p:nvSpPr>
        <p:spPr>
          <a:xfrm>
            <a:off x="3087756" y="4744196"/>
            <a:ext cx="3201329" cy="293817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8023C9-98E4-442F-BA76-DCFC7E6CDC36}"/>
              </a:ext>
            </a:extLst>
          </p:cNvPr>
          <p:cNvSpPr/>
          <p:nvPr/>
        </p:nvSpPr>
        <p:spPr>
          <a:xfrm>
            <a:off x="1152558" y="5658679"/>
            <a:ext cx="1122398" cy="344560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" descr="Imagen">
            <a:extLst>
              <a:ext uri="{FF2B5EF4-FFF2-40B4-BE49-F238E27FC236}">
                <a16:creationId xmlns:a16="http://schemas.microsoft.com/office/drawing/2014/main" id="{077F17A0-6001-457E-A5F7-82C51D36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381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C_AMX75\AppData\Roaming\PixelMetrics\CaptureWiz\Temp\53.jpg">
            <a:extLst>
              <a:ext uri="{FF2B5EF4-FFF2-40B4-BE49-F238E27FC236}">
                <a16:creationId xmlns:a16="http://schemas.microsoft.com/office/drawing/2014/main" id="{D10D4B8B-5AFE-432B-8E4B-33577B9F7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25" y="2178769"/>
            <a:ext cx="7178404" cy="42804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09922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REDUZIR QUANTIDADE DISPONÍVEL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934662" y="1387464"/>
            <a:ext cx="10580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Clique no gráfico pesquisar numero de pedido e clique no botão </a:t>
            </a:r>
            <a:r>
              <a:rPr lang="pt-BR" sz="1600" b="1" dirty="0" err="1">
                <a:solidFill>
                  <a:srgbClr val="002060"/>
                </a:solidFill>
                <a:latin typeface="TT Norms" panose="02000503030000020003" pitchFamily="2" charset="0"/>
              </a:rPr>
              <a:t>Exec</a:t>
            </a:r>
            <a:endParaRPr lang="pt-BR" sz="1600" b="1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9199183-B5BB-4D5B-8278-2FA8FAA3946D}"/>
              </a:ext>
            </a:extLst>
          </p:cNvPr>
          <p:cNvSpPr/>
          <p:nvPr/>
        </p:nvSpPr>
        <p:spPr>
          <a:xfrm flipV="1">
            <a:off x="3749857" y="4230723"/>
            <a:ext cx="650428" cy="216737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508C25E-0107-4172-B3DC-6EB3A0A0B779}"/>
              </a:ext>
            </a:extLst>
          </p:cNvPr>
          <p:cNvSpPr/>
          <p:nvPr/>
        </p:nvSpPr>
        <p:spPr>
          <a:xfrm flipV="1">
            <a:off x="2612057" y="4243975"/>
            <a:ext cx="642071" cy="216738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6640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C_AMX75\AppData\Roaming\PixelMetrics\CaptureWiz\Temp\56.jpg">
            <a:extLst>
              <a:ext uri="{FF2B5EF4-FFF2-40B4-BE49-F238E27FC236}">
                <a16:creationId xmlns:a16="http://schemas.microsoft.com/office/drawing/2014/main" id="{08902D02-C65B-4E1B-9FB9-7E04D7871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18" y="2610679"/>
            <a:ext cx="9632934" cy="2359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49682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REDUZIR QUANTIDADE DISPONÍVEL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F80244-176B-4D78-BD23-0E090FD2B98A}"/>
              </a:ext>
            </a:extLst>
          </p:cNvPr>
          <p:cNvSpPr/>
          <p:nvPr/>
        </p:nvSpPr>
        <p:spPr>
          <a:xfrm>
            <a:off x="987674" y="1387464"/>
            <a:ext cx="10580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Após de executar </a:t>
            </a:r>
            <a:r>
              <a:rPr lang="pt-BR" sz="1600" b="1" dirty="0" err="1">
                <a:solidFill>
                  <a:srgbClr val="002060"/>
                </a:solidFill>
                <a:latin typeface="TT Norms" panose="02000503030000020003" pitchFamily="2" charset="0"/>
              </a:rPr>
              <a:t>Exec</a:t>
            </a:r>
            <a:r>
              <a:rPr lang="pt-BR" sz="1600" dirty="0">
                <a:solidFill>
                  <a:srgbClr val="002060"/>
                </a:solidFill>
                <a:latin typeface="TT Norms" panose="02000503030000020003" pitchFamily="2" charset="0"/>
              </a:rPr>
              <a:t>, verifique o status do processo 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IN_FUL_DPL         Com </a:t>
            </a:r>
            <a:r>
              <a:rPr lang="pt-BR" sz="1600" b="1" dirty="0" err="1">
                <a:solidFill>
                  <a:srgbClr val="002060"/>
                </a:solidFill>
                <a:latin typeface="TT Norms" panose="02000503030000020003" pitchFamily="2" charset="0"/>
              </a:rPr>
              <a:t>Exito</a:t>
            </a:r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 ~ Enviado</a:t>
            </a: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9199183-B5BB-4D5B-8278-2FA8FAA3946D}"/>
              </a:ext>
            </a:extLst>
          </p:cNvPr>
          <p:cNvSpPr/>
          <p:nvPr/>
        </p:nvSpPr>
        <p:spPr>
          <a:xfrm flipV="1">
            <a:off x="7495333" y="4429850"/>
            <a:ext cx="650428" cy="216737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508C25E-0107-4172-B3DC-6EB3A0A0B779}"/>
              </a:ext>
            </a:extLst>
          </p:cNvPr>
          <p:cNvSpPr/>
          <p:nvPr/>
        </p:nvSpPr>
        <p:spPr>
          <a:xfrm flipV="1">
            <a:off x="8503718" y="4443068"/>
            <a:ext cx="642071" cy="216738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8161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B92C2F-F4FB-4343-AFF5-4B9F354A9D42}"/>
              </a:ext>
            </a:extLst>
          </p:cNvPr>
          <p:cNvSpPr txBox="1"/>
          <p:nvPr/>
        </p:nvSpPr>
        <p:spPr>
          <a:xfrm>
            <a:off x="373709" y="2851458"/>
            <a:ext cx="11444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08285B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+mn-cs"/>
              </a:rPr>
              <a:t>MUITO OBRIGADO</a:t>
            </a:r>
            <a:endParaRPr kumimoji="0" lang="es-MX" sz="5400" b="0" i="0" u="none" strike="noStrike" kern="1200" cap="none" spc="0" normalizeH="0" baseline="0" noProof="0" dirty="0">
              <a:ln>
                <a:noFill/>
              </a:ln>
              <a:solidFill>
                <a:srgbClr val="08285B"/>
              </a:solidFill>
              <a:effectLst/>
              <a:uLnTx/>
              <a:uFillTx/>
              <a:latin typeface="TT Norms Light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7BA935-DE98-498E-90EC-F0CE1907E433}"/>
              </a:ext>
            </a:extLst>
          </p:cNvPr>
          <p:cNvSpPr/>
          <p:nvPr/>
        </p:nvSpPr>
        <p:spPr>
          <a:xfrm>
            <a:off x="-1" y="4044470"/>
            <a:ext cx="3045907" cy="138110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540C4F-2224-406E-A77B-3F76CFB571AE}"/>
              </a:ext>
            </a:extLst>
          </p:cNvPr>
          <p:cNvSpPr/>
          <p:nvPr/>
        </p:nvSpPr>
        <p:spPr>
          <a:xfrm>
            <a:off x="3293556" y="4044469"/>
            <a:ext cx="171450" cy="142875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D2696A9-F6A2-45A1-BF27-C9452988B8BC}"/>
              </a:ext>
            </a:extLst>
          </p:cNvPr>
          <p:cNvSpPr/>
          <p:nvPr/>
        </p:nvSpPr>
        <p:spPr>
          <a:xfrm>
            <a:off x="3712656" y="4044468"/>
            <a:ext cx="171450" cy="142875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D279A4A-643A-4ED3-BB0F-68AB0DF2DEE1}"/>
              </a:ext>
            </a:extLst>
          </p:cNvPr>
          <p:cNvSpPr/>
          <p:nvPr/>
        </p:nvSpPr>
        <p:spPr>
          <a:xfrm>
            <a:off x="4550856" y="4039704"/>
            <a:ext cx="171450" cy="142875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69668DA-7EE0-4D5A-8FF2-890F08C36B0E}"/>
              </a:ext>
            </a:extLst>
          </p:cNvPr>
          <p:cNvSpPr/>
          <p:nvPr/>
        </p:nvSpPr>
        <p:spPr>
          <a:xfrm>
            <a:off x="4969956" y="4039704"/>
            <a:ext cx="171450" cy="142875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436440-BD2E-4E7B-9B28-3E075EAA522E}"/>
              </a:ext>
            </a:extLst>
          </p:cNvPr>
          <p:cNvSpPr/>
          <p:nvPr/>
        </p:nvSpPr>
        <p:spPr>
          <a:xfrm>
            <a:off x="4131756" y="4044467"/>
            <a:ext cx="171450" cy="142875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681621E-D664-447B-B59D-C4B864E98C1A}"/>
              </a:ext>
            </a:extLst>
          </p:cNvPr>
          <p:cNvSpPr/>
          <p:nvPr/>
        </p:nvSpPr>
        <p:spPr>
          <a:xfrm>
            <a:off x="6998207" y="2589057"/>
            <a:ext cx="171450" cy="14287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C0052A5-22D2-4D94-A747-F4361CFF954A}"/>
              </a:ext>
            </a:extLst>
          </p:cNvPr>
          <p:cNvSpPr/>
          <p:nvPr/>
        </p:nvSpPr>
        <p:spPr>
          <a:xfrm>
            <a:off x="7417307" y="2589057"/>
            <a:ext cx="171450" cy="142875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61A9616-CDEE-4977-8069-719F231D81A7}"/>
              </a:ext>
            </a:extLst>
          </p:cNvPr>
          <p:cNvSpPr/>
          <p:nvPr/>
        </p:nvSpPr>
        <p:spPr>
          <a:xfrm>
            <a:off x="7836407" y="2589056"/>
            <a:ext cx="171450" cy="142875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3D343CB-CAE9-44C9-86EF-995F74D16A2B}"/>
              </a:ext>
            </a:extLst>
          </p:cNvPr>
          <p:cNvSpPr/>
          <p:nvPr/>
        </p:nvSpPr>
        <p:spPr>
          <a:xfrm>
            <a:off x="8674607" y="2584292"/>
            <a:ext cx="171450" cy="142875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6AAB452-B149-487C-9786-01057394A155}"/>
              </a:ext>
            </a:extLst>
          </p:cNvPr>
          <p:cNvSpPr/>
          <p:nvPr/>
        </p:nvSpPr>
        <p:spPr>
          <a:xfrm>
            <a:off x="9093707" y="2584292"/>
            <a:ext cx="3098292" cy="142875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AB74C1-FD8E-471D-98F5-45FF09A245D2}"/>
              </a:ext>
            </a:extLst>
          </p:cNvPr>
          <p:cNvSpPr/>
          <p:nvPr/>
        </p:nvSpPr>
        <p:spPr>
          <a:xfrm>
            <a:off x="8255507" y="2589055"/>
            <a:ext cx="171450" cy="142875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" descr="Imagen">
            <a:extLst>
              <a:ext uri="{FF2B5EF4-FFF2-40B4-BE49-F238E27FC236}">
                <a16:creationId xmlns:a16="http://schemas.microsoft.com/office/drawing/2014/main" id="{836ECE25-B889-4208-A658-4D459187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710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21B84B91-EB3C-4F36-BA24-FCC46A437E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8266" y="2460708"/>
            <a:ext cx="7858885" cy="299500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A98A447-A849-4C33-9AF4-85C2A4B47162}"/>
              </a:ext>
            </a:extLst>
          </p:cNvPr>
          <p:cNvSpPr/>
          <p:nvPr/>
        </p:nvSpPr>
        <p:spPr>
          <a:xfrm>
            <a:off x="393090" y="121398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TRANSFERENCIA DE SAÍDA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393090" y="1321727"/>
            <a:ext cx="11096545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rgbClr val="08285B"/>
                </a:solidFill>
                <a:latin typeface="TT Norms" panose="02000503030000020003" pitchFamily="2" charset="0"/>
              </a:rPr>
              <a:t>Depois de clicar no botão de adicionar, ingressaremos o cinema destino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F95FBF6-AD8A-4539-B8FA-89D1AEC8868A}"/>
              </a:ext>
            </a:extLst>
          </p:cNvPr>
          <p:cNvSpPr/>
          <p:nvPr/>
        </p:nvSpPr>
        <p:spPr>
          <a:xfrm>
            <a:off x="1540379" y="3694041"/>
            <a:ext cx="2387864" cy="150272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64497B7-8F72-4F8D-9F00-C548342DB3EF}"/>
              </a:ext>
            </a:extLst>
          </p:cNvPr>
          <p:cNvSpPr/>
          <p:nvPr/>
        </p:nvSpPr>
        <p:spPr>
          <a:xfrm>
            <a:off x="4489497" y="3002516"/>
            <a:ext cx="649395" cy="147132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744C4DAE-145E-46DE-8AF2-CC2FE8519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D9766E8E-AFA2-4C75-965F-8212715450CD}"/>
              </a:ext>
            </a:extLst>
          </p:cNvPr>
          <p:cNvSpPr/>
          <p:nvPr/>
        </p:nvSpPr>
        <p:spPr>
          <a:xfrm>
            <a:off x="8566412" y="2419642"/>
            <a:ext cx="32324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Os campos deverão ser preenchidos Padrões Linha:</a:t>
            </a:r>
          </a:p>
          <a:p>
            <a:endParaRPr lang="pt-BR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UM Destino </a:t>
            </a:r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: Cinema que recebera as mercadorias. </a:t>
            </a:r>
          </a:p>
          <a:p>
            <a:endParaRPr lang="pt-BR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*Verifique o nome do cinema destino, no campo Cliente </a:t>
            </a:r>
            <a:r>
              <a:rPr lang="pt-BR" dirty="0" err="1">
                <a:solidFill>
                  <a:srgbClr val="002060"/>
                </a:solidFill>
                <a:latin typeface="TT Norms" panose="02000503030000020003" pitchFamily="2" charset="0"/>
              </a:rPr>
              <a:t>Entreg</a:t>
            </a:r>
            <a:endParaRPr lang="pt-BR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endParaRPr lang="pt-BR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endParaRPr lang="pt-BR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pt-BR" sz="1600" b="1" dirty="0">
                <a:solidFill>
                  <a:srgbClr val="002060"/>
                </a:solidFill>
                <a:latin typeface="TT Norms" panose="02000503030000020003" pitchFamily="2" charset="0"/>
              </a:rPr>
              <a:t>Situação Trib. Federal: </a:t>
            </a:r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Selecione 53</a:t>
            </a: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A4DFE03E-2D52-4090-8642-52BFC5421CAE}"/>
              </a:ext>
            </a:extLst>
          </p:cNvPr>
          <p:cNvSpPr/>
          <p:nvPr/>
        </p:nvSpPr>
        <p:spPr>
          <a:xfrm>
            <a:off x="9751452" y="1393114"/>
            <a:ext cx="862418" cy="808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1A5E9E-D0E3-495B-943C-A0109C57180F}"/>
              </a:ext>
            </a:extLst>
          </p:cNvPr>
          <p:cNvSpPr/>
          <p:nvPr/>
        </p:nvSpPr>
        <p:spPr>
          <a:xfrm>
            <a:off x="8566412" y="2419642"/>
            <a:ext cx="3117731" cy="3657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34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0534D77A-B7AB-4B1F-805F-D0CE95D057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0416" y="5599416"/>
            <a:ext cx="7513983" cy="9147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A5FFA86-DCFE-4D00-A342-D16F35549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16" y="1797288"/>
            <a:ext cx="4210010" cy="3704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501254" y="1284288"/>
            <a:ext cx="10959894" cy="41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Assim com a informação inserida, na parte de abaixo temos os itens que desejamos enviar ao cinema destino.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13D66A-BB91-4F93-85E1-518F4C96120D}"/>
              </a:ext>
            </a:extLst>
          </p:cNvPr>
          <p:cNvSpPr/>
          <p:nvPr/>
        </p:nvSpPr>
        <p:spPr>
          <a:xfrm>
            <a:off x="3191335" y="2315653"/>
            <a:ext cx="1433325" cy="205407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AE9A5F2-C676-42F9-9216-612D9A202880}"/>
              </a:ext>
            </a:extLst>
          </p:cNvPr>
          <p:cNvSpPr/>
          <p:nvPr/>
        </p:nvSpPr>
        <p:spPr>
          <a:xfrm rot="16200000">
            <a:off x="3855031" y="5728397"/>
            <a:ext cx="172278" cy="934716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393090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TRANSFERENCIAS DE SAÍDA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7AF9833F-B49B-43D4-BA8B-11072D33B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41FCE4BA-B974-47DE-B6CF-1D787F915203}"/>
              </a:ext>
            </a:extLst>
          </p:cNvPr>
          <p:cNvSpPr/>
          <p:nvPr/>
        </p:nvSpPr>
        <p:spPr>
          <a:xfrm rot="16200000">
            <a:off x="5049630" y="5843677"/>
            <a:ext cx="152763" cy="658138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2CE4F88-4A2D-4137-8F30-7BAC86852DF2}"/>
              </a:ext>
            </a:extLst>
          </p:cNvPr>
          <p:cNvSpPr/>
          <p:nvPr/>
        </p:nvSpPr>
        <p:spPr>
          <a:xfrm>
            <a:off x="8319098" y="1928061"/>
            <a:ext cx="32324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Selecione cada item com a lupina de pesquisa</a:t>
            </a:r>
          </a:p>
          <a:p>
            <a:endParaRPr lang="pt-BR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Digite a quantidade a solicitar</a:t>
            </a:r>
            <a:r>
              <a:rPr lang="es-MX" dirty="0">
                <a:solidFill>
                  <a:srgbClr val="002060"/>
                </a:solidFill>
                <a:latin typeface="TT Norms" panose="02000503030000020003" pitchFamily="2" charset="0"/>
              </a:rPr>
              <a:t>. </a:t>
            </a:r>
          </a:p>
          <a:p>
            <a:endParaRPr lang="es-MX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Devera gerar uma transferência por todos os itens que serão enviados. </a:t>
            </a:r>
          </a:p>
          <a:p>
            <a:endParaRPr lang="es-MX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r>
              <a:rPr lang="es-MX" dirty="0">
                <a:solidFill>
                  <a:srgbClr val="002060"/>
                </a:solidFill>
                <a:latin typeface="TT Norms" panose="02000503030000020003" pitchFamily="2" charset="0"/>
              </a:rPr>
              <a:t>Para </a:t>
            </a:r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adicionar mais linhas, clique no ícone </a:t>
            </a:r>
          </a:p>
          <a:p>
            <a:r>
              <a:rPr lang="pt-BR" dirty="0">
                <a:solidFill>
                  <a:srgbClr val="002060"/>
                </a:solidFill>
                <a:latin typeface="TT Norms" panose="02000503030000020003" pitchFamily="2" charset="0"/>
              </a:rPr>
              <a:t>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D5F0F02-186C-46F0-B7AE-512D2196BAC9}"/>
              </a:ext>
            </a:extLst>
          </p:cNvPr>
          <p:cNvSpPr/>
          <p:nvPr/>
        </p:nvSpPr>
        <p:spPr>
          <a:xfrm>
            <a:off x="8319098" y="1784036"/>
            <a:ext cx="3232498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DA402C4-EC35-45F9-85B2-383EA47EC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404" y="4767590"/>
            <a:ext cx="3238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FD095C-72C9-440C-8C92-DBB8C78E4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51" y="2502018"/>
            <a:ext cx="9382125" cy="378142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1004840" y="1284288"/>
            <a:ext cx="10959894" cy="41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Após da inclusão dos itens, Clique no botão Salvar. O sistema vai gerar um ID Pedido.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62926" y="120352"/>
            <a:ext cx="10374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TRANSFERENCIAS DE SAÍDA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57B659-D244-4C70-9793-C438CD1B0405}"/>
              </a:ext>
            </a:extLst>
          </p:cNvPr>
          <p:cNvSpPr/>
          <p:nvPr/>
        </p:nvSpPr>
        <p:spPr>
          <a:xfrm>
            <a:off x="1178498" y="5976730"/>
            <a:ext cx="507653" cy="182903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F70BC1A4-3750-47D3-BE8D-ADA9482F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3258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B92C2F-F4FB-4343-AFF5-4B9F354A9D42}"/>
              </a:ext>
            </a:extLst>
          </p:cNvPr>
          <p:cNvSpPr txBox="1"/>
          <p:nvPr/>
        </p:nvSpPr>
        <p:spPr>
          <a:xfrm>
            <a:off x="-139148" y="2970910"/>
            <a:ext cx="12470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4800" dirty="0">
                <a:solidFill>
                  <a:srgbClr val="08285B"/>
                </a:solidFill>
                <a:latin typeface="TT Norms" panose="02000503030000020003" pitchFamily="2" charset="0"/>
              </a:rPr>
              <a:t>DADOS FISCAIS DA TRANSFERENCIA </a:t>
            </a:r>
            <a:endParaRPr kumimoji="0" lang="es-MX" sz="4800" b="0" i="0" u="none" strike="noStrike" kern="1200" cap="none" spc="0" normalizeH="0" baseline="0" noProof="0" dirty="0">
              <a:ln>
                <a:noFill/>
              </a:ln>
              <a:solidFill>
                <a:srgbClr val="08285B"/>
              </a:solidFill>
              <a:effectLst/>
              <a:uLnTx/>
              <a:uFillTx/>
              <a:latin typeface="TT Norms Light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7BA935-DE98-498E-90EC-F0CE1907E433}"/>
              </a:ext>
            </a:extLst>
          </p:cNvPr>
          <p:cNvSpPr/>
          <p:nvPr/>
        </p:nvSpPr>
        <p:spPr>
          <a:xfrm>
            <a:off x="-1" y="4044470"/>
            <a:ext cx="3045907" cy="138110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540C4F-2224-406E-A77B-3F76CFB571AE}"/>
              </a:ext>
            </a:extLst>
          </p:cNvPr>
          <p:cNvSpPr/>
          <p:nvPr/>
        </p:nvSpPr>
        <p:spPr>
          <a:xfrm>
            <a:off x="3293556" y="4044469"/>
            <a:ext cx="171450" cy="142875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D2696A9-F6A2-45A1-BF27-C9452988B8BC}"/>
              </a:ext>
            </a:extLst>
          </p:cNvPr>
          <p:cNvSpPr/>
          <p:nvPr/>
        </p:nvSpPr>
        <p:spPr>
          <a:xfrm>
            <a:off x="3712656" y="4044468"/>
            <a:ext cx="171450" cy="142875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D279A4A-643A-4ED3-BB0F-68AB0DF2DEE1}"/>
              </a:ext>
            </a:extLst>
          </p:cNvPr>
          <p:cNvSpPr/>
          <p:nvPr/>
        </p:nvSpPr>
        <p:spPr>
          <a:xfrm>
            <a:off x="4550856" y="4039704"/>
            <a:ext cx="171450" cy="142875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69668DA-7EE0-4D5A-8FF2-890F08C36B0E}"/>
              </a:ext>
            </a:extLst>
          </p:cNvPr>
          <p:cNvSpPr/>
          <p:nvPr/>
        </p:nvSpPr>
        <p:spPr>
          <a:xfrm>
            <a:off x="4969956" y="4039704"/>
            <a:ext cx="171450" cy="142875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436440-BD2E-4E7B-9B28-3E075EAA522E}"/>
              </a:ext>
            </a:extLst>
          </p:cNvPr>
          <p:cNvSpPr/>
          <p:nvPr/>
        </p:nvSpPr>
        <p:spPr>
          <a:xfrm>
            <a:off x="4131756" y="4044467"/>
            <a:ext cx="171450" cy="142875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681621E-D664-447B-B59D-C4B864E98C1A}"/>
              </a:ext>
            </a:extLst>
          </p:cNvPr>
          <p:cNvSpPr/>
          <p:nvPr/>
        </p:nvSpPr>
        <p:spPr>
          <a:xfrm>
            <a:off x="6998207" y="2589057"/>
            <a:ext cx="171450" cy="14287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C0052A5-22D2-4D94-A747-F4361CFF954A}"/>
              </a:ext>
            </a:extLst>
          </p:cNvPr>
          <p:cNvSpPr/>
          <p:nvPr/>
        </p:nvSpPr>
        <p:spPr>
          <a:xfrm>
            <a:off x="7417307" y="2589057"/>
            <a:ext cx="171450" cy="142875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61A9616-CDEE-4977-8069-719F231D81A7}"/>
              </a:ext>
            </a:extLst>
          </p:cNvPr>
          <p:cNvSpPr/>
          <p:nvPr/>
        </p:nvSpPr>
        <p:spPr>
          <a:xfrm>
            <a:off x="7836407" y="2589056"/>
            <a:ext cx="171450" cy="142875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3D343CB-CAE9-44C9-86EF-995F74D16A2B}"/>
              </a:ext>
            </a:extLst>
          </p:cNvPr>
          <p:cNvSpPr/>
          <p:nvPr/>
        </p:nvSpPr>
        <p:spPr>
          <a:xfrm>
            <a:off x="8674607" y="2584292"/>
            <a:ext cx="171450" cy="142875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6AAB452-B149-487C-9786-01057394A155}"/>
              </a:ext>
            </a:extLst>
          </p:cNvPr>
          <p:cNvSpPr/>
          <p:nvPr/>
        </p:nvSpPr>
        <p:spPr>
          <a:xfrm>
            <a:off x="9093707" y="2584292"/>
            <a:ext cx="3098292" cy="142875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AB74C1-FD8E-471D-98F5-45FF09A245D2}"/>
              </a:ext>
            </a:extLst>
          </p:cNvPr>
          <p:cNvSpPr/>
          <p:nvPr/>
        </p:nvSpPr>
        <p:spPr>
          <a:xfrm>
            <a:off x="8255507" y="2589055"/>
            <a:ext cx="171450" cy="142875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" descr="Imagen">
            <a:extLst>
              <a:ext uri="{FF2B5EF4-FFF2-40B4-BE49-F238E27FC236}">
                <a16:creationId xmlns:a16="http://schemas.microsoft.com/office/drawing/2014/main" id="{836ECE25-B889-4208-A658-4D459187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09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12026DA4-F7FD-4C0C-9946-01284F9FD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r="35037" b="52747"/>
          <a:stretch/>
        </p:blipFill>
        <p:spPr>
          <a:xfrm>
            <a:off x="1046575" y="2605683"/>
            <a:ext cx="8574503" cy="2678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34434-CDF1-42E8-B8B1-9D5C9061D46C}"/>
              </a:ext>
            </a:extLst>
          </p:cNvPr>
          <p:cNvSpPr/>
          <p:nvPr/>
        </p:nvSpPr>
        <p:spPr>
          <a:xfrm>
            <a:off x="0" y="1083044"/>
            <a:ext cx="1218509" cy="112205"/>
          </a:xfrm>
          <a:prstGeom prst="rect">
            <a:avLst/>
          </a:prstGeom>
          <a:solidFill>
            <a:srgbClr val="8234CF"/>
          </a:solidFill>
          <a:ln>
            <a:solidFill>
              <a:srgbClr val="823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1D1959-DB23-4204-8A32-17B61E9E9C1C}"/>
              </a:ext>
            </a:extLst>
          </p:cNvPr>
          <p:cNvSpPr/>
          <p:nvPr/>
        </p:nvSpPr>
        <p:spPr>
          <a:xfrm>
            <a:off x="1424834" y="1083045"/>
            <a:ext cx="108000" cy="108000"/>
          </a:xfrm>
          <a:prstGeom prst="rect">
            <a:avLst/>
          </a:prstGeom>
          <a:solidFill>
            <a:srgbClr val="4781FF"/>
          </a:solidFill>
          <a:ln>
            <a:solidFill>
              <a:srgbClr val="47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A530E4-89EA-4318-8498-F6C677653045}"/>
              </a:ext>
            </a:extLst>
          </p:cNvPr>
          <p:cNvSpPr/>
          <p:nvPr/>
        </p:nvSpPr>
        <p:spPr>
          <a:xfrm>
            <a:off x="1739159" y="1078279"/>
            <a:ext cx="108000" cy="108000"/>
          </a:xfrm>
          <a:prstGeom prst="rect">
            <a:avLst/>
          </a:prstGeom>
          <a:solidFill>
            <a:srgbClr val="35CBCC"/>
          </a:solidFill>
          <a:ln>
            <a:solidFill>
              <a:srgbClr val="35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C8731D-D3F7-444A-8D82-ABF7F8BE821D}"/>
              </a:ext>
            </a:extLst>
          </p:cNvPr>
          <p:cNvSpPr/>
          <p:nvPr/>
        </p:nvSpPr>
        <p:spPr>
          <a:xfrm>
            <a:off x="2364584" y="1087250"/>
            <a:ext cx="108000" cy="108000"/>
          </a:xfrm>
          <a:prstGeom prst="rect">
            <a:avLst/>
          </a:prstGeom>
          <a:solidFill>
            <a:srgbClr val="FFBE06"/>
          </a:solidFill>
          <a:ln>
            <a:solidFill>
              <a:srgbClr val="FFB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CE947-63AB-4AC1-AE60-1612F46E226D}"/>
              </a:ext>
            </a:extLst>
          </p:cNvPr>
          <p:cNvSpPr/>
          <p:nvPr/>
        </p:nvSpPr>
        <p:spPr>
          <a:xfrm>
            <a:off x="2053484" y="1087250"/>
            <a:ext cx="108000" cy="108000"/>
          </a:xfrm>
          <a:prstGeom prst="rect">
            <a:avLst/>
          </a:prstGeom>
          <a:solidFill>
            <a:srgbClr val="4FC974"/>
          </a:solidFill>
          <a:ln>
            <a:solidFill>
              <a:srgbClr val="4F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C8CF94-959E-4BAE-813F-7CEDFB34DFEA}"/>
              </a:ext>
            </a:extLst>
          </p:cNvPr>
          <p:cNvSpPr/>
          <p:nvPr/>
        </p:nvSpPr>
        <p:spPr>
          <a:xfrm>
            <a:off x="2675684" y="1087250"/>
            <a:ext cx="108000" cy="108000"/>
          </a:xfrm>
          <a:prstGeom prst="rect">
            <a:avLst/>
          </a:prstGeom>
          <a:solidFill>
            <a:srgbClr val="F64E4E"/>
          </a:solidFill>
          <a:ln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B313DDA-7844-4159-99E5-193400A1D851}"/>
              </a:ext>
            </a:extLst>
          </p:cNvPr>
          <p:cNvSpPr/>
          <p:nvPr/>
        </p:nvSpPr>
        <p:spPr>
          <a:xfrm>
            <a:off x="978336" y="1284288"/>
            <a:ext cx="10959894" cy="784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8285B"/>
                </a:solidFill>
                <a:latin typeface="TT Norms" panose="02000503030000020003" pitchFamily="2" charset="0"/>
              </a:rPr>
              <a:t>Uma vez salvado, vamos sair e pesquisar novamente a transferência entrando á mesma rota para adicionar os dados fiscais e someter a aprovação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2405A9F-F3F7-4816-A4B4-6D2378EF3F7F}"/>
              </a:ext>
            </a:extLst>
          </p:cNvPr>
          <p:cNvSpPr/>
          <p:nvPr/>
        </p:nvSpPr>
        <p:spPr>
          <a:xfrm>
            <a:off x="962934" y="120352"/>
            <a:ext cx="10831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</a:rPr>
              <a:t>COMPLETAR DADOS FISCAIS DA TRANSFERENCIA</a:t>
            </a:r>
          </a:p>
          <a:p>
            <a:endParaRPr lang="pt-BR" sz="4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D5AA63B-FA8B-4833-84F8-47705775DB30}"/>
              </a:ext>
            </a:extLst>
          </p:cNvPr>
          <p:cNvSpPr/>
          <p:nvPr/>
        </p:nvSpPr>
        <p:spPr>
          <a:xfrm>
            <a:off x="7030053" y="4701209"/>
            <a:ext cx="1491094" cy="212036"/>
          </a:xfrm>
          <a:prstGeom prst="rect">
            <a:avLst/>
          </a:prstGeom>
          <a:noFill/>
          <a:ln w="38100">
            <a:solidFill>
              <a:srgbClr val="F6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4" name="Imagen" descr="Imagen">
            <a:extLst>
              <a:ext uri="{FF2B5EF4-FFF2-40B4-BE49-F238E27FC236}">
                <a16:creationId xmlns:a16="http://schemas.microsoft.com/office/drawing/2014/main" id="{D3431659-2816-41F8-82B4-D60E8F78A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050" y="6228886"/>
            <a:ext cx="265093" cy="313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30058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EFF6F54301E144B515005C8378E304" ma:contentTypeVersion="12" ma:contentTypeDescription="Crear nuevo documento." ma:contentTypeScope="" ma:versionID="284b008edd6754f09c4594588ca3f42e">
  <xsd:schema xmlns:xsd="http://www.w3.org/2001/XMLSchema" xmlns:xs="http://www.w3.org/2001/XMLSchema" xmlns:p="http://schemas.microsoft.com/office/2006/metadata/properties" xmlns:ns3="75280c8b-e2da-4c86-a109-196d22217cf7" xmlns:ns4="41b67efa-fd2b-419c-b32a-e269d723a58c" targetNamespace="http://schemas.microsoft.com/office/2006/metadata/properties" ma:root="true" ma:fieldsID="7d112448b89873b046311d457452315c" ns3:_="" ns4:_="">
    <xsd:import namespace="75280c8b-e2da-4c86-a109-196d22217cf7"/>
    <xsd:import namespace="41b67efa-fd2b-419c-b32a-e269d723a5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80c8b-e2da-4c86-a109-196d22217c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67efa-fd2b-419c-b32a-e269d723a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DE617E-DFC9-474C-9716-737ECD44B9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3C78A3-03B9-4229-93C1-039670A38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280c8b-e2da-4c86-a109-196d22217cf7"/>
    <ds:schemaRef ds:uri="41b67efa-fd2b-419c-b32a-e269d723a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788D83-31BD-4C36-9510-F73D25E9A4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15524</TotalTime>
  <Words>839</Words>
  <Application>Microsoft Office PowerPoint</Application>
  <PresentationFormat>Panorámica</PresentationFormat>
  <Paragraphs>165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TT Norms</vt:lpstr>
      <vt:lpstr>TT Norms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Rene Cortes Bermudez</dc:creator>
  <cp:lastModifiedBy>Carlos Osmar Flores Torres</cp:lastModifiedBy>
  <cp:revision>225</cp:revision>
  <dcterms:created xsi:type="dcterms:W3CDTF">2020-07-24T17:29:01Z</dcterms:created>
  <dcterms:modified xsi:type="dcterms:W3CDTF">2021-06-14T22:04:02Z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0x010100A3EFF6F54301E144B515005C8378E304</vt:lpwstr>
  </property>
</Properties>
</file>