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4" r:id="rId5"/>
  </p:sldMasterIdLst>
  <p:notesMasterIdLst>
    <p:notesMasterId r:id="rId27"/>
  </p:notesMasterIdLst>
  <p:handoutMasterIdLst>
    <p:handoutMasterId r:id="rId28"/>
  </p:handoutMasterIdLst>
  <p:sldIdLst>
    <p:sldId id="267" r:id="rId6"/>
    <p:sldId id="310" r:id="rId7"/>
    <p:sldId id="311" r:id="rId8"/>
    <p:sldId id="301" r:id="rId9"/>
    <p:sldId id="302" r:id="rId10"/>
    <p:sldId id="303" r:id="rId11"/>
    <p:sldId id="304" r:id="rId12"/>
    <p:sldId id="305" r:id="rId13"/>
    <p:sldId id="284" r:id="rId14"/>
    <p:sldId id="285" r:id="rId15"/>
    <p:sldId id="286" r:id="rId16"/>
    <p:sldId id="293" r:id="rId17"/>
    <p:sldId id="280" r:id="rId18"/>
    <p:sldId id="281" r:id="rId19"/>
    <p:sldId id="282" r:id="rId20"/>
    <p:sldId id="290" r:id="rId21"/>
    <p:sldId id="287" r:id="rId22"/>
    <p:sldId id="288" r:id="rId23"/>
    <p:sldId id="283" r:id="rId24"/>
    <p:sldId id="308" r:id="rId25"/>
    <p:sldId id="309" r:id="rId26"/>
  </p:sldIdLst>
  <p:sldSz cx="9144000" cy="6858000" type="letter"/>
  <p:notesSz cx="6797675" cy="9856788"/>
  <p:defaultTex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59246" autoAdjust="0"/>
  </p:normalViewPr>
  <p:slideViewPr>
    <p:cSldViewPr snapToObjects="1">
      <p:cViewPr varScale="1">
        <p:scale>
          <a:sx n="74" d="100"/>
          <a:sy n="74" d="100"/>
        </p:scale>
        <p:origin x="117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38"/>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5659" cy="492839"/>
          </a:xfrm>
          <a:prstGeom prst="rect">
            <a:avLst/>
          </a:prstGeom>
        </p:spPr>
        <p:txBody>
          <a:bodyPr vert="horz" wrap="square" lIns="91433" tIns="45716" rIns="91433" bIns="45716" numCol="1" anchor="t" anchorCtr="0" compatLnSpc="1">
            <a:prstTxWarp prst="textNoShape">
              <a:avLst/>
            </a:prstTxWarp>
          </a:bodyPr>
          <a:lstStyle>
            <a:lvl1pPr>
              <a:defRPr sz="1200"/>
            </a:lvl1pPr>
          </a:lstStyle>
          <a:p>
            <a:endParaRPr lang="es-ES" dirty="0"/>
          </a:p>
        </p:txBody>
      </p:sp>
      <p:sp>
        <p:nvSpPr>
          <p:cNvPr id="3" name="Marcador de fecha 2"/>
          <p:cNvSpPr>
            <a:spLocks noGrp="1"/>
          </p:cNvSpPr>
          <p:nvPr>
            <p:ph type="dt" sz="quarter" idx="1"/>
          </p:nvPr>
        </p:nvSpPr>
        <p:spPr>
          <a:xfrm>
            <a:off x="3850444" y="1"/>
            <a:ext cx="2945659" cy="492839"/>
          </a:xfrm>
          <a:prstGeom prst="rect">
            <a:avLst/>
          </a:prstGeom>
        </p:spPr>
        <p:txBody>
          <a:bodyPr vert="horz" wrap="square" lIns="91433" tIns="45716" rIns="91433" bIns="45716" numCol="1" anchor="t" anchorCtr="0" compatLnSpc="1">
            <a:prstTxWarp prst="textNoShape">
              <a:avLst/>
            </a:prstTxWarp>
          </a:bodyPr>
          <a:lstStyle>
            <a:lvl1pPr algn="r">
              <a:defRPr sz="1200"/>
            </a:lvl1pPr>
          </a:lstStyle>
          <a:p>
            <a:fld id="{9E9A9163-D8BD-0840-95ED-E57732E78BDF}" type="datetime1">
              <a:rPr lang="es-ES_tradnl"/>
              <a:pPr/>
              <a:t>15/08/2017</a:t>
            </a:fld>
            <a:endParaRPr lang="es-ES_tradnl" dirty="0"/>
          </a:p>
        </p:txBody>
      </p:sp>
      <p:sp>
        <p:nvSpPr>
          <p:cNvPr id="4" name="Marcador de pie de página 3"/>
          <p:cNvSpPr>
            <a:spLocks noGrp="1"/>
          </p:cNvSpPr>
          <p:nvPr>
            <p:ph type="ftr" sz="quarter" idx="2"/>
          </p:nvPr>
        </p:nvSpPr>
        <p:spPr>
          <a:xfrm>
            <a:off x="0" y="9362239"/>
            <a:ext cx="2945659" cy="492839"/>
          </a:xfrm>
          <a:prstGeom prst="rect">
            <a:avLst/>
          </a:prstGeom>
        </p:spPr>
        <p:txBody>
          <a:bodyPr vert="horz" wrap="square" lIns="91433" tIns="45716" rIns="91433" bIns="45716" numCol="1" anchor="b" anchorCtr="0" compatLnSpc="1">
            <a:prstTxWarp prst="textNoShape">
              <a:avLst/>
            </a:prstTxWarp>
          </a:bodyPr>
          <a:lstStyle>
            <a:lvl1pPr>
              <a:defRPr sz="1200"/>
            </a:lvl1pPr>
          </a:lstStyle>
          <a:p>
            <a:endParaRPr lang="es-ES" dirty="0"/>
          </a:p>
        </p:txBody>
      </p:sp>
      <p:sp>
        <p:nvSpPr>
          <p:cNvPr id="5" name="Marcador de número de diapositiva 4"/>
          <p:cNvSpPr>
            <a:spLocks noGrp="1"/>
          </p:cNvSpPr>
          <p:nvPr>
            <p:ph type="sldNum" sz="quarter" idx="3"/>
          </p:nvPr>
        </p:nvSpPr>
        <p:spPr>
          <a:xfrm>
            <a:off x="3850444" y="9362239"/>
            <a:ext cx="2945659" cy="492839"/>
          </a:xfrm>
          <a:prstGeom prst="rect">
            <a:avLst/>
          </a:prstGeom>
        </p:spPr>
        <p:txBody>
          <a:bodyPr vert="horz" wrap="square" lIns="91433" tIns="45716" rIns="91433" bIns="45716" numCol="1" anchor="b" anchorCtr="0" compatLnSpc="1">
            <a:prstTxWarp prst="textNoShape">
              <a:avLst/>
            </a:prstTxWarp>
          </a:bodyPr>
          <a:lstStyle>
            <a:lvl1pPr algn="r">
              <a:defRPr sz="1200"/>
            </a:lvl1pPr>
          </a:lstStyle>
          <a:p>
            <a:fld id="{D73243D5-B037-F94B-BD85-45C4FC7A97E4}" type="slidenum">
              <a:rPr lang="es-ES_tradnl"/>
              <a:pPr/>
              <a:t>‹#›</a:t>
            </a:fld>
            <a:endParaRPr lang="es-ES_tradnl" dirty="0"/>
          </a:p>
        </p:txBody>
      </p:sp>
    </p:spTree>
    <p:extLst>
      <p:ext uri="{BB962C8B-B14F-4D97-AF65-F5344CB8AC3E}">
        <p14:creationId xmlns:p14="http://schemas.microsoft.com/office/powerpoint/2010/main" val="1791396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5659" cy="492839"/>
          </a:xfrm>
          <a:prstGeom prst="rect">
            <a:avLst/>
          </a:prstGeom>
        </p:spPr>
        <p:txBody>
          <a:bodyPr vert="horz" wrap="square" lIns="91433" tIns="45716" rIns="91433" bIns="45716" numCol="1" anchor="t" anchorCtr="0" compatLnSpc="1">
            <a:prstTxWarp prst="textNoShape">
              <a:avLst/>
            </a:prstTxWarp>
          </a:bodyPr>
          <a:lstStyle>
            <a:lvl1pPr>
              <a:defRPr sz="1200"/>
            </a:lvl1pPr>
          </a:lstStyle>
          <a:p>
            <a:endParaRPr lang="es-ES" dirty="0"/>
          </a:p>
        </p:txBody>
      </p:sp>
      <p:sp>
        <p:nvSpPr>
          <p:cNvPr id="3" name="Marcador de fecha 2"/>
          <p:cNvSpPr>
            <a:spLocks noGrp="1"/>
          </p:cNvSpPr>
          <p:nvPr>
            <p:ph type="dt" idx="1"/>
          </p:nvPr>
        </p:nvSpPr>
        <p:spPr>
          <a:xfrm>
            <a:off x="3850444" y="1"/>
            <a:ext cx="2945659" cy="492839"/>
          </a:xfrm>
          <a:prstGeom prst="rect">
            <a:avLst/>
          </a:prstGeom>
        </p:spPr>
        <p:txBody>
          <a:bodyPr vert="horz" wrap="square" lIns="91433" tIns="45716" rIns="91433" bIns="45716" numCol="1" anchor="t" anchorCtr="0" compatLnSpc="1">
            <a:prstTxWarp prst="textNoShape">
              <a:avLst/>
            </a:prstTxWarp>
          </a:bodyPr>
          <a:lstStyle>
            <a:lvl1pPr algn="r">
              <a:defRPr sz="1200"/>
            </a:lvl1pPr>
          </a:lstStyle>
          <a:p>
            <a:fld id="{04FC7070-86EE-DA4C-BC28-2F892ABB6762}" type="datetime1">
              <a:rPr lang="es-ES_tradnl"/>
              <a:pPr/>
              <a:t>15/08/2017</a:t>
            </a:fld>
            <a:endParaRPr lang="es-ES_tradnl" dirty="0"/>
          </a:p>
        </p:txBody>
      </p:sp>
      <p:sp>
        <p:nvSpPr>
          <p:cNvPr id="4" name="Marcador de imagen de diapositiva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wrap="square" lIns="91433" tIns="45716" rIns="91433" bIns="45716" numCol="1" anchor="ctr" anchorCtr="0" compatLnSpc="1">
            <a:prstTxWarp prst="textNoShape">
              <a:avLst/>
            </a:prstTxWarp>
          </a:bodyPr>
          <a:lstStyle/>
          <a:p>
            <a:pPr lvl="0"/>
            <a:endParaRPr lang="es-ES" dirty="0"/>
          </a:p>
        </p:txBody>
      </p:sp>
      <p:sp>
        <p:nvSpPr>
          <p:cNvPr id="5" name="Marcador de notas 4"/>
          <p:cNvSpPr>
            <a:spLocks noGrp="1"/>
          </p:cNvSpPr>
          <p:nvPr>
            <p:ph type="body" sz="quarter" idx="3"/>
          </p:nvPr>
        </p:nvSpPr>
        <p:spPr>
          <a:xfrm>
            <a:off x="679768" y="4681975"/>
            <a:ext cx="5438140" cy="4435555"/>
          </a:xfrm>
          <a:prstGeom prst="rect">
            <a:avLst/>
          </a:prstGeom>
        </p:spPr>
        <p:txBody>
          <a:bodyPr vert="horz" wrap="square" lIns="91433" tIns="45716" rIns="91433" bIns="45716" numCol="1" anchor="t" anchorCtr="0" compatLnSpc="1">
            <a:prstTxWarp prst="textNoShape">
              <a:avLst/>
            </a:prstTxWarp>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9362239"/>
            <a:ext cx="2945659" cy="492839"/>
          </a:xfrm>
          <a:prstGeom prst="rect">
            <a:avLst/>
          </a:prstGeom>
        </p:spPr>
        <p:txBody>
          <a:bodyPr vert="horz" wrap="square" lIns="91433" tIns="45716" rIns="91433" bIns="45716" numCol="1" anchor="b" anchorCtr="0" compatLnSpc="1">
            <a:prstTxWarp prst="textNoShape">
              <a:avLst/>
            </a:prstTxWarp>
          </a:bodyPr>
          <a:lstStyle>
            <a:lvl1pPr>
              <a:defRPr sz="1200"/>
            </a:lvl1pPr>
          </a:lstStyle>
          <a:p>
            <a:endParaRPr lang="es-ES" dirty="0"/>
          </a:p>
        </p:txBody>
      </p:sp>
      <p:sp>
        <p:nvSpPr>
          <p:cNvPr id="7" name="Marcador de número de diapositiva 6"/>
          <p:cNvSpPr>
            <a:spLocks noGrp="1"/>
          </p:cNvSpPr>
          <p:nvPr>
            <p:ph type="sldNum" sz="quarter" idx="5"/>
          </p:nvPr>
        </p:nvSpPr>
        <p:spPr>
          <a:xfrm>
            <a:off x="3850444" y="9362239"/>
            <a:ext cx="2945659" cy="492839"/>
          </a:xfrm>
          <a:prstGeom prst="rect">
            <a:avLst/>
          </a:prstGeom>
        </p:spPr>
        <p:txBody>
          <a:bodyPr vert="horz" wrap="square" lIns="91433" tIns="45716" rIns="91433" bIns="45716" numCol="1" anchor="b" anchorCtr="0" compatLnSpc="1">
            <a:prstTxWarp prst="textNoShape">
              <a:avLst/>
            </a:prstTxWarp>
          </a:bodyPr>
          <a:lstStyle>
            <a:lvl1pPr algn="r">
              <a:defRPr sz="1200"/>
            </a:lvl1pPr>
          </a:lstStyle>
          <a:p>
            <a:fld id="{D1665B4E-1473-6F48-BAB3-EC3316CBDDCC}" type="slidenum">
              <a:rPr lang="es-ES_tradnl"/>
              <a:pPr/>
              <a:t>‹#›</a:t>
            </a:fld>
            <a:endParaRPr lang="es-ES_tradnl" dirty="0"/>
          </a:p>
        </p:txBody>
      </p:sp>
    </p:spTree>
    <p:extLst>
      <p:ext uri="{BB962C8B-B14F-4D97-AF65-F5344CB8AC3E}">
        <p14:creationId xmlns:p14="http://schemas.microsoft.com/office/powerpoint/2010/main" val="3376916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sz="quarter" idx="10"/>
          </p:nvPr>
        </p:nvSpPr>
        <p:spPr/>
        <p:txBody>
          <a:bodyPr/>
          <a:lstStyle/>
          <a:p>
            <a:fld id="{D1665B4E-1473-6F48-BAB3-EC3316CBDDCC}" type="slidenum">
              <a:rPr lang="es-ES_tradnl" smtClean="0"/>
              <a:pPr/>
              <a:t>9</a:t>
            </a:fld>
            <a:endParaRPr lang="es-ES_tradnl" dirty="0"/>
          </a:p>
        </p:txBody>
      </p:sp>
    </p:spTree>
    <p:extLst>
      <p:ext uri="{BB962C8B-B14F-4D97-AF65-F5344CB8AC3E}">
        <p14:creationId xmlns:p14="http://schemas.microsoft.com/office/powerpoint/2010/main" val="49905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6"/>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dirty="0"/>
          </a:p>
        </p:txBody>
      </p:sp>
      <p:sp>
        <p:nvSpPr>
          <p:cNvPr id="4" name="Marcador de fecha 3"/>
          <p:cNvSpPr>
            <a:spLocks noGrp="1"/>
          </p:cNvSpPr>
          <p:nvPr>
            <p:ph type="dt" sz="half" idx="10"/>
          </p:nvPr>
        </p:nvSpPr>
        <p:spPr>
          <a:xfrm>
            <a:off x="0" y="6248400"/>
            <a:ext cx="2133600" cy="365125"/>
          </a:xfrm>
        </p:spPr>
        <p:txBody>
          <a:bodyPr/>
          <a:lstStyle>
            <a:lvl1pPr>
              <a:defRPr/>
            </a:lvl1pPr>
          </a:lstStyle>
          <a:p>
            <a:fld id="{4149D36B-2380-F348-A370-993D89B4A1F9}" type="datetime1">
              <a:rPr lang="es-ES_tradnl"/>
              <a:pPr/>
              <a:t>15/08/2017</a:t>
            </a:fld>
            <a:endParaRPr lang="es-ES_tradnl" dirty="0"/>
          </a:p>
        </p:txBody>
      </p:sp>
      <p:sp>
        <p:nvSpPr>
          <p:cNvPr id="5" name="Marcador de número de diapositiva 5"/>
          <p:cNvSpPr>
            <a:spLocks noGrp="1"/>
          </p:cNvSpPr>
          <p:nvPr>
            <p:ph type="sldNum" sz="quarter" idx="11"/>
          </p:nvPr>
        </p:nvSpPr>
        <p:spPr>
          <a:xfrm>
            <a:off x="6934200" y="6248400"/>
            <a:ext cx="2133600" cy="365125"/>
          </a:xfrm>
        </p:spPr>
        <p:txBody>
          <a:bodyPr/>
          <a:lstStyle>
            <a:lvl1pPr>
              <a:defRPr/>
            </a:lvl1pPr>
          </a:lstStyle>
          <a:p>
            <a:fld id="{15A83A07-B3EC-624D-9D0B-522CCCBF7066}" type="slidenum">
              <a:rPr lang="es-ES_tradnl"/>
              <a:pPr/>
              <a:t>‹#›</a:t>
            </a:fld>
            <a:endParaRPr lang="es-ES_tradnl" dirty="0"/>
          </a:p>
        </p:txBody>
      </p:sp>
    </p:spTree>
    <p:extLst>
      <p:ext uri="{BB962C8B-B14F-4D97-AF65-F5344CB8AC3E}">
        <p14:creationId xmlns:p14="http://schemas.microsoft.com/office/powerpoint/2010/main" val="351827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64275"/>
            <a:ext cx="2133600" cy="365125"/>
          </a:xfrm>
        </p:spPr>
        <p:txBody>
          <a:bodyPr/>
          <a:lstStyle>
            <a:lvl1pPr>
              <a:defRPr/>
            </a:lvl1pPr>
          </a:lstStyle>
          <a:p>
            <a:fld id="{127B96A0-3663-B34F-A370-A59B127CB4E1}" type="datetime1">
              <a:rPr lang="es-ES_tradnl"/>
              <a:pPr/>
              <a:t>15/08/2017</a:t>
            </a:fld>
            <a:endParaRPr lang="es-ES_tradnl" dirty="0"/>
          </a:p>
        </p:txBody>
      </p:sp>
      <p:sp>
        <p:nvSpPr>
          <p:cNvPr id="5" name="Marcador de número de diapositiva 5"/>
          <p:cNvSpPr>
            <a:spLocks noGrp="1"/>
          </p:cNvSpPr>
          <p:nvPr>
            <p:ph type="sldNum" sz="quarter" idx="11"/>
          </p:nvPr>
        </p:nvSpPr>
        <p:spPr>
          <a:xfrm>
            <a:off x="7010400" y="6264275"/>
            <a:ext cx="2133600" cy="365125"/>
          </a:xfrm>
        </p:spPr>
        <p:txBody>
          <a:bodyPr/>
          <a:lstStyle>
            <a:lvl1pPr>
              <a:defRPr/>
            </a:lvl1pPr>
          </a:lstStyle>
          <a:p>
            <a:fld id="{D8C63353-EAE8-504E-9555-CF678630906D}" type="slidenum">
              <a:rPr lang="es-ES_tradnl"/>
              <a:pPr/>
              <a:t>‹#›</a:t>
            </a:fld>
            <a:endParaRPr lang="es-ES_tradnl" dirty="0"/>
          </a:p>
        </p:txBody>
      </p:sp>
    </p:spTree>
    <p:extLst>
      <p:ext uri="{BB962C8B-B14F-4D97-AF65-F5344CB8AC3E}">
        <p14:creationId xmlns:p14="http://schemas.microsoft.com/office/powerpoint/2010/main" val="27186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6375"/>
            <a:ext cx="2057400" cy="4387851"/>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06375"/>
            <a:ext cx="6019800" cy="438785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48400"/>
            <a:ext cx="2133600" cy="365125"/>
          </a:xfrm>
        </p:spPr>
        <p:txBody>
          <a:bodyPr/>
          <a:lstStyle>
            <a:lvl1pPr>
              <a:defRPr/>
            </a:lvl1pPr>
          </a:lstStyle>
          <a:p>
            <a:fld id="{D9DECBC4-BC63-3F42-9731-EAE8C69A50AB}" type="datetime1">
              <a:rPr lang="es-ES_tradnl"/>
              <a:pPr/>
              <a:t>15/08/2017</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BC96CB33-0797-6A41-B86A-9DD1DC1347A9}" type="slidenum">
              <a:rPr lang="es-ES_tradnl"/>
              <a:pPr/>
              <a:t>‹#›</a:t>
            </a:fld>
            <a:endParaRPr lang="es-ES_tradnl" dirty="0"/>
          </a:p>
        </p:txBody>
      </p:sp>
    </p:spTree>
    <p:extLst>
      <p:ext uri="{BB962C8B-B14F-4D97-AF65-F5344CB8AC3E}">
        <p14:creationId xmlns:p14="http://schemas.microsoft.com/office/powerpoint/2010/main" val="338102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6"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pic>
        <p:nvPicPr>
          <p:cNvPr id="7" name="Imagen 6">
            <a:hlinkClick r:id="rId2" action="ppaction://hlinksldjump"/>
          </p:cNvPr>
          <p:cNvPicPr>
            <a:picLocks noChangeAspect="1"/>
          </p:cNvPicPr>
          <p:nvPr userDrawn="1"/>
        </p:nvPicPr>
        <p:blipFill rotWithShape="1">
          <a:blip r:embed="rId3" cstate="print"/>
          <a:srcRect b="5052"/>
          <a:stretch/>
        </p:blipFill>
        <p:spPr>
          <a:xfrm>
            <a:off x="8574139" y="261822"/>
            <a:ext cx="525128" cy="528753"/>
          </a:xfrm>
          <a:prstGeom prst="rect">
            <a:avLst/>
          </a:prstGeom>
        </p:spPr>
      </p:pic>
    </p:spTree>
    <p:extLst>
      <p:ext uri="{BB962C8B-B14F-4D97-AF65-F5344CB8AC3E}">
        <p14:creationId xmlns:p14="http://schemas.microsoft.com/office/powerpoint/2010/main" val="139170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8"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6" name="4 Título"/>
          <p:cNvSpPr txBox="1">
            <a:spLocks/>
          </p:cNvSpPr>
          <p:nvPr userDrawn="1"/>
        </p:nvSpPr>
        <p:spPr>
          <a:xfrm>
            <a:off x="685800" y="2693988"/>
            <a:ext cx="7772400" cy="14700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a:lstStyle>
          <a:p>
            <a:r>
              <a:rPr lang="es-MX" sz="3600" dirty="0" smtClean="0">
                <a:solidFill>
                  <a:schemeClr val="tx1"/>
                </a:solidFill>
              </a:rPr>
              <a:t>ANEXOS</a:t>
            </a:r>
            <a:endParaRPr lang="es-MX" sz="3600" dirty="0">
              <a:solidFill>
                <a:schemeClr val="tx1"/>
              </a:solidFill>
            </a:endParaRPr>
          </a:p>
        </p:txBody>
      </p:sp>
      <p:pic>
        <p:nvPicPr>
          <p:cNvPr id="7" name="Imagen 6">
            <a:hlinkClick r:id="rId2" action="ppaction://hlinksldjump"/>
          </p:cNvPr>
          <p:cNvPicPr>
            <a:picLocks noChangeAspect="1"/>
          </p:cNvPicPr>
          <p:nvPr userDrawn="1"/>
        </p:nvPicPr>
        <p:blipFill>
          <a:blip r:embed="rId3" cstate="print"/>
          <a:stretch>
            <a:fillRect/>
          </a:stretch>
        </p:blipFill>
        <p:spPr>
          <a:xfrm>
            <a:off x="8574139" y="6247487"/>
            <a:ext cx="525128" cy="556888"/>
          </a:xfrm>
          <a:prstGeom prst="rect">
            <a:avLst/>
          </a:prstGeom>
        </p:spPr>
      </p:pic>
    </p:spTree>
    <p:extLst>
      <p:ext uri="{BB962C8B-B14F-4D97-AF65-F5344CB8AC3E}">
        <p14:creationId xmlns:p14="http://schemas.microsoft.com/office/powerpoint/2010/main" val="296163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2" name="Título 1"/>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2325306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6"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pic>
        <p:nvPicPr>
          <p:cNvPr id="7" name="Imagen 6">
            <a:hlinkClick r:id="rId2" action="ppaction://hlinksldjump"/>
          </p:cNvPr>
          <p:cNvPicPr>
            <a:picLocks noChangeAspect="1"/>
          </p:cNvPicPr>
          <p:nvPr userDrawn="1"/>
        </p:nvPicPr>
        <p:blipFill rotWithShape="1">
          <a:blip r:embed="rId3" cstate="print"/>
          <a:srcRect b="5052"/>
          <a:stretch/>
        </p:blipFill>
        <p:spPr>
          <a:xfrm>
            <a:off x="8574139" y="261822"/>
            <a:ext cx="525128" cy="528753"/>
          </a:xfrm>
          <a:prstGeom prst="rect">
            <a:avLst/>
          </a:prstGeom>
        </p:spPr>
      </p:pic>
    </p:spTree>
    <p:extLst>
      <p:ext uri="{BB962C8B-B14F-4D97-AF65-F5344CB8AC3E}">
        <p14:creationId xmlns:p14="http://schemas.microsoft.com/office/powerpoint/2010/main" val="458640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7" name="4 Título"/>
          <p:cNvSpPr txBox="1">
            <a:spLocks/>
          </p:cNvSpPr>
          <p:nvPr userDrawn="1"/>
        </p:nvSpPr>
        <p:spPr>
          <a:xfrm>
            <a:off x="685800" y="2693988"/>
            <a:ext cx="7772400" cy="14700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a:lstStyle>
          <a:p>
            <a:r>
              <a:rPr lang="es-MX" sz="3600" dirty="0" smtClean="0">
                <a:solidFill>
                  <a:schemeClr val="tx1"/>
                </a:solidFill>
              </a:rPr>
              <a:t>ANEXOS</a:t>
            </a:r>
            <a:endParaRPr lang="es-MX" sz="3600" dirty="0">
              <a:solidFill>
                <a:schemeClr val="tx1"/>
              </a:solidFill>
            </a:endParaRPr>
          </a:p>
        </p:txBody>
      </p:sp>
      <p:pic>
        <p:nvPicPr>
          <p:cNvPr id="8" name="Imagen 7">
            <a:hlinkClick r:id="rId2" action="ppaction://hlinksldjump"/>
          </p:cNvPr>
          <p:cNvPicPr>
            <a:picLocks noChangeAspect="1"/>
          </p:cNvPicPr>
          <p:nvPr userDrawn="1"/>
        </p:nvPicPr>
        <p:blipFill>
          <a:blip r:embed="rId3" cstate="print"/>
          <a:stretch>
            <a:fillRect/>
          </a:stretch>
        </p:blipFill>
        <p:spPr>
          <a:xfrm>
            <a:off x="8574139" y="6247487"/>
            <a:ext cx="525128" cy="556888"/>
          </a:xfrm>
          <a:prstGeom prst="rect">
            <a:avLst/>
          </a:prstGeom>
        </p:spPr>
      </p:pic>
    </p:spTree>
    <p:extLst>
      <p:ext uri="{BB962C8B-B14F-4D97-AF65-F5344CB8AC3E}">
        <p14:creationId xmlns:p14="http://schemas.microsoft.com/office/powerpoint/2010/main" val="4023142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295545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pic>
        <p:nvPicPr>
          <p:cNvPr id="7" name="Imagen 6">
            <a:hlinkClick r:id="rId2" action="ppaction://hlinksldjump"/>
          </p:cNvPr>
          <p:cNvPicPr>
            <a:picLocks noChangeAspect="1"/>
          </p:cNvPicPr>
          <p:nvPr userDrawn="1"/>
        </p:nvPicPr>
        <p:blipFill rotWithShape="1">
          <a:blip r:embed="rId3" cstate="print"/>
          <a:srcRect b="5052"/>
          <a:stretch/>
        </p:blipFill>
        <p:spPr>
          <a:xfrm>
            <a:off x="8574139" y="261822"/>
            <a:ext cx="525128" cy="528753"/>
          </a:xfrm>
          <a:prstGeom prst="rect">
            <a:avLst/>
          </a:prstGeom>
        </p:spPr>
      </p:pic>
    </p:spTree>
    <p:extLst>
      <p:ext uri="{BB962C8B-B14F-4D97-AF65-F5344CB8AC3E}">
        <p14:creationId xmlns:p14="http://schemas.microsoft.com/office/powerpoint/2010/main" val="1783708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7" name="4 Título"/>
          <p:cNvSpPr txBox="1">
            <a:spLocks/>
          </p:cNvSpPr>
          <p:nvPr userDrawn="1"/>
        </p:nvSpPr>
        <p:spPr>
          <a:xfrm>
            <a:off x="685800" y="2693988"/>
            <a:ext cx="7772400" cy="14700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a:lstStyle>
          <a:p>
            <a:r>
              <a:rPr lang="es-MX" sz="3600" dirty="0" smtClean="0">
                <a:solidFill>
                  <a:schemeClr val="tx1"/>
                </a:solidFill>
              </a:rPr>
              <a:t>ANEXOS</a:t>
            </a:r>
            <a:endParaRPr lang="es-MX" sz="3600" dirty="0">
              <a:solidFill>
                <a:schemeClr val="tx1"/>
              </a:solidFill>
            </a:endParaRPr>
          </a:p>
        </p:txBody>
      </p:sp>
      <p:pic>
        <p:nvPicPr>
          <p:cNvPr id="8" name="Imagen 7">
            <a:hlinkClick r:id="rId2" action="ppaction://hlinksldjump"/>
          </p:cNvPr>
          <p:cNvPicPr>
            <a:picLocks noChangeAspect="1"/>
          </p:cNvPicPr>
          <p:nvPr userDrawn="1"/>
        </p:nvPicPr>
        <p:blipFill>
          <a:blip r:embed="rId3" cstate="print"/>
          <a:stretch>
            <a:fillRect/>
          </a:stretch>
        </p:blipFill>
        <p:spPr>
          <a:xfrm>
            <a:off x="8574139" y="6247487"/>
            <a:ext cx="525128" cy="556888"/>
          </a:xfrm>
          <a:prstGeom prst="rect">
            <a:avLst/>
          </a:prstGeom>
        </p:spPr>
      </p:pic>
    </p:spTree>
    <p:extLst>
      <p:ext uri="{BB962C8B-B14F-4D97-AF65-F5344CB8AC3E}">
        <p14:creationId xmlns:p14="http://schemas.microsoft.com/office/powerpoint/2010/main" val="158099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48400"/>
            <a:ext cx="2133600" cy="365125"/>
          </a:xfrm>
        </p:spPr>
        <p:txBody>
          <a:bodyPr/>
          <a:lstStyle>
            <a:lvl1pPr>
              <a:defRPr/>
            </a:lvl1pPr>
          </a:lstStyle>
          <a:p>
            <a:fld id="{F02B46ED-29C8-DB4D-AD28-CB694531A187}" type="datetime1">
              <a:rPr lang="es-ES_tradnl"/>
              <a:pPr/>
              <a:t>15/08/2017</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621458D2-64A6-A247-9236-9F5EA779DC84}" type="slidenum">
              <a:rPr lang="es-ES_tradnl"/>
              <a:pPr/>
              <a:t>‹#›</a:t>
            </a:fld>
            <a:endParaRPr lang="es-ES_tradnl" dirty="0"/>
          </a:p>
        </p:txBody>
      </p:sp>
    </p:spTree>
    <p:extLst>
      <p:ext uri="{BB962C8B-B14F-4D97-AF65-F5344CB8AC3E}">
        <p14:creationId xmlns:p14="http://schemas.microsoft.com/office/powerpoint/2010/main" val="312894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0" y="6248400"/>
            <a:ext cx="2133600" cy="365125"/>
          </a:xfrm>
        </p:spPr>
        <p:txBody>
          <a:bodyPr/>
          <a:lstStyle>
            <a:lvl1pPr>
              <a:defRPr/>
            </a:lvl1pPr>
          </a:lstStyle>
          <a:p>
            <a:fld id="{DD8753E8-6D0E-0042-8E88-66226CD029BB}" type="datetime1">
              <a:rPr lang="es-ES_tradnl"/>
              <a:pPr/>
              <a:t>15/08/2017</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8F7519B2-04AE-A04E-BFF6-5C8E0AC0E77C}" type="slidenum">
              <a:rPr lang="es-ES_tradnl"/>
              <a:pPr/>
              <a:t>‹#›</a:t>
            </a:fld>
            <a:endParaRPr lang="es-ES_tradnl" dirty="0"/>
          </a:p>
        </p:txBody>
      </p:sp>
    </p:spTree>
    <p:extLst>
      <p:ext uri="{BB962C8B-B14F-4D97-AF65-F5344CB8AC3E}">
        <p14:creationId xmlns:p14="http://schemas.microsoft.com/office/powerpoint/2010/main" val="379586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3"/>
          <p:cNvSpPr>
            <a:spLocks noGrp="1"/>
          </p:cNvSpPr>
          <p:nvPr>
            <p:ph type="dt" sz="half" idx="10"/>
          </p:nvPr>
        </p:nvSpPr>
        <p:spPr>
          <a:xfrm>
            <a:off x="0" y="6248400"/>
            <a:ext cx="2133600" cy="365125"/>
          </a:xfrm>
        </p:spPr>
        <p:txBody>
          <a:bodyPr/>
          <a:lstStyle>
            <a:lvl1pPr>
              <a:defRPr/>
            </a:lvl1pPr>
          </a:lstStyle>
          <a:p>
            <a:fld id="{15863D97-D3F2-EE4E-933D-61518F364051}" type="datetime1">
              <a:rPr lang="es-ES_tradnl"/>
              <a:pPr/>
              <a:t>15/08/2017</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38A8935A-0DC4-FE42-BEBF-8663A52D896C}" type="slidenum">
              <a:rPr lang="es-ES_tradnl"/>
              <a:pPr/>
              <a:t>‹#›</a:t>
            </a:fld>
            <a:endParaRPr lang="es-ES_tradnl" dirty="0"/>
          </a:p>
        </p:txBody>
      </p:sp>
    </p:spTree>
    <p:extLst>
      <p:ext uri="{BB962C8B-B14F-4D97-AF65-F5344CB8AC3E}">
        <p14:creationId xmlns:p14="http://schemas.microsoft.com/office/powerpoint/2010/main" val="91194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3"/>
          <p:cNvSpPr>
            <a:spLocks noGrp="1"/>
          </p:cNvSpPr>
          <p:nvPr>
            <p:ph type="dt" sz="half" idx="10"/>
          </p:nvPr>
        </p:nvSpPr>
        <p:spPr>
          <a:xfrm>
            <a:off x="0" y="6248400"/>
            <a:ext cx="2133600" cy="365125"/>
          </a:xfrm>
        </p:spPr>
        <p:txBody>
          <a:bodyPr/>
          <a:lstStyle>
            <a:lvl1pPr>
              <a:defRPr/>
            </a:lvl1pPr>
          </a:lstStyle>
          <a:p>
            <a:fld id="{A50A97B1-5F6F-C044-BD42-52F09F7EB018}" type="datetime1">
              <a:rPr lang="es-ES_tradnl"/>
              <a:pPr/>
              <a:t>15/08/2017</a:t>
            </a:fld>
            <a:endParaRPr lang="es-ES_tradnl" dirty="0"/>
          </a:p>
        </p:txBody>
      </p:sp>
      <p:sp>
        <p:nvSpPr>
          <p:cNvPr id="8" name="Marcador de número de diapositiva 5"/>
          <p:cNvSpPr>
            <a:spLocks noGrp="1"/>
          </p:cNvSpPr>
          <p:nvPr>
            <p:ph type="sldNum" sz="quarter" idx="11"/>
          </p:nvPr>
        </p:nvSpPr>
        <p:spPr/>
        <p:txBody>
          <a:bodyPr/>
          <a:lstStyle>
            <a:lvl1pPr>
              <a:defRPr/>
            </a:lvl1pPr>
          </a:lstStyle>
          <a:p>
            <a:fld id="{FD45AD2B-1603-D446-8C48-E2B151B086D0}" type="slidenum">
              <a:rPr lang="es-ES_tradnl"/>
              <a:pPr/>
              <a:t>‹#›</a:t>
            </a:fld>
            <a:endParaRPr lang="es-ES_tradnl" dirty="0"/>
          </a:p>
        </p:txBody>
      </p:sp>
    </p:spTree>
    <p:extLst>
      <p:ext uri="{BB962C8B-B14F-4D97-AF65-F5344CB8AC3E}">
        <p14:creationId xmlns:p14="http://schemas.microsoft.com/office/powerpoint/2010/main" val="24758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90800"/>
            <a:ext cx="8229600" cy="1143000"/>
          </a:xfrm>
        </p:spPr>
        <p:txBody>
          <a:bodyPr/>
          <a:lstStyle/>
          <a:p>
            <a:r>
              <a:rPr lang="es-ES_tradnl" smtClean="0"/>
              <a:t>Clic para editar título</a:t>
            </a:r>
            <a:endParaRPr lang="es-ES_tradnl"/>
          </a:p>
        </p:txBody>
      </p:sp>
      <p:sp>
        <p:nvSpPr>
          <p:cNvPr id="3" name="Marcador de fecha 3"/>
          <p:cNvSpPr>
            <a:spLocks noGrp="1"/>
          </p:cNvSpPr>
          <p:nvPr>
            <p:ph type="dt" sz="half" idx="10"/>
          </p:nvPr>
        </p:nvSpPr>
        <p:spPr>
          <a:xfrm>
            <a:off x="0" y="6248400"/>
            <a:ext cx="2133600" cy="365125"/>
          </a:xfrm>
        </p:spPr>
        <p:txBody>
          <a:bodyPr/>
          <a:lstStyle>
            <a:lvl1pPr>
              <a:defRPr/>
            </a:lvl1pPr>
          </a:lstStyle>
          <a:p>
            <a:fld id="{F7C070AF-12DB-FF44-82E3-65F4F8AF6210}" type="datetime1">
              <a:rPr lang="es-ES_tradnl"/>
              <a:pPr/>
              <a:t>15/08/2017</a:t>
            </a:fld>
            <a:endParaRPr lang="es-ES_tradnl" dirty="0"/>
          </a:p>
        </p:txBody>
      </p:sp>
      <p:sp>
        <p:nvSpPr>
          <p:cNvPr id="4" name="Marcador de número de diapositiva 5"/>
          <p:cNvSpPr>
            <a:spLocks noGrp="1"/>
          </p:cNvSpPr>
          <p:nvPr>
            <p:ph type="sldNum" sz="quarter" idx="11"/>
          </p:nvPr>
        </p:nvSpPr>
        <p:spPr/>
        <p:txBody>
          <a:bodyPr/>
          <a:lstStyle>
            <a:lvl1pPr>
              <a:defRPr/>
            </a:lvl1pPr>
          </a:lstStyle>
          <a:p>
            <a:fld id="{DD36F619-F904-2449-9A9A-7AFF226C83A0}" type="slidenum">
              <a:rPr lang="es-ES_tradnl"/>
              <a:pPr/>
              <a:t>‹#›</a:t>
            </a:fld>
            <a:endParaRPr lang="es-ES_tradnl" dirty="0"/>
          </a:p>
        </p:txBody>
      </p:sp>
    </p:spTree>
    <p:extLst>
      <p:ext uri="{BB962C8B-B14F-4D97-AF65-F5344CB8AC3E}">
        <p14:creationId xmlns:p14="http://schemas.microsoft.com/office/powerpoint/2010/main" val="87638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0" y="6248400"/>
            <a:ext cx="2133600" cy="365125"/>
          </a:xfrm>
        </p:spPr>
        <p:txBody>
          <a:bodyPr/>
          <a:lstStyle>
            <a:lvl1pPr>
              <a:defRPr/>
            </a:lvl1pPr>
          </a:lstStyle>
          <a:p>
            <a:fld id="{5CC697D8-31E8-A241-9836-97AE8420D9E7}" type="datetime1">
              <a:rPr lang="es-ES_tradnl"/>
              <a:pPr/>
              <a:t>15/08/2017</a:t>
            </a:fld>
            <a:endParaRPr lang="es-ES_tradnl" dirty="0"/>
          </a:p>
        </p:txBody>
      </p:sp>
      <p:sp>
        <p:nvSpPr>
          <p:cNvPr id="3" name="Marcador de número de diapositiva 5"/>
          <p:cNvSpPr>
            <a:spLocks noGrp="1"/>
          </p:cNvSpPr>
          <p:nvPr>
            <p:ph type="sldNum" sz="quarter" idx="11"/>
          </p:nvPr>
        </p:nvSpPr>
        <p:spPr/>
        <p:txBody>
          <a:bodyPr/>
          <a:lstStyle>
            <a:lvl1pPr>
              <a:defRPr/>
            </a:lvl1pPr>
          </a:lstStyle>
          <a:p>
            <a:fld id="{1A156580-CA07-6148-8647-83A8721CFD48}" type="slidenum">
              <a:rPr lang="es-ES_tradnl"/>
              <a:pPr/>
              <a:t>‹#›</a:t>
            </a:fld>
            <a:endParaRPr lang="es-ES_tradnl" dirty="0"/>
          </a:p>
        </p:txBody>
      </p:sp>
    </p:spTree>
    <p:extLst>
      <p:ext uri="{BB962C8B-B14F-4D97-AF65-F5344CB8AC3E}">
        <p14:creationId xmlns:p14="http://schemas.microsoft.com/office/powerpoint/2010/main" val="177627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49"/>
            <a:ext cx="3008313" cy="1162051"/>
          </a:xfrm>
        </p:spPr>
        <p:txBody>
          <a:bodyPr anchor="b"/>
          <a:lstStyle>
            <a:lvl1pPr algn="l">
              <a:defRPr sz="2000" b="1"/>
            </a:lvl1pPr>
          </a:lstStyle>
          <a:p>
            <a:r>
              <a:rPr lang="es-ES_tradnl" smtClean="0"/>
              <a:t>Clic para editar título</a:t>
            </a:r>
            <a:endParaRPr lang="es-ES_tradnl" dirty="0"/>
          </a:p>
        </p:txBody>
      </p:sp>
      <p:sp>
        <p:nvSpPr>
          <p:cNvPr id="3" name="Marcador de contenido 2"/>
          <p:cNvSpPr>
            <a:spLocks noGrp="1"/>
          </p:cNvSpPr>
          <p:nvPr>
            <p:ph idx="1"/>
          </p:nvPr>
        </p:nvSpPr>
        <p:spPr>
          <a:xfrm>
            <a:off x="3575050" y="273052"/>
            <a:ext cx="5111750" cy="5853113"/>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dirty="0"/>
          </a:p>
        </p:txBody>
      </p:sp>
      <p:sp>
        <p:nvSpPr>
          <p:cNvPr id="4" name="Marcador de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a:xfrm>
            <a:off x="0" y="6248400"/>
            <a:ext cx="2133600" cy="365125"/>
          </a:xfrm>
        </p:spPr>
        <p:txBody>
          <a:bodyPr/>
          <a:lstStyle>
            <a:lvl1pPr>
              <a:defRPr/>
            </a:lvl1pPr>
          </a:lstStyle>
          <a:p>
            <a:fld id="{41B0836E-0A49-C045-90D8-EA68E62F3CD0}" type="datetime1">
              <a:rPr lang="es-ES_tradnl"/>
              <a:pPr/>
              <a:t>15/08/2017</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A22E53D4-D27F-504E-A669-B394253677A8}" type="slidenum">
              <a:rPr lang="es-ES_tradnl"/>
              <a:pPr/>
              <a:t>‹#›</a:t>
            </a:fld>
            <a:endParaRPr lang="es-ES_tradnl" dirty="0"/>
          </a:p>
        </p:txBody>
      </p:sp>
    </p:spTree>
    <p:extLst>
      <p:ext uri="{BB962C8B-B14F-4D97-AF65-F5344CB8AC3E}">
        <p14:creationId xmlns:p14="http://schemas.microsoft.com/office/powerpoint/2010/main" val="8779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9"/>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smtClean="0"/>
              <a:t>Arrastre la imagen al marcador de posição o haga clic no icono para agregar</a:t>
            </a:r>
          </a:p>
        </p:txBody>
      </p:sp>
      <p:sp>
        <p:nvSpPr>
          <p:cNvPr id="4" name="Marcador de tex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a:xfrm>
            <a:off x="0" y="6264275"/>
            <a:ext cx="2133600" cy="365125"/>
          </a:xfrm>
        </p:spPr>
        <p:txBody>
          <a:bodyPr/>
          <a:lstStyle>
            <a:lvl1pPr>
              <a:defRPr/>
            </a:lvl1pPr>
          </a:lstStyle>
          <a:p>
            <a:fld id="{9124ECED-FB53-834E-9956-09853523D28C}" type="datetime1">
              <a:rPr lang="es-ES_tradnl"/>
              <a:pPr/>
              <a:t>15/08/2017</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54EA2E57-4637-4B4A-BBFD-7A44CE9791E4}" type="slidenum">
              <a:rPr lang="es-ES_tradnl"/>
              <a:pPr/>
              <a:t>‹#›</a:t>
            </a:fld>
            <a:endParaRPr lang="es-ES_tradnl" dirty="0"/>
          </a:p>
        </p:txBody>
      </p:sp>
    </p:spTree>
    <p:extLst>
      <p:ext uri="{BB962C8B-B14F-4D97-AF65-F5344CB8AC3E}">
        <p14:creationId xmlns:p14="http://schemas.microsoft.com/office/powerpoint/2010/main" val="349261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_tradnl" dirty="0"/>
              <a:t>Clic para editar título</a:t>
            </a:r>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67473F52-EEFF-FD4C-9D10-1721CC8BC050}" type="datetime1">
              <a:rPr lang="es-ES_tradnl"/>
              <a:pPr/>
              <a:t>15/08/2017</a:t>
            </a:fld>
            <a:endParaRPr lang="es-ES_tradnl" dirty="0"/>
          </a:p>
        </p:txBody>
      </p:sp>
      <p:sp>
        <p:nvSpPr>
          <p:cNvPr id="6" name="Marcador de número de diapositiva 5"/>
          <p:cNvSpPr>
            <a:spLocks noGrp="1"/>
          </p:cNvSpPr>
          <p:nvPr>
            <p:ph type="sldNum" sz="quarter" idx="4"/>
          </p:nvPr>
        </p:nvSpPr>
        <p:spPr>
          <a:xfrm>
            <a:off x="7010400" y="6248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2C36B2F0-C207-DE42-9831-6074E68A4974}" type="slidenum">
              <a:rPr lang="es-ES_tradnl"/>
              <a:pPr/>
              <a:t>‹#›</a:t>
            </a:fld>
            <a:endParaRPr lang="es-ES_tradnl"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22" r:id="rId12"/>
    <p:sldLayoutId id="2147483723" r:id="rId13"/>
  </p:sldLayoutIdLst>
  <p:txStyles>
    <p:titleStyle>
      <a:lvl1pPr algn="ctr" defTabSz="457200" rtl="0" eaLnBrk="1" fontAlgn="base" hangingPunct="1">
        <a:spcBef>
          <a:spcPct val="0"/>
        </a:spcBef>
        <a:spcAft>
          <a:spcPct val="0"/>
        </a:spcAft>
        <a:defRPr sz="4400" kern="1200">
          <a:solidFill>
            <a:schemeClr val="bg1"/>
          </a:solidFill>
          <a:latin typeface="Clarendon Bold BT"/>
          <a:ea typeface="ＭＳ Ｐゴシック" charset="-128"/>
          <a:cs typeface="Clarendon Bold BT"/>
        </a:defRPr>
      </a:lvl1pPr>
      <a:lvl2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bg1"/>
          </a:solidFill>
          <a:latin typeface="Lucida Bright"/>
          <a:ea typeface="ＭＳ Ｐゴシック" charset="-128"/>
          <a:cs typeface="Lucida Bright"/>
        </a:defRPr>
      </a:lvl1pPr>
      <a:lvl2pPr marL="742950" indent="-285750" algn="l" defTabSz="457200" rtl="0" eaLnBrk="1" fontAlgn="base" hangingPunct="1">
        <a:spcBef>
          <a:spcPct val="20000"/>
        </a:spcBef>
        <a:spcAft>
          <a:spcPct val="0"/>
        </a:spcAft>
        <a:buFont typeface="Arial" charset="0"/>
        <a:buChar char="–"/>
        <a:defRPr sz="2000" kern="1200">
          <a:solidFill>
            <a:schemeClr val="bg1"/>
          </a:solidFill>
          <a:latin typeface="Lucida Bright"/>
          <a:ea typeface="ＭＳ Ｐゴシック" charset="-128"/>
          <a:cs typeface="Lucida Bright"/>
        </a:defRPr>
      </a:lvl2pPr>
      <a:lvl3pPr marL="1143000" indent="-228600" algn="l" defTabSz="457200" rtl="0" eaLnBrk="1" fontAlgn="base" hangingPunct="1">
        <a:spcBef>
          <a:spcPct val="20000"/>
        </a:spcBef>
        <a:spcAft>
          <a:spcPct val="0"/>
        </a:spcAft>
        <a:buFont typeface="Arial" charset="0"/>
        <a:buChar char="•"/>
        <a:defRPr sz="2400" kern="1200">
          <a:solidFill>
            <a:schemeClr val="bg1"/>
          </a:solidFill>
          <a:latin typeface="Lucida Bright"/>
          <a:ea typeface="ＭＳ Ｐゴシック" charset="-128"/>
          <a:cs typeface="Lucida Bright"/>
        </a:defRPr>
      </a:lvl3pPr>
      <a:lvl4pPr marL="1600200" indent="-228600" algn="l" defTabSz="457200" rtl="0" eaLnBrk="1" fontAlgn="base" hangingPunct="1">
        <a:spcBef>
          <a:spcPct val="20000"/>
        </a:spcBef>
        <a:spcAft>
          <a:spcPct val="0"/>
        </a:spcAft>
        <a:buFont typeface="Arial" charset="0"/>
        <a:buChar char="–"/>
        <a:defRPr sz="1600" kern="1200">
          <a:solidFill>
            <a:schemeClr val="bg1"/>
          </a:solidFill>
          <a:latin typeface="Lucida Bright"/>
          <a:ea typeface="ＭＳ Ｐゴシック" charset="-128"/>
          <a:cs typeface="Lucida Bright"/>
        </a:defRPr>
      </a:lvl4pPr>
      <a:lvl5pPr marL="2057400" indent="-228600" algn="l" defTabSz="457200" rtl="0" eaLnBrk="1" fontAlgn="base" hangingPunct="1">
        <a:spcBef>
          <a:spcPct val="20000"/>
        </a:spcBef>
        <a:spcAft>
          <a:spcPct val="0"/>
        </a:spcAft>
        <a:buFont typeface="Arial" charset="0"/>
        <a:buChar char="»"/>
        <a:defRPr sz="1400" kern="1200">
          <a:solidFill>
            <a:schemeClr val="bg1"/>
          </a:solidFill>
          <a:latin typeface="Lucida Bright"/>
          <a:ea typeface="ＭＳ Ｐゴシック" charset="-128"/>
          <a:cs typeface="Lucida Br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195736" y="214061"/>
            <a:ext cx="6192688" cy="604649"/>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34086-DFC6-4E18-9096-A60ABDC4CC88}" type="datetimeFigureOut">
              <a:rPr lang="es-MX" smtClean="0"/>
              <a:pPr/>
              <a:t>15/08/2017</a:t>
            </a:fld>
            <a:endParaRPr lang="es-MX" dirty="0"/>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E5A2F-27DB-444C-B5B6-C8C3BCC26176}" type="slidenum">
              <a:rPr lang="es-MX" smtClean="0"/>
              <a:pPr/>
              <a:t>‹#›</a:t>
            </a:fld>
            <a:endParaRPr lang="es-MX" dirty="0"/>
          </a:p>
        </p:txBody>
      </p:sp>
      <p:pic>
        <p:nvPicPr>
          <p:cNvPr id="7" name="Imagen 6"/>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6505" y="214061"/>
            <a:ext cx="1758711" cy="604649"/>
          </a:xfrm>
          <a:prstGeom prst="rect">
            <a:avLst/>
          </a:prstGeom>
          <a:noFill/>
        </p:spPr>
      </p:pic>
    </p:spTree>
    <p:extLst>
      <p:ext uri="{BB962C8B-B14F-4D97-AF65-F5344CB8AC3E}">
        <p14:creationId xmlns:p14="http://schemas.microsoft.com/office/powerpoint/2010/main" val="2827993449"/>
      </p:ext>
    </p:extLst>
  </p:cSld>
  <p:clrMap bg1="lt1" tx1="dk1" bg2="lt2" tx2="dk2" accent1="accent1" accent2="accent2" accent3="accent3" accent4="accent4" accent5="accent5" accent6="accent6" hlink="hlink" folHlink="folHlink"/>
  <p:sldLayoutIdLst>
    <p:sldLayoutId id="2147483706" r:id="rId1"/>
    <p:sldLayoutId id="2147483716" r:id="rId2"/>
    <p:sldLayoutId id="2147483717" r:id="rId3"/>
    <p:sldLayoutId id="2147483719" r:id="rId4"/>
    <p:sldLayoutId id="2147483720" r:id="rId5"/>
    <p:sldLayoutId id="2147483721" r:id="rId6"/>
  </p:sldLayoutIdLst>
  <p:txStyles>
    <p:titleStyle>
      <a:lvl1pPr algn="ctr" defTabSz="914400" rtl="0" eaLnBrk="1" latinLnBrk="0" hangingPunct="1">
        <a:lnSpc>
          <a:spcPct val="90000"/>
        </a:lnSpc>
        <a:spcBef>
          <a:spcPct val="0"/>
        </a:spcBef>
        <a:buNone/>
        <a:defRPr sz="1600" kern="1200">
          <a:solidFill>
            <a:schemeClr val="tx1"/>
          </a:solidFill>
          <a:latin typeface="Clarendon BT" panose="02040804050505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9.png"/><Relationship Id="rId7"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23.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slide" Target="slide19.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43.png"/><Relationship Id="rId2"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42.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48.png"/><Relationship Id="rId5" Type="http://schemas.openxmlformats.org/officeDocument/2006/relationships/image" Target="../media/image44.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43.png"/><Relationship Id="rId2" Type="http://schemas.openxmlformats.org/officeDocument/2006/relationships/image" Target="../media/image49.png"/><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image" Target="../media/image52.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1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5.png"/><Relationship Id="rId7" Type="http://schemas.openxmlformats.org/officeDocument/2006/relationships/image" Target="../media/image72.png"/><Relationship Id="rId2" Type="http://schemas.openxmlformats.org/officeDocument/2006/relationships/image" Target="../media/image64.png"/><Relationship Id="rId1" Type="http://schemas.openxmlformats.org/officeDocument/2006/relationships/slideLayout" Target="../slideLayouts/slideLayout18.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19.xml"/><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5362" name="Título 1"/>
          <p:cNvSpPr>
            <a:spLocks noGrp="1"/>
          </p:cNvSpPr>
          <p:nvPr>
            <p:ph type="title"/>
          </p:nvPr>
        </p:nvSpPr>
        <p:spPr>
          <a:xfrm>
            <a:off x="457200" y="4077072"/>
            <a:ext cx="8229600" cy="1143000"/>
          </a:xfrm>
        </p:spPr>
        <p:txBody>
          <a:bodyPr/>
          <a:lstStyle/>
          <a:p>
            <a:r>
              <a:rPr lang="es-ES" sz="3200" dirty="0" smtClean="0">
                <a:latin typeface="Clarendon Bold BT" charset="0"/>
                <a:ea typeface="ＭＳ Ｐゴシック" charset="0"/>
              </a:rPr>
              <a:t>TÉCNICAS DE VENDA VIP</a:t>
            </a:r>
            <a:br>
              <a:rPr lang="es-ES" sz="3200" dirty="0" smtClean="0">
                <a:latin typeface="Clarendon Bold BT" charset="0"/>
                <a:ea typeface="ＭＳ Ｐゴシック" charset="0"/>
              </a:rPr>
            </a:br>
            <a:r>
              <a:rPr lang="es-ES" sz="2800" dirty="0" smtClean="0">
                <a:latin typeface="Clarendon Bold BT" charset="0"/>
                <a:ea typeface="ＭＳ Ｐゴシック" charset="0"/>
              </a:rPr>
              <a:t>BRA-</a:t>
            </a:r>
            <a:r>
              <a:rPr lang="es-MX" sz="2800" dirty="0"/>
              <a:t>GR-</a:t>
            </a:r>
            <a:r>
              <a:rPr lang="es-ES" sz="2800" dirty="0" smtClean="0">
                <a:latin typeface="Clarendon Bold BT" charset="0"/>
                <a:ea typeface="ＭＳ Ｐゴシック" charset="0"/>
              </a:rPr>
              <a:t>TV-VIP-00</a:t>
            </a:r>
            <a:endParaRPr lang="es-ES" sz="3200" dirty="0">
              <a:latin typeface="Clarendon Bold BT" charset="0"/>
              <a:ea typeface="ＭＳ Ｐゴシック"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1000" b="0" i="0" u="none" strike="noStrike" cap="none" normalizeH="0" baseline="0" dirty="0" smtClean="0">
                <a:ln>
                  <a:noFill/>
                </a:ln>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BRA-GR-TV-VIP-00</a:t>
            </a:r>
            <a:endParaRPr kumimoji="0" lang="pt-BR"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1000" b="0" i="0" u="none" strike="noStrike" cap="none" normalizeH="0" baseline="0" dirty="0" smtClean="0">
                <a:ln>
                  <a:noFill/>
                </a:ln>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BRA-GR-TV-VIP-00</a:t>
            </a:r>
            <a:endParaRPr kumimoji="0" lang="pt-BR"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1000" b="0" i="0" u="none" strike="noStrike" cap="none" normalizeH="0" baseline="0" dirty="0" smtClean="0">
                <a:ln>
                  <a:noFill/>
                </a:ln>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BRA-GR-TV-VIP-00</a:t>
            </a:r>
            <a:endParaRPr kumimoji="0" lang="pt-BR"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1000" b="0" i="0" u="none" strike="noStrike" cap="none" normalizeH="0" baseline="0" dirty="0" smtClean="0">
                <a:ln>
                  <a:noFill/>
                </a:ln>
                <a:solidFill>
                  <a:srgbClr val="000000"/>
                </a:solidFill>
                <a:effectLst/>
                <a:latin typeface="Helvetica" panose="020B0604020202020204" pitchFamily="34" charset="0"/>
                <a:ea typeface="Calibri" panose="020F0502020204030204" pitchFamily="34" charset="0"/>
              </a:rPr>
              <a:t>BRA-GR-TV-VIP-00</a:t>
            </a:r>
            <a:r>
              <a:rPr kumimoji="0" lang="en-US" altLang="en-US" sz="8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CaixaDeTexto 6"/>
          <p:cNvSpPr txBox="1"/>
          <p:nvPr/>
        </p:nvSpPr>
        <p:spPr>
          <a:xfrm>
            <a:off x="7596336" y="6165304"/>
            <a:ext cx="1354858" cy="492443"/>
          </a:xfrm>
          <a:prstGeom prst="rect">
            <a:avLst/>
          </a:prstGeom>
          <a:noFill/>
        </p:spPr>
        <p:txBody>
          <a:bodyPr wrap="none" rtlCol="0">
            <a:spAutoFit/>
          </a:bodyPr>
          <a:lstStyle/>
          <a:p>
            <a:r>
              <a:rPr lang="pt-BR" sz="1300" b="1" dirty="0" smtClean="0">
                <a:solidFill>
                  <a:schemeClr val="bg1"/>
                </a:solidFill>
              </a:rPr>
              <a:t>Versão 1.2</a:t>
            </a:r>
          </a:p>
          <a:p>
            <a:r>
              <a:rPr lang="pt-BR" sz="1300" b="1" dirty="0" smtClean="0">
                <a:solidFill>
                  <a:schemeClr val="bg1"/>
                </a:solidFill>
              </a:rPr>
              <a:t>Fevereiro/2015</a:t>
            </a:r>
            <a:endParaRPr lang="pt-BR" sz="13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MX" dirty="0" smtClean="0"/>
              <a:t>Técnicas de venda VIP</a:t>
            </a:r>
            <a:br>
              <a:rPr lang="es-MX" dirty="0" smtClean="0"/>
            </a:br>
            <a:r>
              <a:rPr lang="es-MX" sz="1200" dirty="0" smtClean="0"/>
              <a:t>BRA-GR-TV-VIP-00</a:t>
            </a:r>
            <a:br>
              <a:rPr lang="es-MX" sz="1200" dirty="0" smtClean="0"/>
            </a:br>
            <a:r>
              <a:rPr lang="es-MX" sz="1400" dirty="0"/>
              <a:t>PONTO DE VENDA (</a:t>
            </a:r>
            <a:r>
              <a:rPr lang="es-MX" sz="1200" dirty="0"/>
              <a:t>BOMBONIERE)</a:t>
            </a:r>
            <a:endParaRPr lang="es-MX" sz="1300" dirty="0"/>
          </a:p>
        </p:txBody>
      </p:sp>
      <p:cxnSp>
        <p:nvCxnSpPr>
          <p:cNvPr id="125" name="124 Conector recto de flecha"/>
          <p:cNvCxnSpPr/>
          <p:nvPr/>
        </p:nvCxnSpPr>
        <p:spPr>
          <a:xfrm>
            <a:off x="539552" y="2044340"/>
            <a:ext cx="304799" cy="1360"/>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61" name="60 Grupo"/>
          <p:cNvGrpSpPr/>
          <p:nvPr/>
        </p:nvGrpSpPr>
        <p:grpSpPr>
          <a:xfrm>
            <a:off x="107504" y="1816421"/>
            <a:ext cx="457200" cy="457200"/>
            <a:chOff x="4288379" y="6218736"/>
            <a:chExt cx="457200" cy="457200"/>
          </a:xfrm>
        </p:grpSpPr>
        <p:sp>
          <p:nvSpPr>
            <p:cNvPr id="62"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63"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latin typeface="Lucida Sans" pitchFamily="34" charset="0"/>
                </a:rPr>
                <a:t>A</a:t>
              </a:r>
              <a:endParaRPr lang="es-MX" sz="1200" dirty="0" smtClean="0">
                <a:latin typeface="Lucida Sans" pitchFamily="34" charset="0"/>
              </a:endParaRPr>
            </a:p>
          </p:txBody>
        </p:sp>
      </p:grpSp>
      <p:grpSp>
        <p:nvGrpSpPr>
          <p:cNvPr id="65" name="64 Grupo"/>
          <p:cNvGrpSpPr/>
          <p:nvPr/>
        </p:nvGrpSpPr>
        <p:grpSpPr>
          <a:xfrm>
            <a:off x="4158230" y="980728"/>
            <a:ext cx="4734250" cy="2213664"/>
            <a:chOff x="1061611" y="3879230"/>
            <a:chExt cx="5624985" cy="1575175"/>
          </a:xfrm>
        </p:grpSpPr>
        <p:grpSp>
          <p:nvGrpSpPr>
            <p:cNvPr id="68" name="67 Grupo"/>
            <p:cNvGrpSpPr/>
            <p:nvPr/>
          </p:nvGrpSpPr>
          <p:grpSpPr>
            <a:xfrm>
              <a:off x="1061611" y="3879230"/>
              <a:ext cx="5624985" cy="1575175"/>
              <a:chOff x="167916" y="2889100"/>
              <a:chExt cx="7679192" cy="1575175"/>
            </a:xfrm>
          </p:grpSpPr>
          <p:pic>
            <p:nvPicPr>
              <p:cNvPr id="70" name="Picture 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931" y="3756852"/>
                <a:ext cx="957010" cy="438359"/>
              </a:xfrm>
              <a:prstGeom prst="rect">
                <a:avLst/>
              </a:prstGeom>
              <a:noFill/>
              <a:ln>
                <a:noFill/>
              </a:ln>
              <a:effectLst/>
              <a:extLst/>
            </p:spPr>
          </p:pic>
          <p:sp>
            <p:nvSpPr>
              <p:cNvPr id="72" name="71 Rectángulo"/>
              <p:cNvSpPr/>
              <p:nvPr/>
            </p:nvSpPr>
            <p:spPr>
              <a:xfrm>
                <a:off x="6372200" y="2914895"/>
                <a:ext cx="405045" cy="225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Lucida Bright" panose="02040602050505020304" pitchFamily="18" charset="0"/>
                </a:endParaRPr>
              </a:p>
            </p:txBody>
          </p:sp>
          <p:sp>
            <p:nvSpPr>
              <p:cNvPr id="73" name="72 Rectángulo redondeado"/>
              <p:cNvSpPr/>
              <p:nvPr/>
            </p:nvSpPr>
            <p:spPr>
              <a:xfrm>
                <a:off x="167916" y="2889100"/>
                <a:ext cx="7679192" cy="1575175"/>
              </a:xfrm>
              <a:prstGeom prst="round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Lucida Bright" panose="02040602050505020304" pitchFamily="18" charset="0"/>
                </a:endParaRPr>
              </a:p>
            </p:txBody>
          </p:sp>
        </p:grpSp>
        <p:pic>
          <p:nvPicPr>
            <p:cNvPr id="67" name="66 Imagen"/>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61329" y="4224214"/>
              <a:ext cx="868365" cy="566278"/>
            </a:xfrm>
            <a:prstGeom prst="rect">
              <a:avLst/>
            </a:prstGeom>
            <a:noFill/>
            <a:ln>
              <a:noFill/>
            </a:ln>
          </p:spPr>
        </p:pic>
      </p:grpSp>
      <p:grpSp>
        <p:nvGrpSpPr>
          <p:cNvPr id="77" name="76 Grupo"/>
          <p:cNvGrpSpPr/>
          <p:nvPr/>
        </p:nvGrpSpPr>
        <p:grpSpPr>
          <a:xfrm>
            <a:off x="6816323" y="3861048"/>
            <a:ext cx="2004149" cy="1588177"/>
            <a:chOff x="-871340" y="8129700"/>
            <a:chExt cx="2004149" cy="1588177"/>
          </a:xfrm>
        </p:grpSpPr>
        <p:sp>
          <p:nvSpPr>
            <p:cNvPr id="78" name="77 Rectángulo redondeado"/>
            <p:cNvSpPr/>
            <p:nvPr/>
          </p:nvSpPr>
          <p:spPr>
            <a:xfrm>
              <a:off x="-871340" y="8129700"/>
              <a:ext cx="2004149" cy="1588177"/>
            </a:xfrm>
            <a:prstGeom prst="round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Lucida Bright" panose="02040602050505020304" pitchFamily="18" charset="0"/>
              </a:endParaRPr>
            </a:p>
          </p:txBody>
        </p:sp>
        <p:sp>
          <p:nvSpPr>
            <p:cNvPr id="79" name="78 CuadroTexto"/>
            <p:cNvSpPr txBox="1"/>
            <p:nvPr/>
          </p:nvSpPr>
          <p:spPr>
            <a:xfrm>
              <a:off x="-799332" y="9200528"/>
              <a:ext cx="1921796" cy="369332"/>
            </a:xfrm>
            <a:prstGeom prst="rect">
              <a:avLst/>
            </a:prstGeom>
            <a:noFill/>
          </p:spPr>
          <p:txBody>
            <a:bodyPr wrap="square" rtlCol="0">
              <a:spAutoFit/>
            </a:bodyPr>
            <a:lstStyle/>
            <a:p>
              <a:pPr algn="just"/>
              <a:r>
                <a:rPr lang="es-MX" sz="900" dirty="0" smtClean="0">
                  <a:latin typeface="Lucida Bright" panose="02040602050505020304" pitchFamily="18" charset="0"/>
                </a:rPr>
                <a:t>Entregar o </a:t>
              </a:r>
              <a:r>
                <a:rPr lang="es-MX" sz="900" i="1" dirty="0" smtClean="0">
                  <a:latin typeface="Lucida Bright" panose="02040602050505020304" pitchFamily="18" charset="0"/>
                </a:rPr>
                <a:t>voucher</a:t>
              </a:r>
              <a:r>
                <a:rPr lang="es-MX" sz="900" dirty="0" smtClean="0">
                  <a:latin typeface="Lucida Bright" panose="02040602050505020304" pitchFamily="18" charset="0"/>
                </a:rPr>
                <a:t> dizendo: </a:t>
              </a:r>
              <a:r>
                <a:rPr lang="es-MX" sz="900" b="1" dirty="0" smtClean="0">
                  <a:latin typeface="Lucida Bright" panose="02040602050505020304" pitchFamily="18" charset="0"/>
                </a:rPr>
                <a:t>“Sr(a), seu </a:t>
              </a:r>
              <a:r>
                <a:rPr lang="es-MX" sz="900" b="1" i="1" dirty="0" smtClean="0">
                  <a:latin typeface="Lucida Bright" panose="02040602050505020304" pitchFamily="18" charset="0"/>
                </a:rPr>
                <a:t>voucher</a:t>
              </a:r>
              <a:r>
                <a:rPr lang="es-MX" sz="900" b="1" dirty="0" smtClean="0">
                  <a:latin typeface="Lucida Bright" panose="02040602050505020304" pitchFamily="18" charset="0"/>
                </a:rPr>
                <a:t>”.</a:t>
              </a:r>
              <a:endParaRPr lang="es-MX" sz="900" b="1" dirty="0">
                <a:latin typeface="Lucida Bright" panose="02040602050505020304" pitchFamily="18" charset="0"/>
              </a:endParaRPr>
            </a:p>
          </p:txBody>
        </p:sp>
        <p:pic>
          <p:nvPicPr>
            <p:cNvPr id="80" name="79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744" y="8204610"/>
              <a:ext cx="1680621" cy="585394"/>
            </a:xfrm>
            <a:prstGeom prst="rect">
              <a:avLst/>
            </a:prstGeom>
            <a:noFill/>
            <a:ln>
              <a:noFill/>
            </a:ln>
            <a:effectLst/>
          </p:spPr>
        </p:pic>
      </p:grpSp>
      <p:sp>
        <p:nvSpPr>
          <p:cNvPr id="94" name="93 Rectángulo redondeado"/>
          <p:cNvSpPr/>
          <p:nvPr/>
        </p:nvSpPr>
        <p:spPr>
          <a:xfrm>
            <a:off x="827584" y="1413602"/>
            <a:ext cx="2184777" cy="1367326"/>
          </a:xfrm>
          <a:prstGeom prst="round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Lucida Bright" panose="02040602050505020304" pitchFamily="18" charset="0"/>
            </a:endParaRPr>
          </a:p>
        </p:txBody>
      </p:sp>
      <p:sp>
        <p:nvSpPr>
          <p:cNvPr id="95" name="94 CuadroTexto"/>
          <p:cNvSpPr txBox="1"/>
          <p:nvPr/>
        </p:nvSpPr>
        <p:spPr>
          <a:xfrm>
            <a:off x="891792" y="1509417"/>
            <a:ext cx="980183" cy="1200329"/>
          </a:xfrm>
          <a:prstGeom prst="rect">
            <a:avLst/>
          </a:prstGeom>
          <a:noFill/>
        </p:spPr>
        <p:txBody>
          <a:bodyPr wrap="square" rtlCol="0">
            <a:spAutoFit/>
          </a:bodyPr>
          <a:lstStyle/>
          <a:p>
            <a:pPr algn="just"/>
            <a:r>
              <a:rPr lang="es-MX" sz="900" dirty="0">
                <a:latin typeface="Lucida Bright" panose="02040602050505020304" pitchFamily="18" charset="0"/>
              </a:rPr>
              <a:t>Dizer: </a:t>
            </a:r>
            <a:r>
              <a:rPr lang="es-MX" sz="900" b="1" dirty="0">
                <a:latin typeface="Lucida Bright" panose="02040602050505020304" pitchFamily="18" charset="0"/>
              </a:rPr>
              <a:t>“Sr(a) seu pedido está completo?”</a:t>
            </a:r>
            <a:r>
              <a:rPr lang="es-MX" sz="900" dirty="0">
                <a:latin typeface="Lucida Bright" panose="02040602050505020304" pitchFamily="18" charset="0"/>
              </a:rPr>
              <a:t> e colocar os produtos sobre o balcão.</a:t>
            </a:r>
          </a:p>
        </p:txBody>
      </p:sp>
      <p:grpSp>
        <p:nvGrpSpPr>
          <p:cNvPr id="126" name="125 Grupo"/>
          <p:cNvGrpSpPr/>
          <p:nvPr/>
        </p:nvGrpSpPr>
        <p:grpSpPr>
          <a:xfrm>
            <a:off x="1499230" y="3933882"/>
            <a:ext cx="3144778" cy="1367326"/>
            <a:chOff x="3630054" y="5298577"/>
            <a:chExt cx="3144778" cy="1367326"/>
          </a:xfrm>
        </p:grpSpPr>
        <p:sp>
          <p:nvSpPr>
            <p:cNvPr id="127" name="126 Rectángulo redondeado"/>
            <p:cNvSpPr/>
            <p:nvPr/>
          </p:nvSpPr>
          <p:spPr>
            <a:xfrm>
              <a:off x="3630054" y="5298577"/>
              <a:ext cx="3144778" cy="1367326"/>
            </a:xfrm>
            <a:prstGeom prst="round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Lucida Bright" panose="02040602050505020304" pitchFamily="18" charset="0"/>
              </a:endParaRPr>
            </a:p>
          </p:txBody>
        </p:sp>
        <p:sp>
          <p:nvSpPr>
            <p:cNvPr id="128" name="127 CuadroTexto"/>
            <p:cNvSpPr txBox="1"/>
            <p:nvPr/>
          </p:nvSpPr>
          <p:spPr>
            <a:xfrm>
              <a:off x="3700684" y="5540075"/>
              <a:ext cx="1505106" cy="784830"/>
            </a:xfrm>
            <a:prstGeom prst="rect">
              <a:avLst/>
            </a:prstGeom>
            <a:noFill/>
          </p:spPr>
          <p:txBody>
            <a:bodyPr wrap="square" rtlCol="0">
              <a:spAutoFit/>
            </a:bodyPr>
            <a:lstStyle/>
            <a:p>
              <a:pPr algn="just"/>
              <a:r>
                <a:rPr lang="es-MX" sz="900" dirty="0">
                  <a:latin typeface="Lucida Bright" panose="02040602050505020304" pitchFamily="18" charset="0"/>
                </a:rPr>
                <a:t>Despedir-se do cliente dizendo: </a:t>
              </a:r>
              <a:r>
                <a:rPr lang="en-US" sz="900" b="1" dirty="0" smtClean="0">
                  <a:latin typeface="Lucida Bright" panose="02040602050505020304" pitchFamily="18" charset="0"/>
                </a:rPr>
                <a:t>“</a:t>
              </a:r>
              <a:r>
                <a:rPr lang="en-US" sz="900" b="1" dirty="0" err="1" smtClean="0">
                  <a:latin typeface="Lucida Bright" panose="02040602050505020304" pitchFamily="18" charset="0"/>
                </a:rPr>
                <a:t>Obrigada</a:t>
              </a:r>
              <a:r>
                <a:rPr lang="en-US" sz="900" b="1" dirty="0" smtClean="0">
                  <a:latin typeface="Lucida Bright" panose="02040602050505020304" pitchFamily="18" charset="0"/>
                </a:rPr>
                <a:t> e </a:t>
              </a:r>
              <a:r>
                <a:rPr lang="es-MX" sz="900" b="1" dirty="0" err="1" smtClean="0">
                  <a:latin typeface="Lucida Bright" panose="02040602050505020304" pitchFamily="18" charset="0"/>
                </a:rPr>
                <a:t>Divirta</a:t>
              </a:r>
              <a:r>
                <a:rPr lang="es-MX" sz="900" b="1" dirty="0" smtClean="0">
                  <a:latin typeface="Lucida Bright" panose="02040602050505020304" pitchFamily="18" charset="0"/>
                </a:rPr>
                <a:t>(m</a:t>
              </a:r>
              <a:r>
                <a:rPr lang="es-MX" sz="900" b="1" dirty="0">
                  <a:latin typeface="Lucida Bright" panose="02040602050505020304" pitchFamily="18" charset="0"/>
                </a:rPr>
                <a:t>)-</a:t>
              </a:r>
              <a:r>
                <a:rPr lang="es-MX" sz="900" b="1" dirty="0" smtClean="0">
                  <a:latin typeface="Lucida Bright" panose="02040602050505020304" pitchFamily="18" charset="0"/>
                </a:rPr>
                <a:t>se” </a:t>
              </a:r>
              <a:r>
                <a:rPr lang="es-MX" sz="900" dirty="0">
                  <a:latin typeface="Lucida Bright" panose="02040602050505020304" pitchFamily="18" charset="0"/>
                </a:rPr>
                <a:t>fazendo contato visual com o cliente e sorrindo.</a:t>
              </a:r>
            </a:p>
          </p:txBody>
        </p:sp>
      </p:grpSp>
      <p:sp>
        <p:nvSpPr>
          <p:cNvPr id="129" name="Conector 2"/>
          <p:cNvSpPr/>
          <p:nvPr/>
        </p:nvSpPr>
        <p:spPr>
          <a:xfrm>
            <a:off x="2627784" y="5733256"/>
            <a:ext cx="457200" cy="457200"/>
          </a:xfrm>
          <a:prstGeom prst="flowChartConnector">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68AC"/>
              </a:solidFill>
            </a:endParaRPr>
          </a:p>
        </p:txBody>
      </p:sp>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55136" t="25250" r="36190" b="62454"/>
          <a:stretch/>
        </p:blipFill>
        <p:spPr bwMode="auto">
          <a:xfrm>
            <a:off x="1936510" y="1647537"/>
            <a:ext cx="1003843" cy="89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2"/>
          <p:cNvPicPr>
            <a:picLocks noChangeAspect="1" noChangeArrowheads="1"/>
          </p:cNvPicPr>
          <p:nvPr/>
        </p:nvPicPr>
        <p:blipFill>
          <a:blip r:embed="rId6" cstate="email"/>
          <a:srcRect/>
          <a:stretch>
            <a:fillRect/>
          </a:stretch>
        </p:blipFill>
        <p:spPr bwMode="auto">
          <a:xfrm>
            <a:off x="3178448" y="4162606"/>
            <a:ext cx="1276675" cy="902081"/>
          </a:xfrm>
          <a:prstGeom prst="rect">
            <a:avLst/>
          </a:prstGeom>
          <a:noFill/>
          <a:ln w="9525">
            <a:noFill/>
            <a:miter lim="800000"/>
            <a:headEnd/>
            <a:tailEnd/>
          </a:ln>
        </p:spPr>
      </p:pic>
      <p:sp>
        <p:nvSpPr>
          <p:cNvPr id="39" name="95 Rectángulo"/>
          <p:cNvSpPr/>
          <p:nvPr/>
        </p:nvSpPr>
        <p:spPr>
          <a:xfrm>
            <a:off x="143509" y="6438142"/>
            <a:ext cx="9181019" cy="369332"/>
          </a:xfrm>
          <a:prstGeom prst="rect">
            <a:avLst/>
          </a:prstGeom>
        </p:spPr>
        <p:txBody>
          <a:bodyPr wrap="square">
            <a:spAutoFit/>
          </a:bodyPr>
          <a:lstStyle/>
          <a:p>
            <a:pPr marL="171450" indent="-82550" algn="just">
              <a:buFont typeface="Lucida Sans" pitchFamily="34" charset="0"/>
              <a:buChar char="*"/>
            </a:pPr>
            <a:r>
              <a:rPr lang="es-MX" sz="900" dirty="0" smtClean="0">
                <a:latin typeface="Lucida Bright" panose="02040602050505020304" pitchFamily="18" charset="0"/>
              </a:rPr>
              <a:t>Caso o pedido tenha </a:t>
            </a:r>
            <a:r>
              <a:rPr lang="es-ES" sz="900" dirty="0" smtClean="0">
                <a:latin typeface="Lucida Bright" panose="02040602050505020304" pitchFamily="18" charset="0"/>
              </a:rPr>
              <a:t>mais de dois produtos, colocá-los numa bandeja</a:t>
            </a:r>
            <a:r>
              <a:rPr lang="es-MX" sz="900" dirty="0" smtClean="0">
                <a:latin typeface="Lucida Bright" panose="02040602050505020304" pitchFamily="18" charset="0"/>
              </a:rPr>
              <a:t>.</a:t>
            </a:r>
          </a:p>
          <a:p>
            <a:pPr marL="171450" indent="-82550" algn="just">
              <a:buFont typeface="Lucida Sans" pitchFamily="34" charset="0"/>
              <a:buChar char="*"/>
            </a:pPr>
            <a:endParaRPr lang="es-MX" sz="900" dirty="0" smtClean="0">
              <a:latin typeface="Lucida Bright" panose="02040602050505020304" pitchFamily="18" charset="0"/>
            </a:endParaRPr>
          </a:p>
        </p:txBody>
      </p:sp>
      <p:sp>
        <p:nvSpPr>
          <p:cNvPr id="47" name="166 CuadroTexto"/>
          <p:cNvSpPr txBox="1"/>
          <p:nvPr/>
        </p:nvSpPr>
        <p:spPr>
          <a:xfrm>
            <a:off x="4837319" y="1250176"/>
            <a:ext cx="3911145" cy="1569660"/>
          </a:xfrm>
          <a:prstGeom prst="rect">
            <a:avLst/>
          </a:prstGeom>
          <a:noFill/>
        </p:spPr>
        <p:txBody>
          <a:bodyPr wrap="square" rtlCol="0">
            <a:spAutoFit/>
          </a:bodyPr>
          <a:lstStyle/>
          <a:p>
            <a:pPr algn="just"/>
            <a:r>
              <a:rPr lang="es-MX" sz="800" dirty="0" err="1">
                <a:latin typeface="Lucida Bright" panose="02040602050505020304" pitchFamily="18" charset="0"/>
              </a:rPr>
              <a:t>Dizer</a:t>
            </a:r>
            <a:r>
              <a:rPr lang="es-MX" sz="800" dirty="0">
                <a:latin typeface="Lucida Bright" panose="02040602050505020304" pitchFamily="18" charset="0"/>
              </a:rPr>
              <a:t>: </a:t>
            </a:r>
            <a:r>
              <a:rPr lang="es-MX" sz="800" b="1" dirty="0">
                <a:latin typeface="Lucida Bright" panose="02040602050505020304" pitchFamily="18" charset="0"/>
              </a:rPr>
              <a:t>“</a:t>
            </a:r>
            <a:r>
              <a:rPr lang="es-MX" sz="800" b="1" dirty="0" err="1">
                <a:latin typeface="Lucida Bright" panose="02040602050505020304" pitchFamily="18" charset="0"/>
              </a:rPr>
              <a:t>Seu</a:t>
            </a:r>
            <a:r>
              <a:rPr lang="es-MX" sz="800" b="1" dirty="0">
                <a:latin typeface="Lucida Bright" panose="02040602050505020304" pitchFamily="18" charset="0"/>
              </a:rPr>
              <a:t> total é de </a:t>
            </a:r>
            <a:r>
              <a:rPr lang="es-MX" sz="800" b="1" dirty="0" err="1">
                <a:latin typeface="Lucida Bright" panose="02040602050505020304" pitchFamily="18" charset="0"/>
              </a:rPr>
              <a:t>R$xx.xx</a:t>
            </a:r>
            <a:r>
              <a:rPr lang="es-MX" sz="800" b="1" dirty="0">
                <a:latin typeface="Lucida Bright" panose="02040602050505020304" pitchFamily="18" charset="0"/>
              </a:rPr>
              <a:t>”. </a:t>
            </a:r>
            <a:r>
              <a:rPr lang="es-MX" sz="800" dirty="0">
                <a:latin typeface="Lucida Bright" panose="02040602050505020304" pitchFamily="18" charset="0"/>
              </a:rPr>
              <a:t>De </a:t>
            </a:r>
            <a:r>
              <a:rPr lang="es-MX" sz="800" dirty="0" err="1">
                <a:latin typeface="Lucida Bright" panose="02040602050505020304" pitchFamily="18" charset="0"/>
              </a:rPr>
              <a:t>acordo</a:t>
            </a:r>
            <a:r>
              <a:rPr lang="es-MX" sz="800" dirty="0">
                <a:latin typeface="Lucida Bright" panose="02040602050505020304" pitchFamily="18" charset="0"/>
              </a:rPr>
              <a:t> </a:t>
            </a:r>
            <a:r>
              <a:rPr lang="es-MX" sz="800" dirty="0" err="1">
                <a:latin typeface="Lucida Bright" panose="02040602050505020304" pitchFamily="18" charset="0"/>
              </a:rPr>
              <a:t>com</a:t>
            </a:r>
            <a:r>
              <a:rPr lang="es-MX" sz="800" dirty="0">
                <a:latin typeface="Lucida Bright" panose="02040602050505020304" pitchFamily="18" charset="0"/>
              </a:rPr>
              <a:t> a forma de pagamento, </a:t>
            </a:r>
            <a:r>
              <a:rPr lang="es-MX" sz="800" dirty="0" err="1">
                <a:latin typeface="Lucida Bright" panose="02040602050505020304" pitchFamily="18" charset="0"/>
              </a:rPr>
              <a:t>dizer</a:t>
            </a:r>
            <a:r>
              <a:rPr lang="es-MX" sz="800" dirty="0">
                <a:latin typeface="Lucida Bright" panose="02040602050505020304" pitchFamily="18" charset="0"/>
              </a:rPr>
              <a:t>:</a:t>
            </a:r>
          </a:p>
          <a:p>
            <a:pPr marL="174625" indent="-85725" algn="just">
              <a:buFont typeface="Arial" pitchFamily="34" charset="0"/>
              <a:buChar char="•"/>
            </a:pPr>
            <a:r>
              <a:rPr lang="es-MX" sz="800" dirty="0" err="1">
                <a:latin typeface="Lucida Bright" panose="02040602050505020304" pitchFamily="18" charset="0"/>
              </a:rPr>
              <a:t>Espécie</a:t>
            </a:r>
            <a:r>
              <a:rPr lang="es-MX" sz="800" dirty="0">
                <a:latin typeface="Lucida Bright" panose="02040602050505020304" pitchFamily="18" charset="0"/>
              </a:rPr>
              <a:t>: </a:t>
            </a:r>
            <a:r>
              <a:rPr lang="es-MX" sz="800" dirty="0" err="1">
                <a:latin typeface="Lucida Bright" panose="02040602050505020304" pitchFamily="18" charset="0"/>
              </a:rPr>
              <a:t>Dizer</a:t>
            </a:r>
            <a:r>
              <a:rPr lang="es-MX" sz="800" dirty="0">
                <a:latin typeface="Lucida Bright" panose="02040602050505020304" pitchFamily="18" charset="0"/>
              </a:rPr>
              <a:t>, </a:t>
            </a:r>
            <a:r>
              <a:rPr lang="es-MX" sz="800" b="1" dirty="0">
                <a:latin typeface="Lucida Bright" panose="02040602050505020304" pitchFamily="18" charset="0"/>
              </a:rPr>
              <a:t>“Recebo </a:t>
            </a:r>
            <a:r>
              <a:rPr lang="es-MX" sz="800" b="1" dirty="0" err="1">
                <a:latin typeface="Lucida Bright" panose="02040602050505020304" pitchFamily="18" charset="0"/>
              </a:rPr>
              <a:t>R$xx.xx</a:t>
            </a:r>
            <a:r>
              <a:rPr lang="es-MX" sz="800" b="1" dirty="0">
                <a:latin typeface="Lucida Bright" panose="02040602050505020304" pitchFamily="18" charset="0"/>
              </a:rPr>
              <a:t>” </a:t>
            </a:r>
            <a:r>
              <a:rPr lang="es-MX" sz="800" dirty="0">
                <a:latin typeface="Lucida Bright" panose="02040602050505020304" pitchFamily="18" charset="0"/>
              </a:rPr>
              <a:t>e </a:t>
            </a:r>
            <a:r>
              <a:rPr lang="es-MX" sz="800" dirty="0" err="1">
                <a:latin typeface="Lucida Bright" panose="02040602050505020304" pitchFamily="18" charset="0"/>
              </a:rPr>
              <a:t>deixar</a:t>
            </a:r>
            <a:r>
              <a:rPr lang="es-MX" sz="800" dirty="0">
                <a:latin typeface="Lucida Bright" panose="02040602050505020304" pitchFamily="18" charset="0"/>
              </a:rPr>
              <a:t> o </a:t>
            </a:r>
            <a:r>
              <a:rPr lang="es-MX" sz="800" dirty="0" err="1">
                <a:latin typeface="Lucida Bright" panose="02040602050505020304" pitchFamily="18" charset="0"/>
              </a:rPr>
              <a:t>dinheiro</a:t>
            </a:r>
            <a:r>
              <a:rPr lang="es-MX" sz="800" dirty="0">
                <a:latin typeface="Lucida Bright" panose="02040602050505020304" pitchFamily="18" charset="0"/>
              </a:rPr>
              <a:t> no </a:t>
            </a:r>
            <a:r>
              <a:rPr lang="es-MX" sz="800" dirty="0" err="1">
                <a:latin typeface="Lucida Bright" panose="02040602050505020304" pitchFamily="18" charset="0"/>
              </a:rPr>
              <a:t>balcão</a:t>
            </a:r>
            <a:r>
              <a:rPr lang="es-MX" sz="800" dirty="0">
                <a:latin typeface="Lucida Bright" panose="02040602050505020304" pitchFamily="18" charset="0"/>
              </a:rPr>
              <a:t>, à vista do cliente. Entregar o troco a ele (mencionar o valor </a:t>
            </a:r>
            <a:r>
              <a:rPr lang="es-MX" sz="800" dirty="0" err="1">
                <a:latin typeface="Lucida Bright" panose="02040602050505020304" pitchFamily="18" charset="0"/>
              </a:rPr>
              <a:t>sendo</a:t>
            </a:r>
            <a:r>
              <a:rPr lang="es-MX" sz="800" dirty="0">
                <a:latin typeface="Lucida Bright" panose="02040602050505020304" pitchFamily="18" charset="0"/>
              </a:rPr>
              <a:t> entregue), contando-o e guardar o </a:t>
            </a:r>
            <a:r>
              <a:rPr lang="es-MX" sz="800" dirty="0" err="1">
                <a:latin typeface="Lucida Bright" panose="02040602050505020304" pitchFamily="18" charset="0"/>
              </a:rPr>
              <a:t>dinheiro</a:t>
            </a:r>
            <a:r>
              <a:rPr lang="es-MX" sz="800" dirty="0">
                <a:latin typeface="Lucida Bright" panose="02040602050505020304" pitchFamily="18" charset="0"/>
              </a:rPr>
              <a:t> do cliente no </a:t>
            </a:r>
            <a:r>
              <a:rPr lang="es-MX" sz="800" dirty="0" err="1">
                <a:latin typeface="Lucida Bright" panose="02040602050505020304" pitchFamily="18" charset="0"/>
              </a:rPr>
              <a:t>caixa</a:t>
            </a:r>
            <a:r>
              <a:rPr lang="es-MX" sz="800" dirty="0">
                <a:latin typeface="Lucida Bright" panose="02040602050505020304" pitchFamily="18" charset="0"/>
              </a:rPr>
              <a:t> até o cliente se despedir.</a:t>
            </a:r>
          </a:p>
          <a:p>
            <a:pPr marL="174625" indent="-85725" algn="just">
              <a:buFont typeface="Arial" pitchFamily="34" charset="0"/>
              <a:buChar char="•"/>
            </a:pPr>
            <a:r>
              <a:rPr lang="pt-BR" sz="800" dirty="0">
                <a:latin typeface="Lucida Bright" panose="02040602050505020304" pitchFamily="18" charset="0"/>
              </a:rPr>
              <a:t>Cartão de crédito ou débito:</a:t>
            </a:r>
            <a:r>
              <a:rPr lang="es-MX" sz="800" dirty="0">
                <a:latin typeface="Lucida Bright" panose="02040602050505020304" pitchFamily="18" charset="0"/>
              </a:rPr>
              <a:t> </a:t>
            </a:r>
            <a:r>
              <a:rPr lang="es-MX" sz="800" dirty="0" err="1">
                <a:latin typeface="Lucida Bright" panose="02040602050505020304" pitchFamily="18" charset="0"/>
              </a:rPr>
              <a:t>Dizer</a:t>
            </a:r>
            <a:r>
              <a:rPr lang="es-MX" sz="800" dirty="0">
                <a:latin typeface="Lucida Bright" panose="02040602050505020304" pitchFamily="18" charset="0"/>
              </a:rPr>
              <a:t>: “Sr(a) favor inserir o </a:t>
            </a:r>
            <a:r>
              <a:rPr lang="es-MX" sz="800" dirty="0" err="1">
                <a:latin typeface="Lucida Bright" panose="02040602050505020304" pitchFamily="18" charset="0"/>
              </a:rPr>
              <a:t>cartão</a:t>
            </a:r>
            <a:r>
              <a:rPr lang="es-MX" sz="800" dirty="0">
                <a:latin typeface="Lucida Bright" panose="02040602050505020304" pitchFamily="18" charset="0"/>
              </a:rPr>
              <a:t> no </a:t>
            </a:r>
            <a:r>
              <a:rPr lang="es-MX" sz="800" dirty="0" err="1">
                <a:latin typeface="Lucida Bright" panose="02040602050505020304" pitchFamily="18" charset="0"/>
              </a:rPr>
              <a:t>pinpad</a:t>
            </a:r>
            <a:r>
              <a:rPr lang="es-MX" sz="800" dirty="0">
                <a:latin typeface="Lucida Bright" panose="02040602050505020304" pitchFamily="18" charset="0"/>
              </a:rPr>
              <a:t>. </a:t>
            </a:r>
            <a:br>
              <a:rPr lang="es-MX" sz="800" dirty="0">
                <a:latin typeface="Lucida Bright" panose="02040602050505020304" pitchFamily="18" charset="0"/>
              </a:rPr>
            </a:br>
            <a:r>
              <a:rPr lang="es-MX" sz="800" dirty="0">
                <a:latin typeface="Lucida Bright" panose="02040602050505020304" pitchFamily="18" charset="0"/>
              </a:rPr>
              <a:t>Se o </a:t>
            </a:r>
            <a:r>
              <a:rPr lang="es-MX" sz="800" dirty="0" err="1">
                <a:latin typeface="Lucida Bright" panose="02040602050505020304" pitchFamily="18" charset="0"/>
              </a:rPr>
              <a:t>cartão</a:t>
            </a:r>
            <a:r>
              <a:rPr lang="es-MX" sz="800" dirty="0">
                <a:latin typeface="Lucida Bright" panose="02040602050505020304" pitchFamily="18" charset="0"/>
              </a:rPr>
              <a:t> </a:t>
            </a:r>
            <a:r>
              <a:rPr lang="es-MX" sz="800" dirty="0" err="1">
                <a:latin typeface="Lucida Bright" panose="02040602050505020304" pitchFamily="18" charset="0"/>
              </a:rPr>
              <a:t>for</a:t>
            </a:r>
            <a:r>
              <a:rPr lang="es-MX" sz="800" dirty="0">
                <a:latin typeface="Lucida Bright" panose="02040602050505020304" pitchFamily="18" charset="0"/>
              </a:rPr>
              <a:t> </a:t>
            </a:r>
            <a:r>
              <a:rPr lang="es-MX" sz="800" dirty="0" err="1">
                <a:latin typeface="Lucida Bright" panose="02040602050505020304" pitchFamily="18" charset="0"/>
              </a:rPr>
              <a:t>sem</a:t>
            </a:r>
            <a:r>
              <a:rPr lang="es-MX" sz="800" dirty="0">
                <a:latin typeface="Lucida Bright" panose="02040602050505020304" pitchFamily="18" charset="0"/>
              </a:rPr>
              <a:t> chip, </a:t>
            </a:r>
            <a:r>
              <a:rPr lang="es-MX" sz="800" dirty="0" err="1">
                <a:latin typeface="Lucida Bright" panose="02040602050505020304" pitchFamily="18" charset="0"/>
              </a:rPr>
              <a:t>dizer</a:t>
            </a:r>
            <a:r>
              <a:rPr lang="es-MX" sz="800" dirty="0">
                <a:latin typeface="Lucida Bright" panose="02040602050505020304" pitchFamily="18" charset="0"/>
              </a:rPr>
              <a:t>: </a:t>
            </a:r>
            <a:r>
              <a:rPr lang="es-MX" sz="800" b="1" dirty="0">
                <a:latin typeface="Lucida Bright" panose="02040602050505020304" pitchFamily="18" charset="0"/>
              </a:rPr>
              <a:t>“</a:t>
            </a:r>
            <a:r>
              <a:rPr lang="es-MX" sz="800" b="1" dirty="0" err="1">
                <a:latin typeface="Lucida Bright" panose="02040602050505020304" pitchFamily="18" charset="0"/>
              </a:rPr>
              <a:t>Você</a:t>
            </a:r>
            <a:r>
              <a:rPr lang="es-MX" sz="800" b="1" dirty="0">
                <a:latin typeface="Lucida Bright" panose="02040602050505020304" pitchFamily="18" charset="0"/>
              </a:rPr>
              <a:t> </a:t>
            </a:r>
            <a:r>
              <a:rPr lang="es-MX" sz="800" b="1" dirty="0" err="1">
                <a:latin typeface="Lucida Bright" panose="02040602050505020304" pitchFamily="18" charset="0"/>
              </a:rPr>
              <a:t>poderia</a:t>
            </a:r>
            <a:r>
              <a:rPr lang="es-MX" sz="800" b="1" dirty="0">
                <a:latin typeface="Lucida Bright" panose="02040602050505020304" pitchFamily="18" charset="0"/>
              </a:rPr>
              <a:t> me </a:t>
            </a:r>
            <a:r>
              <a:rPr lang="es-MX" sz="800" b="1" dirty="0" err="1">
                <a:latin typeface="Lucida Bright" panose="02040602050505020304" pitchFamily="18" charset="0"/>
              </a:rPr>
              <a:t>apresentar</a:t>
            </a:r>
            <a:r>
              <a:rPr lang="es-MX" sz="800" b="1" dirty="0">
                <a:latin typeface="Lucida Bright" panose="02040602050505020304" pitchFamily="18" charset="0"/>
              </a:rPr>
              <a:t> </a:t>
            </a:r>
            <a:r>
              <a:rPr lang="es-MX" sz="800" b="1" dirty="0" err="1">
                <a:latin typeface="Lucida Bright" panose="02040602050505020304" pitchFamily="18" charset="0"/>
              </a:rPr>
              <a:t>seu</a:t>
            </a:r>
            <a:r>
              <a:rPr lang="es-MX" sz="800" b="1" dirty="0">
                <a:latin typeface="Lucida Bright" panose="02040602050505020304" pitchFamily="18" charset="0"/>
              </a:rPr>
              <a:t> documento de </a:t>
            </a:r>
            <a:r>
              <a:rPr lang="es-MX" sz="800" b="1" dirty="0" err="1">
                <a:latin typeface="Lucida Bright" panose="02040602050505020304" pitchFamily="18" charset="0"/>
              </a:rPr>
              <a:t>identificação</a:t>
            </a:r>
            <a:r>
              <a:rPr lang="es-MX" sz="800" b="1" dirty="0">
                <a:latin typeface="Lucida Bright" panose="02040602050505020304" pitchFamily="18" charset="0"/>
              </a:rPr>
              <a:t>, por favor?”</a:t>
            </a:r>
            <a:r>
              <a:rPr lang="es-MX" sz="800" dirty="0">
                <a:latin typeface="Lucida Bright" panose="02040602050505020304" pitchFamily="18" charset="0"/>
              </a:rPr>
              <a:t>,</a:t>
            </a:r>
            <a:r>
              <a:rPr lang="es-MX" sz="800" b="1" dirty="0">
                <a:latin typeface="Lucida Bright" panose="02040602050505020304" pitchFamily="18" charset="0"/>
              </a:rPr>
              <a:t> </a:t>
            </a:r>
            <a:r>
              <a:rPr lang="es-MX" sz="800" dirty="0">
                <a:latin typeface="Lucida Bright" panose="02040602050505020304" pitchFamily="18" charset="0"/>
              </a:rPr>
              <a:t>e posteriormente: “</a:t>
            </a:r>
            <a:r>
              <a:rPr lang="es-MX" sz="800" b="1" dirty="0" err="1">
                <a:latin typeface="Lucida Bright" panose="02040602050505020304" pitchFamily="18" charset="0"/>
              </a:rPr>
              <a:t>Sua</a:t>
            </a:r>
            <a:r>
              <a:rPr lang="es-MX" sz="800" b="1" dirty="0">
                <a:latin typeface="Lucida Bright" panose="02040602050505020304" pitchFamily="18" charset="0"/>
              </a:rPr>
              <a:t> </a:t>
            </a:r>
            <a:r>
              <a:rPr lang="es-MX" sz="800" b="1" dirty="0" err="1">
                <a:latin typeface="Lucida Bright" panose="02040602050505020304" pitchFamily="18" charset="0"/>
              </a:rPr>
              <a:t>assinatura</a:t>
            </a:r>
            <a:r>
              <a:rPr lang="es-MX" sz="800" b="1" dirty="0">
                <a:latin typeface="Lucida Bright" panose="02040602050505020304" pitchFamily="18" charset="0"/>
              </a:rPr>
              <a:t> no </a:t>
            </a:r>
            <a:r>
              <a:rPr lang="es-MX" sz="800" b="1" dirty="0" err="1">
                <a:latin typeface="Lucida Bright" panose="02040602050505020304" pitchFamily="18" charset="0"/>
              </a:rPr>
              <a:t>cupom</a:t>
            </a:r>
            <a:r>
              <a:rPr lang="es-MX" sz="800" b="1" dirty="0">
                <a:latin typeface="Lucida Bright" panose="02040602050505020304" pitchFamily="18" charset="0"/>
              </a:rPr>
              <a:t> de pagamento, por favor”</a:t>
            </a:r>
            <a:r>
              <a:rPr lang="es-MX" sz="800" dirty="0">
                <a:latin typeface="Lucida Bright" panose="02040602050505020304" pitchFamily="18" charset="0"/>
              </a:rPr>
              <a:t>. Revisar se as </a:t>
            </a:r>
            <a:r>
              <a:rPr lang="es-MX" sz="800" dirty="0" err="1">
                <a:latin typeface="Lucida Bright" panose="02040602050505020304" pitchFamily="18" charset="0"/>
              </a:rPr>
              <a:t>assinaturas</a:t>
            </a:r>
            <a:r>
              <a:rPr lang="es-MX" sz="800" dirty="0">
                <a:latin typeface="Lucida Bright" panose="02040602050505020304" pitchFamily="18" charset="0"/>
              </a:rPr>
              <a:t> do </a:t>
            </a:r>
            <a:r>
              <a:rPr lang="es-MX" sz="800" dirty="0" err="1">
                <a:latin typeface="Lucida Bright" panose="02040602050505020304" pitchFamily="18" charset="0"/>
              </a:rPr>
              <a:t>cartão</a:t>
            </a:r>
            <a:r>
              <a:rPr lang="es-MX" sz="800" dirty="0">
                <a:latin typeface="Lucida Bright" panose="02040602050505020304" pitchFamily="18" charset="0"/>
              </a:rPr>
              <a:t>, o </a:t>
            </a:r>
            <a:r>
              <a:rPr lang="es-MX" sz="800" i="1" dirty="0" err="1">
                <a:latin typeface="Lucida Bright" panose="02040602050505020304" pitchFamily="18" charset="0"/>
              </a:rPr>
              <a:t>voucher</a:t>
            </a:r>
            <a:r>
              <a:rPr lang="es-MX" sz="800" dirty="0">
                <a:latin typeface="Lucida Bright" panose="02040602050505020304" pitchFamily="18" charset="0"/>
              </a:rPr>
              <a:t> e o documento de </a:t>
            </a:r>
            <a:r>
              <a:rPr lang="es-MX" sz="800" dirty="0" err="1">
                <a:latin typeface="Lucida Bright" panose="02040602050505020304" pitchFamily="18" charset="0"/>
              </a:rPr>
              <a:t>identificação</a:t>
            </a:r>
            <a:r>
              <a:rPr lang="es-MX" sz="800" dirty="0">
                <a:latin typeface="Lucida Bright" panose="02040602050505020304" pitchFamily="18" charset="0"/>
              </a:rPr>
              <a:t> </a:t>
            </a:r>
            <a:r>
              <a:rPr lang="es-MX" sz="800" dirty="0" err="1">
                <a:latin typeface="Lucida Bright" panose="02040602050505020304" pitchFamily="18" charset="0"/>
              </a:rPr>
              <a:t>coincidem</a:t>
            </a:r>
            <a:r>
              <a:rPr lang="es-MX" sz="800" dirty="0">
                <a:latin typeface="Lucida Bright" panose="02040602050505020304" pitchFamily="18" charset="0"/>
              </a:rPr>
              <a:t>.</a:t>
            </a:r>
          </a:p>
          <a:p>
            <a:pPr marL="174625" indent="-85725" algn="just"/>
            <a:r>
              <a:rPr lang="es-MX" sz="800" dirty="0">
                <a:latin typeface="Lucida Bright" panose="02040602050505020304" pitchFamily="18" charset="0"/>
              </a:rPr>
              <a:t>   Nota: Caso o </a:t>
            </a:r>
            <a:r>
              <a:rPr lang="es-MX" sz="800" dirty="0" err="1">
                <a:latin typeface="Lucida Bright" panose="02040602050505020304" pitchFamily="18" charset="0"/>
              </a:rPr>
              <a:t>cartão</a:t>
            </a:r>
            <a:r>
              <a:rPr lang="es-MX" sz="800" dirty="0">
                <a:latin typeface="Lucida Bright" panose="02040602050505020304" pitchFamily="18" charset="0"/>
              </a:rPr>
              <a:t> </a:t>
            </a:r>
            <a:r>
              <a:rPr lang="es-MX" sz="800" dirty="0" err="1">
                <a:latin typeface="Lucida Bright" panose="02040602050505020304" pitchFamily="18" charset="0"/>
              </a:rPr>
              <a:t>não</a:t>
            </a:r>
            <a:r>
              <a:rPr lang="es-MX" sz="800" dirty="0">
                <a:latin typeface="Lucida Bright" panose="02040602050505020304" pitchFamily="18" charset="0"/>
              </a:rPr>
              <a:t> </a:t>
            </a:r>
            <a:r>
              <a:rPr lang="es-MX" sz="800" dirty="0" err="1">
                <a:latin typeface="Lucida Bright" panose="02040602050505020304" pitchFamily="18" charset="0"/>
              </a:rPr>
              <a:t>seja</a:t>
            </a:r>
            <a:r>
              <a:rPr lang="es-MX" sz="800" dirty="0">
                <a:latin typeface="Lucida Bright" panose="02040602050505020304" pitchFamily="18" charset="0"/>
              </a:rPr>
              <a:t> autorizado, </a:t>
            </a:r>
            <a:r>
              <a:rPr lang="es-MX" sz="800" dirty="0" err="1">
                <a:latin typeface="Lucida Bright" panose="02040602050505020304" pitchFamily="18" charset="0"/>
              </a:rPr>
              <a:t>dizer</a:t>
            </a:r>
            <a:r>
              <a:rPr lang="es-MX" sz="800" dirty="0">
                <a:latin typeface="Lucida Bright" panose="02040602050505020304" pitchFamily="18" charset="0"/>
              </a:rPr>
              <a:t>: </a:t>
            </a:r>
            <a:r>
              <a:rPr lang="es-MX" sz="800" b="1" dirty="0">
                <a:latin typeface="Lucida Bright" panose="02040602050505020304" pitchFamily="18" charset="0"/>
              </a:rPr>
              <a:t>“Sr(a), o </a:t>
            </a:r>
            <a:r>
              <a:rPr lang="es-MX" sz="800" b="1" dirty="0" err="1">
                <a:latin typeface="Lucida Bright" panose="02040602050505020304" pitchFamily="18" charset="0"/>
              </a:rPr>
              <a:t>cart</a:t>
            </a:r>
            <a:r>
              <a:rPr lang="pt-BR" sz="800" b="1" dirty="0">
                <a:latin typeface="Lucida Bright" panose="02040602050505020304" pitchFamily="18" charset="0"/>
              </a:rPr>
              <a:t>ão não foi autorizado. </a:t>
            </a:r>
            <a:r>
              <a:rPr lang="es-MX" sz="800" b="1" dirty="0" err="1">
                <a:latin typeface="Lucida Bright" panose="02040602050505020304" pitchFamily="18" charset="0"/>
              </a:rPr>
              <a:t>Você</a:t>
            </a:r>
            <a:r>
              <a:rPr lang="es-MX" sz="800" b="1" dirty="0">
                <a:latin typeface="Lucida Bright" panose="02040602050505020304" pitchFamily="18" charset="0"/>
              </a:rPr>
              <a:t> </a:t>
            </a:r>
            <a:r>
              <a:rPr lang="es-MX" sz="800" b="1" dirty="0" err="1">
                <a:latin typeface="Lucida Bright" panose="02040602050505020304" pitchFamily="18" charset="0"/>
              </a:rPr>
              <a:t>poderia</a:t>
            </a:r>
            <a:r>
              <a:rPr lang="es-MX" sz="800" b="1" dirty="0">
                <a:latin typeface="Lucida Bright" panose="02040602050505020304" pitchFamily="18" charset="0"/>
              </a:rPr>
              <a:t> </a:t>
            </a:r>
            <a:r>
              <a:rPr lang="es-MX" sz="800" b="1" dirty="0" err="1">
                <a:latin typeface="Lucida Bright" panose="02040602050505020304" pitchFamily="18" charset="0"/>
              </a:rPr>
              <a:t>efetuar</a:t>
            </a:r>
            <a:r>
              <a:rPr lang="es-MX" sz="800" b="1" dirty="0">
                <a:latin typeface="Lucida Bright" panose="02040602050505020304" pitchFamily="18" charset="0"/>
              </a:rPr>
              <a:t> </a:t>
            </a:r>
            <a:r>
              <a:rPr lang="es-MX" sz="800" b="1" dirty="0" err="1">
                <a:latin typeface="Lucida Bright" panose="02040602050505020304" pitchFamily="18" charset="0"/>
              </a:rPr>
              <a:t>seu</a:t>
            </a:r>
            <a:r>
              <a:rPr lang="es-MX" sz="800" b="1" dirty="0">
                <a:latin typeface="Lucida Bright" panose="02040602050505020304" pitchFamily="18" charset="0"/>
              </a:rPr>
              <a:t> pagamento </a:t>
            </a:r>
            <a:r>
              <a:rPr lang="es-MX" sz="800" b="1" dirty="0" err="1">
                <a:latin typeface="Lucida Bright" panose="02040602050505020304" pitchFamily="18" charset="0"/>
              </a:rPr>
              <a:t>com</a:t>
            </a:r>
            <a:r>
              <a:rPr lang="es-MX" sz="800" b="1" dirty="0">
                <a:latin typeface="Lucida Bright" panose="02040602050505020304" pitchFamily="18" charset="0"/>
              </a:rPr>
              <a:t> </a:t>
            </a:r>
            <a:r>
              <a:rPr lang="es-MX" sz="800" b="1" dirty="0" err="1">
                <a:latin typeface="Lucida Bright" panose="02040602050505020304" pitchFamily="18" charset="0"/>
              </a:rPr>
              <a:t>outra</a:t>
            </a:r>
            <a:r>
              <a:rPr lang="es-MX" sz="800" b="1" dirty="0">
                <a:latin typeface="Lucida Bright" panose="02040602050505020304" pitchFamily="18" charset="0"/>
              </a:rPr>
              <a:t> forma de pagamento?”</a:t>
            </a:r>
            <a:r>
              <a:rPr lang="es-MX" sz="800" dirty="0">
                <a:latin typeface="Lucida Bright" panose="02040602050505020304" pitchFamily="18" charset="0"/>
              </a:rPr>
              <a:t>.</a:t>
            </a:r>
          </a:p>
        </p:txBody>
      </p:sp>
      <p:cxnSp>
        <p:nvCxnSpPr>
          <p:cNvPr id="52" name="190 Conector recto de flecha"/>
          <p:cNvCxnSpPr/>
          <p:nvPr/>
        </p:nvCxnSpPr>
        <p:spPr>
          <a:xfrm flipH="1">
            <a:off x="4644008" y="4617545"/>
            <a:ext cx="2160240" cy="0"/>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3" name="122 Conector recto de flecha"/>
          <p:cNvCxnSpPr/>
          <p:nvPr/>
        </p:nvCxnSpPr>
        <p:spPr>
          <a:xfrm>
            <a:off x="2875016" y="5301208"/>
            <a:ext cx="0" cy="432048"/>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6" name="57 Conector recto de flecha"/>
          <p:cNvCxnSpPr>
            <a:endCxn id="73" idx="1"/>
          </p:cNvCxnSpPr>
          <p:nvPr/>
        </p:nvCxnSpPr>
        <p:spPr>
          <a:xfrm>
            <a:off x="2975892" y="2085821"/>
            <a:ext cx="1182338" cy="1739"/>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7" name="51 Conector recto de flecha"/>
          <p:cNvCxnSpPr/>
          <p:nvPr/>
        </p:nvCxnSpPr>
        <p:spPr>
          <a:xfrm>
            <a:off x="7803142" y="3194392"/>
            <a:ext cx="9218" cy="666656"/>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32" name="95 Rectángulo"/>
          <p:cNvSpPr/>
          <p:nvPr/>
        </p:nvSpPr>
        <p:spPr>
          <a:xfrm>
            <a:off x="225662" y="6582544"/>
            <a:ext cx="9181019" cy="230832"/>
          </a:xfrm>
          <a:prstGeom prst="rect">
            <a:avLst/>
          </a:prstGeom>
        </p:spPr>
        <p:txBody>
          <a:bodyPr wrap="square">
            <a:spAutoFit/>
          </a:bodyPr>
          <a:lstStyle/>
          <a:p>
            <a:pPr marL="88900" algn="just"/>
            <a:r>
              <a:rPr lang="en-US" sz="900" dirty="0" smtClean="0">
                <a:latin typeface="Lucida Bright" panose="02040602050505020304" pitchFamily="18" charset="0"/>
              </a:rPr>
              <a:t>Nota: O cliente deve aguardar em fila no máximo 4 minutos e o funcionário deve realizar a transação em no máximo 2 minutos. </a:t>
            </a:r>
            <a:endParaRPr lang="es-MX" sz="900" dirty="0" smtClean="0">
              <a:latin typeface="Lucida Bright" panose="02040602050505020304" pitchFamily="18" charset="0"/>
            </a:endParaRPr>
          </a:p>
        </p:txBody>
      </p:sp>
      <p:sp>
        <p:nvSpPr>
          <p:cNvPr id="33" name="CaixaDeTexto 53"/>
          <p:cNvSpPr txBox="1"/>
          <p:nvPr/>
        </p:nvSpPr>
        <p:spPr>
          <a:xfrm>
            <a:off x="7305765" y="332237"/>
            <a:ext cx="1428596"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a:t>
            </a:r>
            <a:r>
              <a:rPr lang="pt-BR" sz="1300" b="1" dirty="0" smtClean="0"/>
              <a:t>1.4</a:t>
            </a:r>
            <a:endParaRPr lang="pt-BR" sz="1300" b="1" dirty="0"/>
          </a:p>
          <a:p>
            <a:r>
              <a:rPr lang="en-US" sz="1300" b="1" dirty="0" err="1" smtClean="0"/>
              <a:t>Novembro</a:t>
            </a:r>
            <a:r>
              <a:rPr lang="en-US" sz="1300" b="1" dirty="0" smtClean="0"/>
              <a:t>/2015</a:t>
            </a:r>
            <a:endParaRPr lang="pt-BR" sz="1300" b="1" dirty="0"/>
          </a:p>
        </p:txBody>
      </p:sp>
      <p:cxnSp>
        <p:nvCxnSpPr>
          <p:cNvPr id="35" name="Straight Arrow Connector 34"/>
          <p:cNvCxnSpPr/>
          <p:nvPr/>
        </p:nvCxnSpPr>
        <p:spPr>
          <a:xfrm flipH="1">
            <a:off x="2650034" y="2330532"/>
            <a:ext cx="1667880" cy="819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631625" y="3276002"/>
            <a:ext cx="5098891" cy="600164"/>
          </a:xfrm>
          <a:prstGeom prst="rect">
            <a:avLst/>
          </a:prstGeom>
          <a:noFill/>
        </p:spPr>
        <p:txBody>
          <a:bodyPr wrap="square" rtlCol="0">
            <a:spAutoFit/>
          </a:bodyPr>
          <a:lstStyle/>
          <a:p>
            <a:r>
              <a:rPr lang="en-US" sz="1100" dirty="0"/>
              <a:t>O </a:t>
            </a:r>
            <a:r>
              <a:rPr lang="en-US" sz="1100" dirty="0" err="1"/>
              <a:t>cliente</a:t>
            </a:r>
            <a:r>
              <a:rPr lang="en-US" sz="1100" dirty="0"/>
              <a:t> que </a:t>
            </a:r>
            <a:r>
              <a:rPr lang="en-US" sz="1100" dirty="0" err="1"/>
              <a:t>realizar</a:t>
            </a:r>
            <a:r>
              <a:rPr lang="en-US" sz="1100" dirty="0"/>
              <a:t> o </a:t>
            </a:r>
            <a:r>
              <a:rPr lang="en-US" sz="1100" dirty="0" err="1"/>
              <a:t>pagamento</a:t>
            </a:r>
            <a:r>
              <a:rPr lang="en-US" sz="1100" dirty="0"/>
              <a:t> com o </a:t>
            </a:r>
            <a:r>
              <a:rPr lang="en-US" sz="1100" dirty="0" err="1"/>
              <a:t>cartão</a:t>
            </a:r>
            <a:r>
              <a:rPr lang="en-US" sz="1100" dirty="0"/>
              <a:t> Santander Free e Select Elite (</a:t>
            </a:r>
            <a:r>
              <a:rPr lang="en-US" sz="1100" dirty="0" err="1"/>
              <a:t>sem</a:t>
            </a:r>
            <a:r>
              <a:rPr lang="en-US" sz="1100" dirty="0"/>
              <a:t> a </a:t>
            </a:r>
            <a:r>
              <a:rPr lang="en-US" sz="1100" dirty="0" err="1"/>
              <a:t>descrição</a:t>
            </a:r>
            <a:r>
              <a:rPr lang="en-US" sz="1100" dirty="0"/>
              <a:t> do </a:t>
            </a:r>
            <a:r>
              <a:rPr lang="en-US" sz="1100" dirty="0" err="1"/>
              <a:t>nome</a:t>
            </a:r>
            <a:r>
              <a:rPr lang="en-US" sz="1100" dirty="0"/>
              <a:t>), </a:t>
            </a:r>
            <a:r>
              <a:rPr lang="en-US" sz="1100" dirty="0" err="1"/>
              <a:t>está</a:t>
            </a:r>
            <a:r>
              <a:rPr lang="en-US" sz="1100" dirty="0"/>
              <a:t> </a:t>
            </a:r>
            <a:r>
              <a:rPr lang="en-US" sz="1100" dirty="0" err="1"/>
              <a:t>autorizado</a:t>
            </a:r>
            <a:r>
              <a:rPr lang="en-US" sz="1100" dirty="0"/>
              <a:t> a </a:t>
            </a:r>
            <a:r>
              <a:rPr lang="en-US" sz="1100" dirty="0" err="1" smtClean="0"/>
              <a:t>comprar</a:t>
            </a:r>
            <a:r>
              <a:rPr lang="en-US" sz="1100" dirty="0" smtClean="0"/>
              <a:t> Combo Santander </a:t>
            </a:r>
            <a:r>
              <a:rPr lang="en-US" sz="1100" dirty="0" err="1" smtClean="0"/>
              <a:t>mesmo</a:t>
            </a:r>
            <a:r>
              <a:rPr lang="en-US" sz="1100" dirty="0" smtClean="0"/>
              <a:t> </a:t>
            </a:r>
            <a:r>
              <a:rPr lang="en-US" sz="1100" dirty="0" err="1" smtClean="0"/>
              <a:t>sem</a:t>
            </a:r>
            <a:r>
              <a:rPr lang="en-US" sz="1100" dirty="0" smtClean="0"/>
              <a:t> o </a:t>
            </a:r>
            <a:r>
              <a:rPr lang="en-US" sz="1100" dirty="0" err="1" smtClean="0"/>
              <a:t>documento</a:t>
            </a:r>
            <a:r>
              <a:rPr lang="en-US" sz="1100" dirty="0" smtClean="0"/>
              <a:t> de </a:t>
            </a:r>
            <a:r>
              <a:rPr lang="en-US" sz="1100" dirty="0" err="1" smtClean="0"/>
              <a:t>identificação</a:t>
            </a:r>
            <a:r>
              <a:rPr lang="en-US" sz="1100" dirty="0" smtClean="0"/>
              <a:t>.</a:t>
            </a:r>
            <a:endParaRPr lang="pt-BR" sz="1100" dirty="0"/>
          </a:p>
        </p:txBody>
      </p:sp>
      <p:pic>
        <p:nvPicPr>
          <p:cNvPr id="37" name="Picture 36"/>
          <p:cNvPicPr>
            <a:picLocks noChangeAspect="1"/>
          </p:cNvPicPr>
          <p:nvPr/>
        </p:nvPicPr>
        <p:blipFill>
          <a:blip r:embed="rId7"/>
          <a:stretch>
            <a:fillRect/>
          </a:stretch>
        </p:blipFill>
        <p:spPr>
          <a:xfrm>
            <a:off x="1508633" y="3107735"/>
            <a:ext cx="1081708" cy="683989"/>
          </a:xfrm>
          <a:prstGeom prst="rect">
            <a:avLst/>
          </a:prstGeom>
        </p:spPr>
      </p:pic>
      <p:pic>
        <p:nvPicPr>
          <p:cNvPr id="38" name="Picture 37"/>
          <p:cNvPicPr>
            <a:picLocks noChangeAspect="1"/>
          </p:cNvPicPr>
          <p:nvPr/>
        </p:nvPicPr>
        <p:blipFill>
          <a:blip r:embed="rId8"/>
          <a:stretch>
            <a:fillRect/>
          </a:stretch>
        </p:blipFill>
        <p:spPr>
          <a:xfrm>
            <a:off x="371558" y="3107735"/>
            <a:ext cx="1107838" cy="683989"/>
          </a:xfrm>
          <a:prstGeom prst="rect">
            <a:avLst/>
          </a:prstGeom>
        </p:spPr>
      </p:pic>
    </p:spTree>
    <p:extLst>
      <p:ext uri="{BB962C8B-B14F-4D97-AF65-F5344CB8AC3E}">
        <p14:creationId xmlns:p14="http://schemas.microsoft.com/office/powerpoint/2010/main" val="2864340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MX" dirty="0" smtClean="0"/>
              <a:t>Técnicas de venda VIP</a:t>
            </a:r>
            <a:br>
              <a:rPr lang="es-MX" dirty="0" smtClean="0"/>
            </a:br>
            <a:r>
              <a:rPr lang="es-MX" sz="1200" dirty="0"/>
              <a:t>BRA-GR-TV-VIP-00</a:t>
            </a:r>
            <a:br>
              <a:rPr lang="es-MX" sz="1200" dirty="0"/>
            </a:br>
            <a:r>
              <a:rPr lang="es-MX" sz="1300" dirty="0" smtClean="0"/>
              <a:t>COFFEE TREE e CINE BAR</a:t>
            </a:r>
            <a:endParaRPr lang="es-MX" sz="1300" dirty="0"/>
          </a:p>
        </p:txBody>
      </p:sp>
      <p:sp>
        <p:nvSpPr>
          <p:cNvPr id="126" name="Conector 29"/>
          <p:cNvSpPr/>
          <p:nvPr/>
        </p:nvSpPr>
        <p:spPr>
          <a:xfrm>
            <a:off x="88183" y="1831000"/>
            <a:ext cx="457200" cy="457200"/>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cxnSp>
        <p:nvCxnSpPr>
          <p:cNvPr id="127" name="Conector recto de flecha 31"/>
          <p:cNvCxnSpPr>
            <a:stCxn id="126" idx="6"/>
            <a:endCxn id="133" idx="1"/>
          </p:cNvCxnSpPr>
          <p:nvPr/>
        </p:nvCxnSpPr>
        <p:spPr>
          <a:xfrm>
            <a:off x="545383" y="2059600"/>
            <a:ext cx="221634" cy="0"/>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8" name="Conector recto de flecha 32"/>
          <p:cNvCxnSpPr>
            <a:stCxn id="133" idx="3"/>
          </p:cNvCxnSpPr>
          <p:nvPr/>
        </p:nvCxnSpPr>
        <p:spPr>
          <a:xfrm>
            <a:off x="2655252" y="2059600"/>
            <a:ext cx="822859" cy="0"/>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9" name="Conector recto de flecha 33"/>
          <p:cNvCxnSpPr>
            <a:stCxn id="132" idx="3"/>
            <a:endCxn id="141" idx="1"/>
          </p:cNvCxnSpPr>
          <p:nvPr/>
        </p:nvCxnSpPr>
        <p:spPr>
          <a:xfrm>
            <a:off x="4325436" y="2059600"/>
            <a:ext cx="750620" cy="1"/>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0" name="CuadroTexto 42"/>
          <p:cNvSpPr txBox="1"/>
          <p:nvPr/>
        </p:nvSpPr>
        <p:spPr>
          <a:xfrm>
            <a:off x="2891388" y="2411596"/>
            <a:ext cx="1071012" cy="369332"/>
          </a:xfrm>
          <a:prstGeom prst="rect">
            <a:avLst/>
          </a:prstGeom>
          <a:noFill/>
          <a:ln>
            <a:noFill/>
          </a:ln>
        </p:spPr>
        <p:txBody>
          <a:bodyPr wrap="square" rtlCol="0">
            <a:spAutoFit/>
          </a:bodyPr>
          <a:lstStyle/>
          <a:p>
            <a:pPr algn="ctr"/>
            <a:r>
              <a:rPr lang="es-MX" sz="900" dirty="0" smtClean="0">
                <a:latin typeface="Lucida Bright" panose="02040602050505020304" pitchFamily="18" charset="0"/>
              </a:rPr>
              <a:t>Sim  há promoção(ões)</a:t>
            </a:r>
          </a:p>
        </p:txBody>
      </p:sp>
      <p:sp>
        <p:nvSpPr>
          <p:cNvPr id="131" name="Rectángulo redondeado 7"/>
          <p:cNvSpPr/>
          <p:nvPr/>
        </p:nvSpPr>
        <p:spPr>
          <a:xfrm>
            <a:off x="2713741" y="3116797"/>
            <a:ext cx="2578339" cy="14643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ES" sz="1000" dirty="0" smtClean="0">
              <a:solidFill>
                <a:schemeClr val="tx1"/>
              </a:solidFill>
              <a:latin typeface="Lucida Bright" panose="02040602050505020304" pitchFamily="18" charset="0"/>
            </a:endParaRPr>
          </a:p>
        </p:txBody>
      </p:sp>
      <p:sp>
        <p:nvSpPr>
          <p:cNvPr id="132" name="Decisión 30"/>
          <p:cNvSpPr/>
          <p:nvPr/>
        </p:nvSpPr>
        <p:spPr>
          <a:xfrm>
            <a:off x="3478111" y="1775746"/>
            <a:ext cx="847325" cy="567708"/>
          </a:xfrm>
          <a:prstGeom prst="flowChartDecis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X</a:t>
            </a:r>
            <a:endParaRPr lang="es-MX" b="1" dirty="0">
              <a:solidFill>
                <a:schemeClr val="tx1"/>
              </a:solidFill>
            </a:endParaRPr>
          </a:p>
        </p:txBody>
      </p:sp>
      <p:sp>
        <p:nvSpPr>
          <p:cNvPr id="133" name="Rectángulo redondeado 5"/>
          <p:cNvSpPr/>
          <p:nvPr/>
        </p:nvSpPr>
        <p:spPr>
          <a:xfrm>
            <a:off x="767017" y="878237"/>
            <a:ext cx="1888235" cy="236272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MX" sz="800" dirty="0" smtClean="0">
              <a:solidFill>
                <a:schemeClr val="tx1"/>
              </a:solidFill>
              <a:latin typeface="Lucida Bright" panose="02040602050505020304" pitchFamily="18" charset="0"/>
            </a:endParaRPr>
          </a:p>
        </p:txBody>
      </p:sp>
      <p:cxnSp>
        <p:nvCxnSpPr>
          <p:cNvPr id="134" name="Conector recto de flecha 33"/>
          <p:cNvCxnSpPr>
            <a:stCxn id="132" idx="2"/>
          </p:cNvCxnSpPr>
          <p:nvPr/>
        </p:nvCxnSpPr>
        <p:spPr>
          <a:xfrm flipH="1">
            <a:off x="3893542" y="2343454"/>
            <a:ext cx="8232" cy="773343"/>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9" name="Conector angular 34"/>
          <p:cNvCxnSpPr>
            <a:stCxn id="131" idx="3"/>
            <a:endCxn id="141" idx="2"/>
          </p:cNvCxnSpPr>
          <p:nvPr/>
        </p:nvCxnSpPr>
        <p:spPr>
          <a:xfrm flipV="1">
            <a:off x="5292080" y="2778902"/>
            <a:ext cx="655737" cy="1070061"/>
          </a:xfrm>
          <a:prstGeom prst="bentConnector2">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1" name="Rectángulo redondeado 7"/>
          <p:cNvSpPr/>
          <p:nvPr/>
        </p:nvSpPr>
        <p:spPr>
          <a:xfrm>
            <a:off x="5076056" y="1340299"/>
            <a:ext cx="1743522" cy="143860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MX" sz="900" dirty="0">
              <a:solidFill>
                <a:schemeClr val="tx1"/>
              </a:solidFill>
              <a:latin typeface="Lucida Bright" panose="02040602050505020304" pitchFamily="18" charset="0"/>
            </a:endParaRPr>
          </a:p>
        </p:txBody>
      </p:sp>
      <p:sp>
        <p:nvSpPr>
          <p:cNvPr id="142" name="CuadroTexto 42"/>
          <p:cNvSpPr txBox="1"/>
          <p:nvPr/>
        </p:nvSpPr>
        <p:spPr>
          <a:xfrm>
            <a:off x="4067944" y="1556792"/>
            <a:ext cx="1071012" cy="369332"/>
          </a:xfrm>
          <a:prstGeom prst="rect">
            <a:avLst/>
          </a:prstGeom>
          <a:noFill/>
          <a:ln>
            <a:noFill/>
          </a:ln>
        </p:spPr>
        <p:txBody>
          <a:bodyPr wrap="square" rtlCol="0">
            <a:spAutoFit/>
          </a:bodyPr>
          <a:lstStyle/>
          <a:p>
            <a:pPr algn="ctr"/>
            <a:r>
              <a:rPr lang="es-MX" sz="900" dirty="0" smtClean="0">
                <a:latin typeface="Lucida Bright" panose="02040602050505020304" pitchFamily="18" charset="0"/>
              </a:rPr>
              <a:t>Não há promoçãoõ(es)</a:t>
            </a:r>
          </a:p>
        </p:txBody>
      </p:sp>
      <p:sp>
        <p:nvSpPr>
          <p:cNvPr id="143" name="Rectángulo redondeado 7"/>
          <p:cNvSpPr/>
          <p:nvPr/>
        </p:nvSpPr>
        <p:spPr>
          <a:xfrm>
            <a:off x="7186107" y="1268760"/>
            <a:ext cx="1850389" cy="157240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ES" sz="900" u="sng" dirty="0">
              <a:solidFill>
                <a:schemeClr val="tx1"/>
              </a:solidFill>
              <a:latin typeface="Lucida Bright" panose="02040602050505020304" pitchFamily="18" charset="0"/>
            </a:endParaRPr>
          </a:p>
        </p:txBody>
      </p:sp>
      <p:cxnSp>
        <p:nvCxnSpPr>
          <p:cNvPr id="144" name="Conector recto de flecha 33"/>
          <p:cNvCxnSpPr>
            <a:stCxn id="141" idx="3"/>
            <a:endCxn id="143" idx="1"/>
          </p:cNvCxnSpPr>
          <p:nvPr/>
        </p:nvCxnSpPr>
        <p:spPr>
          <a:xfrm flipV="1">
            <a:off x="6819578" y="2054961"/>
            <a:ext cx="366529" cy="4640"/>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2" name="Rectángulo redondeado 7"/>
          <p:cNvSpPr/>
          <p:nvPr/>
        </p:nvSpPr>
        <p:spPr>
          <a:xfrm>
            <a:off x="6819578" y="5435601"/>
            <a:ext cx="2150056" cy="114484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ES" sz="900" dirty="0">
              <a:solidFill>
                <a:schemeClr val="tx1"/>
              </a:solidFill>
              <a:latin typeface="Lucida Bright" panose="02040602050505020304" pitchFamily="18" charset="0"/>
            </a:endParaRPr>
          </a:p>
        </p:txBody>
      </p:sp>
      <p:cxnSp>
        <p:nvCxnSpPr>
          <p:cNvPr id="173" name="Conector recto de flecha 33"/>
          <p:cNvCxnSpPr/>
          <p:nvPr/>
        </p:nvCxnSpPr>
        <p:spPr>
          <a:xfrm flipH="1" flipV="1">
            <a:off x="4073090" y="6008024"/>
            <a:ext cx="498910" cy="1"/>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0" name="Rectángulo redondeado 7"/>
          <p:cNvSpPr/>
          <p:nvPr/>
        </p:nvSpPr>
        <p:spPr>
          <a:xfrm>
            <a:off x="1333321" y="5295516"/>
            <a:ext cx="2739769" cy="146090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MX" sz="900" dirty="0" smtClean="0">
              <a:solidFill>
                <a:schemeClr val="tx1"/>
              </a:solidFill>
              <a:latin typeface="Lucida Bright" panose="02040602050505020304" pitchFamily="18" charset="0"/>
            </a:endParaRPr>
          </a:p>
        </p:txBody>
      </p:sp>
      <p:sp>
        <p:nvSpPr>
          <p:cNvPr id="191" name="96 Rectángulo"/>
          <p:cNvSpPr/>
          <p:nvPr/>
        </p:nvSpPr>
        <p:spPr>
          <a:xfrm>
            <a:off x="1331640" y="5445224"/>
            <a:ext cx="2461863" cy="1338828"/>
          </a:xfrm>
          <a:prstGeom prst="rect">
            <a:avLst/>
          </a:prstGeom>
        </p:spPr>
        <p:txBody>
          <a:bodyPr wrap="square">
            <a:spAutoFit/>
          </a:bodyPr>
          <a:lstStyle/>
          <a:p>
            <a:pPr algn="just"/>
            <a:r>
              <a:rPr lang="es-MX" sz="900" dirty="0" smtClean="0">
                <a:latin typeface="Lucida Bright" panose="02040602050505020304" pitchFamily="18" charset="0"/>
              </a:rPr>
              <a:t>Providenciar o pedido de </a:t>
            </a:r>
          </a:p>
          <a:p>
            <a:pPr algn="just"/>
            <a:r>
              <a:rPr lang="es-MX" sz="900" dirty="0" smtClean="0">
                <a:latin typeface="Lucida Bright" panose="02040602050505020304" pitchFamily="18" charset="0"/>
              </a:rPr>
              <a:t>acordo com a sequ</a:t>
            </a:r>
            <a:r>
              <a:rPr lang="pt-BR" sz="900" dirty="0" smtClean="0">
                <a:latin typeface="Lucida Bright" panose="02040602050505020304" pitchFamily="18" charset="0"/>
              </a:rPr>
              <a:t>ência</a:t>
            </a:r>
            <a:r>
              <a:rPr lang="es-MX" sz="900" dirty="0" smtClean="0">
                <a:latin typeface="Lucida Bright" panose="02040602050505020304" pitchFamily="18" charset="0"/>
              </a:rPr>
              <a:t>:</a:t>
            </a:r>
            <a:endParaRPr lang="es-MX" sz="900" dirty="0">
              <a:latin typeface="Lucida Bright" panose="02040602050505020304" pitchFamily="18" charset="0"/>
            </a:endParaRPr>
          </a:p>
          <a:p>
            <a:pPr marL="95250" algn="just">
              <a:buFont typeface="+mj-lt"/>
              <a:buAutoNum type="arabicPeriod"/>
            </a:pPr>
            <a:r>
              <a:rPr lang="es-MX" sz="900" dirty="0" smtClean="0">
                <a:latin typeface="Lucida Bright" panose="02040602050505020304" pitchFamily="18" charset="0"/>
              </a:rPr>
              <a:t> Refrigerantes e</a:t>
            </a:r>
            <a:r>
              <a:rPr lang="en-US" sz="900" dirty="0" smtClean="0">
                <a:latin typeface="Lucida Bright" panose="02040602050505020304" pitchFamily="18" charset="0"/>
              </a:rPr>
              <a:t>/ou </a:t>
            </a:r>
            <a:r>
              <a:rPr lang="es-MX" sz="900" dirty="0" smtClean="0">
                <a:latin typeface="Lucida Bright" panose="02040602050505020304" pitchFamily="18" charset="0"/>
              </a:rPr>
              <a:t>sucos </a:t>
            </a:r>
          </a:p>
          <a:p>
            <a:pPr marL="95250" algn="just">
              <a:buFont typeface="+mj-lt"/>
              <a:buAutoNum type="arabicPeriod"/>
            </a:pPr>
            <a:r>
              <a:rPr lang="es-MX" sz="900" dirty="0">
                <a:latin typeface="Lucida Bright" panose="02040602050505020304" pitchFamily="18" charset="0"/>
              </a:rPr>
              <a:t> </a:t>
            </a:r>
            <a:r>
              <a:rPr lang="es-MX" sz="900" dirty="0" smtClean="0">
                <a:latin typeface="Lucida Bright" panose="02040602050505020304" pitchFamily="18" charset="0"/>
              </a:rPr>
              <a:t>Chocolate e/ou caf</a:t>
            </a:r>
            <a:r>
              <a:rPr lang="pt-BR" sz="900" dirty="0">
                <a:latin typeface="Lucida Bright" panose="02040602050505020304" pitchFamily="18" charset="0"/>
              </a:rPr>
              <a:t>é</a:t>
            </a:r>
            <a:endParaRPr lang="es-MX" sz="900" dirty="0">
              <a:latin typeface="Lucida Bright" panose="02040602050505020304" pitchFamily="18" charset="0"/>
            </a:endParaRPr>
          </a:p>
          <a:p>
            <a:pPr marL="95250" algn="just">
              <a:buFont typeface="+mj-lt"/>
              <a:buAutoNum type="arabicPeriod"/>
            </a:pPr>
            <a:r>
              <a:rPr lang="es-MX" sz="900" dirty="0" smtClean="0">
                <a:latin typeface="Lucida Bright" panose="02040602050505020304" pitchFamily="18" charset="0"/>
              </a:rPr>
              <a:t> Doces</a:t>
            </a:r>
          </a:p>
          <a:p>
            <a:pPr marL="95250" algn="just">
              <a:buFont typeface="+mj-lt"/>
              <a:buAutoNum type="arabicPeriod"/>
            </a:pPr>
            <a:r>
              <a:rPr lang="es-MX" sz="900" dirty="0">
                <a:latin typeface="Lucida Bright" panose="02040602050505020304" pitchFamily="18" charset="0"/>
              </a:rPr>
              <a:t> </a:t>
            </a:r>
            <a:r>
              <a:rPr lang="es-MX" sz="900" dirty="0" smtClean="0">
                <a:latin typeface="Lucida Bright" panose="02040602050505020304" pitchFamily="18" charset="0"/>
              </a:rPr>
              <a:t>Salgados</a:t>
            </a:r>
          </a:p>
          <a:p>
            <a:pPr marL="95250" algn="just"/>
            <a:endParaRPr lang="es-MX" sz="900" dirty="0">
              <a:latin typeface="Lucida Bright" panose="02040602050505020304" pitchFamily="18" charset="0"/>
            </a:endParaRPr>
          </a:p>
          <a:p>
            <a:pPr marL="95250" algn="just"/>
            <a:r>
              <a:rPr lang="es-MX" sz="900" dirty="0" smtClean="0">
                <a:latin typeface="Lucida Bright" panose="02040602050505020304" pitchFamily="18" charset="0"/>
              </a:rPr>
              <a:t>Nota: Esse procedimento se aplica apenas ao Coffee Tree.</a:t>
            </a:r>
          </a:p>
        </p:txBody>
      </p:sp>
      <p:pic>
        <p:nvPicPr>
          <p:cNvPr id="58" name="Imagem 57"/>
          <p:cNvPicPr>
            <a:picLocks noChangeAspect="1"/>
          </p:cNvPicPr>
          <p:nvPr/>
        </p:nvPicPr>
        <p:blipFill>
          <a:blip r:embed="rId2"/>
          <a:stretch>
            <a:fillRect/>
          </a:stretch>
        </p:blipFill>
        <p:spPr>
          <a:xfrm>
            <a:off x="7530987" y="5500474"/>
            <a:ext cx="808459" cy="482662"/>
          </a:xfrm>
          <a:prstGeom prst="rect">
            <a:avLst/>
          </a:prstGeom>
        </p:spPr>
      </p:pic>
      <p:pic>
        <p:nvPicPr>
          <p:cNvPr id="62" name="Picture 2"/>
          <p:cNvPicPr>
            <a:picLocks noChangeAspect="1" noChangeArrowheads="1"/>
          </p:cNvPicPr>
          <p:nvPr/>
        </p:nvPicPr>
        <p:blipFill>
          <a:blip r:embed="rId3" cstate="email"/>
          <a:srcRect/>
          <a:stretch>
            <a:fillRect/>
          </a:stretch>
        </p:blipFill>
        <p:spPr bwMode="auto">
          <a:xfrm>
            <a:off x="1176165" y="1700808"/>
            <a:ext cx="920022" cy="606375"/>
          </a:xfrm>
          <a:prstGeom prst="rect">
            <a:avLst/>
          </a:prstGeom>
          <a:noFill/>
          <a:ln w="9525">
            <a:noFill/>
            <a:miter lim="800000"/>
            <a:headEnd/>
            <a:tailEnd/>
          </a:ln>
        </p:spPr>
      </p:pic>
      <p:pic>
        <p:nvPicPr>
          <p:cNvPr id="63" name="Picture 2"/>
          <p:cNvPicPr>
            <a:picLocks noChangeAspect="1" noChangeArrowheads="1"/>
          </p:cNvPicPr>
          <p:nvPr/>
        </p:nvPicPr>
        <p:blipFill>
          <a:blip r:embed="rId3" cstate="email"/>
          <a:srcRect/>
          <a:stretch>
            <a:fillRect/>
          </a:stretch>
        </p:blipFill>
        <p:spPr bwMode="auto">
          <a:xfrm>
            <a:off x="5508104" y="1527812"/>
            <a:ext cx="920022" cy="606375"/>
          </a:xfrm>
          <a:prstGeom prst="rect">
            <a:avLst/>
          </a:prstGeom>
          <a:noFill/>
          <a:ln w="9525">
            <a:noFill/>
            <a:miter lim="800000"/>
            <a:headEnd/>
            <a:tailEnd/>
          </a:ln>
        </p:spPr>
      </p:pic>
      <p:pic>
        <p:nvPicPr>
          <p:cNvPr id="65" name="Picture 2"/>
          <p:cNvPicPr>
            <a:picLocks noChangeAspect="1" noChangeArrowheads="1"/>
          </p:cNvPicPr>
          <p:nvPr/>
        </p:nvPicPr>
        <p:blipFill>
          <a:blip r:embed="rId3" cstate="email"/>
          <a:srcRect/>
          <a:stretch>
            <a:fillRect/>
          </a:stretch>
        </p:blipFill>
        <p:spPr bwMode="auto">
          <a:xfrm>
            <a:off x="3435954" y="3166864"/>
            <a:ext cx="920022" cy="606375"/>
          </a:xfrm>
          <a:prstGeom prst="rect">
            <a:avLst/>
          </a:prstGeom>
          <a:noFill/>
          <a:ln w="9525">
            <a:noFill/>
            <a:miter lim="800000"/>
            <a:headEnd/>
            <a:tailEnd/>
          </a:ln>
        </p:spPr>
      </p:pic>
      <p:pic>
        <p:nvPicPr>
          <p:cNvPr id="57" name="Picture 4"/>
          <p:cNvPicPr>
            <a:picLocks noChangeAspect="1" noChangeArrowheads="1"/>
          </p:cNvPicPr>
          <p:nvPr/>
        </p:nvPicPr>
        <p:blipFill>
          <a:blip r:embed="rId4" cstate="email"/>
          <a:srcRect/>
          <a:stretch>
            <a:fillRect/>
          </a:stretch>
        </p:blipFill>
        <p:spPr bwMode="auto">
          <a:xfrm>
            <a:off x="7538526" y="1340768"/>
            <a:ext cx="1065922" cy="829169"/>
          </a:xfrm>
          <a:prstGeom prst="rect">
            <a:avLst/>
          </a:prstGeom>
          <a:noFill/>
          <a:ln w="9525">
            <a:noFill/>
            <a:miter lim="800000"/>
            <a:headEnd/>
            <a:tailEnd/>
          </a:ln>
        </p:spPr>
      </p:pic>
      <p:sp>
        <p:nvSpPr>
          <p:cNvPr id="67" name="54 CuadroTexto"/>
          <p:cNvSpPr txBox="1"/>
          <p:nvPr/>
        </p:nvSpPr>
        <p:spPr>
          <a:xfrm>
            <a:off x="885840" y="908720"/>
            <a:ext cx="2173992" cy="584775"/>
          </a:xfrm>
          <a:prstGeom prst="rect">
            <a:avLst/>
          </a:prstGeom>
          <a:noFill/>
        </p:spPr>
        <p:txBody>
          <a:bodyPr wrap="square" rtlCol="0">
            <a:spAutoFit/>
          </a:bodyPr>
          <a:lstStyle/>
          <a:p>
            <a:pPr algn="just"/>
            <a:r>
              <a:rPr lang="es-ES" sz="800" dirty="0">
                <a:latin typeface="Lucida Bright" panose="02040602050505020304" pitchFamily="18" charset="0"/>
              </a:rPr>
              <a:t>Dizer: </a:t>
            </a:r>
            <a:r>
              <a:rPr lang="es-ES" sz="800" b="1" dirty="0">
                <a:latin typeface="Lucida Bright" panose="02040602050505020304" pitchFamily="18" charset="0"/>
              </a:rPr>
              <a:t>“Bom dia, tarde ou </a:t>
            </a:r>
            <a:endParaRPr lang="es-ES" sz="800" b="1" dirty="0" smtClean="0">
              <a:latin typeface="Lucida Bright" panose="02040602050505020304" pitchFamily="18" charset="0"/>
            </a:endParaRPr>
          </a:p>
          <a:p>
            <a:pPr algn="just"/>
            <a:r>
              <a:rPr lang="es-ES" sz="800" b="1" dirty="0" smtClean="0">
                <a:latin typeface="Lucida Bright" panose="02040602050505020304" pitchFamily="18" charset="0"/>
              </a:rPr>
              <a:t>noite</a:t>
            </a:r>
            <a:r>
              <a:rPr lang="es-ES" sz="800" b="1" dirty="0">
                <a:latin typeface="Lucida Bright" panose="02040602050505020304" pitchFamily="18" charset="0"/>
              </a:rPr>
              <a:t>. Bem vindo(a) a </a:t>
            </a:r>
            <a:endParaRPr lang="es-ES" sz="800" b="1" dirty="0" smtClean="0">
              <a:latin typeface="Lucida Bright" panose="02040602050505020304" pitchFamily="18" charset="0"/>
            </a:endParaRPr>
          </a:p>
          <a:p>
            <a:pPr algn="just"/>
            <a:r>
              <a:rPr lang="es-ES" sz="800" b="1" dirty="0" smtClean="0">
                <a:latin typeface="Lucida Bright" panose="02040602050505020304" pitchFamily="18" charset="0"/>
              </a:rPr>
              <a:t>Cinépolis</a:t>
            </a:r>
            <a:r>
              <a:rPr lang="es-ES" sz="800" b="1" dirty="0">
                <a:latin typeface="Lucida Bright" panose="02040602050505020304" pitchFamily="18" charset="0"/>
              </a:rPr>
              <a:t>”, </a:t>
            </a:r>
            <a:r>
              <a:rPr lang="es-ES" sz="800" dirty="0">
                <a:latin typeface="Lucida Bright" panose="02040602050505020304" pitchFamily="18" charset="0"/>
              </a:rPr>
              <a:t>fazendo contato </a:t>
            </a:r>
            <a:endParaRPr lang="es-ES" sz="800" dirty="0" smtClean="0">
              <a:latin typeface="Lucida Bright" panose="02040602050505020304" pitchFamily="18" charset="0"/>
            </a:endParaRPr>
          </a:p>
          <a:p>
            <a:pPr algn="just"/>
            <a:r>
              <a:rPr lang="es-ES" sz="800" dirty="0" smtClean="0">
                <a:latin typeface="Lucida Bright" panose="02040602050505020304" pitchFamily="18" charset="0"/>
              </a:rPr>
              <a:t>visual </a:t>
            </a:r>
            <a:r>
              <a:rPr lang="es-ES" sz="800" dirty="0">
                <a:latin typeface="Lucida Bright" panose="02040602050505020304" pitchFamily="18" charset="0"/>
              </a:rPr>
              <a:t>com o cliente e sorrindo.</a:t>
            </a:r>
          </a:p>
        </p:txBody>
      </p:sp>
      <p:sp>
        <p:nvSpPr>
          <p:cNvPr id="68" name="54 CuadroTexto"/>
          <p:cNvSpPr txBox="1"/>
          <p:nvPr/>
        </p:nvSpPr>
        <p:spPr>
          <a:xfrm>
            <a:off x="827584" y="2381979"/>
            <a:ext cx="2173992" cy="830997"/>
          </a:xfrm>
          <a:prstGeom prst="rect">
            <a:avLst/>
          </a:prstGeom>
          <a:noFill/>
        </p:spPr>
        <p:txBody>
          <a:bodyPr wrap="square" rtlCol="0">
            <a:spAutoFit/>
          </a:bodyPr>
          <a:lstStyle/>
          <a:p>
            <a:pPr algn="just"/>
            <a:r>
              <a:rPr lang="es-MX" sz="800" dirty="0">
                <a:latin typeface="Lucida Bright" panose="02040602050505020304" pitchFamily="18" charset="0"/>
              </a:rPr>
              <a:t>Nota: Caso não haja sistema </a:t>
            </a:r>
            <a:endParaRPr lang="es-MX" sz="800" dirty="0" smtClean="0">
              <a:latin typeface="Lucida Bright" panose="02040602050505020304" pitchFamily="18" charset="0"/>
            </a:endParaRPr>
          </a:p>
          <a:p>
            <a:pPr algn="just"/>
            <a:r>
              <a:rPr lang="es-MX" sz="800" dirty="0" smtClean="0">
                <a:latin typeface="Lucida Bright" panose="02040602050505020304" pitchFamily="18" charset="0"/>
              </a:rPr>
              <a:t>para </a:t>
            </a:r>
            <a:r>
              <a:rPr lang="es-MX" sz="800" dirty="0">
                <a:latin typeface="Lucida Bright" panose="02040602050505020304" pitchFamily="18" charset="0"/>
              </a:rPr>
              <a:t>cobrar com cartão de </a:t>
            </a:r>
            <a:endParaRPr lang="es-MX" sz="800" dirty="0" smtClean="0">
              <a:latin typeface="Lucida Bright" panose="02040602050505020304" pitchFamily="18" charset="0"/>
            </a:endParaRPr>
          </a:p>
          <a:p>
            <a:pPr algn="just"/>
            <a:r>
              <a:rPr lang="es-MX" sz="800" dirty="0" smtClean="0">
                <a:latin typeface="Lucida Bright" panose="02040602050505020304" pitchFamily="18" charset="0"/>
              </a:rPr>
              <a:t>crédito </a:t>
            </a:r>
            <a:r>
              <a:rPr lang="es-MX" sz="800" dirty="0">
                <a:latin typeface="Lucida Bright" panose="02040602050505020304" pitchFamily="18" charset="0"/>
              </a:rPr>
              <a:t>ou débito, dizer: </a:t>
            </a:r>
            <a:r>
              <a:rPr lang="es-MX" sz="800" b="1" dirty="0">
                <a:latin typeface="Lucida Bright" panose="02040602050505020304" pitchFamily="18" charset="0"/>
              </a:rPr>
              <a:t>“No </a:t>
            </a:r>
            <a:endParaRPr lang="es-MX" sz="800" b="1" dirty="0" smtClean="0">
              <a:latin typeface="Lucida Bright" panose="02040602050505020304" pitchFamily="18" charset="0"/>
            </a:endParaRPr>
          </a:p>
          <a:p>
            <a:pPr algn="just"/>
            <a:r>
              <a:rPr lang="es-MX" sz="800" b="1" dirty="0" smtClean="0">
                <a:latin typeface="Lucida Bright" panose="02040602050505020304" pitchFamily="18" charset="0"/>
              </a:rPr>
              <a:t>momento </a:t>
            </a:r>
            <a:r>
              <a:rPr lang="es-MX" sz="800" b="1" dirty="0">
                <a:latin typeface="Lucida Bright" panose="02040602050505020304" pitchFamily="18" charset="0"/>
              </a:rPr>
              <a:t>Sr(a), só estamos </a:t>
            </a:r>
            <a:endParaRPr lang="es-MX" sz="800" b="1" dirty="0" smtClean="0">
              <a:latin typeface="Lucida Bright" panose="02040602050505020304" pitchFamily="18" charset="0"/>
            </a:endParaRPr>
          </a:p>
          <a:p>
            <a:pPr algn="just"/>
            <a:r>
              <a:rPr lang="es-MX" sz="800" b="1" dirty="0">
                <a:latin typeface="Lucida Bright" panose="02040602050505020304" pitchFamily="18" charset="0"/>
              </a:rPr>
              <a:t>aceitando pagamento em </a:t>
            </a:r>
            <a:endParaRPr lang="es-MX" sz="800" b="1" dirty="0" smtClean="0">
              <a:latin typeface="Lucida Bright" panose="02040602050505020304" pitchFamily="18" charset="0"/>
            </a:endParaRPr>
          </a:p>
          <a:p>
            <a:pPr algn="just"/>
            <a:r>
              <a:rPr lang="es-MX" sz="800" b="1" dirty="0" smtClean="0">
                <a:latin typeface="Lucida Bright" panose="02040602050505020304" pitchFamily="18" charset="0"/>
              </a:rPr>
              <a:t>dinheiro</a:t>
            </a:r>
            <a:r>
              <a:rPr lang="es-MX" sz="800" b="1" dirty="0">
                <a:latin typeface="Lucida Bright" panose="02040602050505020304" pitchFamily="18" charset="0"/>
              </a:rPr>
              <a:t>.”</a:t>
            </a:r>
            <a:r>
              <a:rPr lang="es-MX" sz="800" dirty="0">
                <a:latin typeface="Lucida Bright" panose="02040602050505020304" pitchFamily="18" charset="0"/>
              </a:rPr>
              <a:t>.</a:t>
            </a:r>
          </a:p>
        </p:txBody>
      </p:sp>
      <p:sp>
        <p:nvSpPr>
          <p:cNvPr id="71" name="184 CuadroTexto"/>
          <p:cNvSpPr txBox="1"/>
          <p:nvPr/>
        </p:nvSpPr>
        <p:spPr>
          <a:xfrm>
            <a:off x="5076056" y="2154922"/>
            <a:ext cx="1719379" cy="530915"/>
          </a:xfrm>
          <a:prstGeom prst="rect">
            <a:avLst/>
          </a:prstGeom>
          <a:noFill/>
        </p:spPr>
        <p:txBody>
          <a:bodyPr wrap="square" rtlCol="0">
            <a:spAutoFit/>
          </a:bodyPr>
          <a:lstStyle/>
          <a:p>
            <a:pPr algn="just"/>
            <a:r>
              <a:rPr lang="es-MX" sz="950" dirty="0" smtClean="0">
                <a:latin typeface="Lucida Bright" panose="02040602050505020304" pitchFamily="18" charset="0"/>
              </a:rPr>
              <a:t>Dizer</a:t>
            </a:r>
            <a:r>
              <a:rPr lang="pt-BR" sz="950" dirty="0" smtClean="0">
                <a:latin typeface="Lucida Bright" panose="02040602050505020304" pitchFamily="18" charset="0"/>
              </a:rPr>
              <a:t>: </a:t>
            </a:r>
            <a:r>
              <a:rPr lang="pt-BR" sz="950" b="1" dirty="0" smtClean="0">
                <a:latin typeface="Lucida Bright" panose="02040602050505020304" pitchFamily="18" charset="0"/>
              </a:rPr>
              <a:t>CPF na nota Sr(a)</a:t>
            </a:r>
            <a:r>
              <a:rPr lang="en-US" sz="950" b="1" dirty="0" smtClean="0">
                <a:latin typeface="Lucida Bright" panose="02040602050505020304" pitchFamily="18" charset="0"/>
              </a:rPr>
              <a:t>? (válido apenas para o estado de SP).</a:t>
            </a:r>
            <a:endParaRPr lang="es-MX" sz="950" b="1" dirty="0">
              <a:latin typeface="Lucida Bright" panose="02040602050505020304" pitchFamily="18" charset="0"/>
            </a:endParaRPr>
          </a:p>
        </p:txBody>
      </p:sp>
      <p:sp>
        <p:nvSpPr>
          <p:cNvPr id="72" name="Rectángulo redondeado 7"/>
          <p:cNvSpPr/>
          <p:nvPr/>
        </p:nvSpPr>
        <p:spPr>
          <a:xfrm>
            <a:off x="7186107" y="3501008"/>
            <a:ext cx="1850389" cy="157240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MX" sz="900" dirty="0">
                <a:solidFill>
                  <a:schemeClr val="tx1"/>
                </a:solidFill>
                <a:latin typeface="Lucida Bright" panose="02040602050505020304" pitchFamily="18" charset="0"/>
              </a:rPr>
              <a:t>Maximizar </a:t>
            </a:r>
            <a:r>
              <a:rPr lang="es-MX" sz="900" dirty="0" smtClean="0">
                <a:solidFill>
                  <a:schemeClr val="tx1"/>
                </a:solidFill>
                <a:latin typeface="Lucida Bright" panose="02040602050505020304" pitchFamily="18" charset="0"/>
              </a:rPr>
              <a:t>o pedido como indicado no  </a:t>
            </a:r>
            <a:r>
              <a:rPr lang="es-MX" sz="900" u="sng" dirty="0" smtClean="0">
                <a:solidFill>
                  <a:schemeClr val="tx1"/>
                </a:solidFill>
                <a:latin typeface="Lucida Bright" panose="02040602050505020304" pitchFamily="18" charset="0"/>
              </a:rPr>
              <a:t>Apoio </a:t>
            </a:r>
            <a:r>
              <a:rPr lang="es-MX" sz="900" u="sng" dirty="0">
                <a:solidFill>
                  <a:schemeClr val="tx1"/>
                </a:solidFill>
                <a:latin typeface="Lucida Bright" panose="02040602050505020304" pitchFamily="18" charset="0"/>
              </a:rPr>
              <a:t>de </a:t>
            </a:r>
            <a:r>
              <a:rPr lang="es-MX" sz="900" u="sng" dirty="0" smtClean="0">
                <a:solidFill>
                  <a:schemeClr val="tx1"/>
                </a:solidFill>
                <a:latin typeface="Lucida Bright" panose="02040602050505020304" pitchFamily="18" charset="0"/>
              </a:rPr>
              <a:t>maximização VIP</a:t>
            </a:r>
            <a:endParaRPr lang="es-ES" sz="900" u="sng" dirty="0">
              <a:solidFill>
                <a:schemeClr val="tx1"/>
              </a:solidFill>
              <a:latin typeface="Lucida Bright" panose="02040602050505020304" pitchFamily="18" charset="0"/>
            </a:endParaRPr>
          </a:p>
        </p:txBody>
      </p:sp>
      <p:sp>
        <p:nvSpPr>
          <p:cNvPr id="74" name="184 CuadroTexto"/>
          <p:cNvSpPr txBox="1"/>
          <p:nvPr/>
        </p:nvSpPr>
        <p:spPr>
          <a:xfrm>
            <a:off x="7236296" y="2308810"/>
            <a:ext cx="1719379" cy="400110"/>
          </a:xfrm>
          <a:prstGeom prst="rect">
            <a:avLst/>
          </a:prstGeom>
          <a:noFill/>
        </p:spPr>
        <p:txBody>
          <a:bodyPr wrap="square" rtlCol="0">
            <a:spAutoFit/>
          </a:bodyPr>
          <a:lstStyle/>
          <a:p>
            <a:pPr algn="just"/>
            <a:r>
              <a:rPr lang="es-MX" sz="1000" dirty="0">
                <a:latin typeface="Lucida Bright" panose="02040602050505020304" pitchFamily="18" charset="0"/>
              </a:rPr>
              <a:t>Dizer: </a:t>
            </a:r>
            <a:r>
              <a:rPr lang="es-MX" sz="1000" b="1" dirty="0">
                <a:latin typeface="Lucida Bright" panose="02040602050505020304" pitchFamily="18" charset="0"/>
              </a:rPr>
              <a:t>“Qual é o seu pedido</a:t>
            </a:r>
            <a:r>
              <a:rPr lang="en-US" sz="1000" b="1" dirty="0">
                <a:latin typeface="Lucida Bright" panose="02040602050505020304" pitchFamily="18" charset="0"/>
              </a:rPr>
              <a:t>”?</a:t>
            </a:r>
            <a:endParaRPr lang="es-MX" sz="1000" dirty="0">
              <a:latin typeface="Lucida Bright" panose="02040602050505020304" pitchFamily="18" charset="0"/>
            </a:endParaRPr>
          </a:p>
        </p:txBody>
      </p:sp>
      <p:cxnSp>
        <p:nvCxnSpPr>
          <p:cNvPr id="78" name="Conector recto de flecha 33"/>
          <p:cNvCxnSpPr>
            <a:stCxn id="143" idx="2"/>
          </p:cNvCxnSpPr>
          <p:nvPr/>
        </p:nvCxnSpPr>
        <p:spPr>
          <a:xfrm flipH="1">
            <a:off x="8103755" y="2841162"/>
            <a:ext cx="7547" cy="655207"/>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81" name="Picture 4"/>
          <p:cNvPicPr>
            <a:picLocks noChangeAspect="1" noChangeArrowheads="1"/>
          </p:cNvPicPr>
          <p:nvPr/>
        </p:nvPicPr>
        <p:blipFill>
          <a:blip r:embed="rId4" cstate="email"/>
          <a:srcRect/>
          <a:stretch>
            <a:fillRect/>
          </a:stretch>
        </p:blipFill>
        <p:spPr bwMode="auto">
          <a:xfrm>
            <a:off x="7538526" y="3520298"/>
            <a:ext cx="1065922" cy="829169"/>
          </a:xfrm>
          <a:prstGeom prst="rect">
            <a:avLst/>
          </a:prstGeom>
          <a:noFill/>
          <a:ln w="9525">
            <a:noFill/>
            <a:miter lim="800000"/>
            <a:headEnd/>
            <a:tailEnd/>
          </a:ln>
        </p:spPr>
      </p:pic>
      <p:sp>
        <p:nvSpPr>
          <p:cNvPr id="83" name="164 CuadroTexto"/>
          <p:cNvSpPr txBox="1"/>
          <p:nvPr/>
        </p:nvSpPr>
        <p:spPr>
          <a:xfrm>
            <a:off x="6819578" y="6017513"/>
            <a:ext cx="2072902" cy="369332"/>
          </a:xfrm>
          <a:prstGeom prst="rect">
            <a:avLst/>
          </a:prstGeom>
          <a:noFill/>
        </p:spPr>
        <p:txBody>
          <a:bodyPr wrap="square" rtlCol="0">
            <a:spAutoFit/>
          </a:bodyPr>
          <a:lstStyle/>
          <a:p>
            <a:pPr algn="just"/>
            <a:r>
              <a:rPr lang="en-US" sz="900" dirty="0" smtClean="0">
                <a:latin typeface="Lucida Bright" panose="02040602050505020304" pitchFamily="18" charset="0"/>
              </a:rPr>
              <a:t>R</a:t>
            </a:r>
            <a:r>
              <a:rPr lang="es-MX" sz="900" dirty="0" smtClean="0">
                <a:latin typeface="Lucida Bright" panose="02040602050505020304" pitchFamily="18" charset="0"/>
              </a:rPr>
              <a:t>egistrar </a:t>
            </a:r>
            <a:r>
              <a:rPr lang="es-MX" sz="900" dirty="0">
                <a:latin typeface="Lucida Bright" panose="02040602050505020304" pitchFamily="18" charset="0"/>
              </a:rPr>
              <a:t>o pedido no </a:t>
            </a:r>
            <a:r>
              <a:rPr lang="es-MX" sz="900" dirty="0" smtClean="0">
                <a:latin typeface="Lucida Bright" panose="02040602050505020304" pitchFamily="18" charset="0"/>
              </a:rPr>
              <a:t>sistema </a:t>
            </a:r>
            <a:r>
              <a:rPr lang="es-MX" sz="900" dirty="0">
                <a:latin typeface="Lucida Bright" panose="02040602050505020304" pitchFamily="18" charset="0"/>
              </a:rPr>
              <a:t>enquanto realiza a maximiza</a:t>
            </a:r>
            <a:r>
              <a:rPr lang="pt-BR" sz="900" dirty="0" smtClean="0">
                <a:latin typeface="Lucida Bright" panose="02040602050505020304" pitchFamily="18" charset="0"/>
              </a:rPr>
              <a:t>ção.</a:t>
            </a:r>
            <a:endParaRPr lang="es-MX" sz="900" dirty="0">
              <a:latin typeface="Lucida Bright" panose="02040602050505020304" pitchFamily="18" charset="0"/>
            </a:endParaRPr>
          </a:p>
        </p:txBody>
      </p:sp>
      <p:pic>
        <p:nvPicPr>
          <p:cNvPr id="91" name="Picture 2"/>
          <p:cNvPicPr>
            <a:picLocks noChangeAspect="1" noChangeArrowheads="1"/>
          </p:cNvPicPr>
          <p:nvPr/>
        </p:nvPicPr>
        <p:blipFill>
          <a:blip r:embed="rId5" cstate="email"/>
          <a:srcRect/>
          <a:stretch>
            <a:fillRect/>
          </a:stretch>
        </p:blipFill>
        <p:spPr bwMode="auto">
          <a:xfrm>
            <a:off x="3073560" y="5549662"/>
            <a:ext cx="837767" cy="575322"/>
          </a:xfrm>
          <a:prstGeom prst="rect">
            <a:avLst/>
          </a:prstGeom>
          <a:noFill/>
          <a:ln w="9525">
            <a:noFill/>
            <a:miter lim="800000"/>
            <a:headEnd/>
            <a:tailEnd/>
          </a:ln>
        </p:spPr>
      </p:pic>
      <p:cxnSp>
        <p:nvCxnSpPr>
          <p:cNvPr id="92" name="Conector recto de flecha 33"/>
          <p:cNvCxnSpPr/>
          <p:nvPr/>
        </p:nvCxnSpPr>
        <p:spPr>
          <a:xfrm>
            <a:off x="8107940" y="5078049"/>
            <a:ext cx="3362" cy="357552"/>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94" name="78 Grupo"/>
          <p:cNvGrpSpPr/>
          <p:nvPr/>
        </p:nvGrpSpPr>
        <p:grpSpPr>
          <a:xfrm>
            <a:off x="370384" y="5788913"/>
            <a:ext cx="457200" cy="457200"/>
            <a:chOff x="4288379" y="6218736"/>
            <a:chExt cx="457200" cy="457200"/>
          </a:xfrm>
        </p:grpSpPr>
        <p:sp>
          <p:nvSpPr>
            <p:cNvPr id="95"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96"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latin typeface="Lucida Sans" pitchFamily="34" charset="0"/>
                </a:rPr>
                <a:t>A</a:t>
              </a:r>
              <a:endParaRPr lang="es-MX" sz="1200" dirty="0" smtClean="0">
                <a:latin typeface="Lucida Sans" pitchFamily="34" charset="0"/>
              </a:endParaRPr>
            </a:p>
          </p:txBody>
        </p:sp>
      </p:grpSp>
      <p:sp>
        <p:nvSpPr>
          <p:cNvPr id="97" name="Rectángulo redondeado 7"/>
          <p:cNvSpPr/>
          <p:nvPr/>
        </p:nvSpPr>
        <p:spPr>
          <a:xfrm>
            <a:off x="4572000" y="5452505"/>
            <a:ext cx="1733338" cy="114484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MX" sz="900" dirty="0">
                <a:solidFill>
                  <a:schemeClr val="tx1"/>
                </a:solidFill>
                <a:latin typeface="Lucida Bright" panose="02040602050505020304" pitchFamily="18" charset="0"/>
              </a:rPr>
              <a:t>Dizer: </a:t>
            </a:r>
            <a:r>
              <a:rPr lang="es-MX" sz="900" b="1" dirty="0">
                <a:solidFill>
                  <a:schemeClr val="tx1"/>
                </a:solidFill>
                <a:latin typeface="Lucida Bright" panose="02040602050505020304" pitchFamily="18" charset="0"/>
              </a:rPr>
              <a:t>“Seu total </a:t>
            </a:r>
            <a:r>
              <a:rPr lang="pt-BR" sz="900" b="1" dirty="0">
                <a:solidFill>
                  <a:schemeClr val="tx1"/>
                </a:solidFill>
                <a:latin typeface="Lucida Bright" panose="02040602050505020304" pitchFamily="18" charset="0"/>
              </a:rPr>
              <a:t>é de R$xx,xx</a:t>
            </a:r>
            <a:r>
              <a:rPr lang="en-US" sz="900" b="1" dirty="0">
                <a:solidFill>
                  <a:schemeClr val="tx1"/>
                </a:solidFill>
                <a:latin typeface="Lucida Bright" panose="02040602050505020304" pitchFamily="18" charset="0"/>
              </a:rPr>
              <a:t>”</a:t>
            </a:r>
            <a:r>
              <a:rPr lang="es-MX" sz="900" dirty="0">
                <a:solidFill>
                  <a:schemeClr val="tx1"/>
                </a:solidFill>
                <a:latin typeface="Lucida Bright" panose="02040602050505020304" pitchFamily="18" charset="0"/>
              </a:rPr>
              <a:t>.</a:t>
            </a:r>
          </a:p>
        </p:txBody>
      </p:sp>
      <p:pic>
        <p:nvPicPr>
          <p:cNvPr id="98" name="Picture 2"/>
          <p:cNvPicPr>
            <a:picLocks noChangeAspect="1" noChangeArrowheads="1"/>
          </p:cNvPicPr>
          <p:nvPr/>
        </p:nvPicPr>
        <p:blipFill>
          <a:blip r:embed="rId3" cstate="email"/>
          <a:srcRect/>
          <a:stretch>
            <a:fillRect/>
          </a:stretch>
        </p:blipFill>
        <p:spPr bwMode="auto">
          <a:xfrm>
            <a:off x="4953268" y="5534136"/>
            <a:ext cx="920022" cy="606375"/>
          </a:xfrm>
          <a:prstGeom prst="rect">
            <a:avLst/>
          </a:prstGeom>
          <a:noFill/>
          <a:ln w="9525">
            <a:noFill/>
            <a:miter lim="800000"/>
            <a:headEnd/>
            <a:tailEnd/>
          </a:ln>
        </p:spPr>
      </p:pic>
      <p:cxnSp>
        <p:nvCxnSpPr>
          <p:cNvPr id="99" name="Conector recto de flecha 33"/>
          <p:cNvCxnSpPr/>
          <p:nvPr/>
        </p:nvCxnSpPr>
        <p:spPr>
          <a:xfrm flipH="1" flipV="1">
            <a:off x="6305338" y="6021288"/>
            <a:ext cx="498910" cy="1"/>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0" name="Conector recto de flecha 33"/>
          <p:cNvCxnSpPr/>
          <p:nvPr/>
        </p:nvCxnSpPr>
        <p:spPr>
          <a:xfrm flipH="1" flipV="1">
            <a:off x="832730" y="6021288"/>
            <a:ext cx="498910" cy="1"/>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184 CuadroTexto"/>
          <p:cNvSpPr txBox="1"/>
          <p:nvPr/>
        </p:nvSpPr>
        <p:spPr>
          <a:xfrm>
            <a:off x="2699792" y="3830414"/>
            <a:ext cx="2592288" cy="723275"/>
          </a:xfrm>
          <a:prstGeom prst="rect">
            <a:avLst/>
          </a:prstGeom>
          <a:noFill/>
        </p:spPr>
        <p:txBody>
          <a:bodyPr wrap="square" rtlCol="0">
            <a:spAutoFit/>
          </a:bodyPr>
          <a:lstStyle/>
          <a:p>
            <a:pPr algn="just"/>
            <a:r>
              <a:rPr lang="es-ES" sz="1000" dirty="0">
                <a:latin typeface="Lucida Bright" panose="02040602050505020304" pitchFamily="18" charset="0"/>
              </a:rPr>
              <a:t>Informar o  cliente sobre as promoções vigentes.</a:t>
            </a:r>
          </a:p>
          <a:p>
            <a:pPr algn="just"/>
            <a:r>
              <a:rPr lang="es-ES" sz="1000" dirty="0">
                <a:latin typeface="Lucida Bright" panose="02040602050505020304" pitchFamily="18" charset="0"/>
              </a:rPr>
              <a:t>Nota: estas promoções serão definidas pela área de Comercialização.</a:t>
            </a:r>
          </a:p>
        </p:txBody>
      </p:sp>
      <p:sp>
        <p:nvSpPr>
          <p:cNvPr id="45" name="CaixaDeTexto 53"/>
          <p:cNvSpPr txBox="1"/>
          <p:nvPr/>
        </p:nvSpPr>
        <p:spPr>
          <a:xfrm>
            <a:off x="7305765" y="332237"/>
            <a:ext cx="1354858"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1.2</a:t>
            </a:r>
          </a:p>
          <a:p>
            <a:r>
              <a:rPr lang="en-US" sz="1300" b="1" dirty="0"/>
              <a:t>Fevereiro/2015</a:t>
            </a:r>
            <a:endParaRPr lang="pt-BR" sz="1300" b="1" dirty="0"/>
          </a:p>
        </p:txBody>
      </p:sp>
    </p:spTree>
    <p:extLst>
      <p:ext uri="{BB962C8B-B14F-4D97-AF65-F5344CB8AC3E}">
        <p14:creationId xmlns:p14="http://schemas.microsoft.com/office/powerpoint/2010/main" val="4007846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MX" dirty="0" smtClean="0"/>
              <a:t>Técnicas de venda VIP</a:t>
            </a:r>
            <a:br>
              <a:rPr lang="es-MX" dirty="0" smtClean="0"/>
            </a:br>
            <a:r>
              <a:rPr lang="es-MX" sz="1200" dirty="0" smtClean="0"/>
              <a:t>BRA-GR-TV-VIP-00</a:t>
            </a:r>
            <a:br>
              <a:rPr lang="es-MX" sz="1200" dirty="0" smtClean="0"/>
            </a:br>
            <a:r>
              <a:rPr lang="es-MX" sz="1300" dirty="0" smtClean="0"/>
              <a:t>COFFEE </a:t>
            </a:r>
            <a:r>
              <a:rPr lang="es-MX" sz="1300" dirty="0"/>
              <a:t>TREE e </a:t>
            </a:r>
            <a:r>
              <a:rPr lang="es-MX" sz="1300" dirty="0" smtClean="0"/>
              <a:t>CINE BAR</a:t>
            </a:r>
            <a:endParaRPr lang="es-MX" sz="1300" dirty="0"/>
          </a:p>
        </p:txBody>
      </p:sp>
      <p:sp>
        <p:nvSpPr>
          <p:cNvPr id="10" name="Rectángulo redondeado 7"/>
          <p:cNvSpPr/>
          <p:nvPr/>
        </p:nvSpPr>
        <p:spPr>
          <a:xfrm>
            <a:off x="1062866" y="2097426"/>
            <a:ext cx="7575240" cy="233968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ES" sz="800" dirty="0">
              <a:solidFill>
                <a:schemeClr val="tx1"/>
              </a:solidFill>
              <a:latin typeface="Lucida Bright" panose="02040602050505020304" pitchFamily="18" charset="0"/>
            </a:endParaRPr>
          </a:p>
        </p:txBody>
      </p:sp>
      <p:pic>
        <p:nvPicPr>
          <p:cNvPr id="11" name="40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1435922" y="2573840"/>
            <a:ext cx="681233" cy="488926"/>
          </a:xfrm>
          <a:prstGeom prst="rect">
            <a:avLst/>
          </a:prstGeom>
          <a:noFill/>
          <a:ln>
            <a:noFill/>
          </a:ln>
        </p:spPr>
      </p:pic>
      <p:pic>
        <p:nvPicPr>
          <p:cNvPr id="12" name="41 Imagen"/>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17932" y="3166735"/>
            <a:ext cx="982015" cy="602111"/>
          </a:xfrm>
          <a:prstGeom prst="rect">
            <a:avLst/>
          </a:prstGeom>
          <a:noFill/>
          <a:ln>
            <a:noFill/>
          </a:ln>
        </p:spPr>
      </p:pic>
      <p:grpSp>
        <p:nvGrpSpPr>
          <p:cNvPr id="40" name="78 Grupo"/>
          <p:cNvGrpSpPr/>
          <p:nvPr/>
        </p:nvGrpSpPr>
        <p:grpSpPr>
          <a:xfrm>
            <a:off x="179512" y="3015525"/>
            <a:ext cx="457200" cy="457200"/>
            <a:chOff x="4288379" y="6218736"/>
            <a:chExt cx="457200" cy="457200"/>
          </a:xfrm>
        </p:grpSpPr>
        <p:sp>
          <p:nvSpPr>
            <p:cNvPr id="41"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2"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latin typeface="Lucida Sans" pitchFamily="34" charset="0"/>
                </a:rPr>
                <a:t>A</a:t>
              </a:r>
              <a:endParaRPr lang="es-MX" sz="1200" dirty="0" smtClean="0">
                <a:latin typeface="Lucida Sans" pitchFamily="34" charset="0"/>
              </a:endParaRPr>
            </a:p>
          </p:txBody>
        </p:sp>
      </p:grpSp>
      <p:sp>
        <p:nvSpPr>
          <p:cNvPr id="43" name="Retângulo 42"/>
          <p:cNvSpPr/>
          <p:nvPr/>
        </p:nvSpPr>
        <p:spPr>
          <a:xfrm>
            <a:off x="323528" y="6510536"/>
            <a:ext cx="5454932" cy="230832"/>
          </a:xfrm>
          <a:prstGeom prst="rect">
            <a:avLst/>
          </a:prstGeom>
        </p:spPr>
        <p:txBody>
          <a:bodyPr wrap="square">
            <a:spAutoFit/>
          </a:bodyPr>
          <a:lstStyle/>
          <a:p>
            <a:pPr marL="171450" indent="-82550">
              <a:buFont typeface="Lucida Sans" pitchFamily="34" charset="0"/>
              <a:buChar char="*"/>
            </a:pPr>
            <a:r>
              <a:rPr lang="es-MX" sz="900" dirty="0" smtClean="0">
                <a:latin typeface="Lucida Bright" panose="02040602050505020304" pitchFamily="18" charset="0"/>
              </a:rPr>
              <a:t>Caso </a:t>
            </a:r>
            <a:r>
              <a:rPr lang="es-MX" sz="900" dirty="0">
                <a:latin typeface="Lucida Bright" panose="02040602050505020304" pitchFamily="18" charset="0"/>
              </a:rPr>
              <a:t>o </a:t>
            </a:r>
            <a:r>
              <a:rPr lang="es-MX" sz="900" dirty="0" smtClean="0">
                <a:latin typeface="Lucida Bright" panose="02040602050505020304" pitchFamily="18" charset="0"/>
              </a:rPr>
              <a:t>cliente </a:t>
            </a:r>
            <a:r>
              <a:rPr lang="es-MX" sz="900" dirty="0">
                <a:latin typeface="Lucida Bright" panose="02040602050505020304" pitchFamily="18" charset="0"/>
              </a:rPr>
              <a:t>pergunte sobre o Combo Santander, informar corretamente a promo</a:t>
            </a:r>
            <a:r>
              <a:rPr lang="pt-BR" sz="900" dirty="0">
                <a:latin typeface="Lucida Bright" panose="02040602050505020304" pitchFamily="18" charset="0"/>
              </a:rPr>
              <a:t>ção.</a:t>
            </a:r>
            <a:endParaRPr lang="es-MX" sz="900" dirty="0">
              <a:latin typeface="Lucida Bright" panose="02040602050505020304" pitchFamily="18" charset="0"/>
            </a:endParaRPr>
          </a:p>
        </p:txBody>
      </p:sp>
      <p:sp>
        <p:nvSpPr>
          <p:cNvPr id="46" name="166 CuadroTexto"/>
          <p:cNvSpPr txBox="1"/>
          <p:nvPr/>
        </p:nvSpPr>
        <p:spPr>
          <a:xfrm>
            <a:off x="2195736" y="2118335"/>
            <a:ext cx="6442370" cy="2246769"/>
          </a:xfrm>
          <a:prstGeom prst="rect">
            <a:avLst/>
          </a:prstGeom>
          <a:noFill/>
        </p:spPr>
        <p:txBody>
          <a:bodyPr wrap="square" rtlCol="0">
            <a:spAutoFit/>
          </a:bodyPr>
          <a:lstStyle/>
          <a:p>
            <a:pPr algn="just"/>
            <a:r>
              <a:rPr lang="es-MX" sz="1000" dirty="0" err="1">
                <a:latin typeface="Lucida Bright" panose="02040602050505020304" pitchFamily="18" charset="0"/>
              </a:rPr>
              <a:t>Dizer</a:t>
            </a:r>
            <a:r>
              <a:rPr lang="es-MX" sz="1000" dirty="0">
                <a:latin typeface="Lucida Bright" panose="02040602050505020304" pitchFamily="18" charset="0"/>
              </a:rPr>
              <a:t>: </a:t>
            </a:r>
            <a:r>
              <a:rPr lang="es-MX" sz="1000" b="1" dirty="0">
                <a:latin typeface="Lucida Bright" panose="02040602050505020304" pitchFamily="18" charset="0"/>
              </a:rPr>
              <a:t>“</a:t>
            </a:r>
            <a:r>
              <a:rPr lang="es-MX" sz="1000" b="1" dirty="0" err="1">
                <a:latin typeface="Lucida Bright" panose="02040602050505020304" pitchFamily="18" charset="0"/>
              </a:rPr>
              <a:t>Seu</a:t>
            </a:r>
            <a:r>
              <a:rPr lang="es-MX" sz="1000" b="1" dirty="0">
                <a:latin typeface="Lucida Bright" panose="02040602050505020304" pitchFamily="18" charset="0"/>
              </a:rPr>
              <a:t> total é de </a:t>
            </a:r>
            <a:r>
              <a:rPr lang="es-MX" sz="1000" b="1" dirty="0" err="1">
                <a:latin typeface="Lucida Bright" panose="02040602050505020304" pitchFamily="18" charset="0"/>
              </a:rPr>
              <a:t>R$xx.xx</a:t>
            </a:r>
            <a:r>
              <a:rPr lang="es-MX" sz="1000" b="1" dirty="0">
                <a:latin typeface="Lucida Bright" panose="02040602050505020304" pitchFamily="18" charset="0"/>
              </a:rPr>
              <a:t>”. </a:t>
            </a:r>
            <a:r>
              <a:rPr lang="es-MX" sz="1000" dirty="0">
                <a:latin typeface="Lucida Bright" panose="02040602050505020304" pitchFamily="18" charset="0"/>
              </a:rPr>
              <a:t>De </a:t>
            </a:r>
            <a:r>
              <a:rPr lang="es-MX" sz="1000" dirty="0" err="1">
                <a:latin typeface="Lucida Bright" panose="02040602050505020304" pitchFamily="18" charset="0"/>
              </a:rPr>
              <a:t>acordo</a:t>
            </a:r>
            <a:r>
              <a:rPr lang="es-MX" sz="1000" dirty="0">
                <a:latin typeface="Lucida Bright" panose="02040602050505020304" pitchFamily="18" charset="0"/>
              </a:rPr>
              <a:t> </a:t>
            </a:r>
            <a:r>
              <a:rPr lang="es-MX" sz="1000" dirty="0" err="1">
                <a:latin typeface="Lucida Bright" panose="02040602050505020304" pitchFamily="18" charset="0"/>
              </a:rPr>
              <a:t>com</a:t>
            </a:r>
            <a:r>
              <a:rPr lang="es-MX" sz="1000" dirty="0">
                <a:latin typeface="Lucida Bright" panose="02040602050505020304" pitchFamily="18" charset="0"/>
              </a:rPr>
              <a:t> a forma de pagamento, </a:t>
            </a:r>
            <a:r>
              <a:rPr lang="es-MX" sz="1000" dirty="0" err="1">
                <a:latin typeface="Lucida Bright" panose="02040602050505020304" pitchFamily="18" charset="0"/>
              </a:rPr>
              <a:t>dizer</a:t>
            </a:r>
            <a:r>
              <a:rPr lang="es-MX" sz="1000" dirty="0">
                <a:latin typeface="Lucida Bright" panose="02040602050505020304" pitchFamily="18" charset="0"/>
              </a:rPr>
              <a:t>:</a:t>
            </a:r>
          </a:p>
          <a:p>
            <a:pPr marL="174625" indent="-85725" algn="just">
              <a:buFont typeface="Arial" pitchFamily="34" charset="0"/>
              <a:buChar char="•"/>
            </a:pPr>
            <a:r>
              <a:rPr lang="es-MX" sz="1000" dirty="0" err="1">
                <a:latin typeface="Lucida Bright" panose="02040602050505020304" pitchFamily="18" charset="0"/>
              </a:rPr>
              <a:t>Espécie</a:t>
            </a:r>
            <a:r>
              <a:rPr lang="es-MX" sz="1000" dirty="0">
                <a:latin typeface="Lucida Bright" panose="02040602050505020304" pitchFamily="18" charset="0"/>
              </a:rPr>
              <a:t>: </a:t>
            </a:r>
            <a:r>
              <a:rPr lang="es-MX" sz="1000" dirty="0" err="1">
                <a:latin typeface="Lucida Bright" panose="02040602050505020304" pitchFamily="18" charset="0"/>
              </a:rPr>
              <a:t>Dizer</a:t>
            </a:r>
            <a:r>
              <a:rPr lang="es-MX" sz="1000" dirty="0">
                <a:latin typeface="Lucida Bright" panose="02040602050505020304" pitchFamily="18" charset="0"/>
              </a:rPr>
              <a:t>, </a:t>
            </a:r>
            <a:r>
              <a:rPr lang="es-MX" sz="1000" b="1" dirty="0">
                <a:latin typeface="Lucida Bright" panose="02040602050505020304" pitchFamily="18" charset="0"/>
              </a:rPr>
              <a:t>“Recebo </a:t>
            </a:r>
            <a:r>
              <a:rPr lang="es-MX" sz="1000" b="1" dirty="0" err="1">
                <a:latin typeface="Lucida Bright" panose="02040602050505020304" pitchFamily="18" charset="0"/>
              </a:rPr>
              <a:t>R$xx.xx</a:t>
            </a:r>
            <a:r>
              <a:rPr lang="es-MX" sz="1000" b="1" dirty="0">
                <a:latin typeface="Lucida Bright" panose="02040602050505020304" pitchFamily="18" charset="0"/>
              </a:rPr>
              <a:t>” </a:t>
            </a:r>
            <a:r>
              <a:rPr lang="es-MX" sz="1000" dirty="0">
                <a:latin typeface="Lucida Bright" panose="02040602050505020304" pitchFamily="18" charset="0"/>
              </a:rPr>
              <a:t>e </a:t>
            </a:r>
            <a:r>
              <a:rPr lang="es-MX" sz="1000" dirty="0" err="1">
                <a:latin typeface="Lucida Bright" panose="02040602050505020304" pitchFamily="18" charset="0"/>
              </a:rPr>
              <a:t>deixar</a:t>
            </a:r>
            <a:r>
              <a:rPr lang="es-MX" sz="1000" dirty="0">
                <a:latin typeface="Lucida Bright" panose="02040602050505020304" pitchFamily="18" charset="0"/>
              </a:rPr>
              <a:t> o </a:t>
            </a:r>
            <a:r>
              <a:rPr lang="es-MX" sz="1000" dirty="0" err="1">
                <a:latin typeface="Lucida Bright" panose="02040602050505020304" pitchFamily="18" charset="0"/>
              </a:rPr>
              <a:t>dinheiro</a:t>
            </a:r>
            <a:r>
              <a:rPr lang="es-MX" sz="1000" dirty="0">
                <a:latin typeface="Lucida Bright" panose="02040602050505020304" pitchFamily="18" charset="0"/>
              </a:rPr>
              <a:t> no </a:t>
            </a:r>
            <a:r>
              <a:rPr lang="es-MX" sz="1000" dirty="0" err="1">
                <a:latin typeface="Lucida Bright" panose="02040602050505020304" pitchFamily="18" charset="0"/>
              </a:rPr>
              <a:t>balcão</a:t>
            </a:r>
            <a:r>
              <a:rPr lang="es-MX" sz="1000" dirty="0">
                <a:latin typeface="Lucida Bright" panose="02040602050505020304" pitchFamily="18" charset="0"/>
              </a:rPr>
              <a:t>, à vista do cliente. Entregar o troco a ele (mencionar o valor </a:t>
            </a:r>
            <a:r>
              <a:rPr lang="es-MX" sz="1000" dirty="0" err="1">
                <a:latin typeface="Lucida Bright" panose="02040602050505020304" pitchFamily="18" charset="0"/>
              </a:rPr>
              <a:t>sendo</a:t>
            </a:r>
            <a:r>
              <a:rPr lang="es-MX" sz="1000" dirty="0">
                <a:latin typeface="Lucida Bright" panose="02040602050505020304" pitchFamily="18" charset="0"/>
              </a:rPr>
              <a:t> entregue), contando-o e guardar o </a:t>
            </a:r>
            <a:r>
              <a:rPr lang="es-MX" sz="1000" dirty="0" err="1">
                <a:latin typeface="Lucida Bright" panose="02040602050505020304" pitchFamily="18" charset="0"/>
              </a:rPr>
              <a:t>dinheiro</a:t>
            </a:r>
            <a:r>
              <a:rPr lang="es-MX" sz="1000" dirty="0">
                <a:latin typeface="Lucida Bright" panose="02040602050505020304" pitchFamily="18" charset="0"/>
              </a:rPr>
              <a:t> do cliente no </a:t>
            </a:r>
            <a:r>
              <a:rPr lang="es-MX" sz="1000" dirty="0" err="1">
                <a:latin typeface="Lucida Bright" panose="02040602050505020304" pitchFamily="18" charset="0"/>
              </a:rPr>
              <a:t>caixa</a:t>
            </a:r>
            <a:r>
              <a:rPr lang="es-MX" sz="1000" dirty="0">
                <a:latin typeface="Lucida Bright" panose="02040602050505020304" pitchFamily="18" charset="0"/>
              </a:rPr>
              <a:t> até o cliente se despedir.</a:t>
            </a:r>
          </a:p>
          <a:p>
            <a:pPr marL="174625" indent="-85725" algn="just">
              <a:buFont typeface="Arial" pitchFamily="34" charset="0"/>
              <a:buChar char="•"/>
            </a:pPr>
            <a:r>
              <a:rPr lang="pt-BR" sz="1000" dirty="0">
                <a:latin typeface="Lucida Bright" panose="02040602050505020304" pitchFamily="18" charset="0"/>
              </a:rPr>
              <a:t>Cartão de crédito ou débito:</a:t>
            </a:r>
            <a:r>
              <a:rPr lang="es-MX" sz="1000" dirty="0">
                <a:latin typeface="Lucida Bright" panose="02040602050505020304" pitchFamily="18" charset="0"/>
              </a:rPr>
              <a:t> </a:t>
            </a:r>
            <a:r>
              <a:rPr lang="es-MX" sz="1000" dirty="0" err="1">
                <a:latin typeface="Lucida Bright" panose="02040602050505020304" pitchFamily="18" charset="0"/>
              </a:rPr>
              <a:t>Dizer</a:t>
            </a:r>
            <a:r>
              <a:rPr lang="es-MX" sz="1000" dirty="0">
                <a:latin typeface="Lucida Bright" panose="02040602050505020304" pitchFamily="18" charset="0"/>
              </a:rPr>
              <a:t>: “Sr(a) favor inserir o </a:t>
            </a:r>
            <a:r>
              <a:rPr lang="es-MX" sz="1000" dirty="0" err="1">
                <a:latin typeface="Lucida Bright" panose="02040602050505020304" pitchFamily="18" charset="0"/>
              </a:rPr>
              <a:t>cartão</a:t>
            </a:r>
            <a:r>
              <a:rPr lang="es-MX" sz="1000" dirty="0">
                <a:latin typeface="Lucida Bright" panose="02040602050505020304" pitchFamily="18" charset="0"/>
              </a:rPr>
              <a:t> no </a:t>
            </a:r>
            <a:r>
              <a:rPr lang="es-MX" sz="1000" dirty="0" err="1">
                <a:latin typeface="Lucida Bright" panose="02040602050505020304" pitchFamily="18" charset="0"/>
              </a:rPr>
              <a:t>pinpad</a:t>
            </a:r>
            <a:r>
              <a:rPr lang="es-MX" sz="1000" dirty="0">
                <a:latin typeface="Lucida Bright" panose="02040602050505020304" pitchFamily="18" charset="0"/>
              </a:rPr>
              <a:t>. </a:t>
            </a:r>
            <a:br>
              <a:rPr lang="es-MX" sz="1000" dirty="0">
                <a:latin typeface="Lucida Bright" panose="02040602050505020304" pitchFamily="18" charset="0"/>
              </a:rPr>
            </a:br>
            <a:r>
              <a:rPr lang="es-MX" sz="1000" dirty="0">
                <a:latin typeface="Lucida Bright" panose="02040602050505020304" pitchFamily="18" charset="0"/>
              </a:rPr>
              <a:t>Se o </a:t>
            </a:r>
            <a:r>
              <a:rPr lang="es-MX" sz="1000" dirty="0" err="1">
                <a:latin typeface="Lucida Bright" panose="02040602050505020304" pitchFamily="18" charset="0"/>
              </a:rPr>
              <a:t>cartão</a:t>
            </a:r>
            <a:r>
              <a:rPr lang="es-MX" sz="1000" dirty="0">
                <a:latin typeface="Lucida Bright" panose="02040602050505020304" pitchFamily="18" charset="0"/>
              </a:rPr>
              <a:t> </a:t>
            </a:r>
            <a:r>
              <a:rPr lang="es-MX" sz="1000" dirty="0" err="1">
                <a:latin typeface="Lucida Bright" panose="02040602050505020304" pitchFamily="18" charset="0"/>
              </a:rPr>
              <a:t>for</a:t>
            </a:r>
            <a:r>
              <a:rPr lang="es-MX" sz="1000" dirty="0">
                <a:latin typeface="Lucida Bright" panose="02040602050505020304" pitchFamily="18" charset="0"/>
              </a:rPr>
              <a:t> </a:t>
            </a:r>
            <a:r>
              <a:rPr lang="es-MX" sz="1000" dirty="0" err="1">
                <a:latin typeface="Lucida Bright" panose="02040602050505020304" pitchFamily="18" charset="0"/>
              </a:rPr>
              <a:t>sem</a:t>
            </a:r>
            <a:r>
              <a:rPr lang="es-MX" sz="1000" dirty="0">
                <a:latin typeface="Lucida Bright" panose="02040602050505020304" pitchFamily="18" charset="0"/>
              </a:rPr>
              <a:t> chip, </a:t>
            </a:r>
            <a:r>
              <a:rPr lang="es-MX" sz="1000" dirty="0" err="1">
                <a:latin typeface="Lucida Bright" panose="02040602050505020304" pitchFamily="18" charset="0"/>
              </a:rPr>
              <a:t>dizer</a:t>
            </a:r>
            <a:r>
              <a:rPr lang="es-MX" sz="1000" dirty="0">
                <a:latin typeface="Lucida Bright" panose="02040602050505020304" pitchFamily="18" charset="0"/>
              </a:rPr>
              <a:t>: </a:t>
            </a:r>
            <a:r>
              <a:rPr lang="es-MX" sz="1000" b="1" dirty="0">
                <a:latin typeface="Lucida Bright" panose="02040602050505020304" pitchFamily="18" charset="0"/>
              </a:rPr>
              <a:t>“</a:t>
            </a:r>
            <a:r>
              <a:rPr lang="es-MX" sz="1000" b="1" dirty="0" err="1">
                <a:latin typeface="Lucida Bright" panose="02040602050505020304" pitchFamily="18" charset="0"/>
              </a:rPr>
              <a:t>Você</a:t>
            </a:r>
            <a:r>
              <a:rPr lang="es-MX" sz="1000" b="1" dirty="0">
                <a:latin typeface="Lucida Bright" panose="02040602050505020304" pitchFamily="18" charset="0"/>
              </a:rPr>
              <a:t> </a:t>
            </a:r>
            <a:r>
              <a:rPr lang="es-MX" sz="1000" b="1" dirty="0" err="1">
                <a:latin typeface="Lucida Bright" panose="02040602050505020304" pitchFamily="18" charset="0"/>
              </a:rPr>
              <a:t>poderia</a:t>
            </a:r>
            <a:r>
              <a:rPr lang="es-MX" sz="1000" b="1" dirty="0">
                <a:latin typeface="Lucida Bright" panose="02040602050505020304" pitchFamily="18" charset="0"/>
              </a:rPr>
              <a:t> me </a:t>
            </a:r>
            <a:r>
              <a:rPr lang="es-MX" sz="1000" b="1" dirty="0" err="1">
                <a:latin typeface="Lucida Bright" panose="02040602050505020304" pitchFamily="18" charset="0"/>
              </a:rPr>
              <a:t>apresentar</a:t>
            </a:r>
            <a:r>
              <a:rPr lang="es-MX" sz="1000" b="1" dirty="0">
                <a:latin typeface="Lucida Bright" panose="02040602050505020304" pitchFamily="18" charset="0"/>
              </a:rPr>
              <a:t> </a:t>
            </a:r>
            <a:r>
              <a:rPr lang="es-MX" sz="1000" b="1" dirty="0" err="1">
                <a:latin typeface="Lucida Bright" panose="02040602050505020304" pitchFamily="18" charset="0"/>
              </a:rPr>
              <a:t>seu</a:t>
            </a:r>
            <a:r>
              <a:rPr lang="es-MX" sz="1000" b="1" dirty="0">
                <a:latin typeface="Lucida Bright" panose="02040602050505020304" pitchFamily="18" charset="0"/>
              </a:rPr>
              <a:t> documento de </a:t>
            </a:r>
            <a:r>
              <a:rPr lang="es-MX" sz="1000" b="1" dirty="0" err="1">
                <a:latin typeface="Lucida Bright" panose="02040602050505020304" pitchFamily="18" charset="0"/>
              </a:rPr>
              <a:t>identificação</a:t>
            </a:r>
            <a:r>
              <a:rPr lang="es-MX" sz="1000" b="1" dirty="0">
                <a:latin typeface="Lucida Bright" panose="02040602050505020304" pitchFamily="18" charset="0"/>
              </a:rPr>
              <a:t>, por favor?”</a:t>
            </a:r>
            <a:r>
              <a:rPr lang="es-MX" sz="1000" dirty="0">
                <a:latin typeface="Lucida Bright" panose="02040602050505020304" pitchFamily="18" charset="0"/>
              </a:rPr>
              <a:t>,</a:t>
            </a:r>
            <a:r>
              <a:rPr lang="es-MX" sz="1000" b="1" dirty="0">
                <a:latin typeface="Lucida Bright" panose="02040602050505020304" pitchFamily="18" charset="0"/>
              </a:rPr>
              <a:t> </a:t>
            </a:r>
            <a:r>
              <a:rPr lang="es-MX" sz="1000" dirty="0">
                <a:latin typeface="Lucida Bright" panose="02040602050505020304" pitchFamily="18" charset="0"/>
              </a:rPr>
              <a:t>e posteriormente: “</a:t>
            </a:r>
            <a:r>
              <a:rPr lang="es-MX" sz="1000" b="1" dirty="0" err="1">
                <a:latin typeface="Lucida Bright" panose="02040602050505020304" pitchFamily="18" charset="0"/>
              </a:rPr>
              <a:t>Sua</a:t>
            </a:r>
            <a:r>
              <a:rPr lang="es-MX" sz="1000" b="1" dirty="0">
                <a:latin typeface="Lucida Bright" panose="02040602050505020304" pitchFamily="18" charset="0"/>
              </a:rPr>
              <a:t> </a:t>
            </a:r>
            <a:r>
              <a:rPr lang="es-MX" sz="1000" b="1" dirty="0" err="1">
                <a:latin typeface="Lucida Bright" panose="02040602050505020304" pitchFamily="18" charset="0"/>
              </a:rPr>
              <a:t>assinatura</a:t>
            </a:r>
            <a:r>
              <a:rPr lang="es-MX" sz="1000" b="1" dirty="0">
                <a:latin typeface="Lucida Bright" panose="02040602050505020304" pitchFamily="18" charset="0"/>
              </a:rPr>
              <a:t> no </a:t>
            </a:r>
            <a:r>
              <a:rPr lang="es-MX" sz="1000" b="1" dirty="0" err="1">
                <a:latin typeface="Lucida Bright" panose="02040602050505020304" pitchFamily="18" charset="0"/>
              </a:rPr>
              <a:t>cupom</a:t>
            </a:r>
            <a:r>
              <a:rPr lang="es-MX" sz="1000" b="1" dirty="0">
                <a:latin typeface="Lucida Bright" panose="02040602050505020304" pitchFamily="18" charset="0"/>
              </a:rPr>
              <a:t> de pagamento, por favor”</a:t>
            </a:r>
            <a:r>
              <a:rPr lang="es-MX" sz="1000" dirty="0">
                <a:latin typeface="Lucida Bright" panose="02040602050505020304" pitchFamily="18" charset="0"/>
              </a:rPr>
              <a:t>. Revisar se as </a:t>
            </a:r>
            <a:r>
              <a:rPr lang="es-MX" sz="1000" dirty="0" err="1">
                <a:latin typeface="Lucida Bright" panose="02040602050505020304" pitchFamily="18" charset="0"/>
              </a:rPr>
              <a:t>assinaturas</a:t>
            </a:r>
            <a:r>
              <a:rPr lang="es-MX" sz="1000" dirty="0">
                <a:latin typeface="Lucida Bright" panose="02040602050505020304" pitchFamily="18" charset="0"/>
              </a:rPr>
              <a:t> do </a:t>
            </a:r>
            <a:r>
              <a:rPr lang="es-MX" sz="1000" dirty="0" err="1">
                <a:latin typeface="Lucida Bright" panose="02040602050505020304" pitchFamily="18" charset="0"/>
              </a:rPr>
              <a:t>cartão</a:t>
            </a:r>
            <a:r>
              <a:rPr lang="es-MX" sz="1000" dirty="0">
                <a:latin typeface="Lucida Bright" panose="02040602050505020304" pitchFamily="18" charset="0"/>
              </a:rPr>
              <a:t>, o </a:t>
            </a:r>
            <a:r>
              <a:rPr lang="es-MX" sz="1000" i="1" dirty="0" err="1">
                <a:latin typeface="Lucida Bright" panose="02040602050505020304" pitchFamily="18" charset="0"/>
              </a:rPr>
              <a:t>voucher</a:t>
            </a:r>
            <a:r>
              <a:rPr lang="es-MX" sz="1000" dirty="0">
                <a:latin typeface="Lucida Bright" panose="02040602050505020304" pitchFamily="18" charset="0"/>
              </a:rPr>
              <a:t> e o documento de </a:t>
            </a:r>
            <a:r>
              <a:rPr lang="es-MX" sz="1000" dirty="0" err="1">
                <a:latin typeface="Lucida Bright" panose="02040602050505020304" pitchFamily="18" charset="0"/>
              </a:rPr>
              <a:t>identificação</a:t>
            </a:r>
            <a:r>
              <a:rPr lang="es-MX" sz="1000" dirty="0">
                <a:latin typeface="Lucida Bright" panose="02040602050505020304" pitchFamily="18" charset="0"/>
              </a:rPr>
              <a:t> </a:t>
            </a:r>
            <a:r>
              <a:rPr lang="es-MX" sz="1000" dirty="0" err="1">
                <a:latin typeface="Lucida Bright" panose="02040602050505020304" pitchFamily="18" charset="0"/>
              </a:rPr>
              <a:t>coincidem</a:t>
            </a:r>
            <a:r>
              <a:rPr lang="es-MX" sz="1000" dirty="0">
                <a:latin typeface="Lucida Bright" panose="02040602050505020304" pitchFamily="18" charset="0"/>
              </a:rPr>
              <a:t>.</a:t>
            </a:r>
          </a:p>
          <a:p>
            <a:pPr marL="174625" indent="-85725" algn="just"/>
            <a:r>
              <a:rPr lang="es-MX" sz="1000" dirty="0">
                <a:latin typeface="Lucida Bright" panose="02040602050505020304" pitchFamily="18" charset="0"/>
              </a:rPr>
              <a:t>   Nota: Caso o </a:t>
            </a:r>
            <a:r>
              <a:rPr lang="es-MX" sz="1000" dirty="0" err="1">
                <a:latin typeface="Lucida Bright" panose="02040602050505020304" pitchFamily="18" charset="0"/>
              </a:rPr>
              <a:t>cartão</a:t>
            </a:r>
            <a:r>
              <a:rPr lang="es-MX" sz="1000" dirty="0">
                <a:latin typeface="Lucida Bright" panose="02040602050505020304" pitchFamily="18" charset="0"/>
              </a:rPr>
              <a:t> </a:t>
            </a:r>
            <a:r>
              <a:rPr lang="es-MX" sz="1000" dirty="0" err="1">
                <a:latin typeface="Lucida Bright" panose="02040602050505020304" pitchFamily="18" charset="0"/>
              </a:rPr>
              <a:t>não</a:t>
            </a:r>
            <a:r>
              <a:rPr lang="es-MX" sz="1000" dirty="0">
                <a:latin typeface="Lucida Bright" panose="02040602050505020304" pitchFamily="18" charset="0"/>
              </a:rPr>
              <a:t> </a:t>
            </a:r>
            <a:r>
              <a:rPr lang="es-MX" sz="1000" dirty="0" err="1">
                <a:latin typeface="Lucida Bright" panose="02040602050505020304" pitchFamily="18" charset="0"/>
              </a:rPr>
              <a:t>seja</a:t>
            </a:r>
            <a:r>
              <a:rPr lang="es-MX" sz="1000" dirty="0">
                <a:latin typeface="Lucida Bright" panose="02040602050505020304" pitchFamily="18" charset="0"/>
              </a:rPr>
              <a:t> autorizado, </a:t>
            </a:r>
            <a:r>
              <a:rPr lang="es-MX" sz="1000" dirty="0" err="1">
                <a:latin typeface="Lucida Bright" panose="02040602050505020304" pitchFamily="18" charset="0"/>
              </a:rPr>
              <a:t>dizer</a:t>
            </a:r>
            <a:r>
              <a:rPr lang="es-MX" sz="1000" dirty="0">
                <a:latin typeface="Lucida Bright" panose="02040602050505020304" pitchFamily="18" charset="0"/>
              </a:rPr>
              <a:t>: </a:t>
            </a:r>
            <a:r>
              <a:rPr lang="es-MX" sz="1000" b="1" dirty="0">
                <a:latin typeface="Lucida Bright" panose="02040602050505020304" pitchFamily="18" charset="0"/>
              </a:rPr>
              <a:t>“Sr(a), o </a:t>
            </a:r>
            <a:r>
              <a:rPr lang="es-MX" sz="1000" b="1" dirty="0" err="1">
                <a:latin typeface="Lucida Bright" panose="02040602050505020304" pitchFamily="18" charset="0"/>
              </a:rPr>
              <a:t>cart</a:t>
            </a:r>
            <a:r>
              <a:rPr lang="pt-BR" sz="1000" b="1" dirty="0">
                <a:latin typeface="Lucida Bright" panose="02040602050505020304" pitchFamily="18" charset="0"/>
              </a:rPr>
              <a:t>ão não foi autorizado. </a:t>
            </a:r>
            <a:r>
              <a:rPr lang="es-MX" sz="1000" b="1" dirty="0" err="1">
                <a:latin typeface="Lucida Bright" panose="02040602050505020304" pitchFamily="18" charset="0"/>
              </a:rPr>
              <a:t>Você</a:t>
            </a:r>
            <a:r>
              <a:rPr lang="es-MX" sz="1000" b="1" dirty="0">
                <a:latin typeface="Lucida Bright" panose="02040602050505020304" pitchFamily="18" charset="0"/>
              </a:rPr>
              <a:t> </a:t>
            </a:r>
            <a:r>
              <a:rPr lang="es-MX" sz="1000" b="1" dirty="0" err="1">
                <a:latin typeface="Lucida Bright" panose="02040602050505020304" pitchFamily="18" charset="0"/>
              </a:rPr>
              <a:t>poderia</a:t>
            </a:r>
            <a:r>
              <a:rPr lang="es-MX" sz="1000" b="1" dirty="0">
                <a:latin typeface="Lucida Bright" panose="02040602050505020304" pitchFamily="18" charset="0"/>
              </a:rPr>
              <a:t> </a:t>
            </a:r>
            <a:r>
              <a:rPr lang="es-MX" sz="1000" b="1" dirty="0" err="1">
                <a:latin typeface="Lucida Bright" panose="02040602050505020304" pitchFamily="18" charset="0"/>
              </a:rPr>
              <a:t>efetuar</a:t>
            </a:r>
            <a:r>
              <a:rPr lang="es-MX" sz="1000" b="1" dirty="0">
                <a:latin typeface="Lucida Bright" panose="02040602050505020304" pitchFamily="18" charset="0"/>
              </a:rPr>
              <a:t> </a:t>
            </a:r>
            <a:r>
              <a:rPr lang="es-MX" sz="1000" b="1" dirty="0" err="1">
                <a:latin typeface="Lucida Bright" panose="02040602050505020304" pitchFamily="18" charset="0"/>
              </a:rPr>
              <a:t>seu</a:t>
            </a:r>
            <a:r>
              <a:rPr lang="es-MX" sz="1000" b="1" dirty="0">
                <a:latin typeface="Lucida Bright" panose="02040602050505020304" pitchFamily="18" charset="0"/>
              </a:rPr>
              <a:t> pagamento </a:t>
            </a:r>
            <a:r>
              <a:rPr lang="es-MX" sz="1000" b="1" dirty="0" err="1">
                <a:latin typeface="Lucida Bright" panose="02040602050505020304" pitchFamily="18" charset="0"/>
              </a:rPr>
              <a:t>com</a:t>
            </a:r>
            <a:r>
              <a:rPr lang="es-MX" sz="1000" b="1" dirty="0">
                <a:latin typeface="Lucida Bright" panose="02040602050505020304" pitchFamily="18" charset="0"/>
              </a:rPr>
              <a:t> </a:t>
            </a:r>
            <a:r>
              <a:rPr lang="es-MX" sz="1000" b="1" dirty="0" err="1">
                <a:latin typeface="Lucida Bright" panose="02040602050505020304" pitchFamily="18" charset="0"/>
              </a:rPr>
              <a:t>outra</a:t>
            </a:r>
            <a:r>
              <a:rPr lang="es-MX" sz="1000" b="1" dirty="0">
                <a:latin typeface="Lucida Bright" panose="02040602050505020304" pitchFamily="18" charset="0"/>
              </a:rPr>
              <a:t> forma de pagamento?”</a:t>
            </a:r>
            <a:r>
              <a:rPr lang="es-MX" sz="1000" dirty="0">
                <a:latin typeface="Lucida Bright" panose="02040602050505020304" pitchFamily="18" charset="0"/>
              </a:rPr>
              <a:t>.</a:t>
            </a:r>
          </a:p>
          <a:p>
            <a:pPr marL="174625" indent="-85725" algn="just"/>
            <a:endParaRPr lang="es-MX" sz="1000" dirty="0">
              <a:latin typeface="Lucida Bright" panose="02040602050505020304" pitchFamily="18" charset="0"/>
            </a:endParaRPr>
          </a:p>
          <a:p>
            <a:pPr marL="174625" indent="-85725" algn="just"/>
            <a:r>
              <a:rPr lang="es-MX" sz="1000" dirty="0" smtClean="0">
                <a:latin typeface="Lucida Bright" panose="02040602050505020304" pitchFamily="18" charset="0"/>
              </a:rPr>
              <a:t>   </a:t>
            </a:r>
            <a:r>
              <a:rPr lang="es-MX" sz="1000" dirty="0">
                <a:latin typeface="Lucida Bright" panose="02040602050505020304" pitchFamily="18" charset="0"/>
              </a:rPr>
              <a:t>Nota: Dizer ao cliente: “Sr(a), o seu pedido será entregue em até </a:t>
            </a:r>
            <a:r>
              <a:rPr lang="es-MX" sz="1000" dirty="0" smtClean="0">
                <a:latin typeface="Lucida Bright" panose="02040602050505020304" pitchFamily="18" charset="0"/>
              </a:rPr>
              <a:t>12 </a:t>
            </a:r>
            <a:r>
              <a:rPr lang="es-MX" sz="1000" dirty="0">
                <a:latin typeface="Lucida Bright" panose="02040602050505020304" pitchFamily="18" charset="0"/>
              </a:rPr>
              <a:t>minutos.</a:t>
            </a:r>
          </a:p>
          <a:p>
            <a:pPr marL="174625" indent="-85725" algn="just"/>
            <a:r>
              <a:rPr lang="es-MX" sz="1000" dirty="0">
                <a:latin typeface="Lucida Bright" panose="02040602050505020304" pitchFamily="18" charset="0"/>
              </a:rPr>
              <a:t>	4</a:t>
            </a:r>
            <a:r>
              <a:rPr lang="es-MX" sz="1000" dirty="0" smtClean="0">
                <a:latin typeface="Lucida Bright" panose="02040602050505020304" pitchFamily="18" charset="0"/>
              </a:rPr>
              <a:t> </a:t>
            </a:r>
            <a:r>
              <a:rPr lang="es-MX" sz="1000" dirty="0">
                <a:latin typeface="Lucida Bright" panose="02040602050505020304" pitchFamily="18" charset="0"/>
              </a:rPr>
              <a:t>minutos </a:t>
            </a:r>
            <a:r>
              <a:rPr lang="es-MX" sz="1000" dirty="0" smtClean="0">
                <a:latin typeface="Lucida Bright" panose="02040602050505020304" pitchFamily="18" charset="0"/>
              </a:rPr>
              <a:t>aguardando na fila/ mesa + 2 minutos para realizar o </a:t>
            </a:r>
            <a:r>
              <a:rPr lang="es-MX" sz="1000" dirty="0" err="1" smtClean="0">
                <a:latin typeface="Lucida Bright" panose="02040602050505020304" pitchFamily="18" charset="0"/>
              </a:rPr>
              <a:t>atendimento</a:t>
            </a:r>
            <a:r>
              <a:rPr lang="es-MX" sz="1000" dirty="0" smtClean="0">
                <a:latin typeface="Lucida Bright" panose="02040602050505020304" pitchFamily="18" charset="0"/>
              </a:rPr>
              <a:t> + 12 minutos </a:t>
            </a:r>
            <a:r>
              <a:rPr lang="es-MX" sz="1000" dirty="0">
                <a:latin typeface="Lucida Bright" panose="02040602050505020304" pitchFamily="18" charset="0"/>
              </a:rPr>
              <a:t>para preparar e entregar o produto).</a:t>
            </a:r>
            <a:r>
              <a:rPr lang="es-MX" sz="1000" dirty="0" smtClean="0">
                <a:latin typeface="Lucida Bright" panose="02040602050505020304" pitchFamily="18" charset="0"/>
              </a:rPr>
              <a:t> </a:t>
            </a:r>
          </a:p>
        </p:txBody>
      </p:sp>
      <p:cxnSp>
        <p:nvCxnSpPr>
          <p:cNvPr id="47" name="Conector recto de flecha 31"/>
          <p:cNvCxnSpPr/>
          <p:nvPr/>
        </p:nvCxnSpPr>
        <p:spPr>
          <a:xfrm>
            <a:off x="611560" y="3256701"/>
            <a:ext cx="459888" cy="1718"/>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56" name="45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3339" y="5055043"/>
            <a:ext cx="1634103" cy="532152"/>
          </a:xfrm>
          <a:prstGeom prst="rect">
            <a:avLst/>
          </a:prstGeom>
          <a:noFill/>
          <a:ln>
            <a:noFill/>
          </a:ln>
          <a:effectLst/>
          <a:extLst/>
        </p:spPr>
      </p:pic>
      <p:cxnSp>
        <p:nvCxnSpPr>
          <p:cNvPr id="61" name="161 Conector recto de flecha"/>
          <p:cNvCxnSpPr/>
          <p:nvPr/>
        </p:nvCxnSpPr>
        <p:spPr>
          <a:xfrm>
            <a:off x="1403648" y="4437112"/>
            <a:ext cx="0" cy="395056"/>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64" name="Rectángulo redondeado 7"/>
          <p:cNvSpPr/>
          <p:nvPr/>
        </p:nvSpPr>
        <p:spPr>
          <a:xfrm>
            <a:off x="3419872" y="4797152"/>
            <a:ext cx="2058095" cy="158417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MX" sz="900" dirty="0">
              <a:solidFill>
                <a:schemeClr val="tx1"/>
              </a:solidFill>
              <a:latin typeface="Lucida Bright" panose="02040602050505020304" pitchFamily="18" charset="0"/>
            </a:endParaRPr>
          </a:p>
        </p:txBody>
      </p:sp>
      <p:sp>
        <p:nvSpPr>
          <p:cNvPr id="65" name="78 CuadroTexto"/>
          <p:cNvSpPr txBox="1"/>
          <p:nvPr/>
        </p:nvSpPr>
        <p:spPr>
          <a:xfrm>
            <a:off x="3467919" y="5803043"/>
            <a:ext cx="2059636" cy="400110"/>
          </a:xfrm>
          <a:prstGeom prst="rect">
            <a:avLst/>
          </a:prstGeom>
          <a:noFill/>
        </p:spPr>
        <p:txBody>
          <a:bodyPr wrap="square" rtlCol="0">
            <a:spAutoFit/>
          </a:bodyPr>
          <a:lstStyle/>
          <a:p>
            <a:pPr algn="just"/>
            <a:r>
              <a:rPr lang="es-MX" sz="1000" dirty="0" smtClean="0">
                <a:latin typeface="Lucida Bright" panose="02040602050505020304" pitchFamily="18" charset="0"/>
              </a:rPr>
              <a:t>Entregar o </a:t>
            </a:r>
            <a:r>
              <a:rPr lang="es-MX" sz="1000" i="1" dirty="0">
                <a:latin typeface="Lucida Bright" panose="02040602050505020304" pitchFamily="18" charset="0"/>
              </a:rPr>
              <a:t>voucher</a:t>
            </a:r>
            <a:r>
              <a:rPr lang="es-MX" sz="1000" dirty="0" smtClean="0">
                <a:latin typeface="Lucida Bright" panose="02040602050505020304" pitchFamily="18" charset="0"/>
              </a:rPr>
              <a:t> dizendo: </a:t>
            </a:r>
            <a:r>
              <a:rPr lang="es-MX" sz="1000" b="1" dirty="0" smtClean="0">
                <a:latin typeface="Lucida Bright" panose="02040602050505020304" pitchFamily="18" charset="0"/>
              </a:rPr>
              <a:t>“Sr(a), seu </a:t>
            </a:r>
            <a:r>
              <a:rPr lang="es-MX" sz="1000" b="1" i="1" dirty="0" smtClean="0">
                <a:latin typeface="Lucida Bright" panose="02040602050505020304" pitchFamily="18" charset="0"/>
              </a:rPr>
              <a:t>voucher”.</a:t>
            </a:r>
            <a:endParaRPr lang="es-MX" sz="1000" b="1" i="1" dirty="0">
              <a:latin typeface="Lucida Bright" panose="02040602050505020304" pitchFamily="18" charset="0"/>
            </a:endParaRPr>
          </a:p>
        </p:txBody>
      </p:sp>
      <p:sp>
        <p:nvSpPr>
          <p:cNvPr id="52" name="Rectángulo redondeado 7"/>
          <p:cNvSpPr/>
          <p:nvPr/>
        </p:nvSpPr>
        <p:spPr>
          <a:xfrm>
            <a:off x="6012160" y="4725144"/>
            <a:ext cx="2058095" cy="18722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MX" sz="900" dirty="0">
              <a:solidFill>
                <a:schemeClr val="tx1"/>
              </a:solidFill>
              <a:latin typeface="Lucida Bright" panose="02040602050505020304" pitchFamily="18" charset="0"/>
            </a:endParaRPr>
          </a:p>
        </p:txBody>
      </p:sp>
      <p:sp>
        <p:nvSpPr>
          <p:cNvPr id="53" name="78 CuadroTexto"/>
          <p:cNvSpPr txBox="1"/>
          <p:nvPr/>
        </p:nvSpPr>
        <p:spPr>
          <a:xfrm>
            <a:off x="6060207" y="5589064"/>
            <a:ext cx="2059636" cy="707886"/>
          </a:xfrm>
          <a:prstGeom prst="rect">
            <a:avLst/>
          </a:prstGeom>
          <a:noFill/>
        </p:spPr>
        <p:txBody>
          <a:bodyPr wrap="square" rtlCol="0">
            <a:spAutoFit/>
          </a:bodyPr>
          <a:lstStyle/>
          <a:p>
            <a:pPr algn="just"/>
            <a:r>
              <a:rPr lang="es-MX" sz="1000" dirty="0">
                <a:latin typeface="Lucida Bright" panose="02040602050505020304" pitchFamily="18" charset="0"/>
              </a:rPr>
              <a:t>Despedir-se do cliente dizendo: </a:t>
            </a:r>
            <a:r>
              <a:rPr lang="en-US" sz="1000" b="1" dirty="0" smtClean="0">
                <a:latin typeface="Lucida Bright" panose="02040602050505020304" pitchFamily="18" charset="0"/>
              </a:rPr>
              <a:t>“</a:t>
            </a:r>
            <a:r>
              <a:rPr lang="en-US" sz="1000" b="1" dirty="0" err="1" smtClean="0">
                <a:latin typeface="Lucida Bright" panose="02040602050505020304" pitchFamily="18" charset="0"/>
              </a:rPr>
              <a:t>Obrigada</a:t>
            </a:r>
            <a:r>
              <a:rPr lang="en-US" sz="1000" b="1" dirty="0">
                <a:latin typeface="Lucida Bright" panose="02040602050505020304" pitchFamily="18" charset="0"/>
              </a:rPr>
              <a:t> </a:t>
            </a:r>
            <a:r>
              <a:rPr lang="en-US" sz="1000" b="1" dirty="0" smtClean="0">
                <a:latin typeface="Lucida Bright" panose="02040602050505020304" pitchFamily="18" charset="0"/>
              </a:rPr>
              <a:t>e </a:t>
            </a:r>
            <a:r>
              <a:rPr lang="es-MX" sz="1000" b="1" dirty="0" err="1" smtClean="0">
                <a:latin typeface="Lucida Bright" panose="02040602050505020304" pitchFamily="18" charset="0"/>
              </a:rPr>
              <a:t>Divirta</a:t>
            </a:r>
            <a:r>
              <a:rPr lang="es-MX" sz="1000" b="1" dirty="0" smtClean="0">
                <a:latin typeface="Lucida Bright" panose="02040602050505020304" pitchFamily="18" charset="0"/>
              </a:rPr>
              <a:t>(m</a:t>
            </a:r>
            <a:r>
              <a:rPr lang="es-MX" sz="1000" b="1" dirty="0">
                <a:latin typeface="Lucida Bright" panose="02040602050505020304" pitchFamily="18" charset="0"/>
              </a:rPr>
              <a:t>)-</a:t>
            </a:r>
            <a:r>
              <a:rPr lang="es-MX" sz="1000" b="1" dirty="0" smtClean="0">
                <a:latin typeface="Lucida Bright" panose="02040602050505020304" pitchFamily="18" charset="0"/>
              </a:rPr>
              <a:t>se” </a:t>
            </a:r>
            <a:r>
              <a:rPr lang="es-MX" sz="1000" dirty="0">
                <a:latin typeface="Lucida Bright" panose="02040602050505020304" pitchFamily="18" charset="0"/>
              </a:rPr>
              <a:t>fazendo contato visual com o cliente e sorrindo.</a:t>
            </a:r>
          </a:p>
        </p:txBody>
      </p:sp>
      <p:pic>
        <p:nvPicPr>
          <p:cNvPr id="59" name="Picture 2"/>
          <p:cNvPicPr>
            <a:picLocks noChangeAspect="1" noChangeArrowheads="1"/>
          </p:cNvPicPr>
          <p:nvPr/>
        </p:nvPicPr>
        <p:blipFill>
          <a:blip r:embed="rId5" cstate="email"/>
          <a:srcRect/>
          <a:stretch>
            <a:fillRect/>
          </a:stretch>
        </p:blipFill>
        <p:spPr bwMode="auto">
          <a:xfrm>
            <a:off x="6526910" y="4835510"/>
            <a:ext cx="1028593" cy="726790"/>
          </a:xfrm>
          <a:prstGeom prst="rect">
            <a:avLst/>
          </a:prstGeom>
          <a:noFill/>
          <a:ln w="9525">
            <a:noFill/>
            <a:miter lim="800000"/>
            <a:headEnd/>
            <a:tailEnd/>
          </a:ln>
        </p:spPr>
      </p:pic>
      <p:sp>
        <p:nvSpPr>
          <p:cNvPr id="60" name="Conector 2"/>
          <p:cNvSpPr/>
          <p:nvPr/>
        </p:nvSpPr>
        <p:spPr>
          <a:xfrm>
            <a:off x="8460432" y="5275880"/>
            <a:ext cx="457200" cy="457200"/>
          </a:xfrm>
          <a:prstGeom prst="flowChartConnector">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62" name="Rectángulo redondeado 7"/>
          <p:cNvSpPr/>
          <p:nvPr/>
        </p:nvSpPr>
        <p:spPr>
          <a:xfrm>
            <a:off x="179511" y="4797152"/>
            <a:ext cx="2745059" cy="158417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s-MX" sz="900" dirty="0">
              <a:solidFill>
                <a:srgbClr val="7030A0"/>
              </a:solidFill>
              <a:latin typeface="Lucida Bright" panose="02040602050505020304" pitchFamily="18" charset="0"/>
            </a:endParaRPr>
          </a:p>
        </p:txBody>
      </p:sp>
      <p:pic>
        <p:nvPicPr>
          <p:cNvPr id="63" name="Picture 6"/>
          <p:cNvPicPr/>
          <p:nvPr/>
        </p:nvPicPr>
        <p:blipFill>
          <a:blip r:embed="rId6" cstate="email"/>
          <a:srcRect/>
          <a:stretch>
            <a:fillRect/>
          </a:stretch>
        </p:blipFill>
        <p:spPr bwMode="auto">
          <a:xfrm>
            <a:off x="1172791" y="4849814"/>
            <a:ext cx="518889" cy="776833"/>
          </a:xfrm>
          <a:prstGeom prst="rect">
            <a:avLst/>
          </a:prstGeom>
          <a:noFill/>
          <a:ln w="9525">
            <a:noFill/>
            <a:miter lim="800000"/>
            <a:headEnd/>
            <a:tailEnd/>
          </a:ln>
        </p:spPr>
      </p:pic>
      <p:cxnSp>
        <p:nvCxnSpPr>
          <p:cNvPr id="70" name="Conector recto de flecha 32"/>
          <p:cNvCxnSpPr/>
          <p:nvPr/>
        </p:nvCxnSpPr>
        <p:spPr>
          <a:xfrm>
            <a:off x="2924570" y="5498834"/>
            <a:ext cx="495302" cy="0"/>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2" name="Conector recto de flecha 32"/>
          <p:cNvCxnSpPr/>
          <p:nvPr/>
        </p:nvCxnSpPr>
        <p:spPr>
          <a:xfrm>
            <a:off x="8086185" y="5517232"/>
            <a:ext cx="374247" cy="0"/>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 name="78 CuadroTexto"/>
          <p:cNvSpPr txBox="1"/>
          <p:nvPr/>
        </p:nvSpPr>
        <p:spPr>
          <a:xfrm>
            <a:off x="179511" y="5519554"/>
            <a:ext cx="2927751" cy="861774"/>
          </a:xfrm>
          <a:prstGeom prst="rect">
            <a:avLst/>
          </a:prstGeom>
          <a:noFill/>
        </p:spPr>
        <p:txBody>
          <a:bodyPr wrap="square" rtlCol="0">
            <a:spAutoFit/>
          </a:bodyPr>
          <a:lstStyle/>
          <a:p>
            <a:r>
              <a:rPr lang="es-MX" sz="1000" dirty="0">
                <a:latin typeface="Lucida Bright" panose="02040602050505020304" pitchFamily="18" charset="0"/>
              </a:rPr>
              <a:t>Dizer: </a:t>
            </a:r>
            <a:r>
              <a:rPr lang="es-MX" sz="1000" b="1" dirty="0">
                <a:latin typeface="Lucida Bright" panose="02040602050505020304" pitchFamily="18" charset="0"/>
              </a:rPr>
              <a:t>“Sr(a) seu pedido está completo?”</a:t>
            </a:r>
            <a:r>
              <a:rPr lang="es-MX" sz="1000" dirty="0">
                <a:latin typeface="Lucida Bright" panose="02040602050505020304" pitchFamily="18" charset="0"/>
              </a:rPr>
              <a:t> </a:t>
            </a:r>
            <a:endParaRPr lang="es-MX" sz="1000" dirty="0" smtClean="0">
              <a:latin typeface="Lucida Bright" panose="02040602050505020304" pitchFamily="18" charset="0"/>
            </a:endParaRPr>
          </a:p>
          <a:p>
            <a:r>
              <a:rPr lang="es-MX" sz="1000" dirty="0">
                <a:latin typeface="Lucida Bright" panose="02040602050505020304" pitchFamily="18" charset="0"/>
              </a:rPr>
              <a:t>C</a:t>
            </a:r>
            <a:r>
              <a:rPr lang="es-MX" sz="1000" dirty="0" smtClean="0">
                <a:latin typeface="Lucida Bright" panose="02040602050505020304" pitchFamily="18" charset="0"/>
              </a:rPr>
              <a:t>olocar </a:t>
            </a:r>
            <a:r>
              <a:rPr lang="es-MX" sz="1000" dirty="0">
                <a:latin typeface="Lucida Bright" panose="02040602050505020304" pitchFamily="18" charset="0"/>
              </a:rPr>
              <a:t>os produtos sobre a mesa </a:t>
            </a:r>
            <a:r>
              <a:rPr lang="es-MX" sz="1000" dirty="0" smtClean="0">
                <a:latin typeface="Lucida Bright" panose="02040602050505020304" pitchFamily="18" charset="0"/>
              </a:rPr>
              <a:t>(em </a:t>
            </a:r>
          </a:p>
          <a:p>
            <a:r>
              <a:rPr lang="es-MX" sz="1000" dirty="0" smtClean="0">
                <a:latin typeface="Lucida Bright" panose="02040602050505020304" pitchFamily="18" charset="0"/>
              </a:rPr>
              <a:t>baixo </a:t>
            </a:r>
            <a:r>
              <a:rPr lang="es-MX" sz="1000" dirty="0">
                <a:latin typeface="Lucida Bright" panose="02040602050505020304" pitchFamily="18" charset="0"/>
              </a:rPr>
              <a:t>pico). </a:t>
            </a:r>
          </a:p>
          <a:p>
            <a:r>
              <a:rPr lang="es-MX" sz="1000" dirty="0" smtClean="0">
                <a:latin typeface="Lucida Bright" panose="02040602050505020304" pitchFamily="18" charset="0"/>
              </a:rPr>
              <a:t>Em </a:t>
            </a:r>
            <a:r>
              <a:rPr lang="es-MX" sz="1000" dirty="0">
                <a:latin typeface="Lucida Bright" panose="02040602050505020304" pitchFamily="18" charset="0"/>
              </a:rPr>
              <a:t>alto pico, o cliente </a:t>
            </a:r>
            <a:r>
              <a:rPr lang="es-MX" sz="1000" dirty="0" smtClean="0">
                <a:latin typeface="Lucida Bright" panose="02040602050505020304" pitchFamily="18" charset="0"/>
              </a:rPr>
              <a:t>deve </a:t>
            </a:r>
            <a:r>
              <a:rPr lang="es-MX" sz="1000" dirty="0">
                <a:latin typeface="Lucida Bright" panose="02040602050505020304" pitchFamily="18" charset="0"/>
              </a:rPr>
              <a:t>retirar o </a:t>
            </a:r>
            <a:endParaRPr lang="es-MX" sz="1000" dirty="0" smtClean="0">
              <a:latin typeface="Lucida Bright" panose="02040602050505020304" pitchFamily="18" charset="0"/>
            </a:endParaRPr>
          </a:p>
          <a:p>
            <a:r>
              <a:rPr lang="es-MX" sz="1000" dirty="0" smtClean="0">
                <a:latin typeface="Lucida Bright" panose="02040602050505020304" pitchFamily="18" charset="0"/>
              </a:rPr>
              <a:t>pedido </a:t>
            </a:r>
            <a:r>
              <a:rPr lang="es-MX" sz="1000" dirty="0">
                <a:latin typeface="Lucida Bright" panose="02040602050505020304" pitchFamily="18" charset="0"/>
              </a:rPr>
              <a:t>no balcão.</a:t>
            </a:r>
          </a:p>
        </p:txBody>
      </p:sp>
      <p:cxnSp>
        <p:nvCxnSpPr>
          <p:cNvPr id="30" name="Conector recto de flecha 32"/>
          <p:cNvCxnSpPr/>
          <p:nvPr/>
        </p:nvCxnSpPr>
        <p:spPr>
          <a:xfrm>
            <a:off x="5516858" y="5517232"/>
            <a:ext cx="495302" cy="0"/>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8" name="CaixaDeTexto 53"/>
          <p:cNvSpPr txBox="1"/>
          <p:nvPr/>
        </p:nvSpPr>
        <p:spPr>
          <a:xfrm>
            <a:off x="7305765" y="332237"/>
            <a:ext cx="1226618"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a:t>
            </a:r>
            <a:r>
              <a:rPr lang="pt-BR" sz="1300" b="1" dirty="0" smtClean="0"/>
              <a:t>1.5</a:t>
            </a:r>
            <a:endParaRPr lang="pt-BR" sz="1300" b="1" dirty="0"/>
          </a:p>
          <a:p>
            <a:r>
              <a:rPr lang="en-US" sz="1300" b="1" dirty="0" smtClean="0"/>
              <a:t>Agosto</a:t>
            </a:r>
            <a:r>
              <a:rPr lang="en-US" sz="1300" b="1" dirty="0" smtClean="0"/>
              <a:t>/2017</a:t>
            </a:r>
            <a:endParaRPr lang="pt-BR" sz="1300" b="1" dirty="0"/>
          </a:p>
        </p:txBody>
      </p:sp>
      <p:sp>
        <p:nvSpPr>
          <p:cNvPr id="29" name="Explosion 2 28"/>
          <p:cNvSpPr/>
          <p:nvPr/>
        </p:nvSpPr>
        <p:spPr>
          <a:xfrm rot="2725679">
            <a:off x="5800361" y="884818"/>
            <a:ext cx="914400" cy="914400"/>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TextBox 30"/>
          <p:cNvSpPr txBox="1"/>
          <p:nvPr/>
        </p:nvSpPr>
        <p:spPr>
          <a:xfrm>
            <a:off x="5878999" y="1151250"/>
            <a:ext cx="638316" cy="276999"/>
          </a:xfrm>
          <a:prstGeom prst="rect">
            <a:avLst/>
          </a:prstGeom>
          <a:noFill/>
        </p:spPr>
        <p:txBody>
          <a:bodyPr wrap="none" rtlCol="0">
            <a:spAutoFit/>
          </a:bodyPr>
          <a:lstStyle/>
          <a:p>
            <a:r>
              <a:rPr lang="en-US" sz="1200" b="1" dirty="0" smtClean="0">
                <a:solidFill>
                  <a:schemeClr val="bg1"/>
                </a:solidFill>
              </a:rPr>
              <a:t>NOVO</a:t>
            </a:r>
            <a:endParaRPr lang="pt-BR" sz="1200" b="1" dirty="0">
              <a:solidFill>
                <a:schemeClr val="bg1"/>
              </a:solidFill>
            </a:endParaRPr>
          </a:p>
        </p:txBody>
      </p:sp>
      <p:sp>
        <p:nvSpPr>
          <p:cNvPr id="32" name="Oval Callout 31"/>
          <p:cNvSpPr/>
          <p:nvPr/>
        </p:nvSpPr>
        <p:spPr>
          <a:xfrm>
            <a:off x="865954" y="853982"/>
            <a:ext cx="5203930" cy="1008963"/>
          </a:xfrm>
          <a:prstGeom prst="wedgeEllipseCallout">
            <a:avLst>
              <a:gd name="adj1" fmla="val -26772"/>
              <a:gd name="adj2" fmla="val 6707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TextBox 32"/>
          <p:cNvSpPr txBox="1"/>
          <p:nvPr/>
        </p:nvSpPr>
        <p:spPr>
          <a:xfrm>
            <a:off x="1287738" y="1031251"/>
            <a:ext cx="4738855" cy="646331"/>
          </a:xfrm>
          <a:prstGeom prst="rect">
            <a:avLst/>
          </a:prstGeom>
          <a:noFill/>
        </p:spPr>
        <p:txBody>
          <a:bodyPr wrap="square" rtlCol="0">
            <a:spAutoFit/>
          </a:bodyPr>
          <a:lstStyle/>
          <a:p>
            <a:r>
              <a:rPr lang="en-US" sz="1200" dirty="0" smtClean="0"/>
              <a:t>No </a:t>
            </a:r>
            <a:r>
              <a:rPr lang="en-US" sz="1200" dirty="0" err="1" smtClean="0"/>
              <a:t>momento</a:t>
            </a:r>
            <a:r>
              <a:rPr lang="en-US" sz="1200" dirty="0" smtClean="0"/>
              <a:t> do </a:t>
            </a:r>
            <a:r>
              <a:rPr lang="en-US" sz="1200" dirty="0" err="1" smtClean="0"/>
              <a:t>cliente</a:t>
            </a:r>
            <a:r>
              <a:rPr lang="en-US" sz="1200" dirty="0" smtClean="0"/>
              <a:t> </a:t>
            </a:r>
            <a:r>
              <a:rPr lang="en-US" sz="1200" dirty="0" err="1" smtClean="0"/>
              <a:t>apresentar</a:t>
            </a:r>
            <a:r>
              <a:rPr lang="en-US" sz="1200" dirty="0" smtClean="0"/>
              <a:t> a forma de </a:t>
            </a:r>
            <a:r>
              <a:rPr lang="en-US" sz="1200" dirty="0" err="1" smtClean="0"/>
              <a:t>pagamento</a:t>
            </a:r>
            <a:r>
              <a:rPr lang="en-US" sz="1200" dirty="0" smtClean="0"/>
              <a:t> </a:t>
            </a:r>
            <a:r>
              <a:rPr lang="en-US" sz="1200" dirty="0" err="1" smtClean="0"/>
              <a:t>como</a:t>
            </a:r>
            <a:r>
              <a:rPr lang="en-US" sz="1200" dirty="0" smtClean="0"/>
              <a:t> </a:t>
            </a:r>
            <a:r>
              <a:rPr lang="en-US" sz="1200" dirty="0" err="1" smtClean="0"/>
              <a:t>sendo</a:t>
            </a:r>
            <a:r>
              <a:rPr lang="en-US" sz="1200" dirty="0" smtClean="0"/>
              <a:t> </a:t>
            </a:r>
            <a:r>
              <a:rPr lang="en-US" sz="1200" dirty="0" err="1" smtClean="0"/>
              <a:t>cartão</a:t>
            </a:r>
            <a:r>
              <a:rPr lang="en-US" sz="1200" dirty="0" smtClean="0"/>
              <a:t>, </a:t>
            </a:r>
            <a:r>
              <a:rPr lang="en-US" sz="1200" dirty="0" err="1" smtClean="0"/>
              <a:t>dizer</a:t>
            </a:r>
            <a:r>
              <a:rPr lang="en-US" sz="1200" dirty="0" smtClean="0"/>
              <a:t>: </a:t>
            </a:r>
            <a:r>
              <a:rPr lang="en-US" sz="1200" b="1" dirty="0" smtClean="0"/>
              <a:t>- </a:t>
            </a:r>
            <a:r>
              <a:rPr lang="en-US" sz="1200" b="1" dirty="0" err="1" smtClean="0"/>
              <a:t>Débito</a:t>
            </a:r>
            <a:r>
              <a:rPr lang="en-US" sz="1200" b="1" dirty="0" smtClean="0"/>
              <a:t>, </a:t>
            </a:r>
            <a:r>
              <a:rPr lang="en-US" sz="1200" b="1" dirty="0" err="1" smtClean="0"/>
              <a:t>sr</a:t>
            </a:r>
            <a:r>
              <a:rPr lang="en-US" sz="1200" b="1" dirty="0" smtClean="0"/>
              <a:t>(a)?</a:t>
            </a:r>
          </a:p>
          <a:p>
            <a:r>
              <a:rPr lang="en-US" sz="1200" dirty="0" err="1" smtClean="0"/>
              <a:t>Sempre</a:t>
            </a:r>
            <a:r>
              <a:rPr lang="en-US" sz="1200" dirty="0" smtClean="0"/>
              <a:t> </a:t>
            </a:r>
            <a:r>
              <a:rPr lang="en-US" sz="1200" dirty="0" err="1" smtClean="0"/>
              <a:t>induzir</a:t>
            </a:r>
            <a:r>
              <a:rPr lang="en-US" sz="1200" dirty="0" smtClean="0"/>
              <a:t> a </a:t>
            </a:r>
            <a:r>
              <a:rPr lang="en-US" sz="1200" dirty="0" err="1" smtClean="0"/>
              <a:t>venda</a:t>
            </a:r>
            <a:r>
              <a:rPr lang="en-US" sz="1200" dirty="0" smtClean="0"/>
              <a:t> com </a:t>
            </a:r>
            <a:r>
              <a:rPr lang="en-US" sz="1200" dirty="0" err="1" smtClean="0"/>
              <a:t>cartão</a:t>
            </a:r>
            <a:r>
              <a:rPr lang="en-US" sz="1200" dirty="0" smtClean="0"/>
              <a:t> </a:t>
            </a:r>
            <a:r>
              <a:rPr lang="en-US" sz="1200" dirty="0" err="1" smtClean="0"/>
              <a:t>por</a:t>
            </a:r>
            <a:r>
              <a:rPr lang="en-US" sz="1200" dirty="0" smtClean="0"/>
              <a:t> </a:t>
            </a:r>
            <a:r>
              <a:rPr lang="en-US" sz="1200" dirty="0" err="1" smtClean="0"/>
              <a:t>meio</a:t>
            </a:r>
            <a:r>
              <a:rPr lang="en-US" sz="1200" dirty="0" smtClean="0"/>
              <a:t> do </a:t>
            </a:r>
            <a:r>
              <a:rPr lang="en-US" sz="1200" dirty="0" err="1" smtClean="0"/>
              <a:t>débito</a:t>
            </a:r>
            <a:r>
              <a:rPr lang="en-US" sz="1200" dirty="0" smtClean="0"/>
              <a:t>.</a:t>
            </a:r>
            <a:endParaRPr lang="pt-BR" sz="1200" dirty="0"/>
          </a:p>
        </p:txBody>
      </p:sp>
    </p:spTree>
    <p:extLst>
      <p:ext uri="{BB962C8B-B14F-4D97-AF65-F5344CB8AC3E}">
        <p14:creationId xmlns:p14="http://schemas.microsoft.com/office/powerpoint/2010/main" val="691272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MX" dirty="0" smtClean="0"/>
              <a:t>Técnicas de venda VIP</a:t>
            </a:r>
            <a:br>
              <a:rPr lang="es-MX" dirty="0" smtClean="0"/>
            </a:br>
            <a:r>
              <a:rPr lang="es-MX" sz="1200" dirty="0" smtClean="0"/>
              <a:t>BRA-GR-TV-VIP-00</a:t>
            </a:r>
            <a:br>
              <a:rPr lang="es-MX" sz="1200" dirty="0" smtClean="0"/>
            </a:br>
            <a:r>
              <a:rPr lang="es-MX" sz="1300" dirty="0" smtClean="0"/>
              <a:t>VENDA NO </a:t>
            </a:r>
            <a:r>
              <a:rPr lang="es-MX" sz="1300" i="1" dirty="0" smtClean="0"/>
              <a:t>LOBBY</a:t>
            </a:r>
            <a:endParaRPr lang="es-MX" sz="1300" dirty="0"/>
          </a:p>
        </p:txBody>
      </p:sp>
      <p:cxnSp>
        <p:nvCxnSpPr>
          <p:cNvPr id="31" name="30 Conector recto de flecha"/>
          <p:cNvCxnSpPr>
            <a:stCxn id="138" idx="3"/>
            <a:endCxn id="86" idx="1"/>
          </p:cNvCxnSpPr>
          <p:nvPr/>
        </p:nvCxnSpPr>
        <p:spPr>
          <a:xfrm>
            <a:off x="2771801" y="1714743"/>
            <a:ext cx="417035" cy="3147"/>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35" name="34 Conector recto de flecha"/>
          <p:cNvCxnSpPr>
            <a:stCxn id="86" idx="3"/>
            <a:endCxn id="157" idx="1"/>
          </p:cNvCxnSpPr>
          <p:nvPr/>
        </p:nvCxnSpPr>
        <p:spPr>
          <a:xfrm>
            <a:off x="4736527" y="1717890"/>
            <a:ext cx="555553" cy="3717"/>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86" name="85 Rectángulo redondeado"/>
          <p:cNvSpPr/>
          <p:nvPr/>
        </p:nvSpPr>
        <p:spPr>
          <a:xfrm>
            <a:off x="3188836" y="926295"/>
            <a:ext cx="1547691" cy="1583189"/>
          </a:xfrm>
          <a:prstGeom prst="roundRect">
            <a:avLst/>
          </a:prstGeom>
          <a:solidFill>
            <a:schemeClr val="bg1">
              <a:lumMod val="75000"/>
              <a:lumOff val="2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dirty="0">
              <a:solidFill>
                <a:schemeClr val="tx1"/>
              </a:solidFill>
              <a:latin typeface="Lucida Bright" panose="02040602050505020304" pitchFamily="18" charset="0"/>
            </a:endParaRPr>
          </a:p>
        </p:txBody>
      </p:sp>
      <p:sp>
        <p:nvSpPr>
          <p:cNvPr id="93" name="11 Rectángulo redondeado"/>
          <p:cNvSpPr/>
          <p:nvPr/>
        </p:nvSpPr>
        <p:spPr>
          <a:xfrm>
            <a:off x="6804248" y="936430"/>
            <a:ext cx="1847072" cy="1573652"/>
          </a:xfrm>
          <a:prstGeom prst="roundRect">
            <a:avLst/>
          </a:prstGeom>
          <a:solidFill>
            <a:schemeClr val="bg1">
              <a:lumMod val="75000"/>
              <a:lumOff val="25000"/>
            </a:schemeClr>
          </a:solid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grpSp>
        <p:nvGrpSpPr>
          <p:cNvPr id="136" name="135 Grupo"/>
          <p:cNvGrpSpPr/>
          <p:nvPr/>
        </p:nvGrpSpPr>
        <p:grpSpPr>
          <a:xfrm>
            <a:off x="780728" y="864422"/>
            <a:ext cx="1991073" cy="1700641"/>
            <a:chOff x="-279045" y="3573841"/>
            <a:chExt cx="1890136" cy="1700641"/>
          </a:xfrm>
        </p:grpSpPr>
        <p:sp>
          <p:nvSpPr>
            <p:cNvPr id="138" name="137 Rectángulo redondeado"/>
            <p:cNvSpPr/>
            <p:nvPr/>
          </p:nvSpPr>
          <p:spPr>
            <a:xfrm>
              <a:off x="-279045" y="3573841"/>
              <a:ext cx="1890136" cy="170064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140" name="139 CuadroTexto"/>
            <p:cNvSpPr txBox="1"/>
            <p:nvPr/>
          </p:nvSpPr>
          <p:spPr>
            <a:xfrm>
              <a:off x="-234564" y="3785962"/>
              <a:ext cx="1173523" cy="1200329"/>
            </a:xfrm>
            <a:prstGeom prst="rect">
              <a:avLst/>
            </a:prstGeom>
            <a:noFill/>
          </p:spPr>
          <p:txBody>
            <a:bodyPr wrap="square" rtlCol="0">
              <a:spAutoFit/>
            </a:bodyPr>
            <a:lstStyle/>
            <a:p>
              <a:pPr algn="just"/>
              <a:r>
                <a:rPr lang="es-ES" sz="900" dirty="0">
                  <a:latin typeface="Lucida Bright" panose="02040602050505020304" pitchFamily="18" charset="0"/>
                </a:rPr>
                <a:t>Dizer: </a:t>
              </a:r>
              <a:r>
                <a:rPr lang="es-ES" sz="900" b="1" dirty="0">
                  <a:latin typeface="Lucida Bright" panose="02040602050505020304" pitchFamily="18" charset="0"/>
                </a:rPr>
                <a:t>“Bom dia, tarde ou </a:t>
              </a:r>
            </a:p>
            <a:p>
              <a:pPr algn="just"/>
              <a:r>
                <a:rPr lang="es-ES" sz="900" b="1" dirty="0">
                  <a:latin typeface="Lucida Bright" panose="02040602050505020304" pitchFamily="18" charset="0"/>
                </a:rPr>
                <a:t>noite. Bem vindo(a) a </a:t>
              </a:r>
            </a:p>
            <a:p>
              <a:pPr algn="just"/>
              <a:r>
                <a:rPr lang="es-ES" sz="900" b="1" dirty="0">
                  <a:latin typeface="Lucida Bright" panose="02040602050505020304" pitchFamily="18" charset="0"/>
                </a:rPr>
                <a:t>Cinépolis”, </a:t>
              </a:r>
              <a:r>
                <a:rPr lang="es-ES" sz="900" dirty="0">
                  <a:latin typeface="Lucida Bright" panose="02040602050505020304" pitchFamily="18" charset="0"/>
                </a:rPr>
                <a:t>fazendo contato </a:t>
              </a:r>
            </a:p>
            <a:p>
              <a:pPr algn="just"/>
              <a:r>
                <a:rPr lang="es-ES" sz="900" dirty="0">
                  <a:latin typeface="Lucida Bright" panose="02040602050505020304" pitchFamily="18" charset="0"/>
                </a:rPr>
                <a:t>visual com o cliente e sorrindo.</a:t>
              </a:r>
            </a:p>
          </p:txBody>
        </p:sp>
      </p:grpSp>
      <p:cxnSp>
        <p:nvCxnSpPr>
          <p:cNvPr id="148" name="147 Conector recto de flecha"/>
          <p:cNvCxnSpPr>
            <a:stCxn id="157" idx="3"/>
            <a:endCxn id="93" idx="1"/>
          </p:cNvCxnSpPr>
          <p:nvPr/>
        </p:nvCxnSpPr>
        <p:spPr>
          <a:xfrm>
            <a:off x="6139405" y="1721607"/>
            <a:ext cx="664843" cy="1649"/>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57" name="Decisión 30"/>
          <p:cNvSpPr/>
          <p:nvPr/>
        </p:nvSpPr>
        <p:spPr>
          <a:xfrm>
            <a:off x="5292080" y="1437753"/>
            <a:ext cx="847325" cy="567708"/>
          </a:xfrm>
          <a:prstGeom prst="flowChartDecis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X</a:t>
            </a:r>
            <a:endParaRPr lang="es-MX" b="1" dirty="0">
              <a:solidFill>
                <a:schemeClr val="tx1"/>
              </a:solidFill>
            </a:endParaRPr>
          </a:p>
        </p:txBody>
      </p:sp>
      <p:sp>
        <p:nvSpPr>
          <p:cNvPr id="158" name="CuadroTexto 41"/>
          <p:cNvSpPr txBox="1"/>
          <p:nvPr/>
        </p:nvSpPr>
        <p:spPr>
          <a:xfrm>
            <a:off x="5940152" y="1331476"/>
            <a:ext cx="993575" cy="369332"/>
          </a:xfrm>
          <a:prstGeom prst="rect">
            <a:avLst/>
          </a:prstGeom>
          <a:noFill/>
          <a:ln>
            <a:noFill/>
          </a:ln>
        </p:spPr>
        <p:txBody>
          <a:bodyPr wrap="square" rtlCol="0">
            <a:spAutoFit/>
          </a:bodyPr>
          <a:lstStyle/>
          <a:p>
            <a:pPr algn="ctr"/>
            <a:r>
              <a:rPr lang="es-MX" sz="900" dirty="0" smtClean="0">
                <a:latin typeface="Lucida Bright" panose="02040602050505020304" pitchFamily="18" charset="0"/>
              </a:rPr>
              <a:t>Há promo-ção(ões)</a:t>
            </a:r>
          </a:p>
        </p:txBody>
      </p:sp>
      <p:sp>
        <p:nvSpPr>
          <p:cNvPr id="159" name="CuadroTexto 41"/>
          <p:cNvSpPr txBox="1"/>
          <p:nvPr/>
        </p:nvSpPr>
        <p:spPr>
          <a:xfrm>
            <a:off x="4802561" y="1852120"/>
            <a:ext cx="993575" cy="507831"/>
          </a:xfrm>
          <a:prstGeom prst="rect">
            <a:avLst/>
          </a:prstGeom>
          <a:noFill/>
          <a:ln>
            <a:noFill/>
          </a:ln>
        </p:spPr>
        <p:txBody>
          <a:bodyPr wrap="square" rtlCol="0">
            <a:spAutoFit/>
          </a:bodyPr>
          <a:lstStyle/>
          <a:p>
            <a:pPr algn="ctr"/>
            <a:r>
              <a:rPr lang="es-MX" sz="900" dirty="0" smtClean="0">
                <a:latin typeface="Lucida Bright" panose="02040602050505020304" pitchFamily="18" charset="0"/>
              </a:rPr>
              <a:t>Não há promo-ção(ões)</a:t>
            </a:r>
          </a:p>
        </p:txBody>
      </p:sp>
      <p:sp>
        <p:nvSpPr>
          <p:cNvPr id="194" name="Conector 29"/>
          <p:cNvSpPr/>
          <p:nvPr/>
        </p:nvSpPr>
        <p:spPr>
          <a:xfrm>
            <a:off x="154360" y="1487344"/>
            <a:ext cx="457200" cy="457200"/>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cxnSp>
        <p:nvCxnSpPr>
          <p:cNvPr id="195" name="194 Conector recto de flecha"/>
          <p:cNvCxnSpPr>
            <a:stCxn id="194" idx="6"/>
            <a:endCxn id="138" idx="1"/>
          </p:cNvCxnSpPr>
          <p:nvPr/>
        </p:nvCxnSpPr>
        <p:spPr>
          <a:xfrm flipV="1">
            <a:off x="611560" y="1714743"/>
            <a:ext cx="169168" cy="1201"/>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91" name="90 Conector recto de flecha"/>
          <p:cNvCxnSpPr>
            <a:stCxn id="72" idx="1"/>
          </p:cNvCxnSpPr>
          <p:nvPr/>
        </p:nvCxnSpPr>
        <p:spPr>
          <a:xfrm flipH="1">
            <a:off x="5683624" y="4735351"/>
            <a:ext cx="12877" cy="661684"/>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66" name="65 Rectángulo redondeado"/>
          <p:cNvSpPr/>
          <p:nvPr/>
        </p:nvSpPr>
        <p:spPr>
          <a:xfrm>
            <a:off x="4716016" y="2708920"/>
            <a:ext cx="1935215" cy="1131273"/>
          </a:xfrm>
          <a:prstGeom prst="roundRect">
            <a:avLst/>
          </a:prstGeom>
          <a:solidFill>
            <a:schemeClr val="bg1">
              <a:lumMod val="75000"/>
              <a:lumOff val="2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67" name="66 CuadroTexto"/>
          <p:cNvSpPr txBox="1"/>
          <p:nvPr/>
        </p:nvSpPr>
        <p:spPr>
          <a:xfrm>
            <a:off x="5530105" y="2976097"/>
            <a:ext cx="1058119" cy="369332"/>
          </a:xfrm>
          <a:prstGeom prst="rect">
            <a:avLst/>
          </a:prstGeom>
          <a:noFill/>
        </p:spPr>
        <p:txBody>
          <a:bodyPr wrap="square" rtlCol="0">
            <a:spAutoFit/>
          </a:bodyPr>
          <a:lstStyle/>
          <a:p>
            <a:pPr algn="just"/>
            <a:r>
              <a:rPr lang="es-MX" sz="900" dirty="0">
                <a:latin typeface="Lucida Bright" panose="02040602050505020304" pitchFamily="18" charset="0"/>
              </a:rPr>
              <a:t>Dizer: </a:t>
            </a:r>
            <a:r>
              <a:rPr lang="es-MX" sz="900" b="1" dirty="0">
                <a:latin typeface="Lucida Bright" panose="02040602050505020304" pitchFamily="18" charset="0"/>
              </a:rPr>
              <a:t>“Qual </a:t>
            </a:r>
            <a:r>
              <a:rPr lang="es-MX" sz="900" b="1" dirty="0" smtClean="0">
                <a:latin typeface="Lucida Bright" panose="02040602050505020304" pitchFamily="18" charset="0"/>
              </a:rPr>
              <a:t>é </a:t>
            </a:r>
            <a:r>
              <a:rPr lang="es-MX" sz="900" b="1" dirty="0">
                <a:latin typeface="Lucida Bright" panose="02040602050505020304" pitchFamily="18" charset="0"/>
              </a:rPr>
              <a:t>o </a:t>
            </a:r>
            <a:r>
              <a:rPr lang="es-MX" sz="900" b="1" dirty="0" smtClean="0">
                <a:latin typeface="Lucida Bright" panose="02040602050505020304" pitchFamily="18" charset="0"/>
              </a:rPr>
              <a:t>seu pedido</a:t>
            </a:r>
            <a:r>
              <a:rPr lang="en-US" sz="900" b="1" dirty="0">
                <a:latin typeface="Lucida Bright" panose="02040602050505020304" pitchFamily="18" charset="0"/>
              </a:rPr>
              <a:t>”?</a:t>
            </a:r>
            <a:endParaRPr lang="es-MX" sz="900" dirty="0">
              <a:latin typeface="Lucida Bright" panose="02040602050505020304" pitchFamily="18" charset="0"/>
            </a:endParaRPr>
          </a:p>
        </p:txBody>
      </p:sp>
      <p:sp>
        <p:nvSpPr>
          <p:cNvPr id="71" name="CuadroTexto 41"/>
          <p:cNvSpPr txBox="1"/>
          <p:nvPr/>
        </p:nvSpPr>
        <p:spPr>
          <a:xfrm>
            <a:off x="4602526" y="3937150"/>
            <a:ext cx="921394" cy="507831"/>
          </a:xfrm>
          <a:prstGeom prst="rect">
            <a:avLst/>
          </a:prstGeom>
          <a:noFill/>
          <a:ln>
            <a:noFill/>
          </a:ln>
        </p:spPr>
        <p:txBody>
          <a:bodyPr wrap="square" rtlCol="0">
            <a:spAutoFit/>
          </a:bodyPr>
          <a:lstStyle/>
          <a:p>
            <a:pPr algn="ctr"/>
            <a:r>
              <a:rPr lang="es-MX" sz="900" dirty="0" smtClean="0">
                <a:latin typeface="Lucida Bright" panose="02040602050505020304" pitchFamily="18" charset="0"/>
              </a:rPr>
              <a:t>O cliente solicitou serviço</a:t>
            </a:r>
          </a:p>
        </p:txBody>
      </p:sp>
      <p:sp>
        <p:nvSpPr>
          <p:cNvPr id="72" name="CuadroTexto 41"/>
          <p:cNvSpPr txBox="1"/>
          <p:nvPr/>
        </p:nvSpPr>
        <p:spPr>
          <a:xfrm>
            <a:off x="5696501" y="4550685"/>
            <a:ext cx="1404569" cy="369332"/>
          </a:xfrm>
          <a:prstGeom prst="rect">
            <a:avLst/>
          </a:prstGeom>
          <a:noFill/>
          <a:ln>
            <a:noFill/>
          </a:ln>
        </p:spPr>
        <p:txBody>
          <a:bodyPr wrap="square" rtlCol="0">
            <a:spAutoFit/>
          </a:bodyPr>
          <a:lstStyle/>
          <a:p>
            <a:pPr algn="ctr"/>
            <a:r>
              <a:rPr lang="es-MX" sz="900" dirty="0" smtClean="0">
                <a:latin typeface="Lucida Bright" panose="02040602050505020304" pitchFamily="18" charset="0"/>
              </a:rPr>
              <a:t>O cliente não solicitou serviço</a:t>
            </a:r>
          </a:p>
        </p:txBody>
      </p:sp>
      <p:cxnSp>
        <p:nvCxnSpPr>
          <p:cNvPr id="83" name="82 Conector recto de flecha"/>
          <p:cNvCxnSpPr>
            <a:stCxn id="115" idx="1"/>
            <a:endCxn id="174" idx="3"/>
          </p:cNvCxnSpPr>
          <p:nvPr/>
        </p:nvCxnSpPr>
        <p:spPr>
          <a:xfrm flipH="1">
            <a:off x="4067944" y="4467991"/>
            <a:ext cx="1193903" cy="210"/>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15" name="Decisión 30"/>
          <p:cNvSpPr/>
          <p:nvPr/>
        </p:nvSpPr>
        <p:spPr>
          <a:xfrm>
            <a:off x="5261847" y="4184137"/>
            <a:ext cx="847325" cy="567708"/>
          </a:xfrm>
          <a:prstGeom prst="flowChartDecis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X</a:t>
            </a:r>
            <a:endParaRPr lang="es-MX" b="1" dirty="0">
              <a:solidFill>
                <a:schemeClr val="tx1"/>
              </a:solidFill>
            </a:endParaRPr>
          </a:p>
        </p:txBody>
      </p:sp>
      <p:cxnSp>
        <p:nvCxnSpPr>
          <p:cNvPr id="125" name="124 Conector recto de flecha"/>
          <p:cNvCxnSpPr>
            <a:stCxn id="174" idx="1"/>
            <a:endCxn id="152" idx="6"/>
          </p:cNvCxnSpPr>
          <p:nvPr/>
        </p:nvCxnSpPr>
        <p:spPr>
          <a:xfrm flipH="1">
            <a:off x="1068760" y="4468201"/>
            <a:ext cx="481757" cy="633"/>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28" name="127 Conector recto de flecha"/>
          <p:cNvCxnSpPr>
            <a:stCxn id="66" idx="2"/>
            <a:endCxn id="115" idx="0"/>
          </p:cNvCxnSpPr>
          <p:nvPr/>
        </p:nvCxnSpPr>
        <p:spPr>
          <a:xfrm>
            <a:off x="5683624" y="3840193"/>
            <a:ext cx="1886" cy="343944"/>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pic>
        <p:nvPicPr>
          <p:cNvPr id="131" name="Picture 4"/>
          <p:cNvPicPr/>
          <p:nvPr/>
        </p:nvPicPr>
        <p:blipFill>
          <a:blip r:embed="rId2" cstate="email"/>
          <a:srcRect/>
          <a:stretch>
            <a:fillRect/>
          </a:stretch>
        </p:blipFill>
        <p:spPr bwMode="auto">
          <a:xfrm>
            <a:off x="2051720" y="1274291"/>
            <a:ext cx="610295" cy="891778"/>
          </a:xfrm>
          <a:prstGeom prst="rect">
            <a:avLst/>
          </a:prstGeom>
          <a:noFill/>
          <a:ln w="9525">
            <a:noFill/>
            <a:miter lim="800000"/>
            <a:headEnd/>
            <a:tailEnd/>
          </a:ln>
        </p:spPr>
      </p:pic>
      <p:pic>
        <p:nvPicPr>
          <p:cNvPr id="132" name="Picture 4" descr="C:\Users\SAAG\Desktop\VIP\VIP-REBE\Fotos recor Habilitacion\entregando menu 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3918" y="960294"/>
            <a:ext cx="884066" cy="884530"/>
          </a:xfrm>
          <a:prstGeom prst="rect">
            <a:avLst/>
          </a:prstGeom>
          <a:noFill/>
          <a:extLst/>
        </p:spPr>
      </p:pic>
      <p:pic>
        <p:nvPicPr>
          <p:cNvPr id="133" name="Picture 4"/>
          <p:cNvPicPr/>
          <p:nvPr/>
        </p:nvPicPr>
        <p:blipFill>
          <a:blip r:embed="rId2" cstate="email"/>
          <a:srcRect/>
          <a:stretch>
            <a:fillRect/>
          </a:stretch>
        </p:blipFill>
        <p:spPr bwMode="auto">
          <a:xfrm>
            <a:off x="7884368" y="1268760"/>
            <a:ext cx="666433" cy="855345"/>
          </a:xfrm>
          <a:prstGeom prst="rect">
            <a:avLst/>
          </a:prstGeom>
          <a:noFill/>
          <a:ln w="9525">
            <a:noFill/>
            <a:miter lim="800000"/>
            <a:headEnd/>
            <a:tailEnd/>
          </a:ln>
        </p:spPr>
      </p:pic>
      <p:pic>
        <p:nvPicPr>
          <p:cNvPr id="143" name="Picture 4"/>
          <p:cNvPicPr/>
          <p:nvPr/>
        </p:nvPicPr>
        <p:blipFill>
          <a:blip r:embed="rId2" cstate="email"/>
          <a:srcRect/>
          <a:stretch>
            <a:fillRect/>
          </a:stretch>
        </p:blipFill>
        <p:spPr bwMode="auto">
          <a:xfrm>
            <a:off x="4844630" y="2840832"/>
            <a:ext cx="666433" cy="855345"/>
          </a:xfrm>
          <a:prstGeom prst="rect">
            <a:avLst/>
          </a:prstGeom>
          <a:noFill/>
          <a:ln w="9525">
            <a:noFill/>
            <a:miter lim="800000"/>
            <a:headEnd/>
            <a:tailEnd/>
          </a:ln>
        </p:spPr>
      </p:pic>
      <p:grpSp>
        <p:nvGrpSpPr>
          <p:cNvPr id="151" name="150 Grupo"/>
          <p:cNvGrpSpPr/>
          <p:nvPr/>
        </p:nvGrpSpPr>
        <p:grpSpPr>
          <a:xfrm>
            <a:off x="611560" y="4240234"/>
            <a:ext cx="457200" cy="457200"/>
            <a:chOff x="4288379" y="6218736"/>
            <a:chExt cx="457200" cy="457200"/>
          </a:xfrm>
        </p:grpSpPr>
        <p:sp>
          <p:nvSpPr>
            <p:cNvPr id="152"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60"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latin typeface="Lucida Sans" pitchFamily="34" charset="0"/>
                </a:rPr>
                <a:t>A</a:t>
              </a:r>
              <a:endParaRPr lang="es-MX" sz="1200" dirty="0" smtClean="0">
                <a:latin typeface="Lucida Sans" pitchFamily="34" charset="0"/>
              </a:endParaRPr>
            </a:p>
          </p:txBody>
        </p:sp>
      </p:grpSp>
      <p:sp>
        <p:nvSpPr>
          <p:cNvPr id="162" name="Conector 2"/>
          <p:cNvSpPr/>
          <p:nvPr/>
        </p:nvSpPr>
        <p:spPr>
          <a:xfrm>
            <a:off x="7283152" y="5733256"/>
            <a:ext cx="457200" cy="457200"/>
          </a:xfrm>
          <a:prstGeom prst="flowChartConnector">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nvGrpSpPr>
          <p:cNvPr id="163" name="162 Grupo"/>
          <p:cNvGrpSpPr/>
          <p:nvPr/>
        </p:nvGrpSpPr>
        <p:grpSpPr>
          <a:xfrm>
            <a:off x="2662015" y="5417488"/>
            <a:ext cx="4215223" cy="1233582"/>
            <a:chOff x="2415566" y="3852016"/>
            <a:chExt cx="4215223" cy="1502095"/>
          </a:xfrm>
        </p:grpSpPr>
        <p:sp>
          <p:nvSpPr>
            <p:cNvPr id="164" name="163 Rectángulo redondeado"/>
            <p:cNvSpPr/>
            <p:nvPr/>
          </p:nvSpPr>
          <p:spPr>
            <a:xfrm>
              <a:off x="2415566" y="3852016"/>
              <a:ext cx="4215223" cy="143668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s-MX" dirty="0">
                <a:solidFill>
                  <a:schemeClr val="tx1"/>
                </a:solidFill>
                <a:latin typeface="Lucida Bright" panose="02040602050505020304" pitchFamily="18" charset="0"/>
              </a:endParaRPr>
            </a:p>
          </p:txBody>
        </p:sp>
        <p:sp>
          <p:nvSpPr>
            <p:cNvPr id="165" name="164 CuadroTexto"/>
            <p:cNvSpPr txBox="1"/>
            <p:nvPr/>
          </p:nvSpPr>
          <p:spPr>
            <a:xfrm>
              <a:off x="2525352" y="4061154"/>
              <a:ext cx="3140725" cy="1292957"/>
            </a:xfrm>
            <a:prstGeom prst="rect">
              <a:avLst/>
            </a:prstGeom>
            <a:noFill/>
          </p:spPr>
          <p:txBody>
            <a:bodyPr wrap="square" rtlCol="0">
              <a:spAutoFit/>
            </a:bodyPr>
            <a:lstStyle/>
            <a:p>
              <a:pPr algn="just"/>
              <a:r>
                <a:rPr lang="es-ES" sz="900" dirty="0">
                  <a:latin typeface="Lucida Bright" panose="02040602050505020304" pitchFamily="18" charset="0"/>
                </a:rPr>
                <a:t>D</a:t>
              </a:r>
              <a:r>
                <a:rPr lang="es-ES" sz="900" dirty="0" smtClean="0">
                  <a:latin typeface="Lucida Bright" panose="02040602050505020304" pitchFamily="18" charset="0"/>
                </a:rPr>
                <a:t>izer: </a:t>
              </a:r>
              <a:r>
                <a:rPr lang="es-ES" sz="900" b="1" dirty="0" smtClean="0">
                  <a:latin typeface="Lucida Bright" panose="02040602050505020304" pitchFamily="18" charset="0"/>
                </a:rPr>
                <a:t>“Bom </a:t>
              </a:r>
              <a:r>
                <a:rPr lang="es-ES" sz="900" b="1" dirty="0">
                  <a:latin typeface="Lucida Bright" panose="02040602050505020304" pitchFamily="18" charset="0"/>
                </a:rPr>
                <a:t>dia, tarde ou </a:t>
              </a:r>
              <a:r>
                <a:rPr lang="es-ES" sz="900" b="1" dirty="0" smtClean="0">
                  <a:latin typeface="Lucida Bright" panose="02040602050505020304" pitchFamily="18" charset="0"/>
                </a:rPr>
                <a:t>Noite(*). </a:t>
              </a:r>
            </a:p>
            <a:p>
              <a:pPr algn="just"/>
              <a:r>
                <a:rPr lang="es-ES" sz="900" b="1" dirty="0" smtClean="0">
                  <a:latin typeface="Lucida Bright" panose="02040602050505020304" pitchFamily="18" charset="0"/>
                </a:rPr>
                <a:t>Meu nome é (dizer o nome). Caso queira fazer o seu pedido, me coloco a disposição”.</a:t>
              </a:r>
            </a:p>
            <a:p>
              <a:pPr algn="just"/>
              <a:endParaRPr lang="es-ES" sz="900" b="1" dirty="0" smtClean="0">
                <a:latin typeface="Lucida Bright" panose="02040602050505020304" pitchFamily="18" charset="0"/>
              </a:endParaRPr>
            </a:p>
            <a:p>
              <a:pPr algn="just"/>
              <a:r>
                <a:rPr lang="es-ES" sz="900" dirty="0" smtClean="0">
                  <a:latin typeface="Lucida Bright" panose="02040602050505020304" pitchFamily="18" charset="0"/>
                </a:rPr>
                <a:t>*O funcionário cumprimentará e falará seu nome ao cliente, caso o mesmo não tenha iniciado o atendimento.</a:t>
              </a:r>
            </a:p>
          </p:txBody>
        </p:sp>
      </p:grpSp>
      <p:pic>
        <p:nvPicPr>
          <p:cNvPr id="166" name="Picture 4"/>
          <p:cNvPicPr/>
          <p:nvPr/>
        </p:nvPicPr>
        <p:blipFill>
          <a:blip r:embed="rId2" cstate="email"/>
          <a:srcRect/>
          <a:stretch>
            <a:fillRect/>
          </a:stretch>
        </p:blipFill>
        <p:spPr bwMode="auto">
          <a:xfrm>
            <a:off x="5935382" y="5473694"/>
            <a:ext cx="841239" cy="1033233"/>
          </a:xfrm>
          <a:prstGeom prst="rect">
            <a:avLst/>
          </a:prstGeom>
          <a:noFill/>
          <a:ln w="9525">
            <a:noFill/>
            <a:miter lim="800000"/>
            <a:headEnd/>
            <a:tailEnd/>
          </a:ln>
        </p:spPr>
      </p:pic>
      <p:grpSp>
        <p:nvGrpSpPr>
          <p:cNvPr id="168" name="167 Grupo"/>
          <p:cNvGrpSpPr/>
          <p:nvPr/>
        </p:nvGrpSpPr>
        <p:grpSpPr>
          <a:xfrm>
            <a:off x="1550517" y="3672734"/>
            <a:ext cx="2517427" cy="1590933"/>
            <a:chOff x="3163157" y="3717006"/>
            <a:chExt cx="2517427" cy="1590933"/>
          </a:xfrm>
        </p:grpSpPr>
        <p:sp>
          <p:nvSpPr>
            <p:cNvPr id="174" name="173 Rectángulo redondeado"/>
            <p:cNvSpPr/>
            <p:nvPr/>
          </p:nvSpPr>
          <p:spPr>
            <a:xfrm>
              <a:off x="3163157" y="3717006"/>
              <a:ext cx="2517427" cy="1590933"/>
            </a:xfrm>
            <a:prstGeom prst="roundRect">
              <a:avLst/>
            </a:prstGeom>
            <a:solidFill>
              <a:schemeClr val="bg1">
                <a:lumMod val="75000"/>
                <a:lumOff val="2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175" name="174 CuadroTexto"/>
            <p:cNvSpPr txBox="1"/>
            <p:nvPr/>
          </p:nvSpPr>
          <p:spPr>
            <a:xfrm>
              <a:off x="3206133" y="3833312"/>
              <a:ext cx="1659832" cy="646331"/>
            </a:xfrm>
            <a:prstGeom prst="rect">
              <a:avLst/>
            </a:prstGeom>
            <a:noFill/>
          </p:spPr>
          <p:txBody>
            <a:bodyPr wrap="square" rtlCol="0">
              <a:spAutoFit/>
            </a:bodyPr>
            <a:lstStyle/>
            <a:p>
              <a:r>
                <a:rPr lang="es-MX" sz="900" dirty="0" smtClean="0">
                  <a:latin typeface="Lucida Bright" panose="02040602050505020304" pitchFamily="18" charset="0"/>
                </a:rPr>
                <a:t>Caso não haja sistema para cartão de crédito e débito, aproximar-se do cliente, dizendo:</a:t>
              </a:r>
              <a:endParaRPr lang="es-MX" sz="900" dirty="0">
                <a:latin typeface="Lucida Bright" panose="02040602050505020304" pitchFamily="18" charset="0"/>
              </a:endParaRPr>
            </a:p>
          </p:txBody>
        </p:sp>
        <p:sp>
          <p:nvSpPr>
            <p:cNvPr id="176" name="70 CuadroTexto"/>
            <p:cNvSpPr txBox="1"/>
            <p:nvPr/>
          </p:nvSpPr>
          <p:spPr>
            <a:xfrm>
              <a:off x="3194307" y="4544681"/>
              <a:ext cx="1456505" cy="584775"/>
            </a:xfrm>
            <a:prstGeom prst="rect">
              <a:avLst/>
            </a:prstGeom>
            <a:noFill/>
          </p:spPr>
          <p:txBody>
            <a:bodyPr wrap="square" rtlCol="0">
              <a:spAutoFit/>
            </a:bodyPr>
            <a:lstStyle/>
            <a:p>
              <a:pPr algn="just"/>
              <a:r>
                <a:rPr lang="es-MX" sz="800" b="1" dirty="0">
                  <a:latin typeface="Lucida Bright" panose="02040602050505020304" pitchFamily="18" charset="0"/>
                </a:rPr>
                <a:t>“No momento Sr(a), só estamos aceitando pagamento em dinheiro.”</a:t>
              </a:r>
              <a:r>
                <a:rPr lang="es-MX" sz="800" dirty="0">
                  <a:latin typeface="Lucida Bright" panose="02040602050505020304" pitchFamily="18" charset="0"/>
                </a:rPr>
                <a:t>.</a:t>
              </a:r>
            </a:p>
          </p:txBody>
        </p:sp>
      </p:grpSp>
      <p:pic>
        <p:nvPicPr>
          <p:cNvPr id="178" name="Picture 6"/>
          <p:cNvPicPr/>
          <p:nvPr/>
        </p:nvPicPr>
        <p:blipFill>
          <a:blip r:embed="rId4" cstate="email"/>
          <a:srcRect/>
          <a:stretch>
            <a:fillRect/>
          </a:stretch>
        </p:blipFill>
        <p:spPr bwMode="auto">
          <a:xfrm>
            <a:off x="3144793" y="3916979"/>
            <a:ext cx="707998" cy="1110120"/>
          </a:xfrm>
          <a:prstGeom prst="rect">
            <a:avLst/>
          </a:prstGeom>
          <a:noFill/>
          <a:ln w="9525">
            <a:noFill/>
            <a:miter lim="800000"/>
            <a:headEnd/>
            <a:tailEnd/>
          </a:ln>
        </p:spPr>
      </p:pic>
      <p:sp>
        <p:nvSpPr>
          <p:cNvPr id="63" name="56 CuadroTexto"/>
          <p:cNvSpPr txBox="1"/>
          <p:nvPr/>
        </p:nvSpPr>
        <p:spPr>
          <a:xfrm>
            <a:off x="6804248" y="980728"/>
            <a:ext cx="1518594" cy="1508105"/>
          </a:xfrm>
          <a:prstGeom prst="rect">
            <a:avLst/>
          </a:prstGeom>
          <a:noFill/>
        </p:spPr>
        <p:txBody>
          <a:bodyPr wrap="square" rtlCol="0">
            <a:spAutoFit/>
          </a:bodyPr>
          <a:lstStyle/>
          <a:p>
            <a:pPr algn="just"/>
            <a:r>
              <a:rPr lang="es-ES" sz="900" dirty="0">
                <a:latin typeface="Lucida Bright" panose="02040602050505020304" pitchFamily="18" charset="0"/>
              </a:rPr>
              <a:t>Informar </a:t>
            </a:r>
            <a:r>
              <a:rPr lang="es-ES" sz="900" dirty="0" smtClean="0">
                <a:latin typeface="Lucida Bright" panose="02040602050505020304" pitchFamily="18" charset="0"/>
              </a:rPr>
              <a:t>ao </a:t>
            </a:r>
          </a:p>
          <a:p>
            <a:pPr algn="just"/>
            <a:r>
              <a:rPr lang="es-ES" sz="900" dirty="0" smtClean="0">
                <a:latin typeface="Lucida Bright" panose="02040602050505020304" pitchFamily="18" charset="0"/>
              </a:rPr>
              <a:t>cliente as </a:t>
            </a:r>
          </a:p>
          <a:p>
            <a:pPr algn="just"/>
            <a:r>
              <a:rPr lang="es-ES" sz="900" dirty="0" smtClean="0">
                <a:latin typeface="Lucida Bright" panose="02040602050505020304" pitchFamily="18" charset="0"/>
              </a:rPr>
              <a:t>promoções </a:t>
            </a:r>
          </a:p>
          <a:p>
            <a:pPr algn="just"/>
            <a:r>
              <a:rPr lang="es-ES" sz="900" dirty="0" smtClean="0">
                <a:latin typeface="Lucida Bright" panose="02040602050505020304" pitchFamily="18" charset="0"/>
              </a:rPr>
              <a:t>vigentes</a:t>
            </a:r>
          </a:p>
          <a:p>
            <a:pPr algn="just"/>
            <a:endParaRPr lang="es-MX" sz="800" dirty="0" smtClean="0">
              <a:latin typeface="Lucida Bright" panose="02040602050505020304" pitchFamily="18" charset="0"/>
            </a:endParaRPr>
          </a:p>
          <a:p>
            <a:pPr algn="just"/>
            <a:r>
              <a:rPr lang="es-MX" sz="800" dirty="0" smtClean="0">
                <a:latin typeface="Lucida Bright" panose="02040602050505020304" pitchFamily="18" charset="0"/>
              </a:rPr>
              <a:t>Nota: As </a:t>
            </a:r>
          </a:p>
          <a:p>
            <a:pPr algn="just"/>
            <a:r>
              <a:rPr lang="es-MX" sz="800" dirty="0" smtClean="0">
                <a:latin typeface="Lucida Bright" panose="02040602050505020304" pitchFamily="18" charset="0"/>
              </a:rPr>
              <a:t>promoções e o </a:t>
            </a:r>
          </a:p>
          <a:p>
            <a:pPr algn="just"/>
            <a:r>
              <a:rPr lang="es-MX" sz="800" dirty="0" smtClean="0">
                <a:latin typeface="Lucida Bright" panose="02040602050505020304" pitchFamily="18" charset="0"/>
              </a:rPr>
              <a:t>diálogo de </a:t>
            </a:r>
          </a:p>
          <a:p>
            <a:pPr algn="just"/>
            <a:r>
              <a:rPr lang="es-MX" sz="800" dirty="0" smtClean="0">
                <a:latin typeface="Lucida Bright" panose="02040602050505020304" pitchFamily="18" charset="0"/>
              </a:rPr>
              <a:t>produtos serão </a:t>
            </a:r>
          </a:p>
          <a:p>
            <a:pPr algn="just"/>
            <a:r>
              <a:rPr lang="es-MX" sz="800" dirty="0" smtClean="0">
                <a:latin typeface="Lucida Bright" panose="02040602050505020304" pitchFamily="18" charset="0"/>
              </a:rPr>
              <a:t>definidos pela área </a:t>
            </a:r>
          </a:p>
          <a:p>
            <a:pPr algn="just"/>
            <a:r>
              <a:rPr lang="es-MX" sz="800" dirty="0" smtClean="0">
                <a:latin typeface="Lucida Bright" panose="02040602050505020304" pitchFamily="18" charset="0"/>
              </a:rPr>
              <a:t>de Comercialização.</a:t>
            </a:r>
          </a:p>
        </p:txBody>
      </p:sp>
      <p:sp>
        <p:nvSpPr>
          <p:cNvPr id="57" name="87 CuadroTexto"/>
          <p:cNvSpPr txBox="1"/>
          <p:nvPr/>
        </p:nvSpPr>
        <p:spPr>
          <a:xfrm>
            <a:off x="3203847" y="1844824"/>
            <a:ext cx="1532679" cy="646331"/>
          </a:xfrm>
          <a:prstGeom prst="rect">
            <a:avLst/>
          </a:prstGeom>
          <a:noFill/>
        </p:spPr>
        <p:txBody>
          <a:bodyPr wrap="square" rtlCol="0">
            <a:spAutoFit/>
          </a:bodyPr>
          <a:lstStyle/>
          <a:p>
            <a:pPr algn="just"/>
            <a:r>
              <a:rPr lang="es-MX" sz="900" dirty="0" smtClean="0">
                <a:latin typeface="Lucida Bright" panose="02040602050505020304" pitchFamily="18" charset="0"/>
              </a:rPr>
              <a:t>Entregar o cardárpio na </a:t>
            </a:r>
          </a:p>
          <a:p>
            <a:pPr algn="just"/>
            <a:r>
              <a:rPr lang="es-MX" sz="900" dirty="0" smtClean="0">
                <a:latin typeface="Lucida Bright" panose="02040602050505020304" pitchFamily="18" charset="0"/>
              </a:rPr>
              <a:t>mão do cliente, caso o mesmo não esteja na mesa.</a:t>
            </a:r>
            <a:endParaRPr lang="es-MX" sz="900" dirty="0">
              <a:latin typeface="Lucida Bright" panose="02040602050505020304" pitchFamily="18" charset="0"/>
            </a:endParaRPr>
          </a:p>
        </p:txBody>
      </p:sp>
      <p:cxnSp>
        <p:nvCxnSpPr>
          <p:cNvPr id="48" name="34 Conector recto de flecha"/>
          <p:cNvCxnSpPr/>
          <p:nvPr/>
        </p:nvCxnSpPr>
        <p:spPr>
          <a:xfrm>
            <a:off x="5696501" y="2005461"/>
            <a:ext cx="19241" cy="703459"/>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4" name="147 Conector recto de flecha"/>
          <p:cNvCxnSpPr/>
          <p:nvPr/>
        </p:nvCxnSpPr>
        <p:spPr>
          <a:xfrm>
            <a:off x="6876256" y="5949280"/>
            <a:ext cx="378287" cy="0"/>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55" name="CaixaDeTexto 54"/>
          <p:cNvSpPr txBox="1"/>
          <p:nvPr/>
        </p:nvSpPr>
        <p:spPr>
          <a:xfrm>
            <a:off x="1835696" y="190381"/>
            <a:ext cx="2198038" cy="646331"/>
          </a:xfrm>
          <a:prstGeom prst="rect">
            <a:avLst/>
          </a:prstGeom>
          <a:noFill/>
        </p:spPr>
        <p:txBody>
          <a:bodyPr wrap="none" rtlCol="0">
            <a:spAutoFit/>
          </a:bodyPr>
          <a:lstStyle/>
          <a:p>
            <a:r>
              <a:rPr lang="pt-BR" dirty="0" smtClean="0"/>
              <a:t>1°momento: </a:t>
            </a:r>
          </a:p>
          <a:p>
            <a:r>
              <a:rPr lang="pt-BR" dirty="0" smtClean="0"/>
              <a:t>Retirada do pedido</a:t>
            </a:r>
            <a:endParaRPr lang="en-US" i="1" dirty="0"/>
          </a:p>
        </p:txBody>
      </p:sp>
      <p:sp>
        <p:nvSpPr>
          <p:cNvPr id="49" name="CaixaDeTexto 53"/>
          <p:cNvSpPr txBox="1"/>
          <p:nvPr/>
        </p:nvSpPr>
        <p:spPr>
          <a:xfrm>
            <a:off x="7305765" y="332237"/>
            <a:ext cx="1354858"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1.2</a:t>
            </a:r>
          </a:p>
          <a:p>
            <a:r>
              <a:rPr lang="en-US" sz="1300" b="1" dirty="0"/>
              <a:t>Fevereiro/2015</a:t>
            </a:r>
            <a:endParaRPr lang="pt-BR" sz="1300" b="1" dirty="0"/>
          </a:p>
        </p:txBody>
      </p:sp>
    </p:spTree>
    <p:extLst>
      <p:ext uri="{BB962C8B-B14F-4D97-AF65-F5344CB8AC3E}">
        <p14:creationId xmlns:p14="http://schemas.microsoft.com/office/powerpoint/2010/main" val="1875938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MX" dirty="0" smtClean="0"/>
              <a:t>Técnicas de venda VIP</a:t>
            </a:r>
            <a:br>
              <a:rPr lang="es-MX" dirty="0" smtClean="0"/>
            </a:br>
            <a:r>
              <a:rPr lang="es-MX" sz="1200" dirty="0"/>
              <a:t>BRA-GR-TV-VIP-00</a:t>
            </a:r>
            <a:br>
              <a:rPr lang="es-MX" sz="1200" dirty="0"/>
            </a:br>
            <a:r>
              <a:rPr lang="es-MX" sz="1300" dirty="0" smtClean="0"/>
              <a:t>VENDA NO </a:t>
            </a:r>
            <a:r>
              <a:rPr lang="es-MX" sz="1300" i="1" dirty="0" smtClean="0"/>
              <a:t>LOBBY</a:t>
            </a:r>
            <a:endParaRPr lang="es-MX" sz="1300" dirty="0"/>
          </a:p>
        </p:txBody>
      </p:sp>
      <p:grpSp>
        <p:nvGrpSpPr>
          <p:cNvPr id="71" name="70 Grupo"/>
          <p:cNvGrpSpPr/>
          <p:nvPr/>
        </p:nvGrpSpPr>
        <p:grpSpPr>
          <a:xfrm>
            <a:off x="1028179" y="980728"/>
            <a:ext cx="457200" cy="457200"/>
            <a:chOff x="4288379" y="6218736"/>
            <a:chExt cx="457200" cy="457200"/>
          </a:xfrm>
        </p:grpSpPr>
        <p:sp>
          <p:nvSpPr>
            <p:cNvPr id="72"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73"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latin typeface="Lucida Sans" pitchFamily="34" charset="0"/>
                </a:rPr>
                <a:t>A</a:t>
              </a:r>
              <a:endParaRPr lang="es-MX" sz="1200" dirty="0" smtClean="0">
                <a:latin typeface="Lucida Sans" pitchFamily="34" charset="0"/>
              </a:endParaRPr>
            </a:p>
          </p:txBody>
        </p:sp>
      </p:grpSp>
      <p:sp>
        <p:nvSpPr>
          <p:cNvPr id="81" name="95 Rectángulo"/>
          <p:cNvSpPr/>
          <p:nvPr/>
        </p:nvSpPr>
        <p:spPr>
          <a:xfrm>
            <a:off x="35496" y="6525344"/>
            <a:ext cx="9181019" cy="369332"/>
          </a:xfrm>
          <a:prstGeom prst="rect">
            <a:avLst/>
          </a:prstGeom>
        </p:spPr>
        <p:txBody>
          <a:bodyPr wrap="square">
            <a:spAutoFit/>
          </a:bodyPr>
          <a:lstStyle/>
          <a:p>
            <a:pPr marL="171450" indent="-82550" algn="just">
              <a:buFont typeface="Lucida Sans" pitchFamily="34" charset="0"/>
              <a:buChar char="*"/>
            </a:pPr>
            <a:r>
              <a:rPr lang="es-MX" sz="900" dirty="0" smtClean="0">
                <a:latin typeface="Lucida Bright" panose="02040602050505020304" pitchFamily="18" charset="0"/>
              </a:rPr>
              <a:t>Caso </a:t>
            </a:r>
            <a:r>
              <a:rPr lang="es-MX" sz="900" dirty="0">
                <a:latin typeface="Lucida Bright" panose="02040602050505020304" pitchFamily="18" charset="0"/>
              </a:rPr>
              <a:t>o cliente </a:t>
            </a:r>
            <a:r>
              <a:rPr lang="es-MX" sz="900" dirty="0" smtClean="0">
                <a:latin typeface="Lucida Bright" panose="02040602050505020304" pitchFamily="18" charset="0"/>
              </a:rPr>
              <a:t>pergunte </a:t>
            </a:r>
            <a:r>
              <a:rPr lang="es-MX" sz="900" dirty="0">
                <a:latin typeface="Lucida Bright" panose="02040602050505020304" pitchFamily="18" charset="0"/>
              </a:rPr>
              <a:t>sobre o Combo Santander, informar corretamente a promo</a:t>
            </a:r>
            <a:r>
              <a:rPr lang="pt-BR" sz="900" dirty="0">
                <a:latin typeface="Lucida Bright" panose="02040602050505020304" pitchFamily="18" charset="0"/>
              </a:rPr>
              <a:t>ção.</a:t>
            </a:r>
            <a:endParaRPr lang="es-MX" sz="900" dirty="0">
              <a:latin typeface="Lucida Bright" panose="02040602050505020304" pitchFamily="18" charset="0"/>
            </a:endParaRPr>
          </a:p>
          <a:p>
            <a:pPr marL="88900" algn="just"/>
            <a:endParaRPr lang="es-MX" sz="900" dirty="0">
              <a:latin typeface="Lucida Bright" panose="02040602050505020304" pitchFamily="18" charset="0"/>
            </a:endParaRPr>
          </a:p>
        </p:txBody>
      </p:sp>
      <p:grpSp>
        <p:nvGrpSpPr>
          <p:cNvPr id="58" name="92 Grupo"/>
          <p:cNvGrpSpPr/>
          <p:nvPr/>
        </p:nvGrpSpPr>
        <p:grpSpPr>
          <a:xfrm>
            <a:off x="354106" y="1843314"/>
            <a:ext cx="1728193" cy="1394814"/>
            <a:chOff x="7298370" y="2200610"/>
            <a:chExt cx="1728193" cy="1394814"/>
          </a:xfrm>
        </p:grpSpPr>
        <p:sp>
          <p:nvSpPr>
            <p:cNvPr id="59" name="93 Rectángulo redondeado"/>
            <p:cNvSpPr/>
            <p:nvPr/>
          </p:nvSpPr>
          <p:spPr>
            <a:xfrm>
              <a:off x="7298370" y="2200610"/>
              <a:ext cx="1728193" cy="1394814"/>
            </a:xfrm>
            <a:prstGeom prst="roundRect">
              <a:avLst/>
            </a:prstGeom>
            <a:no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60" name="95 CuadroTexto"/>
            <p:cNvSpPr txBox="1"/>
            <p:nvPr/>
          </p:nvSpPr>
          <p:spPr>
            <a:xfrm>
              <a:off x="8022510" y="2386138"/>
              <a:ext cx="959530" cy="923330"/>
            </a:xfrm>
            <a:prstGeom prst="rect">
              <a:avLst/>
            </a:prstGeom>
            <a:noFill/>
          </p:spPr>
          <p:txBody>
            <a:bodyPr wrap="square" rtlCol="0">
              <a:spAutoFit/>
            </a:bodyPr>
            <a:lstStyle/>
            <a:p>
              <a:pPr algn="just"/>
              <a:r>
                <a:rPr lang="es-MX" sz="900" dirty="0" smtClean="0">
                  <a:latin typeface="Lucida Bright" panose="02040602050505020304" pitchFamily="18" charset="0"/>
                </a:rPr>
                <a:t>Perguntar</a:t>
              </a:r>
              <a:r>
                <a:rPr lang="es-MX" sz="900" dirty="0">
                  <a:latin typeface="Lucida Bright" panose="02040602050505020304" pitchFamily="18" charset="0"/>
                </a:rPr>
                <a:t>: </a:t>
              </a:r>
              <a:r>
                <a:rPr lang="es-MX" sz="900" b="1" dirty="0">
                  <a:latin typeface="Lucida Bright" panose="02040602050505020304" pitchFamily="18" charset="0"/>
                </a:rPr>
                <a:t>“Você quer que </a:t>
              </a:r>
              <a:r>
                <a:rPr lang="es-MX" sz="900" b="1" dirty="0" smtClean="0">
                  <a:latin typeface="Lucida Bright" panose="02040602050505020304" pitchFamily="18" charset="0"/>
                </a:rPr>
                <a:t>entreguemos </a:t>
              </a:r>
              <a:r>
                <a:rPr lang="es-MX" sz="900" b="1" dirty="0">
                  <a:latin typeface="Lucida Bright" panose="02040602050505020304" pitchFamily="18" charset="0"/>
                </a:rPr>
                <a:t>seu pedido na </a:t>
              </a:r>
              <a:r>
                <a:rPr lang="es-MX" sz="900" b="1" dirty="0" smtClean="0">
                  <a:latin typeface="Lucida Bright" panose="02040602050505020304" pitchFamily="18" charset="0"/>
                </a:rPr>
                <a:t>sala?”</a:t>
              </a:r>
              <a:r>
                <a:rPr lang="es-MX" sz="900" dirty="0" smtClean="0">
                  <a:latin typeface="Lucida Bright" panose="02040602050505020304" pitchFamily="18" charset="0"/>
                </a:rPr>
                <a:t>.</a:t>
              </a:r>
              <a:endParaRPr lang="es-MX" sz="900" dirty="0">
                <a:latin typeface="Lucida Bright" panose="02040602050505020304" pitchFamily="18" charset="0"/>
              </a:endParaRPr>
            </a:p>
          </p:txBody>
        </p:sp>
      </p:grpSp>
      <p:pic>
        <p:nvPicPr>
          <p:cNvPr id="61" name="Picture 4"/>
          <p:cNvPicPr/>
          <p:nvPr/>
        </p:nvPicPr>
        <p:blipFill>
          <a:blip r:embed="rId2" cstate="email"/>
          <a:srcRect/>
          <a:stretch>
            <a:fillRect/>
          </a:stretch>
        </p:blipFill>
        <p:spPr bwMode="auto">
          <a:xfrm>
            <a:off x="422057" y="2098568"/>
            <a:ext cx="698738" cy="896808"/>
          </a:xfrm>
          <a:prstGeom prst="rect">
            <a:avLst/>
          </a:prstGeom>
          <a:noFill/>
          <a:ln w="9525">
            <a:noFill/>
            <a:miter lim="800000"/>
            <a:headEnd/>
            <a:tailEnd/>
          </a:ln>
        </p:spPr>
      </p:pic>
      <p:cxnSp>
        <p:nvCxnSpPr>
          <p:cNvPr id="68" name="40 Conector recto de flecha"/>
          <p:cNvCxnSpPr/>
          <p:nvPr/>
        </p:nvCxnSpPr>
        <p:spPr>
          <a:xfrm>
            <a:off x="1259632" y="1448457"/>
            <a:ext cx="0" cy="396367"/>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03" name="Decisión 30"/>
          <p:cNvSpPr/>
          <p:nvPr/>
        </p:nvSpPr>
        <p:spPr>
          <a:xfrm>
            <a:off x="3031466" y="2204864"/>
            <a:ext cx="847325" cy="567708"/>
          </a:xfrm>
          <a:prstGeom prst="flowChartDecis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X</a:t>
            </a:r>
            <a:endParaRPr lang="es-MX" b="1" dirty="0">
              <a:solidFill>
                <a:schemeClr val="tx1"/>
              </a:solidFill>
            </a:endParaRPr>
          </a:p>
        </p:txBody>
      </p:sp>
      <p:sp>
        <p:nvSpPr>
          <p:cNvPr id="105" name="CuadroTexto 41"/>
          <p:cNvSpPr txBox="1"/>
          <p:nvPr/>
        </p:nvSpPr>
        <p:spPr>
          <a:xfrm>
            <a:off x="3391505" y="2886894"/>
            <a:ext cx="746874" cy="369332"/>
          </a:xfrm>
          <a:prstGeom prst="rect">
            <a:avLst/>
          </a:prstGeom>
          <a:noFill/>
          <a:ln>
            <a:noFill/>
          </a:ln>
        </p:spPr>
        <p:txBody>
          <a:bodyPr wrap="square" rtlCol="0">
            <a:spAutoFit/>
          </a:bodyPr>
          <a:lstStyle/>
          <a:p>
            <a:pPr algn="ctr"/>
            <a:r>
              <a:rPr lang="es-MX" sz="900" dirty="0" smtClean="0">
                <a:latin typeface="Lucida Bright" panose="02040602050505020304" pitchFamily="18" charset="0"/>
              </a:rPr>
              <a:t>Entrega no </a:t>
            </a:r>
            <a:r>
              <a:rPr lang="es-MX" sz="900" i="1" dirty="0" smtClean="0">
                <a:latin typeface="Lucida Bright" panose="02040602050505020304" pitchFamily="18" charset="0"/>
              </a:rPr>
              <a:t>lobby</a:t>
            </a:r>
          </a:p>
        </p:txBody>
      </p:sp>
      <p:sp>
        <p:nvSpPr>
          <p:cNvPr id="106" name="CuadroTexto 41"/>
          <p:cNvSpPr txBox="1"/>
          <p:nvPr/>
        </p:nvSpPr>
        <p:spPr>
          <a:xfrm>
            <a:off x="3923928" y="2107704"/>
            <a:ext cx="825928" cy="369332"/>
          </a:xfrm>
          <a:prstGeom prst="rect">
            <a:avLst/>
          </a:prstGeom>
          <a:noFill/>
          <a:ln>
            <a:noFill/>
          </a:ln>
        </p:spPr>
        <p:txBody>
          <a:bodyPr wrap="square" rtlCol="0">
            <a:spAutoFit/>
          </a:bodyPr>
          <a:lstStyle/>
          <a:p>
            <a:pPr algn="ctr"/>
            <a:r>
              <a:rPr lang="es-MX" sz="900" dirty="0" smtClean="0">
                <a:latin typeface="Lucida Bright" panose="02040602050505020304" pitchFamily="18" charset="0"/>
              </a:rPr>
              <a:t>Entrega na sala</a:t>
            </a:r>
            <a:endParaRPr lang="es-MX" sz="900" i="1" dirty="0" smtClean="0">
              <a:latin typeface="Lucida Bright" panose="02040602050505020304" pitchFamily="18" charset="0"/>
            </a:endParaRPr>
          </a:p>
        </p:txBody>
      </p:sp>
      <p:cxnSp>
        <p:nvCxnSpPr>
          <p:cNvPr id="108" name="34 Conector recto de flecha"/>
          <p:cNvCxnSpPr/>
          <p:nvPr/>
        </p:nvCxnSpPr>
        <p:spPr>
          <a:xfrm>
            <a:off x="2082300" y="2515569"/>
            <a:ext cx="936103" cy="0"/>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09" name="34 Conector recto de flecha"/>
          <p:cNvCxnSpPr/>
          <p:nvPr/>
        </p:nvCxnSpPr>
        <p:spPr>
          <a:xfrm>
            <a:off x="3851921" y="2467744"/>
            <a:ext cx="936103" cy="0"/>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2" name="33 Rectángulo redondeado"/>
          <p:cNvSpPr/>
          <p:nvPr/>
        </p:nvSpPr>
        <p:spPr>
          <a:xfrm>
            <a:off x="4788024" y="1844824"/>
            <a:ext cx="1773949" cy="124394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s-MX" dirty="0">
              <a:solidFill>
                <a:schemeClr val="tx1"/>
              </a:solidFill>
              <a:latin typeface="Lucida Bright" panose="02040602050505020304" pitchFamily="18" charset="0"/>
            </a:endParaRPr>
          </a:p>
        </p:txBody>
      </p:sp>
      <p:sp>
        <p:nvSpPr>
          <p:cNvPr id="49" name="46 Rectángulo redondeado"/>
          <p:cNvSpPr/>
          <p:nvPr/>
        </p:nvSpPr>
        <p:spPr>
          <a:xfrm>
            <a:off x="7214095" y="1844824"/>
            <a:ext cx="1773949" cy="124394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s-MX" dirty="0">
              <a:solidFill>
                <a:schemeClr val="tx1"/>
              </a:solidFill>
              <a:latin typeface="Lucida Bright" panose="02040602050505020304" pitchFamily="18" charset="0"/>
            </a:endParaRPr>
          </a:p>
        </p:txBody>
      </p:sp>
      <p:sp>
        <p:nvSpPr>
          <p:cNvPr id="50" name="204 CuadroTexto"/>
          <p:cNvSpPr txBox="1"/>
          <p:nvPr/>
        </p:nvSpPr>
        <p:spPr>
          <a:xfrm>
            <a:off x="5603668" y="1974985"/>
            <a:ext cx="1735311" cy="923330"/>
          </a:xfrm>
          <a:prstGeom prst="rect">
            <a:avLst/>
          </a:prstGeom>
          <a:noFill/>
        </p:spPr>
        <p:txBody>
          <a:bodyPr wrap="square" rtlCol="0">
            <a:spAutoFit/>
          </a:bodyPr>
          <a:lstStyle/>
          <a:p>
            <a:pPr algn="just"/>
            <a:r>
              <a:rPr lang="es-MX" sz="900" dirty="0" smtClean="0">
                <a:latin typeface="Lucida Bright" panose="02040602050505020304" pitchFamily="18" charset="0"/>
              </a:rPr>
              <a:t>Solicitar </a:t>
            </a:r>
          </a:p>
          <a:p>
            <a:pPr algn="just"/>
            <a:r>
              <a:rPr lang="es-MX" sz="900" dirty="0" smtClean="0">
                <a:latin typeface="Lucida Bright" panose="02040602050505020304" pitchFamily="18" charset="0"/>
              </a:rPr>
              <a:t>ingresso, </a:t>
            </a:r>
          </a:p>
          <a:p>
            <a:pPr algn="just"/>
            <a:r>
              <a:rPr lang="es-MX" sz="900" dirty="0" smtClean="0">
                <a:latin typeface="Lucida Bright" panose="02040602050505020304" pitchFamily="18" charset="0"/>
              </a:rPr>
              <a:t>dizendo: </a:t>
            </a:r>
          </a:p>
          <a:p>
            <a:pPr algn="just"/>
            <a:r>
              <a:rPr lang="es-MX" sz="900" b="1" dirty="0" smtClean="0">
                <a:latin typeface="Lucida Bright" panose="02040602050505020304" pitchFamily="18" charset="0"/>
              </a:rPr>
              <a:t>“Você poderia</a:t>
            </a:r>
          </a:p>
          <a:p>
            <a:pPr algn="just"/>
            <a:r>
              <a:rPr lang="es-MX" sz="900" b="1" dirty="0">
                <a:latin typeface="Lucida Bright" panose="02040602050505020304" pitchFamily="18" charset="0"/>
              </a:rPr>
              <a:t>m</a:t>
            </a:r>
            <a:r>
              <a:rPr lang="es-MX" sz="900" b="1" dirty="0" smtClean="0">
                <a:latin typeface="Lucida Bright" panose="02040602050505020304" pitchFamily="18" charset="0"/>
              </a:rPr>
              <a:t>e mostrar </a:t>
            </a:r>
          </a:p>
          <a:p>
            <a:pPr algn="just"/>
            <a:r>
              <a:rPr lang="es-MX" sz="900" b="1" dirty="0" smtClean="0">
                <a:latin typeface="Lucida Bright" panose="02040602050505020304" pitchFamily="18" charset="0"/>
              </a:rPr>
              <a:t>seu ingresso?”.</a:t>
            </a:r>
            <a:endParaRPr lang="es-MX" sz="900" b="1" dirty="0">
              <a:latin typeface="Lucida Bright" panose="02040602050505020304" pitchFamily="18" charset="0"/>
            </a:endParaRPr>
          </a:p>
        </p:txBody>
      </p:sp>
      <p:sp>
        <p:nvSpPr>
          <p:cNvPr id="51" name="207 CuadroTexto"/>
          <p:cNvSpPr txBox="1"/>
          <p:nvPr/>
        </p:nvSpPr>
        <p:spPr>
          <a:xfrm>
            <a:off x="7261882" y="2080654"/>
            <a:ext cx="1438130" cy="784830"/>
          </a:xfrm>
          <a:prstGeom prst="rect">
            <a:avLst/>
          </a:prstGeom>
          <a:noFill/>
        </p:spPr>
        <p:txBody>
          <a:bodyPr wrap="square" rtlCol="0">
            <a:spAutoFit/>
          </a:bodyPr>
          <a:lstStyle/>
          <a:p>
            <a:r>
              <a:rPr lang="es-MX" sz="900" dirty="0">
                <a:latin typeface="Lucida Bright" panose="02040602050505020304" pitchFamily="18" charset="0"/>
              </a:rPr>
              <a:t>Registrar </a:t>
            </a:r>
            <a:r>
              <a:rPr lang="es-MX" sz="900" dirty="0" smtClean="0">
                <a:latin typeface="Lucida Bright" panose="02040602050505020304" pitchFamily="18" charset="0"/>
              </a:rPr>
              <a:t>no </a:t>
            </a:r>
          </a:p>
          <a:p>
            <a:r>
              <a:rPr lang="es-MX" sz="900" dirty="0" smtClean="0">
                <a:latin typeface="Lucida Bright" panose="02040602050505020304" pitchFamily="18" charset="0"/>
              </a:rPr>
              <a:t>Ipod, a sala</a:t>
            </a:r>
            <a:r>
              <a:rPr lang="es-MX" sz="900" dirty="0">
                <a:latin typeface="Lucida Bright" panose="02040602050505020304" pitchFamily="18" charset="0"/>
              </a:rPr>
              <a:t>, </a:t>
            </a:r>
            <a:endParaRPr lang="es-MX" sz="900" dirty="0" smtClean="0">
              <a:latin typeface="Lucida Bright" panose="02040602050505020304" pitchFamily="18" charset="0"/>
            </a:endParaRPr>
          </a:p>
          <a:p>
            <a:r>
              <a:rPr lang="es-MX" sz="900" dirty="0" smtClean="0">
                <a:latin typeface="Lucida Bright" panose="02040602050505020304" pitchFamily="18" charset="0"/>
              </a:rPr>
              <a:t>fileira e </a:t>
            </a:r>
          </a:p>
          <a:p>
            <a:r>
              <a:rPr lang="es-MX" sz="900" dirty="0" smtClean="0">
                <a:latin typeface="Lucida Bright" panose="02040602050505020304" pitchFamily="18" charset="0"/>
              </a:rPr>
              <a:t>poltrona </a:t>
            </a:r>
          </a:p>
          <a:p>
            <a:r>
              <a:rPr lang="es-MX" sz="900" dirty="0" smtClean="0">
                <a:latin typeface="Lucida Bright" panose="02040602050505020304" pitchFamily="18" charset="0"/>
              </a:rPr>
              <a:t>(no espaço “sala”).</a:t>
            </a:r>
            <a:endParaRPr lang="es-MX" sz="900" dirty="0">
              <a:latin typeface="Lucida Bright" panose="02040602050505020304" pitchFamily="18" charset="0"/>
            </a:endParaRPr>
          </a:p>
        </p:txBody>
      </p:sp>
      <p:pic>
        <p:nvPicPr>
          <p:cNvPr id="52" name="Imagem 51"/>
          <p:cNvPicPr>
            <a:picLocks noChangeAspect="1"/>
          </p:cNvPicPr>
          <p:nvPr/>
        </p:nvPicPr>
        <p:blipFill>
          <a:blip r:embed="rId3"/>
          <a:stretch>
            <a:fillRect/>
          </a:stretch>
        </p:blipFill>
        <p:spPr>
          <a:xfrm>
            <a:off x="8250805" y="2080654"/>
            <a:ext cx="593223" cy="490403"/>
          </a:xfrm>
          <a:prstGeom prst="rect">
            <a:avLst/>
          </a:prstGeom>
        </p:spPr>
      </p:pic>
      <p:cxnSp>
        <p:nvCxnSpPr>
          <p:cNvPr id="54" name="55 Conector recto de flecha"/>
          <p:cNvCxnSpPr/>
          <p:nvPr/>
        </p:nvCxnSpPr>
        <p:spPr>
          <a:xfrm flipV="1">
            <a:off x="6535722" y="2440693"/>
            <a:ext cx="652122" cy="1"/>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75" name="103 Rectángulo redondeado"/>
          <p:cNvSpPr/>
          <p:nvPr/>
        </p:nvSpPr>
        <p:spPr>
          <a:xfrm>
            <a:off x="582710" y="4110153"/>
            <a:ext cx="2045074" cy="1263063"/>
          </a:xfrm>
          <a:prstGeom prst="roundRect">
            <a:avLst/>
          </a:prstGeom>
          <a:no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76" name="88 CuadroTexto"/>
          <p:cNvSpPr txBox="1"/>
          <p:nvPr/>
        </p:nvSpPr>
        <p:spPr>
          <a:xfrm>
            <a:off x="1365206" y="4306982"/>
            <a:ext cx="1334586" cy="923330"/>
          </a:xfrm>
          <a:prstGeom prst="rect">
            <a:avLst/>
          </a:prstGeom>
          <a:noFill/>
        </p:spPr>
        <p:txBody>
          <a:bodyPr wrap="square" rtlCol="0">
            <a:spAutoFit/>
          </a:bodyPr>
          <a:lstStyle/>
          <a:p>
            <a:pPr algn="just"/>
            <a:r>
              <a:rPr lang="es-MX" sz="900" dirty="0">
                <a:latin typeface="Lucida Bright" panose="02040602050505020304" pitchFamily="18" charset="0"/>
              </a:rPr>
              <a:t>Maximizar o </a:t>
            </a:r>
            <a:endParaRPr lang="es-MX" sz="900" dirty="0" smtClean="0">
              <a:latin typeface="Lucida Bright" panose="02040602050505020304" pitchFamily="18" charset="0"/>
            </a:endParaRPr>
          </a:p>
          <a:p>
            <a:pPr algn="just"/>
            <a:r>
              <a:rPr lang="es-MX" sz="900" dirty="0" smtClean="0">
                <a:latin typeface="Lucida Bright" panose="02040602050505020304" pitchFamily="18" charset="0"/>
              </a:rPr>
              <a:t>pedido </a:t>
            </a:r>
            <a:r>
              <a:rPr lang="es-MX" sz="900" dirty="0">
                <a:latin typeface="Lucida Bright" panose="02040602050505020304" pitchFamily="18" charset="0"/>
              </a:rPr>
              <a:t>como </a:t>
            </a:r>
            <a:endParaRPr lang="es-MX" sz="900" dirty="0" smtClean="0">
              <a:latin typeface="Lucida Bright" panose="02040602050505020304" pitchFamily="18" charset="0"/>
            </a:endParaRPr>
          </a:p>
          <a:p>
            <a:pPr algn="just"/>
            <a:r>
              <a:rPr lang="es-MX" sz="900" dirty="0" smtClean="0">
                <a:latin typeface="Lucida Bright" panose="02040602050505020304" pitchFamily="18" charset="0"/>
              </a:rPr>
              <a:t>indicado </a:t>
            </a:r>
            <a:r>
              <a:rPr lang="es-MX" sz="900" dirty="0">
                <a:latin typeface="Lucida Bright" panose="02040602050505020304" pitchFamily="18" charset="0"/>
              </a:rPr>
              <a:t>no </a:t>
            </a:r>
            <a:endParaRPr lang="es-MX" sz="900" dirty="0" smtClean="0">
              <a:latin typeface="Lucida Bright" panose="02040602050505020304" pitchFamily="18" charset="0"/>
            </a:endParaRPr>
          </a:p>
          <a:p>
            <a:pPr algn="just"/>
            <a:r>
              <a:rPr lang="es-MX" sz="900" u="sng" dirty="0" smtClean="0">
                <a:latin typeface="Lucida Bright" panose="02040602050505020304" pitchFamily="18" charset="0"/>
                <a:hlinkClick r:id="rId4" action="ppaction://hlinksldjump"/>
              </a:rPr>
              <a:t>Apoio </a:t>
            </a:r>
            <a:r>
              <a:rPr lang="es-MX" sz="900" u="sng" dirty="0">
                <a:latin typeface="Lucida Bright" panose="02040602050505020304" pitchFamily="18" charset="0"/>
                <a:hlinkClick r:id="rId4" action="ppaction://hlinksldjump"/>
              </a:rPr>
              <a:t>de </a:t>
            </a:r>
            <a:endParaRPr lang="es-MX" sz="900" u="sng" dirty="0" smtClean="0">
              <a:latin typeface="Lucida Bright" panose="02040602050505020304" pitchFamily="18" charset="0"/>
              <a:hlinkClick r:id="rId4" action="ppaction://hlinksldjump"/>
            </a:endParaRPr>
          </a:p>
          <a:p>
            <a:pPr algn="just"/>
            <a:r>
              <a:rPr lang="es-MX" sz="900" u="sng" dirty="0" smtClean="0">
                <a:latin typeface="Lucida Bright" panose="02040602050505020304" pitchFamily="18" charset="0"/>
                <a:hlinkClick r:id="rId4" action="ppaction://hlinksldjump"/>
              </a:rPr>
              <a:t>maximização para</a:t>
            </a:r>
          </a:p>
          <a:p>
            <a:pPr algn="just"/>
            <a:r>
              <a:rPr lang="es-MX" sz="900" u="sng" dirty="0" smtClean="0">
                <a:latin typeface="Lucida Bright" panose="02040602050505020304" pitchFamily="18" charset="0"/>
                <a:hlinkClick r:id="rId4" action="ppaction://hlinksldjump"/>
              </a:rPr>
              <a:t>venda </a:t>
            </a:r>
            <a:r>
              <a:rPr lang="es-MX" sz="900" u="sng" dirty="0">
                <a:latin typeface="Lucida Bright" panose="02040602050505020304" pitchFamily="18" charset="0"/>
                <a:hlinkClick r:id="rId4" action="ppaction://hlinksldjump"/>
              </a:rPr>
              <a:t>VIP</a:t>
            </a:r>
            <a:r>
              <a:rPr lang="es-MX" sz="900" dirty="0">
                <a:latin typeface="Lucida Bright" panose="02040602050505020304" pitchFamily="18" charset="0"/>
              </a:rPr>
              <a:t>.</a:t>
            </a:r>
          </a:p>
        </p:txBody>
      </p:sp>
      <p:pic>
        <p:nvPicPr>
          <p:cNvPr id="77" name="Picture 6"/>
          <p:cNvPicPr/>
          <p:nvPr/>
        </p:nvPicPr>
        <p:blipFill>
          <a:blip r:embed="rId5" cstate="email"/>
          <a:srcRect/>
          <a:stretch>
            <a:fillRect/>
          </a:stretch>
        </p:blipFill>
        <p:spPr bwMode="auto">
          <a:xfrm>
            <a:off x="764362" y="4351010"/>
            <a:ext cx="567278" cy="793917"/>
          </a:xfrm>
          <a:prstGeom prst="rect">
            <a:avLst/>
          </a:prstGeom>
          <a:noFill/>
          <a:ln w="9525">
            <a:noFill/>
            <a:miter lim="800000"/>
            <a:headEnd/>
            <a:tailEnd/>
          </a:ln>
        </p:spPr>
      </p:pic>
      <p:sp>
        <p:nvSpPr>
          <p:cNvPr id="79" name="112 Rectángulo redondeado"/>
          <p:cNvSpPr/>
          <p:nvPr/>
        </p:nvSpPr>
        <p:spPr>
          <a:xfrm>
            <a:off x="6444208" y="4077072"/>
            <a:ext cx="2412484" cy="1375429"/>
          </a:xfrm>
          <a:prstGeom prst="roundRect">
            <a:avLst/>
          </a:prstGeom>
          <a:solidFill>
            <a:schemeClr val="bg1">
              <a:lumMod val="75000"/>
              <a:lumOff val="25000"/>
            </a:schemeClr>
          </a:solid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82" name="184 CuadroTexto"/>
          <p:cNvSpPr txBox="1"/>
          <p:nvPr/>
        </p:nvSpPr>
        <p:spPr>
          <a:xfrm>
            <a:off x="6535722" y="4869160"/>
            <a:ext cx="2356759" cy="584775"/>
          </a:xfrm>
          <a:prstGeom prst="rect">
            <a:avLst/>
          </a:prstGeom>
          <a:noFill/>
        </p:spPr>
        <p:txBody>
          <a:bodyPr wrap="square" rtlCol="0">
            <a:spAutoFit/>
          </a:bodyPr>
          <a:lstStyle/>
          <a:p>
            <a:pPr algn="just"/>
            <a:r>
              <a:rPr lang="es-MX" sz="800" dirty="0">
                <a:latin typeface="Lucida Bright" panose="02040602050505020304" pitchFamily="18" charset="0"/>
              </a:rPr>
              <a:t>Dizer</a:t>
            </a:r>
            <a:r>
              <a:rPr lang="pt-BR" sz="800" dirty="0">
                <a:latin typeface="Lucida Bright" panose="02040602050505020304" pitchFamily="18" charset="0"/>
              </a:rPr>
              <a:t>: </a:t>
            </a:r>
            <a:r>
              <a:rPr lang="pt-BR" sz="800" b="1" dirty="0">
                <a:latin typeface="Lucida Bright" panose="02040602050505020304" pitchFamily="18" charset="0"/>
              </a:rPr>
              <a:t>CPF na nota Sr(a)</a:t>
            </a:r>
            <a:r>
              <a:rPr lang="en-US" sz="800" b="1" dirty="0">
                <a:latin typeface="Lucida Bright" panose="02040602050505020304" pitchFamily="18" charset="0"/>
              </a:rPr>
              <a:t>? e (válido apenas para o </a:t>
            </a:r>
            <a:r>
              <a:rPr lang="en-US" sz="800" b="1" dirty="0" smtClean="0">
                <a:latin typeface="Lucida Bright" panose="02040602050505020304" pitchFamily="18" charset="0"/>
              </a:rPr>
              <a:t>estado </a:t>
            </a:r>
            <a:r>
              <a:rPr lang="en-US" sz="800" b="1" dirty="0">
                <a:latin typeface="Lucida Bright" panose="02040602050505020304" pitchFamily="18" charset="0"/>
              </a:rPr>
              <a:t>de </a:t>
            </a:r>
            <a:r>
              <a:rPr lang="en-US" sz="800" b="1" dirty="0" smtClean="0">
                <a:latin typeface="Lucida Bright" panose="02040602050505020304" pitchFamily="18" charset="0"/>
              </a:rPr>
              <a:t>São Paulo).</a:t>
            </a:r>
          </a:p>
          <a:p>
            <a:pPr algn="just"/>
            <a:r>
              <a:rPr lang="en-US" sz="800" dirty="0" smtClean="0">
                <a:latin typeface="Lucida Bright" panose="02040602050505020304" pitchFamily="18" charset="0"/>
              </a:rPr>
              <a:t>Nota: Se a entrega for no </a:t>
            </a:r>
            <a:r>
              <a:rPr lang="en-US" sz="800" i="1" dirty="0" smtClean="0">
                <a:latin typeface="Lucida Bright" panose="02040602050505020304" pitchFamily="18" charset="0"/>
              </a:rPr>
              <a:t>lobby</a:t>
            </a:r>
            <a:r>
              <a:rPr lang="en-US" sz="800" dirty="0" smtClean="0">
                <a:latin typeface="Lucida Bright" panose="02040602050505020304" pitchFamily="18" charset="0"/>
              </a:rPr>
              <a:t>, selecionar no Ipod, o número da mesa.</a:t>
            </a:r>
            <a:endParaRPr lang="es-MX" sz="800" dirty="0">
              <a:latin typeface="Lucida Bright" panose="02040602050505020304" pitchFamily="18" charset="0"/>
            </a:endParaRPr>
          </a:p>
        </p:txBody>
      </p:sp>
      <p:pic>
        <p:nvPicPr>
          <p:cNvPr id="83" name="Imagem 82"/>
          <p:cNvPicPr>
            <a:picLocks noChangeAspect="1"/>
          </p:cNvPicPr>
          <p:nvPr/>
        </p:nvPicPr>
        <p:blipFill>
          <a:blip r:embed="rId3"/>
          <a:stretch>
            <a:fillRect/>
          </a:stretch>
        </p:blipFill>
        <p:spPr>
          <a:xfrm>
            <a:off x="7380312" y="4229550"/>
            <a:ext cx="723648" cy="598222"/>
          </a:xfrm>
          <a:prstGeom prst="rect">
            <a:avLst/>
          </a:prstGeom>
        </p:spPr>
      </p:pic>
      <p:cxnSp>
        <p:nvCxnSpPr>
          <p:cNvPr id="84" name="40 Conector recto de flecha"/>
          <p:cNvCxnSpPr>
            <a:stCxn id="49" idx="2"/>
          </p:cNvCxnSpPr>
          <p:nvPr/>
        </p:nvCxnSpPr>
        <p:spPr>
          <a:xfrm>
            <a:off x="8101070" y="3088765"/>
            <a:ext cx="8155" cy="973341"/>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90" name="122 Rectángulo redondeado"/>
          <p:cNvSpPr/>
          <p:nvPr/>
        </p:nvSpPr>
        <p:spPr>
          <a:xfrm>
            <a:off x="3455129" y="4005064"/>
            <a:ext cx="2222195" cy="1460607"/>
          </a:xfrm>
          <a:prstGeom prst="roundRect">
            <a:avLst/>
          </a:prstGeom>
          <a:solidFill>
            <a:schemeClr val="bg1">
              <a:lumMod val="75000"/>
              <a:lumOff val="25000"/>
            </a:schemeClr>
          </a:solid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91" name="88 CuadroTexto"/>
          <p:cNvSpPr txBox="1"/>
          <p:nvPr/>
        </p:nvSpPr>
        <p:spPr>
          <a:xfrm>
            <a:off x="4716016" y="4362326"/>
            <a:ext cx="747715" cy="646331"/>
          </a:xfrm>
          <a:prstGeom prst="rect">
            <a:avLst/>
          </a:prstGeom>
          <a:noFill/>
        </p:spPr>
        <p:txBody>
          <a:bodyPr wrap="square" rtlCol="0">
            <a:spAutoFit/>
          </a:bodyPr>
          <a:lstStyle/>
          <a:p>
            <a:pPr algn="just"/>
            <a:r>
              <a:rPr lang="es-MX" sz="900" dirty="0">
                <a:latin typeface="Lucida Bright" panose="02040602050505020304" pitchFamily="18" charset="0"/>
              </a:rPr>
              <a:t>Dizer: </a:t>
            </a:r>
            <a:r>
              <a:rPr lang="es-MX" sz="900" b="1" dirty="0">
                <a:latin typeface="Lucida Bright" panose="02040602050505020304" pitchFamily="18" charset="0"/>
              </a:rPr>
              <a:t>“Qual é o seu pedido</a:t>
            </a:r>
            <a:r>
              <a:rPr lang="en-US" sz="900" b="1" dirty="0">
                <a:latin typeface="Lucida Bright" panose="02040602050505020304" pitchFamily="18" charset="0"/>
              </a:rPr>
              <a:t>”?</a:t>
            </a:r>
            <a:endParaRPr lang="es-MX" sz="900" dirty="0">
              <a:latin typeface="Lucida Bright" panose="02040602050505020304" pitchFamily="18" charset="0"/>
            </a:endParaRPr>
          </a:p>
        </p:txBody>
      </p:sp>
      <p:pic>
        <p:nvPicPr>
          <p:cNvPr id="93" name="Picture 5"/>
          <p:cNvPicPr/>
          <p:nvPr/>
        </p:nvPicPr>
        <p:blipFill>
          <a:blip r:embed="rId6" cstate="email"/>
          <a:srcRect/>
          <a:stretch>
            <a:fillRect/>
          </a:stretch>
        </p:blipFill>
        <p:spPr bwMode="auto">
          <a:xfrm>
            <a:off x="3673312" y="4310893"/>
            <a:ext cx="895941" cy="834034"/>
          </a:xfrm>
          <a:prstGeom prst="rect">
            <a:avLst/>
          </a:prstGeom>
          <a:noFill/>
          <a:ln w="9525">
            <a:noFill/>
            <a:miter lim="800000"/>
            <a:headEnd/>
            <a:tailEnd/>
          </a:ln>
        </p:spPr>
      </p:pic>
      <p:cxnSp>
        <p:nvCxnSpPr>
          <p:cNvPr id="95" name="55 Conector recto de flecha"/>
          <p:cNvCxnSpPr/>
          <p:nvPr/>
        </p:nvCxnSpPr>
        <p:spPr>
          <a:xfrm flipH="1">
            <a:off x="2627784" y="4725144"/>
            <a:ext cx="843322" cy="10224"/>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04" name="55 Conector recto de flecha"/>
          <p:cNvCxnSpPr/>
          <p:nvPr/>
        </p:nvCxnSpPr>
        <p:spPr>
          <a:xfrm flipH="1">
            <a:off x="5688304" y="4753277"/>
            <a:ext cx="755904" cy="0"/>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8" name="Conector reto 27"/>
          <p:cNvCxnSpPr>
            <a:stCxn id="103" idx="2"/>
          </p:cNvCxnSpPr>
          <p:nvPr/>
        </p:nvCxnSpPr>
        <p:spPr>
          <a:xfrm flipH="1">
            <a:off x="3455128" y="2772572"/>
            <a:ext cx="1" cy="8028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flipV="1">
            <a:off x="3455128" y="3537291"/>
            <a:ext cx="4645941" cy="38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127 Conector recto de flecha"/>
          <p:cNvCxnSpPr/>
          <p:nvPr/>
        </p:nvCxnSpPr>
        <p:spPr>
          <a:xfrm>
            <a:off x="1486383" y="5373216"/>
            <a:ext cx="1886" cy="343944"/>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46" name="70 Grupo"/>
          <p:cNvGrpSpPr/>
          <p:nvPr/>
        </p:nvGrpSpPr>
        <p:grpSpPr>
          <a:xfrm>
            <a:off x="1259632" y="5708104"/>
            <a:ext cx="457200" cy="457200"/>
            <a:chOff x="4288379" y="6218736"/>
            <a:chExt cx="457200" cy="457200"/>
          </a:xfrm>
        </p:grpSpPr>
        <p:sp>
          <p:nvSpPr>
            <p:cNvPr id="47"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8"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latin typeface="Lucida Sans" pitchFamily="34" charset="0"/>
                </a:rPr>
                <a:t>B</a:t>
              </a:r>
              <a:endParaRPr lang="es-MX" sz="1200" dirty="0" smtClean="0">
                <a:latin typeface="Lucida Sans" pitchFamily="34" charset="0"/>
              </a:endParaRPr>
            </a:p>
          </p:txBody>
        </p:sp>
      </p:grpSp>
      <p:pic>
        <p:nvPicPr>
          <p:cNvPr id="43" name="Picture 4"/>
          <p:cNvPicPr/>
          <p:nvPr/>
        </p:nvPicPr>
        <p:blipFill>
          <a:blip r:embed="rId2" cstate="email"/>
          <a:srcRect/>
          <a:stretch>
            <a:fillRect/>
          </a:stretch>
        </p:blipFill>
        <p:spPr bwMode="auto">
          <a:xfrm>
            <a:off x="4901334" y="2001507"/>
            <a:ext cx="698738" cy="896808"/>
          </a:xfrm>
          <a:prstGeom prst="rect">
            <a:avLst/>
          </a:prstGeom>
          <a:noFill/>
          <a:ln w="9525">
            <a:noFill/>
            <a:miter lim="800000"/>
            <a:headEnd/>
            <a:tailEnd/>
          </a:ln>
        </p:spPr>
      </p:pic>
      <p:sp>
        <p:nvSpPr>
          <p:cNvPr id="53" name="CaixaDeTexto 53"/>
          <p:cNvSpPr txBox="1"/>
          <p:nvPr/>
        </p:nvSpPr>
        <p:spPr>
          <a:xfrm>
            <a:off x="7305765" y="332237"/>
            <a:ext cx="1354858"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1.2</a:t>
            </a:r>
          </a:p>
          <a:p>
            <a:r>
              <a:rPr lang="en-US" sz="1300" b="1" dirty="0"/>
              <a:t>Fevereiro/2015</a:t>
            </a:r>
            <a:endParaRPr lang="pt-BR" sz="1300" b="1" dirty="0"/>
          </a:p>
        </p:txBody>
      </p:sp>
    </p:spTree>
    <p:extLst>
      <p:ext uri="{BB962C8B-B14F-4D97-AF65-F5344CB8AC3E}">
        <p14:creationId xmlns:p14="http://schemas.microsoft.com/office/powerpoint/2010/main" val="2305707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49 Rectángulo redondeado"/>
          <p:cNvSpPr/>
          <p:nvPr/>
        </p:nvSpPr>
        <p:spPr>
          <a:xfrm>
            <a:off x="920709" y="1893521"/>
            <a:ext cx="2020259" cy="124394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s-MX" dirty="0">
              <a:solidFill>
                <a:schemeClr val="tx1"/>
              </a:solidFill>
              <a:latin typeface="Lucida Bright" panose="02040602050505020304" pitchFamily="18" charset="0"/>
            </a:endParaRPr>
          </a:p>
        </p:txBody>
      </p:sp>
      <p:sp>
        <p:nvSpPr>
          <p:cNvPr id="3" name="Título 2"/>
          <p:cNvSpPr>
            <a:spLocks noGrp="1"/>
          </p:cNvSpPr>
          <p:nvPr>
            <p:ph type="title"/>
          </p:nvPr>
        </p:nvSpPr>
        <p:spPr>
          <a:xfrm>
            <a:off x="1647130" y="-13554"/>
            <a:ext cx="6192688" cy="604649"/>
          </a:xfrm>
        </p:spPr>
        <p:txBody>
          <a:bodyPr>
            <a:normAutofit fontScale="90000"/>
          </a:bodyPr>
          <a:lstStyle/>
          <a:p>
            <a:r>
              <a:rPr lang="es-MX" dirty="0" smtClean="0"/>
              <a:t>Técnicas de venda VIP</a:t>
            </a:r>
            <a:br>
              <a:rPr lang="es-MX" dirty="0" smtClean="0"/>
            </a:br>
            <a:r>
              <a:rPr lang="es-MX" sz="1200" dirty="0"/>
              <a:t>BRA-GR-TV-VIP-00</a:t>
            </a:r>
            <a:br>
              <a:rPr lang="es-MX" sz="1200" dirty="0"/>
            </a:br>
            <a:r>
              <a:rPr lang="es-MX" sz="1300" dirty="0" smtClean="0"/>
              <a:t>VENDA NO </a:t>
            </a:r>
            <a:r>
              <a:rPr lang="es-MX" sz="1300" i="1" dirty="0" smtClean="0"/>
              <a:t>LOBBY</a:t>
            </a:r>
            <a:endParaRPr lang="es-MX" sz="1300" dirty="0"/>
          </a:p>
        </p:txBody>
      </p:sp>
      <p:grpSp>
        <p:nvGrpSpPr>
          <p:cNvPr id="23" name="22 Grupo"/>
          <p:cNvGrpSpPr/>
          <p:nvPr/>
        </p:nvGrpSpPr>
        <p:grpSpPr>
          <a:xfrm>
            <a:off x="3419872" y="1650285"/>
            <a:ext cx="5624984" cy="2120137"/>
            <a:chOff x="167916" y="2889100"/>
            <a:chExt cx="7679192" cy="1648192"/>
          </a:xfrm>
        </p:grpSpPr>
        <p:pic>
          <p:nvPicPr>
            <p:cNvPr id="25" name="Picture 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869" y="3602740"/>
              <a:ext cx="957010" cy="438359"/>
            </a:xfrm>
            <a:prstGeom prst="rect">
              <a:avLst/>
            </a:prstGeom>
            <a:noFill/>
            <a:ln>
              <a:noFill/>
            </a:ln>
            <a:effectLst/>
            <a:extLst/>
          </p:spPr>
        </p:pic>
        <p:sp>
          <p:nvSpPr>
            <p:cNvPr id="27" name="26 Rectángulo"/>
            <p:cNvSpPr/>
            <p:nvPr/>
          </p:nvSpPr>
          <p:spPr>
            <a:xfrm>
              <a:off x="6372200" y="2914895"/>
              <a:ext cx="405045" cy="225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latin typeface="Lucida Bright" panose="02040602050505020304" pitchFamily="18" charset="0"/>
              </a:endParaRPr>
            </a:p>
          </p:txBody>
        </p:sp>
        <p:sp>
          <p:nvSpPr>
            <p:cNvPr id="28" name="27 Rectángulo redondeado"/>
            <p:cNvSpPr/>
            <p:nvPr/>
          </p:nvSpPr>
          <p:spPr>
            <a:xfrm>
              <a:off x="167916" y="2889100"/>
              <a:ext cx="7679192" cy="1648192"/>
            </a:xfrm>
            <a:prstGeom prst="round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grpSp>
      <p:pic>
        <p:nvPicPr>
          <p:cNvPr id="22" name="21 Imagen"/>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16988" y="1801585"/>
            <a:ext cx="868365" cy="566278"/>
          </a:xfrm>
          <a:prstGeom prst="rect">
            <a:avLst/>
          </a:prstGeom>
          <a:noFill/>
          <a:ln>
            <a:noFill/>
          </a:ln>
        </p:spPr>
      </p:pic>
      <p:cxnSp>
        <p:nvCxnSpPr>
          <p:cNvPr id="37" name="36 Conector recto de flecha"/>
          <p:cNvCxnSpPr>
            <a:stCxn id="40" idx="3"/>
          </p:cNvCxnSpPr>
          <p:nvPr/>
        </p:nvCxnSpPr>
        <p:spPr>
          <a:xfrm flipV="1">
            <a:off x="8061672" y="5922849"/>
            <a:ext cx="445616" cy="1686"/>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38" name="37 Grupo"/>
          <p:cNvGrpSpPr/>
          <p:nvPr/>
        </p:nvGrpSpPr>
        <p:grpSpPr>
          <a:xfrm>
            <a:off x="4196813" y="5179709"/>
            <a:ext cx="3864859" cy="1489651"/>
            <a:chOff x="3630053" y="5313423"/>
            <a:chExt cx="3864859" cy="1489651"/>
          </a:xfrm>
        </p:grpSpPr>
        <p:sp>
          <p:nvSpPr>
            <p:cNvPr id="40" name="39 Rectángulo redondeado"/>
            <p:cNvSpPr/>
            <p:nvPr/>
          </p:nvSpPr>
          <p:spPr>
            <a:xfrm>
              <a:off x="3630053" y="5313423"/>
              <a:ext cx="3864859" cy="1489651"/>
            </a:xfrm>
            <a:prstGeom prst="round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41" name="40 CuadroTexto"/>
            <p:cNvSpPr txBox="1"/>
            <p:nvPr/>
          </p:nvSpPr>
          <p:spPr>
            <a:xfrm>
              <a:off x="3700683" y="5792009"/>
              <a:ext cx="1861799" cy="661720"/>
            </a:xfrm>
            <a:prstGeom prst="rect">
              <a:avLst/>
            </a:prstGeom>
            <a:noFill/>
          </p:spPr>
          <p:txBody>
            <a:bodyPr wrap="square" rtlCol="0">
              <a:spAutoFit/>
            </a:bodyPr>
            <a:lstStyle/>
            <a:p>
              <a:pPr algn="just"/>
              <a:r>
                <a:rPr lang="es-MX" sz="900" dirty="0">
                  <a:latin typeface="Lucida Bright" panose="02040602050505020304" pitchFamily="18" charset="0"/>
                </a:rPr>
                <a:t>Despedir-se do cliente dizendo: </a:t>
              </a:r>
              <a:r>
                <a:rPr lang="en-US" sz="900" b="1" dirty="0">
                  <a:latin typeface="Lucida Bright" panose="02040602050505020304" pitchFamily="18" charset="0"/>
                </a:rPr>
                <a:t>“</a:t>
              </a:r>
              <a:r>
                <a:rPr lang="en-US" sz="900" b="1" dirty="0" err="1" smtClean="0">
                  <a:latin typeface="Lucida Bright" panose="02040602050505020304" pitchFamily="18" charset="0"/>
                </a:rPr>
                <a:t>Obrigada</a:t>
              </a:r>
              <a:r>
                <a:rPr lang="en-US" sz="900" b="1" dirty="0">
                  <a:latin typeface="Lucida Bright" panose="02040602050505020304" pitchFamily="18" charset="0"/>
                </a:rPr>
                <a:t> </a:t>
              </a:r>
              <a:r>
                <a:rPr lang="en-US" sz="900" b="1" dirty="0" smtClean="0">
                  <a:latin typeface="Lucida Bright" panose="02040602050505020304" pitchFamily="18" charset="0"/>
                </a:rPr>
                <a:t>e </a:t>
              </a:r>
              <a:r>
                <a:rPr lang="es-MX" sz="900" b="1" dirty="0" err="1" smtClean="0">
                  <a:latin typeface="Lucida Bright" panose="02040602050505020304" pitchFamily="18" charset="0"/>
                </a:rPr>
                <a:t>Divirta</a:t>
              </a:r>
              <a:r>
                <a:rPr lang="es-MX" sz="900" b="1" dirty="0" smtClean="0">
                  <a:latin typeface="Lucida Bright" panose="02040602050505020304" pitchFamily="18" charset="0"/>
                </a:rPr>
                <a:t>(m)- se” </a:t>
              </a:r>
              <a:r>
                <a:rPr lang="es-MX" sz="900" dirty="0">
                  <a:latin typeface="Lucida Bright" panose="02040602050505020304" pitchFamily="18" charset="0"/>
                </a:rPr>
                <a:t>fazendo contato visual com o cliente e sorrindo.</a:t>
              </a:r>
            </a:p>
          </p:txBody>
        </p:sp>
      </p:grpSp>
      <p:grpSp>
        <p:nvGrpSpPr>
          <p:cNvPr id="29" name="28 Grupo"/>
          <p:cNvGrpSpPr/>
          <p:nvPr/>
        </p:nvGrpSpPr>
        <p:grpSpPr>
          <a:xfrm>
            <a:off x="179512" y="2253561"/>
            <a:ext cx="457200" cy="457200"/>
            <a:chOff x="4351823" y="6202807"/>
            <a:chExt cx="457200" cy="457200"/>
          </a:xfrm>
        </p:grpSpPr>
        <p:sp>
          <p:nvSpPr>
            <p:cNvPr id="31" name="4 Anillo"/>
            <p:cNvSpPr/>
            <p:nvPr/>
          </p:nvSpPr>
          <p:spPr>
            <a:xfrm>
              <a:off x="4351823" y="6202807"/>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32" name="5 CuadroTexto"/>
            <p:cNvSpPr txBox="1"/>
            <p:nvPr/>
          </p:nvSpPr>
          <p:spPr>
            <a:xfrm>
              <a:off x="4454690" y="6274815"/>
              <a:ext cx="257173" cy="276999"/>
            </a:xfrm>
            <a:prstGeom prst="rect">
              <a:avLst/>
            </a:prstGeom>
            <a:noFill/>
            <a:ln>
              <a:noFill/>
            </a:ln>
          </p:spPr>
          <p:txBody>
            <a:bodyPr wrap="square" rtlCol="0">
              <a:spAutoFit/>
            </a:bodyPr>
            <a:lstStyle/>
            <a:p>
              <a:pPr algn="ctr"/>
              <a:r>
                <a:rPr lang="es-MX" sz="1200" dirty="0" smtClean="0">
                  <a:latin typeface="Lucida Sans" pitchFamily="34" charset="0"/>
                </a:rPr>
                <a:t>B</a:t>
              </a:r>
            </a:p>
          </p:txBody>
        </p:sp>
      </p:grpSp>
      <p:sp>
        <p:nvSpPr>
          <p:cNvPr id="68" name="Conector 2"/>
          <p:cNvSpPr/>
          <p:nvPr/>
        </p:nvSpPr>
        <p:spPr>
          <a:xfrm>
            <a:off x="8507288" y="5636096"/>
            <a:ext cx="457200" cy="457200"/>
          </a:xfrm>
          <a:prstGeom prst="flowChartConnector">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80" name="Picture 6"/>
          <p:cNvPicPr/>
          <p:nvPr/>
        </p:nvPicPr>
        <p:blipFill>
          <a:blip r:embed="rId4" cstate="email"/>
          <a:srcRect/>
          <a:stretch>
            <a:fillRect/>
          </a:stretch>
        </p:blipFill>
        <p:spPr bwMode="auto">
          <a:xfrm>
            <a:off x="1606475" y="1935191"/>
            <a:ext cx="518889" cy="776833"/>
          </a:xfrm>
          <a:prstGeom prst="rect">
            <a:avLst/>
          </a:prstGeom>
          <a:noFill/>
          <a:ln w="9525">
            <a:noFill/>
            <a:miter lim="800000"/>
            <a:headEnd/>
            <a:tailEnd/>
          </a:ln>
        </p:spPr>
      </p:pic>
      <p:pic>
        <p:nvPicPr>
          <p:cNvPr id="81" name="Picture 4"/>
          <p:cNvPicPr/>
          <p:nvPr/>
        </p:nvPicPr>
        <p:blipFill>
          <a:blip r:embed="rId5" cstate="email"/>
          <a:srcRect/>
          <a:stretch>
            <a:fillRect/>
          </a:stretch>
        </p:blipFill>
        <p:spPr bwMode="auto">
          <a:xfrm>
            <a:off x="6277469" y="5428897"/>
            <a:ext cx="772302" cy="808415"/>
          </a:xfrm>
          <a:prstGeom prst="rect">
            <a:avLst/>
          </a:prstGeom>
          <a:noFill/>
          <a:ln w="9525">
            <a:noFill/>
            <a:miter lim="800000"/>
            <a:headEnd/>
            <a:tailEnd/>
          </a:ln>
        </p:spPr>
      </p:pic>
      <p:sp>
        <p:nvSpPr>
          <p:cNvPr id="57" name="229 CuadroTexto"/>
          <p:cNvSpPr txBox="1"/>
          <p:nvPr/>
        </p:nvSpPr>
        <p:spPr>
          <a:xfrm>
            <a:off x="1133649" y="2699339"/>
            <a:ext cx="1735311" cy="369332"/>
          </a:xfrm>
          <a:prstGeom prst="rect">
            <a:avLst/>
          </a:prstGeom>
          <a:noFill/>
        </p:spPr>
        <p:txBody>
          <a:bodyPr wrap="square" rtlCol="0">
            <a:spAutoFit/>
          </a:bodyPr>
          <a:lstStyle/>
          <a:p>
            <a:pPr algn="just"/>
            <a:r>
              <a:rPr lang="es-MX" sz="900" dirty="0">
                <a:latin typeface="Lucida Bright" panose="02040602050505020304" pitchFamily="18" charset="0"/>
              </a:rPr>
              <a:t>Dizer: </a:t>
            </a:r>
            <a:r>
              <a:rPr lang="es-MX" sz="900" b="1" dirty="0">
                <a:latin typeface="Lucida Bright" panose="02040602050505020304" pitchFamily="18" charset="0"/>
              </a:rPr>
              <a:t>“Seu </a:t>
            </a:r>
            <a:r>
              <a:rPr lang="es-MX" sz="900" b="1" dirty="0" smtClean="0">
                <a:latin typeface="Lucida Bright" panose="02040602050505020304" pitchFamily="18" charset="0"/>
              </a:rPr>
              <a:t>total </a:t>
            </a:r>
            <a:r>
              <a:rPr lang="pt-BR" sz="900" b="1" dirty="0">
                <a:latin typeface="Lucida Bright" panose="02040602050505020304" pitchFamily="18" charset="0"/>
              </a:rPr>
              <a:t>é de </a:t>
            </a:r>
            <a:endParaRPr lang="pt-BR" sz="900" b="1" dirty="0" smtClean="0">
              <a:latin typeface="Lucida Bright" panose="02040602050505020304" pitchFamily="18" charset="0"/>
            </a:endParaRPr>
          </a:p>
          <a:p>
            <a:pPr algn="just"/>
            <a:r>
              <a:rPr lang="pt-BR" sz="900" b="1" dirty="0" smtClean="0">
                <a:latin typeface="Lucida Bright" panose="02040602050505020304" pitchFamily="18" charset="0"/>
              </a:rPr>
              <a:t>R$xx,xx</a:t>
            </a:r>
            <a:r>
              <a:rPr lang="en-US" sz="900" b="1" dirty="0">
                <a:latin typeface="Lucida Bright" panose="02040602050505020304" pitchFamily="18" charset="0"/>
              </a:rPr>
              <a:t>”</a:t>
            </a:r>
            <a:r>
              <a:rPr lang="es-MX" sz="900" dirty="0">
                <a:latin typeface="Lucida Bright" panose="02040602050505020304" pitchFamily="18" charset="0"/>
              </a:rPr>
              <a:t>.</a:t>
            </a:r>
          </a:p>
        </p:txBody>
      </p:sp>
      <p:sp>
        <p:nvSpPr>
          <p:cNvPr id="49" name="166 CuadroTexto"/>
          <p:cNvSpPr txBox="1"/>
          <p:nvPr/>
        </p:nvSpPr>
        <p:spPr>
          <a:xfrm>
            <a:off x="4378730" y="1676415"/>
            <a:ext cx="4688880" cy="1938992"/>
          </a:xfrm>
          <a:prstGeom prst="rect">
            <a:avLst/>
          </a:prstGeom>
          <a:noFill/>
        </p:spPr>
        <p:txBody>
          <a:bodyPr wrap="square" rtlCol="0">
            <a:spAutoFit/>
          </a:bodyPr>
          <a:lstStyle/>
          <a:p>
            <a:pPr algn="just"/>
            <a:r>
              <a:rPr lang="es-MX" sz="800" dirty="0" err="1">
                <a:latin typeface="Lucida Bright" panose="02040602050505020304" pitchFamily="18" charset="0"/>
              </a:rPr>
              <a:t>Dizer</a:t>
            </a:r>
            <a:r>
              <a:rPr lang="es-MX" sz="800" dirty="0">
                <a:latin typeface="Lucida Bright" panose="02040602050505020304" pitchFamily="18" charset="0"/>
              </a:rPr>
              <a:t>: </a:t>
            </a:r>
            <a:r>
              <a:rPr lang="es-MX" sz="800" b="1" dirty="0">
                <a:latin typeface="Lucida Bright" panose="02040602050505020304" pitchFamily="18" charset="0"/>
              </a:rPr>
              <a:t>“</a:t>
            </a:r>
            <a:r>
              <a:rPr lang="es-MX" sz="800" b="1" dirty="0" err="1">
                <a:latin typeface="Lucida Bright" panose="02040602050505020304" pitchFamily="18" charset="0"/>
              </a:rPr>
              <a:t>Seu</a:t>
            </a:r>
            <a:r>
              <a:rPr lang="es-MX" sz="800" b="1" dirty="0">
                <a:latin typeface="Lucida Bright" panose="02040602050505020304" pitchFamily="18" charset="0"/>
              </a:rPr>
              <a:t> total é de </a:t>
            </a:r>
            <a:r>
              <a:rPr lang="es-MX" sz="800" b="1" dirty="0" err="1">
                <a:latin typeface="Lucida Bright" panose="02040602050505020304" pitchFamily="18" charset="0"/>
              </a:rPr>
              <a:t>R$xx.xx</a:t>
            </a:r>
            <a:r>
              <a:rPr lang="es-MX" sz="800" b="1" dirty="0">
                <a:latin typeface="Lucida Bright" panose="02040602050505020304" pitchFamily="18" charset="0"/>
              </a:rPr>
              <a:t>”. </a:t>
            </a:r>
            <a:r>
              <a:rPr lang="es-MX" sz="800" dirty="0">
                <a:latin typeface="Lucida Bright" panose="02040602050505020304" pitchFamily="18" charset="0"/>
              </a:rPr>
              <a:t>De </a:t>
            </a:r>
            <a:r>
              <a:rPr lang="es-MX" sz="800" dirty="0" err="1">
                <a:latin typeface="Lucida Bright" panose="02040602050505020304" pitchFamily="18" charset="0"/>
              </a:rPr>
              <a:t>acordo</a:t>
            </a:r>
            <a:r>
              <a:rPr lang="es-MX" sz="800" dirty="0">
                <a:latin typeface="Lucida Bright" panose="02040602050505020304" pitchFamily="18" charset="0"/>
              </a:rPr>
              <a:t> </a:t>
            </a:r>
            <a:r>
              <a:rPr lang="es-MX" sz="800" dirty="0" err="1">
                <a:latin typeface="Lucida Bright" panose="02040602050505020304" pitchFamily="18" charset="0"/>
              </a:rPr>
              <a:t>com</a:t>
            </a:r>
            <a:r>
              <a:rPr lang="es-MX" sz="800" dirty="0">
                <a:latin typeface="Lucida Bright" panose="02040602050505020304" pitchFamily="18" charset="0"/>
              </a:rPr>
              <a:t> a forma de pagamento, </a:t>
            </a:r>
            <a:r>
              <a:rPr lang="es-MX" sz="800" dirty="0" err="1">
                <a:latin typeface="Lucida Bright" panose="02040602050505020304" pitchFamily="18" charset="0"/>
              </a:rPr>
              <a:t>dizer</a:t>
            </a:r>
            <a:r>
              <a:rPr lang="es-MX" sz="800" dirty="0">
                <a:latin typeface="Lucida Bright" panose="02040602050505020304" pitchFamily="18" charset="0"/>
              </a:rPr>
              <a:t>:</a:t>
            </a:r>
          </a:p>
          <a:p>
            <a:pPr marL="174625" indent="-85725" algn="just">
              <a:buFont typeface="Arial" pitchFamily="34" charset="0"/>
              <a:buChar char="•"/>
            </a:pPr>
            <a:r>
              <a:rPr lang="es-MX" sz="800" dirty="0" err="1">
                <a:latin typeface="Lucida Bright" panose="02040602050505020304" pitchFamily="18" charset="0"/>
              </a:rPr>
              <a:t>Espécie</a:t>
            </a:r>
            <a:r>
              <a:rPr lang="es-MX" sz="800" dirty="0">
                <a:latin typeface="Lucida Bright" panose="02040602050505020304" pitchFamily="18" charset="0"/>
              </a:rPr>
              <a:t>: </a:t>
            </a:r>
            <a:r>
              <a:rPr lang="es-MX" sz="800" dirty="0" err="1">
                <a:latin typeface="Lucida Bright" panose="02040602050505020304" pitchFamily="18" charset="0"/>
              </a:rPr>
              <a:t>Dizer</a:t>
            </a:r>
            <a:r>
              <a:rPr lang="es-MX" sz="800" dirty="0">
                <a:latin typeface="Lucida Bright" panose="02040602050505020304" pitchFamily="18" charset="0"/>
              </a:rPr>
              <a:t>, </a:t>
            </a:r>
            <a:r>
              <a:rPr lang="es-MX" sz="800" b="1" dirty="0">
                <a:latin typeface="Lucida Bright" panose="02040602050505020304" pitchFamily="18" charset="0"/>
              </a:rPr>
              <a:t>“Recebo </a:t>
            </a:r>
            <a:r>
              <a:rPr lang="es-MX" sz="800" b="1" dirty="0" err="1">
                <a:latin typeface="Lucida Bright" panose="02040602050505020304" pitchFamily="18" charset="0"/>
              </a:rPr>
              <a:t>R$xx.xx</a:t>
            </a:r>
            <a:r>
              <a:rPr lang="es-MX" sz="800" b="1" dirty="0">
                <a:latin typeface="Lucida Bright" panose="02040602050505020304" pitchFamily="18" charset="0"/>
              </a:rPr>
              <a:t>” </a:t>
            </a:r>
            <a:r>
              <a:rPr lang="es-MX" sz="800" dirty="0">
                <a:latin typeface="Lucida Bright" panose="02040602050505020304" pitchFamily="18" charset="0"/>
              </a:rPr>
              <a:t>e </a:t>
            </a:r>
            <a:r>
              <a:rPr lang="es-MX" sz="800" dirty="0" err="1">
                <a:latin typeface="Lucida Bright" panose="02040602050505020304" pitchFamily="18" charset="0"/>
              </a:rPr>
              <a:t>deixar</a:t>
            </a:r>
            <a:r>
              <a:rPr lang="es-MX" sz="800" dirty="0">
                <a:latin typeface="Lucida Bright" panose="02040602050505020304" pitchFamily="18" charset="0"/>
              </a:rPr>
              <a:t> o </a:t>
            </a:r>
            <a:r>
              <a:rPr lang="es-MX" sz="800" dirty="0" err="1">
                <a:latin typeface="Lucida Bright" panose="02040602050505020304" pitchFamily="18" charset="0"/>
              </a:rPr>
              <a:t>dinheiro</a:t>
            </a:r>
            <a:r>
              <a:rPr lang="es-MX" sz="800" dirty="0">
                <a:latin typeface="Lucida Bright" panose="02040602050505020304" pitchFamily="18" charset="0"/>
              </a:rPr>
              <a:t> no </a:t>
            </a:r>
            <a:r>
              <a:rPr lang="es-MX" sz="800" dirty="0" err="1">
                <a:latin typeface="Lucida Bright" panose="02040602050505020304" pitchFamily="18" charset="0"/>
              </a:rPr>
              <a:t>balcão</a:t>
            </a:r>
            <a:r>
              <a:rPr lang="es-MX" sz="800" dirty="0">
                <a:latin typeface="Lucida Bright" panose="02040602050505020304" pitchFamily="18" charset="0"/>
              </a:rPr>
              <a:t>, à vista do cliente. Entregar o troco a ele (mencionar o valor </a:t>
            </a:r>
            <a:r>
              <a:rPr lang="es-MX" sz="800" dirty="0" err="1">
                <a:latin typeface="Lucida Bright" panose="02040602050505020304" pitchFamily="18" charset="0"/>
              </a:rPr>
              <a:t>sendo</a:t>
            </a:r>
            <a:r>
              <a:rPr lang="es-MX" sz="800" dirty="0">
                <a:latin typeface="Lucida Bright" panose="02040602050505020304" pitchFamily="18" charset="0"/>
              </a:rPr>
              <a:t> entregue), contando-o e guardar o </a:t>
            </a:r>
            <a:r>
              <a:rPr lang="es-MX" sz="800" dirty="0" err="1">
                <a:latin typeface="Lucida Bright" panose="02040602050505020304" pitchFamily="18" charset="0"/>
              </a:rPr>
              <a:t>dinheiro</a:t>
            </a:r>
            <a:r>
              <a:rPr lang="es-MX" sz="800" dirty="0">
                <a:latin typeface="Lucida Bright" panose="02040602050505020304" pitchFamily="18" charset="0"/>
              </a:rPr>
              <a:t> do cliente no </a:t>
            </a:r>
            <a:r>
              <a:rPr lang="es-MX" sz="800" dirty="0" err="1">
                <a:latin typeface="Lucida Bright" panose="02040602050505020304" pitchFamily="18" charset="0"/>
              </a:rPr>
              <a:t>caixa</a:t>
            </a:r>
            <a:r>
              <a:rPr lang="es-MX" sz="800" dirty="0">
                <a:latin typeface="Lucida Bright" panose="02040602050505020304" pitchFamily="18" charset="0"/>
              </a:rPr>
              <a:t> até o cliente se despedir.</a:t>
            </a:r>
          </a:p>
          <a:p>
            <a:pPr marL="174625" indent="-85725" algn="just">
              <a:buFont typeface="Arial" pitchFamily="34" charset="0"/>
              <a:buChar char="•"/>
            </a:pPr>
            <a:r>
              <a:rPr lang="pt-BR" sz="800" dirty="0">
                <a:latin typeface="Lucida Bright" panose="02040602050505020304" pitchFamily="18" charset="0"/>
              </a:rPr>
              <a:t>Cartão de crédito ou débito:</a:t>
            </a:r>
            <a:r>
              <a:rPr lang="es-MX" sz="800" dirty="0">
                <a:latin typeface="Lucida Bright" panose="02040602050505020304" pitchFamily="18" charset="0"/>
              </a:rPr>
              <a:t> </a:t>
            </a:r>
            <a:r>
              <a:rPr lang="es-MX" sz="800" dirty="0" err="1">
                <a:latin typeface="Lucida Bright" panose="02040602050505020304" pitchFamily="18" charset="0"/>
              </a:rPr>
              <a:t>Dizer</a:t>
            </a:r>
            <a:r>
              <a:rPr lang="es-MX" sz="800" dirty="0">
                <a:latin typeface="Lucida Bright" panose="02040602050505020304" pitchFamily="18" charset="0"/>
              </a:rPr>
              <a:t>: “Sr(a) favor inserir o </a:t>
            </a:r>
            <a:r>
              <a:rPr lang="es-MX" sz="800" dirty="0" err="1">
                <a:latin typeface="Lucida Bright" panose="02040602050505020304" pitchFamily="18" charset="0"/>
              </a:rPr>
              <a:t>cartão</a:t>
            </a:r>
            <a:r>
              <a:rPr lang="es-MX" sz="800" dirty="0">
                <a:latin typeface="Lucida Bright" panose="02040602050505020304" pitchFamily="18" charset="0"/>
              </a:rPr>
              <a:t> no </a:t>
            </a:r>
            <a:r>
              <a:rPr lang="es-MX" sz="800" dirty="0" err="1">
                <a:latin typeface="Lucida Bright" panose="02040602050505020304" pitchFamily="18" charset="0"/>
              </a:rPr>
              <a:t>pinpad</a:t>
            </a:r>
            <a:r>
              <a:rPr lang="es-MX" sz="800" dirty="0">
                <a:latin typeface="Lucida Bright" panose="02040602050505020304" pitchFamily="18" charset="0"/>
              </a:rPr>
              <a:t>. </a:t>
            </a:r>
            <a:br>
              <a:rPr lang="es-MX" sz="800" dirty="0">
                <a:latin typeface="Lucida Bright" panose="02040602050505020304" pitchFamily="18" charset="0"/>
              </a:rPr>
            </a:br>
            <a:r>
              <a:rPr lang="es-MX" sz="800" dirty="0">
                <a:latin typeface="Lucida Bright" panose="02040602050505020304" pitchFamily="18" charset="0"/>
              </a:rPr>
              <a:t>Se o </a:t>
            </a:r>
            <a:r>
              <a:rPr lang="es-MX" sz="800" dirty="0" err="1">
                <a:latin typeface="Lucida Bright" panose="02040602050505020304" pitchFamily="18" charset="0"/>
              </a:rPr>
              <a:t>cartão</a:t>
            </a:r>
            <a:r>
              <a:rPr lang="es-MX" sz="800" dirty="0">
                <a:latin typeface="Lucida Bright" panose="02040602050505020304" pitchFamily="18" charset="0"/>
              </a:rPr>
              <a:t> </a:t>
            </a:r>
            <a:r>
              <a:rPr lang="es-MX" sz="800" dirty="0" err="1">
                <a:latin typeface="Lucida Bright" panose="02040602050505020304" pitchFamily="18" charset="0"/>
              </a:rPr>
              <a:t>for</a:t>
            </a:r>
            <a:r>
              <a:rPr lang="es-MX" sz="800" dirty="0">
                <a:latin typeface="Lucida Bright" panose="02040602050505020304" pitchFamily="18" charset="0"/>
              </a:rPr>
              <a:t> </a:t>
            </a:r>
            <a:r>
              <a:rPr lang="es-MX" sz="800" dirty="0" err="1">
                <a:latin typeface="Lucida Bright" panose="02040602050505020304" pitchFamily="18" charset="0"/>
              </a:rPr>
              <a:t>sem</a:t>
            </a:r>
            <a:r>
              <a:rPr lang="es-MX" sz="800" dirty="0">
                <a:latin typeface="Lucida Bright" panose="02040602050505020304" pitchFamily="18" charset="0"/>
              </a:rPr>
              <a:t> chip, </a:t>
            </a:r>
            <a:r>
              <a:rPr lang="es-MX" sz="800" dirty="0" err="1">
                <a:latin typeface="Lucida Bright" panose="02040602050505020304" pitchFamily="18" charset="0"/>
              </a:rPr>
              <a:t>dizer</a:t>
            </a:r>
            <a:r>
              <a:rPr lang="es-MX" sz="800" dirty="0">
                <a:latin typeface="Lucida Bright" panose="02040602050505020304" pitchFamily="18" charset="0"/>
              </a:rPr>
              <a:t>: </a:t>
            </a:r>
            <a:r>
              <a:rPr lang="es-MX" sz="800" b="1" dirty="0">
                <a:latin typeface="Lucida Bright" panose="02040602050505020304" pitchFamily="18" charset="0"/>
              </a:rPr>
              <a:t>“</a:t>
            </a:r>
            <a:r>
              <a:rPr lang="es-MX" sz="800" b="1" dirty="0" err="1">
                <a:latin typeface="Lucida Bright" panose="02040602050505020304" pitchFamily="18" charset="0"/>
              </a:rPr>
              <a:t>Você</a:t>
            </a:r>
            <a:r>
              <a:rPr lang="es-MX" sz="800" b="1" dirty="0">
                <a:latin typeface="Lucida Bright" panose="02040602050505020304" pitchFamily="18" charset="0"/>
              </a:rPr>
              <a:t> </a:t>
            </a:r>
            <a:r>
              <a:rPr lang="es-MX" sz="800" b="1" dirty="0" err="1">
                <a:latin typeface="Lucida Bright" panose="02040602050505020304" pitchFamily="18" charset="0"/>
              </a:rPr>
              <a:t>poderia</a:t>
            </a:r>
            <a:r>
              <a:rPr lang="es-MX" sz="800" b="1" dirty="0">
                <a:latin typeface="Lucida Bright" panose="02040602050505020304" pitchFamily="18" charset="0"/>
              </a:rPr>
              <a:t> me </a:t>
            </a:r>
            <a:r>
              <a:rPr lang="es-MX" sz="800" b="1" dirty="0" err="1">
                <a:latin typeface="Lucida Bright" panose="02040602050505020304" pitchFamily="18" charset="0"/>
              </a:rPr>
              <a:t>apresentar</a:t>
            </a:r>
            <a:r>
              <a:rPr lang="es-MX" sz="800" b="1" dirty="0">
                <a:latin typeface="Lucida Bright" panose="02040602050505020304" pitchFamily="18" charset="0"/>
              </a:rPr>
              <a:t> </a:t>
            </a:r>
            <a:r>
              <a:rPr lang="es-MX" sz="800" b="1" dirty="0" err="1">
                <a:latin typeface="Lucida Bright" panose="02040602050505020304" pitchFamily="18" charset="0"/>
              </a:rPr>
              <a:t>seu</a:t>
            </a:r>
            <a:r>
              <a:rPr lang="es-MX" sz="800" b="1" dirty="0">
                <a:latin typeface="Lucida Bright" panose="02040602050505020304" pitchFamily="18" charset="0"/>
              </a:rPr>
              <a:t> documento de </a:t>
            </a:r>
            <a:r>
              <a:rPr lang="es-MX" sz="800" b="1" dirty="0" err="1">
                <a:latin typeface="Lucida Bright" panose="02040602050505020304" pitchFamily="18" charset="0"/>
              </a:rPr>
              <a:t>identificação</a:t>
            </a:r>
            <a:r>
              <a:rPr lang="es-MX" sz="800" b="1" dirty="0">
                <a:latin typeface="Lucida Bright" panose="02040602050505020304" pitchFamily="18" charset="0"/>
              </a:rPr>
              <a:t>, por favor?”</a:t>
            </a:r>
            <a:r>
              <a:rPr lang="es-MX" sz="800" dirty="0">
                <a:latin typeface="Lucida Bright" panose="02040602050505020304" pitchFamily="18" charset="0"/>
              </a:rPr>
              <a:t>,</a:t>
            </a:r>
            <a:r>
              <a:rPr lang="es-MX" sz="800" b="1" dirty="0">
                <a:latin typeface="Lucida Bright" panose="02040602050505020304" pitchFamily="18" charset="0"/>
              </a:rPr>
              <a:t> </a:t>
            </a:r>
            <a:r>
              <a:rPr lang="es-MX" sz="800" dirty="0">
                <a:latin typeface="Lucida Bright" panose="02040602050505020304" pitchFamily="18" charset="0"/>
              </a:rPr>
              <a:t>e posteriormente: “</a:t>
            </a:r>
            <a:r>
              <a:rPr lang="es-MX" sz="800" b="1" dirty="0" err="1">
                <a:latin typeface="Lucida Bright" panose="02040602050505020304" pitchFamily="18" charset="0"/>
              </a:rPr>
              <a:t>Sua</a:t>
            </a:r>
            <a:r>
              <a:rPr lang="es-MX" sz="800" b="1" dirty="0">
                <a:latin typeface="Lucida Bright" panose="02040602050505020304" pitchFamily="18" charset="0"/>
              </a:rPr>
              <a:t> </a:t>
            </a:r>
            <a:r>
              <a:rPr lang="es-MX" sz="800" b="1" dirty="0" err="1">
                <a:latin typeface="Lucida Bright" panose="02040602050505020304" pitchFamily="18" charset="0"/>
              </a:rPr>
              <a:t>assinatura</a:t>
            </a:r>
            <a:r>
              <a:rPr lang="es-MX" sz="800" b="1" dirty="0">
                <a:latin typeface="Lucida Bright" panose="02040602050505020304" pitchFamily="18" charset="0"/>
              </a:rPr>
              <a:t> no </a:t>
            </a:r>
            <a:r>
              <a:rPr lang="es-MX" sz="800" b="1" dirty="0" err="1">
                <a:latin typeface="Lucida Bright" panose="02040602050505020304" pitchFamily="18" charset="0"/>
              </a:rPr>
              <a:t>cupom</a:t>
            </a:r>
            <a:r>
              <a:rPr lang="es-MX" sz="800" b="1" dirty="0">
                <a:latin typeface="Lucida Bright" panose="02040602050505020304" pitchFamily="18" charset="0"/>
              </a:rPr>
              <a:t> de pagamento, por favor”</a:t>
            </a:r>
            <a:r>
              <a:rPr lang="es-MX" sz="800" dirty="0">
                <a:latin typeface="Lucida Bright" panose="02040602050505020304" pitchFamily="18" charset="0"/>
              </a:rPr>
              <a:t>. Revisar se as </a:t>
            </a:r>
            <a:r>
              <a:rPr lang="es-MX" sz="800" dirty="0" err="1">
                <a:latin typeface="Lucida Bright" panose="02040602050505020304" pitchFamily="18" charset="0"/>
              </a:rPr>
              <a:t>assinaturas</a:t>
            </a:r>
            <a:r>
              <a:rPr lang="es-MX" sz="800" dirty="0">
                <a:latin typeface="Lucida Bright" panose="02040602050505020304" pitchFamily="18" charset="0"/>
              </a:rPr>
              <a:t> do </a:t>
            </a:r>
            <a:r>
              <a:rPr lang="es-MX" sz="800" dirty="0" err="1">
                <a:latin typeface="Lucida Bright" panose="02040602050505020304" pitchFamily="18" charset="0"/>
              </a:rPr>
              <a:t>cartão</a:t>
            </a:r>
            <a:r>
              <a:rPr lang="es-MX" sz="800" dirty="0">
                <a:latin typeface="Lucida Bright" panose="02040602050505020304" pitchFamily="18" charset="0"/>
              </a:rPr>
              <a:t>, o </a:t>
            </a:r>
            <a:r>
              <a:rPr lang="es-MX" sz="800" i="1" dirty="0" err="1">
                <a:latin typeface="Lucida Bright" panose="02040602050505020304" pitchFamily="18" charset="0"/>
              </a:rPr>
              <a:t>voucher</a:t>
            </a:r>
            <a:r>
              <a:rPr lang="es-MX" sz="800" dirty="0">
                <a:latin typeface="Lucida Bright" panose="02040602050505020304" pitchFamily="18" charset="0"/>
              </a:rPr>
              <a:t> e o documento de </a:t>
            </a:r>
            <a:r>
              <a:rPr lang="es-MX" sz="800" dirty="0" err="1">
                <a:latin typeface="Lucida Bright" panose="02040602050505020304" pitchFamily="18" charset="0"/>
              </a:rPr>
              <a:t>identificação</a:t>
            </a:r>
            <a:r>
              <a:rPr lang="es-MX" sz="800" dirty="0">
                <a:latin typeface="Lucida Bright" panose="02040602050505020304" pitchFamily="18" charset="0"/>
              </a:rPr>
              <a:t> </a:t>
            </a:r>
            <a:r>
              <a:rPr lang="es-MX" sz="800" dirty="0" err="1">
                <a:latin typeface="Lucida Bright" panose="02040602050505020304" pitchFamily="18" charset="0"/>
              </a:rPr>
              <a:t>coincidem</a:t>
            </a:r>
            <a:r>
              <a:rPr lang="es-MX" sz="800" dirty="0">
                <a:latin typeface="Lucida Bright" panose="02040602050505020304" pitchFamily="18" charset="0"/>
              </a:rPr>
              <a:t>.</a:t>
            </a:r>
          </a:p>
          <a:p>
            <a:pPr marL="174625" indent="-85725" algn="just"/>
            <a:r>
              <a:rPr lang="es-MX" sz="800" dirty="0">
                <a:latin typeface="Lucida Bright" panose="02040602050505020304" pitchFamily="18" charset="0"/>
              </a:rPr>
              <a:t>   Nota: Caso o </a:t>
            </a:r>
            <a:r>
              <a:rPr lang="es-MX" sz="800" dirty="0" err="1">
                <a:latin typeface="Lucida Bright" panose="02040602050505020304" pitchFamily="18" charset="0"/>
              </a:rPr>
              <a:t>cartão</a:t>
            </a:r>
            <a:r>
              <a:rPr lang="es-MX" sz="800" dirty="0">
                <a:latin typeface="Lucida Bright" panose="02040602050505020304" pitchFamily="18" charset="0"/>
              </a:rPr>
              <a:t> </a:t>
            </a:r>
            <a:r>
              <a:rPr lang="es-MX" sz="800" dirty="0" err="1">
                <a:latin typeface="Lucida Bright" panose="02040602050505020304" pitchFamily="18" charset="0"/>
              </a:rPr>
              <a:t>não</a:t>
            </a:r>
            <a:r>
              <a:rPr lang="es-MX" sz="800" dirty="0">
                <a:latin typeface="Lucida Bright" panose="02040602050505020304" pitchFamily="18" charset="0"/>
              </a:rPr>
              <a:t> </a:t>
            </a:r>
            <a:r>
              <a:rPr lang="es-MX" sz="800" dirty="0" err="1">
                <a:latin typeface="Lucida Bright" panose="02040602050505020304" pitchFamily="18" charset="0"/>
              </a:rPr>
              <a:t>seja</a:t>
            </a:r>
            <a:r>
              <a:rPr lang="es-MX" sz="800" dirty="0">
                <a:latin typeface="Lucida Bright" panose="02040602050505020304" pitchFamily="18" charset="0"/>
              </a:rPr>
              <a:t> autorizado, </a:t>
            </a:r>
            <a:r>
              <a:rPr lang="es-MX" sz="800" dirty="0" err="1">
                <a:latin typeface="Lucida Bright" panose="02040602050505020304" pitchFamily="18" charset="0"/>
              </a:rPr>
              <a:t>dizer</a:t>
            </a:r>
            <a:r>
              <a:rPr lang="es-MX" sz="800" dirty="0">
                <a:latin typeface="Lucida Bright" panose="02040602050505020304" pitchFamily="18" charset="0"/>
              </a:rPr>
              <a:t>: </a:t>
            </a:r>
            <a:r>
              <a:rPr lang="es-MX" sz="800" b="1" dirty="0">
                <a:latin typeface="Lucida Bright" panose="02040602050505020304" pitchFamily="18" charset="0"/>
              </a:rPr>
              <a:t>“Sr(a), o </a:t>
            </a:r>
            <a:r>
              <a:rPr lang="es-MX" sz="800" b="1" dirty="0" err="1">
                <a:latin typeface="Lucida Bright" panose="02040602050505020304" pitchFamily="18" charset="0"/>
              </a:rPr>
              <a:t>cart</a:t>
            </a:r>
            <a:r>
              <a:rPr lang="pt-BR" sz="800" b="1" dirty="0">
                <a:latin typeface="Lucida Bright" panose="02040602050505020304" pitchFamily="18" charset="0"/>
              </a:rPr>
              <a:t>ão não foi autorizado. </a:t>
            </a:r>
            <a:r>
              <a:rPr lang="es-MX" sz="800" b="1" dirty="0" err="1">
                <a:latin typeface="Lucida Bright" panose="02040602050505020304" pitchFamily="18" charset="0"/>
              </a:rPr>
              <a:t>Você</a:t>
            </a:r>
            <a:r>
              <a:rPr lang="es-MX" sz="800" b="1" dirty="0">
                <a:latin typeface="Lucida Bright" panose="02040602050505020304" pitchFamily="18" charset="0"/>
              </a:rPr>
              <a:t> </a:t>
            </a:r>
            <a:r>
              <a:rPr lang="es-MX" sz="800" b="1" dirty="0" err="1">
                <a:latin typeface="Lucida Bright" panose="02040602050505020304" pitchFamily="18" charset="0"/>
              </a:rPr>
              <a:t>poderia</a:t>
            </a:r>
            <a:r>
              <a:rPr lang="es-MX" sz="800" b="1" dirty="0">
                <a:latin typeface="Lucida Bright" panose="02040602050505020304" pitchFamily="18" charset="0"/>
              </a:rPr>
              <a:t> </a:t>
            </a:r>
            <a:r>
              <a:rPr lang="es-MX" sz="800" b="1" dirty="0" err="1">
                <a:latin typeface="Lucida Bright" panose="02040602050505020304" pitchFamily="18" charset="0"/>
              </a:rPr>
              <a:t>efetuar</a:t>
            </a:r>
            <a:r>
              <a:rPr lang="es-MX" sz="800" b="1" dirty="0">
                <a:latin typeface="Lucida Bright" panose="02040602050505020304" pitchFamily="18" charset="0"/>
              </a:rPr>
              <a:t> </a:t>
            </a:r>
            <a:r>
              <a:rPr lang="es-MX" sz="800" b="1" dirty="0" err="1">
                <a:latin typeface="Lucida Bright" panose="02040602050505020304" pitchFamily="18" charset="0"/>
              </a:rPr>
              <a:t>seu</a:t>
            </a:r>
            <a:r>
              <a:rPr lang="es-MX" sz="800" b="1" dirty="0">
                <a:latin typeface="Lucida Bright" panose="02040602050505020304" pitchFamily="18" charset="0"/>
              </a:rPr>
              <a:t> pagamento </a:t>
            </a:r>
            <a:r>
              <a:rPr lang="es-MX" sz="800" b="1" dirty="0" err="1">
                <a:latin typeface="Lucida Bright" panose="02040602050505020304" pitchFamily="18" charset="0"/>
              </a:rPr>
              <a:t>com</a:t>
            </a:r>
            <a:r>
              <a:rPr lang="es-MX" sz="800" b="1" dirty="0">
                <a:latin typeface="Lucida Bright" panose="02040602050505020304" pitchFamily="18" charset="0"/>
              </a:rPr>
              <a:t> </a:t>
            </a:r>
            <a:r>
              <a:rPr lang="es-MX" sz="800" b="1" dirty="0" err="1">
                <a:latin typeface="Lucida Bright" panose="02040602050505020304" pitchFamily="18" charset="0"/>
              </a:rPr>
              <a:t>outra</a:t>
            </a:r>
            <a:r>
              <a:rPr lang="es-MX" sz="800" b="1" dirty="0">
                <a:latin typeface="Lucida Bright" panose="02040602050505020304" pitchFamily="18" charset="0"/>
              </a:rPr>
              <a:t> forma de pagamento?”</a:t>
            </a:r>
            <a:r>
              <a:rPr lang="es-MX" sz="800" dirty="0">
                <a:latin typeface="Lucida Bright" panose="02040602050505020304" pitchFamily="18" charset="0"/>
              </a:rPr>
              <a:t>.</a:t>
            </a:r>
          </a:p>
          <a:p>
            <a:pPr marL="174625" indent="-85725" algn="just"/>
            <a:endParaRPr lang="es-MX" sz="800" dirty="0" smtClean="0">
              <a:latin typeface="Lucida Bright" panose="02040602050505020304" pitchFamily="18" charset="0"/>
            </a:endParaRPr>
          </a:p>
          <a:p>
            <a:pPr marL="174625" indent="-85725" algn="just"/>
            <a:r>
              <a:rPr lang="es-MX" sz="800" dirty="0">
                <a:latin typeface="Lucida Bright" panose="02040602050505020304" pitchFamily="18" charset="0"/>
              </a:rPr>
              <a:t> Nota: </a:t>
            </a:r>
            <a:r>
              <a:rPr lang="es-MX" sz="800" dirty="0" err="1">
                <a:latin typeface="Lucida Bright" panose="02040602050505020304" pitchFamily="18" charset="0"/>
              </a:rPr>
              <a:t>Dizer</a:t>
            </a:r>
            <a:r>
              <a:rPr lang="es-MX" sz="800" dirty="0">
                <a:latin typeface="Lucida Bright" panose="02040602050505020304" pitchFamily="18" charset="0"/>
              </a:rPr>
              <a:t> </a:t>
            </a:r>
            <a:r>
              <a:rPr lang="es-MX" sz="800" dirty="0" err="1">
                <a:latin typeface="Lucida Bright" panose="02040602050505020304" pitchFamily="18" charset="0"/>
              </a:rPr>
              <a:t>ao</a:t>
            </a:r>
            <a:r>
              <a:rPr lang="es-MX" sz="800" dirty="0">
                <a:latin typeface="Lucida Bright" panose="02040602050505020304" pitchFamily="18" charset="0"/>
              </a:rPr>
              <a:t> cliente: “Sr(a), o </a:t>
            </a:r>
            <a:r>
              <a:rPr lang="es-MX" sz="800" dirty="0" err="1">
                <a:latin typeface="Lucida Bright" panose="02040602050505020304" pitchFamily="18" charset="0"/>
              </a:rPr>
              <a:t>seu</a:t>
            </a:r>
            <a:r>
              <a:rPr lang="es-MX" sz="800" dirty="0">
                <a:latin typeface="Lucida Bright" panose="02040602050505020304" pitchFamily="18" charset="0"/>
              </a:rPr>
              <a:t> pedido será entregue </a:t>
            </a:r>
            <a:r>
              <a:rPr lang="es-MX" sz="800" dirty="0" err="1">
                <a:latin typeface="Lucida Bright" panose="02040602050505020304" pitchFamily="18" charset="0"/>
              </a:rPr>
              <a:t>em</a:t>
            </a:r>
            <a:r>
              <a:rPr lang="es-MX" sz="800" dirty="0">
                <a:latin typeface="Lucida Bright" panose="02040602050505020304" pitchFamily="18" charset="0"/>
              </a:rPr>
              <a:t> até 12 minutos.</a:t>
            </a:r>
          </a:p>
          <a:p>
            <a:pPr marL="174625" indent="-85725" algn="just"/>
            <a:r>
              <a:rPr lang="es-MX" sz="800" dirty="0">
                <a:latin typeface="Lucida Bright" panose="02040602050505020304" pitchFamily="18" charset="0"/>
              </a:rPr>
              <a:t>	4 minutos aguardando na fila/ mesa + 2 minutos para realizar o </a:t>
            </a:r>
            <a:r>
              <a:rPr lang="es-MX" sz="800" dirty="0" err="1">
                <a:latin typeface="Lucida Bright" panose="02040602050505020304" pitchFamily="18" charset="0"/>
              </a:rPr>
              <a:t>atendimento</a:t>
            </a:r>
            <a:r>
              <a:rPr lang="es-MX" sz="800" dirty="0">
                <a:latin typeface="Lucida Bright" panose="02040602050505020304" pitchFamily="18" charset="0"/>
              </a:rPr>
              <a:t> + 12 minutos para preparar e entregar o </a:t>
            </a:r>
            <a:r>
              <a:rPr lang="es-MX" sz="800" dirty="0" err="1">
                <a:latin typeface="Lucida Bright" panose="02040602050505020304" pitchFamily="18" charset="0"/>
              </a:rPr>
              <a:t>produto</a:t>
            </a:r>
            <a:r>
              <a:rPr lang="es-MX" sz="800" dirty="0">
                <a:latin typeface="Lucida Bright" panose="02040602050505020304" pitchFamily="18" charset="0"/>
              </a:rPr>
              <a:t>). </a:t>
            </a:r>
          </a:p>
        </p:txBody>
      </p:sp>
      <p:sp>
        <p:nvSpPr>
          <p:cNvPr id="59" name="78 CuadroTexto"/>
          <p:cNvSpPr txBox="1"/>
          <p:nvPr/>
        </p:nvSpPr>
        <p:spPr>
          <a:xfrm>
            <a:off x="5131476" y="4674622"/>
            <a:ext cx="2276546" cy="338554"/>
          </a:xfrm>
          <a:prstGeom prst="rect">
            <a:avLst/>
          </a:prstGeom>
          <a:noFill/>
        </p:spPr>
        <p:txBody>
          <a:bodyPr wrap="square" rtlCol="0">
            <a:spAutoFit/>
          </a:bodyPr>
          <a:lstStyle/>
          <a:p>
            <a:r>
              <a:rPr lang="es-MX" sz="800" dirty="0" smtClean="0">
                <a:latin typeface="Lucida Bright" panose="02040602050505020304" pitchFamily="18" charset="0"/>
              </a:rPr>
              <a:t>Entregar o </a:t>
            </a:r>
            <a:r>
              <a:rPr lang="es-MX" sz="800" dirty="0">
                <a:latin typeface="Lucida Bright" panose="02040602050505020304" pitchFamily="18" charset="0"/>
              </a:rPr>
              <a:t>voucher</a:t>
            </a:r>
            <a:r>
              <a:rPr lang="es-MX" sz="800" dirty="0" smtClean="0">
                <a:latin typeface="Lucida Bright" panose="02040602050505020304" pitchFamily="18" charset="0"/>
              </a:rPr>
              <a:t> dizendo: “</a:t>
            </a:r>
            <a:r>
              <a:rPr lang="es-MX" sz="800" b="1" dirty="0" smtClean="0">
                <a:latin typeface="Lucida Bright" panose="02040602050505020304" pitchFamily="18" charset="0"/>
              </a:rPr>
              <a:t>Sr(a), seu </a:t>
            </a:r>
            <a:r>
              <a:rPr lang="es-MX" sz="800" b="1" i="1" dirty="0" smtClean="0">
                <a:latin typeface="Lucida Bright" panose="02040602050505020304" pitchFamily="18" charset="0"/>
              </a:rPr>
              <a:t>voucher</a:t>
            </a:r>
            <a:r>
              <a:rPr lang="es-MX" sz="800" b="1" dirty="0" smtClean="0">
                <a:latin typeface="Lucida Bright" panose="02040602050505020304" pitchFamily="18" charset="0"/>
              </a:rPr>
              <a:t>”.</a:t>
            </a:r>
          </a:p>
        </p:txBody>
      </p:sp>
      <p:grpSp>
        <p:nvGrpSpPr>
          <p:cNvPr id="82" name="63 Grupo"/>
          <p:cNvGrpSpPr/>
          <p:nvPr/>
        </p:nvGrpSpPr>
        <p:grpSpPr>
          <a:xfrm>
            <a:off x="5076056" y="4046072"/>
            <a:ext cx="2343260" cy="957590"/>
            <a:chOff x="409169" y="5236680"/>
            <a:chExt cx="2343260" cy="1588177"/>
          </a:xfrm>
        </p:grpSpPr>
        <p:sp>
          <p:nvSpPr>
            <p:cNvPr id="83" name="64 Rectángulo redondeado"/>
            <p:cNvSpPr/>
            <p:nvPr/>
          </p:nvSpPr>
          <p:spPr>
            <a:xfrm>
              <a:off x="409169" y="5236680"/>
              <a:ext cx="2343260" cy="1588177"/>
            </a:xfrm>
            <a:prstGeom prst="round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pic>
          <p:nvPicPr>
            <p:cNvPr id="84" name="66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697" y="5515382"/>
              <a:ext cx="1680621" cy="585394"/>
            </a:xfrm>
            <a:prstGeom prst="rect">
              <a:avLst/>
            </a:prstGeom>
            <a:noFill/>
            <a:ln>
              <a:noFill/>
            </a:ln>
            <a:effectLst/>
          </p:spPr>
        </p:pic>
      </p:grpSp>
      <p:sp>
        <p:nvSpPr>
          <p:cNvPr id="72" name="Rectángulo redondeado 7"/>
          <p:cNvSpPr/>
          <p:nvPr/>
        </p:nvSpPr>
        <p:spPr>
          <a:xfrm>
            <a:off x="381450" y="5131740"/>
            <a:ext cx="3117330" cy="162410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s-MX" sz="900" dirty="0" smtClean="0">
              <a:solidFill>
                <a:schemeClr val="tx1"/>
              </a:solidFill>
              <a:latin typeface="Lucida Bright" panose="02040602050505020304" pitchFamily="18" charset="0"/>
            </a:endParaRPr>
          </a:p>
          <a:p>
            <a:endParaRPr lang="es-MX" sz="900" dirty="0">
              <a:solidFill>
                <a:schemeClr val="tx1"/>
              </a:solidFill>
              <a:latin typeface="Lucida Bright" panose="02040602050505020304" pitchFamily="18" charset="0"/>
            </a:endParaRPr>
          </a:p>
          <a:p>
            <a:pPr algn="just"/>
            <a:endParaRPr lang="es-MX" sz="900" dirty="0">
              <a:solidFill>
                <a:schemeClr val="tx1"/>
              </a:solidFill>
              <a:latin typeface="Lucida Bright" panose="02040602050505020304" pitchFamily="18" charset="0"/>
            </a:endParaRPr>
          </a:p>
        </p:txBody>
      </p:sp>
      <p:pic>
        <p:nvPicPr>
          <p:cNvPr id="73" name="Picture 6"/>
          <p:cNvPicPr/>
          <p:nvPr/>
        </p:nvPicPr>
        <p:blipFill>
          <a:blip r:embed="rId4" cstate="email"/>
          <a:srcRect/>
          <a:stretch>
            <a:fillRect/>
          </a:stretch>
        </p:blipFill>
        <p:spPr bwMode="auto">
          <a:xfrm>
            <a:off x="1128241" y="5256411"/>
            <a:ext cx="518889" cy="648072"/>
          </a:xfrm>
          <a:prstGeom prst="rect">
            <a:avLst/>
          </a:prstGeom>
          <a:noFill/>
          <a:ln w="9525">
            <a:noFill/>
            <a:miter lim="800000"/>
            <a:headEnd/>
            <a:tailEnd/>
          </a:ln>
        </p:spPr>
      </p:pic>
      <p:sp>
        <p:nvSpPr>
          <p:cNvPr id="76" name="CaixaDeTexto 75"/>
          <p:cNvSpPr txBox="1"/>
          <p:nvPr/>
        </p:nvSpPr>
        <p:spPr>
          <a:xfrm>
            <a:off x="693048" y="4743063"/>
            <a:ext cx="3518912" cy="369332"/>
          </a:xfrm>
          <a:prstGeom prst="rect">
            <a:avLst/>
          </a:prstGeom>
          <a:noFill/>
        </p:spPr>
        <p:txBody>
          <a:bodyPr wrap="none" rtlCol="0">
            <a:spAutoFit/>
          </a:bodyPr>
          <a:lstStyle/>
          <a:p>
            <a:r>
              <a:rPr lang="pt-BR" dirty="0" smtClean="0"/>
              <a:t>2°momento: Entrega do pedido</a:t>
            </a:r>
            <a:endParaRPr lang="en-US" dirty="0"/>
          </a:p>
        </p:txBody>
      </p:sp>
      <p:sp>
        <p:nvSpPr>
          <p:cNvPr id="86" name="78 CuadroTexto"/>
          <p:cNvSpPr txBox="1"/>
          <p:nvPr/>
        </p:nvSpPr>
        <p:spPr>
          <a:xfrm>
            <a:off x="395536" y="5951602"/>
            <a:ext cx="3888432" cy="861774"/>
          </a:xfrm>
          <a:prstGeom prst="rect">
            <a:avLst/>
          </a:prstGeom>
          <a:noFill/>
        </p:spPr>
        <p:txBody>
          <a:bodyPr wrap="square" rtlCol="0">
            <a:spAutoFit/>
          </a:bodyPr>
          <a:lstStyle/>
          <a:p>
            <a:r>
              <a:rPr lang="es-MX" sz="1000" dirty="0" smtClean="0">
                <a:latin typeface="Lucida Bright" panose="02040602050505020304" pitchFamily="18" charset="0"/>
              </a:rPr>
              <a:t>Entregar o produto ao cliente e dizer: </a:t>
            </a:r>
            <a:r>
              <a:rPr lang="es-MX" sz="1000" b="1" dirty="0">
                <a:latin typeface="Lucida Bright" panose="02040602050505020304" pitchFamily="18" charset="0"/>
              </a:rPr>
              <a:t>“Sr(a) </a:t>
            </a:r>
            <a:r>
              <a:rPr lang="es-MX" sz="1000" b="1" dirty="0" smtClean="0">
                <a:latin typeface="Lucida Bright" panose="02040602050505020304" pitchFamily="18" charset="0"/>
              </a:rPr>
              <a:t>seu </a:t>
            </a:r>
          </a:p>
          <a:p>
            <a:r>
              <a:rPr lang="es-MX" sz="1000" b="1" dirty="0" smtClean="0">
                <a:latin typeface="Lucida Bright" panose="02040602050505020304" pitchFamily="18" charset="0"/>
              </a:rPr>
              <a:t>pedido </a:t>
            </a:r>
            <a:r>
              <a:rPr lang="es-MX" sz="1000" b="1" dirty="0">
                <a:latin typeface="Lucida Bright" panose="02040602050505020304" pitchFamily="18" charset="0"/>
              </a:rPr>
              <a:t>está completo</a:t>
            </a:r>
            <a:r>
              <a:rPr lang="es-MX" sz="1000" b="1" dirty="0" smtClean="0">
                <a:latin typeface="Lucida Bright" panose="02040602050505020304" pitchFamily="18" charset="0"/>
              </a:rPr>
              <a:t>?”</a:t>
            </a:r>
          </a:p>
          <a:p>
            <a:r>
              <a:rPr lang="es-MX" sz="1000" dirty="0" smtClean="0">
                <a:latin typeface="Lucida Bright" panose="02040602050505020304" pitchFamily="18" charset="0"/>
              </a:rPr>
              <a:t>*Em alto pico, o cliente deve retirar o pedido no </a:t>
            </a:r>
          </a:p>
          <a:p>
            <a:r>
              <a:rPr lang="es-MX" sz="1000" dirty="0" smtClean="0">
                <a:latin typeface="Lucida Bright" panose="02040602050505020304" pitchFamily="18" charset="0"/>
              </a:rPr>
              <a:t>balcão.</a:t>
            </a:r>
          </a:p>
          <a:p>
            <a:endParaRPr lang="es-MX" sz="1000" dirty="0">
              <a:latin typeface="Lucida Bright" panose="02040602050505020304" pitchFamily="18" charset="0"/>
            </a:endParaRPr>
          </a:p>
        </p:txBody>
      </p:sp>
      <p:cxnSp>
        <p:nvCxnSpPr>
          <p:cNvPr id="87" name="57 Conector recto de flecha"/>
          <p:cNvCxnSpPr/>
          <p:nvPr/>
        </p:nvCxnSpPr>
        <p:spPr>
          <a:xfrm>
            <a:off x="3491880" y="5949280"/>
            <a:ext cx="704933" cy="0"/>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pic>
        <p:nvPicPr>
          <p:cNvPr id="60" name="Picture 5"/>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026319" y="5252410"/>
            <a:ext cx="552112" cy="639934"/>
          </a:xfrm>
          <a:prstGeom prst="rect">
            <a:avLst/>
          </a:prstGeom>
          <a:noFill/>
          <a:ln w="9525">
            <a:noFill/>
            <a:miter lim="800000"/>
            <a:headEnd/>
            <a:tailEnd/>
          </a:ln>
        </p:spPr>
      </p:pic>
      <p:pic>
        <p:nvPicPr>
          <p:cNvPr id="65" name="8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5865" y="5646961"/>
            <a:ext cx="719077" cy="563487"/>
          </a:xfrm>
          <a:prstGeom prst="rect">
            <a:avLst/>
          </a:prstGeom>
        </p:spPr>
      </p:pic>
      <p:cxnSp>
        <p:nvCxnSpPr>
          <p:cNvPr id="66" name="51 Conector recto de flecha"/>
          <p:cNvCxnSpPr/>
          <p:nvPr/>
        </p:nvCxnSpPr>
        <p:spPr>
          <a:xfrm>
            <a:off x="664127" y="2492607"/>
            <a:ext cx="260617" cy="0"/>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7" name="51 Conector recto de flecha"/>
          <p:cNvCxnSpPr/>
          <p:nvPr/>
        </p:nvCxnSpPr>
        <p:spPr>
          <a:xfrm>
            <a:off x="2915816" y="2502052"/>
            <a:ext cx="504056" cy="0"/>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9" name="127 Conector recto de flecha"/>
          <p:cNvCxnSpPr/>
          <p:nvPr/>
        </p:nvCxnSpPr>
        <p:spPr>
          <a:xfrm>
            <a:off x="6228184" y="3770422"/>
            <a:ext cx="0" cy="275649"/>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9" name="Conector angulado 8"/>
          <p:cNvCxnSpPr>
            <a:stCxn id="83" idx="1"/>
          </p:cNvCxnSpPr>
          <p:nvPr/>
        </p:nvCxnSpPr>
        <p:spPr>
          <a:xfrm rot="10800000" flipV="1">
            <a:off x="636712" y="4524866"/>
            <a:ext cx="4439344" cy="587527"/>
          </a:xfrm>
          <a:prstGeom prst="bentConnector3">
            <a:avLst>
              <a:gd name="adj1" fmla="val 10018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CaixaDeTexto 53"/>
          <p:cNvSpPr txBox="1"/>
          <p:nvPr/>
        </p:nvSpPr>
        <p:spPr>
          <a:xfrm>
            <a:off x="7565403" y="70045"/>
            <a:ext cx="1180131"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a:t>
            </a:r>
            <a:r>
              <a:rPr lang="pt-BR" sz="1300" b="1" dirty="0" smtClean="0"/>
              <a:t>1.5</a:t>
            </a:r>
            <a:endParaRPr lang="pt-BR" sz="1300" b="1" dirty="0"/>
          </a:p>
          <a:p>
            <a:r>
              <a:rPr lang="en-US" sz="1300" b="1" dirty="0" smtClean="0"/>
              <a:t>Agosto</a:t>
            </a:r>
            <a:r>
              <a:rPr lang="en-US" sz="1300" b="1" dirty="0" smtClean="0"/>
              <a:t>/2017</a:t>
            </a:r>
            <a:endParaRPr lang="pt-BR" sz="1300" b="1" dirty="0"/>
          </a:p>
        </p:txBody>
      </p:sp>
      <p:sp>
        <p:nvSpPr>
          <p:cNvPr id="42" name="Explosion 2 41"/>
          <p:cNvSpPr/>
          <p:nvPr/>
        </p:nvSpPr>
        <p:spPr>
          <a:xfrm rot="2725679">
            <a:off x="7408498" y="611415"/>
            <a:ext cx="914400" cy="914400"/>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TextBox 42"/>
          <p:cNvSpPr txBox="1"/>
          <p:nvPr/>
        </p:nvSpPr>
        <p:spPr>
          <a:xfrm>
            <a:off x="7487136" y="877847"/>
            <a:ext cx="638316" cy="276999"/>
          </a:xfrm>
          <a:prstGeom prst="rect">
            <a:avLst/>
          </a:prstGeom>
          <a:noFill/>
        </p:spPr>
        <p:txBody>
          <a:bodyPr wrap="none" rtlCol="0">
            <a:spAutoFit/>
          </a:bodyPr>
          <a:lstStyle/>
          <a:p>
            <a:r>
              <a:rPr lang="en-US" sz="1200" b="1" dirty="0" smtClean="0">
                <a:solidFill>
                  <a:schemeClr val="bg1"/>
                </a:solidFill>
              </a:rPr>
              <a:t>NOVO</a:t>
            </a:r>
            <a:endParaRPr lang="pt-BR" sz="1200" b="1" dirty="0">
              <a:solidFill>
                <a:schemeClr val="bg1"/>
              </a:solidFill>
            </a:endParaRPr>
          </a:p>
        </p:txBody>
      </p:sp>
      <p:sp>
        <p:nvSpPr>
          <p:cNvPr id="44" name="Oval Callout 43"/>
          <p:cNvSpPr/>
          <p:nvPr/>
        </p:nvSpPr>
        <p:spPr>
          <a:xfrm>
            <a:off x="2474091" y="617225"/>
            <a:ext cx="5203930" cy="972317"/>
          </a:xfrm>
          <a:prstGeom prst="wedgeEllipseCallout">
            <a:avLst>
              <a:gd name="adj1" fmla="val -21575"/>
              <a:gd name="adj2" fmla="val 6834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TextBox 44"/>
          <p:cNvSpPr txBox="1"/>
          <p:nvPr/>
        </p:nvSpPr>
        <p:spPr>
          <a:xfrm>
            <a:off x="2895875" y="757848"/>
            <a:ext cx="4738855" cy="646331"/>
          </a:xfrm>
          <a:prstGeom prst="rect">
            <a:avLst/>
          </a:prstGeom>
          <a:noFill/>
        </p:spPr>
        <p:txBody>
          <a:bodyPr wrap="square" rtlCol="0">
            <a:spAutoFit/>
          </a:bodyPr>
          <a:lstStyle/>
          <a:p>
            <a:r>
              <a:rPr lang="en-US" sz="1200" dirty="0" smtClean="0"/>
              <a:t>No </a:t>
            </a:r>
            <a:r>
              <a:rPr lang="en-US" sz="1200" dirty="0" err="1" smtClean="0"/>
              <a:t>momento</a:t>
            </a:r>
            <a:r>
              <a:rPr lang="en-US" sz="1200" dirty="0" smtClean="0"/>
              <a:t> do </a:t>
            </a:r>
            <a:r>
              <a:rPr lang="en-US" sz="1200" dirty="0" err="1" smtClean="0"/>
              <a:t>cliente</a:t>
            </a:r>
            <a:r>
              <a:rPr lang="en-US" sz="1200" dirty="0" smtClean="0"/>
              <a:t> </a:t>
            </a:r>
            <a:r>
              <a:rPr lang="en-US" sz="1200" dirty="0" err="1" smtClean="0"/>
              <a:t>apresentar</a:t>
            </a:r>
            <a:r>
              <a:rPr lang="en-US" sz="1200" dirty="0" smtClean="0"/>
              <a:t> a forma de </a:t>
            </a:r>
            <a:r>
              <a:rPr lang="en-US" sz="1200" dirty="0" err="1" smtClean="0"/>
              <a:t>pagamento</a:t>
            </a:r>
            <a:r>
              <a:rPr lang="en-US" sz="1200" dirty="0" smtClean="0"/>
              <a:t> </a:t>
            </a:r>
            <a:r>
              <a:rPr lang="en-US" sz="1200" dirty="0" err="1" smtClean="0"/>
              <a:t>como</a:t>
            </a:r>
            <a:r>
              <a:rPr lang="en-US" sz="1200" dirty="0" smtClean="0"/>
              <a:t> </a:t>
            </a:r>
            <a:r>
              <a:rPr lang="en-US" sz="1200" dirty="0" err="1" smtClean="0"/>
              <a:t>sendo</a:t>
            </a:r>
            <a:r>
              <a:rPr lang="en-US" sz="1200" dirty="0" smtClean="0"/>
              <a:t> </a:t>
            </a:r>
            <a:r>
              <a:rPr lang="en-US" sz="1200" dirty="0" err="1" smtClean="0"/>
              <a:t>cartão</a:t>
            </a:r>
            <a:r>
              <a:rPr lang="en-US" sz="1200" dirty="0" smtClean="0"/>
              <a:t>, </a:t>
            </a:r>
            <a:r>
              <a:rPr lang="en-US" sz="1200" dirty="0" err="1" smtClean="0"/>
              <a:t>dizer</a:t>
            </a:r>
            <a:r>
              <a:rPr lang="en-US" sz="1200" dirty="0" smtClean="0"/>
              <a:t>: </a:t>
            </a:r>
            <a:r>
              <a:rPr lang="en-US" sz="1200" b="1" dirty="0" smtClean="0"/>
              <a:t>- </a:t>
            </a:r>
            <a:r>
              <a:rPr lang="en-US" sz="1200" b="1" dirty="0" err="1" smtClean="0"/>
              <a:t>Débito</a:t>
            </a:r>
            <a:r>
              <a:rPr lang="en-US" sz="1200" b="1" dirty="0" smtClean="0"/>
              <a:t>, </a:t>
            </a:r>
            <a:r>
              <a:rPr lang="en-US" sz="1200" b="1" dirty="0" err="1" smtClean="0"/>
              <a:t>sr</a:t>
            </a:r>
            <a:r>
              <a:rPr lang="en-US" sz="1200" b="1" dirty="0" smtClean="0"/>
              <a:t>(a)?</a:t>
            </a:r>
          </a:p>
          <a:p>
            <a:r>
              <a:rPr lang="en-US" sz="1200" dirty="0" err="1" smtClean="0"/>
              <a:t>Sempre</a:t>
            </a:r>
            <a:r>
              <a:rPr lang="en-US" sz="1200" dirty="0" smtClean="0"/>
              <a:t> </a:t>
            </a:r>
            <a:r>
              <a:rPr lang="en-US" sz="1200" dirty="0" err="1" smtClean="0"/>
              <a:t>induzir</a:t>
            </a:r>
            <a:r>
              <a:rPr lang="en-US" sz="1200" dirty="0" smtClean="0"/>
              <a:t> a </a:t>
            </a:r>
            <a:r>
              <a:rPr lang="en-US" sz="1200" dirty="0" err="1" smtClean="0"/>
              <a:t>venda</a:t>
            </a:r>
            <a:r>
              <a:rPr lang="en-US" sz="1200" dirty="0" smtClean="0"/>
              <a:t> com </a:t>
            </a:r>
            <a:r>
              <a:rPr lang="en-US" sz="1200" dirty="0" err="1" smtClean="0"/>
              <a:t>cartão</a:t>
            </a:r>
            <a:r>
              <a:rPr lang="en-US" sz="1200" dirty="0" smtClean="0"/>
              <a:t> </a:t>
            </a:r>
            <a:r>
              <a:rPr lang="en-US" sz="1200" dirty="0" err="1" smtClean="0"/>
              <a:t>por</a:t>
            </a:r>
            <a:r>
              <a:rPr lang="en-US" sz="1200" dirty="0" smtClean="0"/>
              <a:t> </a:t>
            </a:r>
            <a:r>
              <a:rPr lang="en-US" sz="1200" dirty="0" err="1" smtClean="0"/>
              <a:t>meio</a:t>
            </a:r>
            <a:r>
              <a:rPr lang="en-US" sz="1200" dirty="0" smtClean="0"/>
              <a:t> do </a:t>
            </a:r>
            <a:r>
              <a:rPr lang="en-US" sz="1200" dirty="0" err="1" smtClean="0"/>
              <a:t>débito</a:t>
            </a:r>
            <a:r>
              <a:rPr lang="en-US" sz="1200" dirty="0" smtClean="0"/>
              <a:t>.</a:t>
            </a:r>
            <a:endParaRPr lang="pt-BR" sz="1200" dirty="0"/>
          </a:p>
        </p:txBody>
      </p:sp>
    </p:spTree>
    <p:extLst>
      <p:ext uri="{BB962C8B-B14F-4D97-AF65-F5344CB8AC3E}">
        <p14:creationId xmlns:p14="http://schemas.microsoft.com/office/powerpoint/2010/main" val="1860134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MX" dirty="0" smtClean="0"/>
              <a:t>Técnicas de venda VIP</a:t>
            </a:r>
            <a:br>
              <a:rPr lang="es-MX" dirty="0" smtClean="0"/>
            </a:br>
            <a:r>
              <a:rPr lang="es-MX" sz="1200" dirty="0" smtClean="0"/>
              <a:t>BRA-GR-TV-VIP-00</a:t>
            </a:r>
            <a:br>
              <a:rPr lang="es-MX" sz="1200" dirty="0" smtClean="0"/>
            </a:br>
            <a:r>
              <a:rPr lang="es-MX" sz="1300" dirty="0" smtClean="0"/>
              <a:t>ATENDIMENTO E VENDA EM SALA</a:t>
            </a:r>
            <a:endParaRPr lang="es-MX" sz="1300" dirty="0"/>
          </a:p>
        </p:txBody>
      </p:sp>
      <p:cxnSp>
        <p:nvCxnSpPr>
          <p:cNvPr id="31" name="30 Conector recto de flecha"/>
          <p:cNvCxnSpPr/>
          <p:nvPr/>
        </p:nvCxnSpPr>
        <p:spPr>
          <a:xfrm>
            <a:off x="2594036" y="2204864"/>
            <a:ext cx="540137" cy="0"/>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35" name="34 Conector recto de flecha"/>
          <p:cNvCxnSpPr>
            <a:stCxn id="86" idx="3"/>
            <a:endCxn id="157" idx="1"/>
          </p:cNvCxnSpPr>
          <p:nvPr/>
        </p:nvCxnSpPr>
        <p:spPr>
          <a:xfrm flipV="1">
            <a:off x="4300875" y="2149348"/>
            <a:ext cx="503920" cy="1398"/>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46" name="45 Conector recto de flecha"/>
          <p:cNvCxnSpPr>
            <a:stCxn id="108" idx="2"/>
            <a:endCxn id="171" idx="0"/>
          </p:cNvCxnSpPr>
          <p:nvPr/>
        </p:nvCxnSpPr>
        <p:spPr>
          <a:xfrm>
            <a:off x="1582242" y="5227246"/>
            <a:ext cx="2148" cy="288032"/>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85" name="84 Grupo"/>
          <p:cNvGrpSpPr/>
          <p:nvPr/>
        </p:nvGrpSpPr>
        <p:grpSpPr>
          <a:xfrm>
            <a:off x="3134173" y="1272566"/>
            <a:ext cx="1167139" cy="1756360"/>
            <a:chOff x="1833144" y="863895"/>
            <a:chExt cx="1167139" cy="1756360"/>
          </a:xfrm>
        </p:grpSpPr>
        <p:sp>
          <p:nvSpPr>
            <p:cNvPr id="86" name="85 Rectángulo redondeado"/>
            <p:cNvSpPr/>
            <p:nvPr/>
          </p:nvSpPr>
          <p:spPr>
            <a:xfrm>
              <a:off x="1833144" y="863895"/>
              <a:ext cx="1166702" cy="1756360"/>
            </a:xfrm>
            <a:prstGeom prst="roundRect">
              <a:avLst/>
            </a:prstGeom>
            <a:solidFill>
              <a:schemeClr val="bg1">
                <a:lumMod val="75000"/>
                <a:lumOff val="2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88" name="87 CuadroTexto"/>
            <p:cNvSpPr txBox="1"/>
            <p:nvPr/>
          </p:nvSpPr>
          <p:spPr>
            <a:xfrm>
              <a:off x="1866529" y="2080450"/>
              <a:ext cx="1133754" cy="507831"/>
            </a:xfrm>
            <a:prstGeom prst="rect">
              <a:avLst/>
            </a:prstGeom>
            <a:noFill/>
          </p:spPr>
          <p:txBody>
            <a:bodyPr wrap="square" rtlCol="0">
              <a:spAutoFit/>
            </a:bodyPr>
            <a:lstStyle/>
            <a:p>
              <a:pPr algn="just"/>
              <a:r>
                <a:rPr lang="es-MX" sz="900" dirty="0">
                  <a:latin typeface="Lucida Bright" panose="02040602050505020304" pitchFamily="18" charset="0"/>
                </a:rPr>
                <a:t>Entregar o cardápio na mão do cliente</a:t>
              </a:r>
              <a:r>
                <a:rPr lang="es-MX" sz="900" dirty="0" smtClean="0">
                  <a:latin typeface="Lucida Bright" panose="02040602050505020304" pitchFamily="18" charset="0"/>
                </a:rPr>
                <a:t>.</a:t>
              </a:r>
              <a:endParaRPr lang="es-MX" sz="900" dirty="0">
                <a:latin typeface="Lucida Bright" panose="02040602050505020304" pitchFamily="18" charset="0"/>
              </a:endParaRPr>
            </a:p>
          </p:txBody>
        </p:sp>
        <p:pic>
          <p:nvPicPr>
            <p:cNvPr id="89" name="0 Imagen"/>
            <p:cNvPicPr/>
            <p:nvPr/>
          </p:nvPicPr>
          <p:blipFill>
            <a:blip r:embed="rId2" cstate="print">
              <a:extLst>
                <a:ext uri="{28A0092B-C50C-407E-A947-70E740481C1C}">
                  <a14:useLocalDpi xmlns:a14="http://schemas.microsoft.com/office/drawing/2010/main"/>
                </a:ext>
              </a:extLst>
            </a:blip>
            <a:stretch>
              <a:fillRect/>
            </a:stretch>
          </p:blipFill>
          <p:spPr>
            <a:xfrm>
              <a:off x="1943996" y="998450"/>
              <a:ext cx="1056287" cy="905945"/>
            </a:xfrm>
            <a:prstGeom prst="rect">
              <a:avLst/>
            </a:prstGeom>
          </p:spPr>
        </p:pic>
      </p:grpSp>
      <p:grpSp>
        <p:nvGrpSpPr>
          <p:cNvPr id="90" name="89 Grupo"/>
          <p:cNvGrpSpPr/>
          <p:nvPr/>
        </p:nvGrpSpPr>
        <p:grpSpPr>
          <a:xfrm>
            <a:off x="6876256" y="1260049"/>
            <a:ext cx="1960706" cy="1734936"/>
            <a:chOff x="4861236" y="915469"/>
            <a:chExt cx="1518594" cy="1734936"/>
          </a:xfrm>
        </p:grpSpPr>
        <p:sp>
          <p:nvSpPr>
            <p:cNvPr id="93" name="11 Rectángulo redondeado"/>
            <p:cNvSpPr/>
            <p:nvPr/>
          </p:nvSpPr>
          <p:spPr>
            <a:xfrm>
              <a:off x="4861236" y="915469"/>
              <a:ext cx="1510963" cy="1734936"/>
            </a:xfrm>
            <a:prstGeom prst="roundRect">
              <a:avLst/>
            </a:prstGeom>
            <a:solidFill>
              <a:schemeClr val="bg1">
                <a:lumMod val="75000"/>
                <a:lumOff val="25000"/>
              </a:schemeClr>
            </a:solid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95" name="56 CuadroTexto"/>
            <p:cNvSpPr txBox="1"/>
            <p:nvPr/>
          </p:nvSpPr>
          <p:spPr>
            <a:xfrm>
              <a:off x="4861236" y="1718106"/>
              <a:ext cx="1518594" cy="815608"/>
            </a:xfrm>
            <a:prstGeom prst="rect">
              <a:avLst/>
            </a:prstGeom>
            <a:noFill/>
          </p:spPr>
          <p:txBody>
            <a:bodyPr wrap="square" rtlCol="0">
              <a:spAutoFit/>
            </a:bodyPr>
            <a:lstStyle/>
            <a:p>
              <a:pPr algn="just"/>
              <a:r>
                <a:rPr lang="es-ES" sz="1000" dirty="0">
                  <a:latin typeface="Lucida Bright" panose="02040602050505020304" pitchFamily="18" charset="0"/>
                </a:rPr>
                <a:t>Informar ao cliente sobre as promoções vigentes</a:t>
              </a:r>
            </a:p>
            <a:p>
              <a:pPr algn="just"/>
              <a:r>
                <a:rPr lang="es-MX" sz="900" dirty="0">
                  <a:latin typeface="Lucida Bright" panose="02040602050505020304" pitchFamily="18" charset="0"/>
                </a:rPr>
                <a:t>Nota: as promoções e o diálogo serão definidos pela área de Comercialização.</a:t>
              </a:r>
            </a:p>
          </p:txBody>
        </p:sp>
        <p:pic>
          <p:nvPicPr>
            <p:cNvPr id="96" name="9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4806" y="961923"/>
              <a:ext cx="779599" cy="700218"/>
            </a:xfrm>
            <a:prstGeom prst="rect">
              <a:avLst/>
            </a:prstGeom>
          </p:spPr>
        </p:pic>
      </p:grpSp>
      <p:grpSp>
        <p:nvGrpSpPr>
          <p:cNvPr id="105" name="104 Grupo"/>
          <p:cNvGrpSpPr/>
          <p:nvPr/>
        </p:nvGrpSpPr>
        <p:grpSpPr>
          <a:xfrm>
            <a:off x="323528" y="3636313"/>
            <a:ext cx="2517427" cy="1590933"/>
            <a:chOff x="3163157" y="3795149"/>
            <a:chExt cx="2517427" cy="1590933"/>
          </a:xfrm>
        </p:grpSpPr>
        <p:grpSp>
          <p:nvGrpSpPr>
            <p:cNvPr id="106" name="105 Grupo"/>
            <p:cNvGrpSpPr/>
            <p:nvPr/>
          </p:nvGrpSpPr>
          <p:grpSpPr>
            <a:xfrm>
              <a:off x="3163157" y="3795149"/>
              <a:ext cx="2517427" cy="1590933"/>
              <a:chOff x="3163157" y="3717006"/>
              <a:chExt cx="2517427" cy="1590933"/>
            </a:xfrm>
          </p:grpSpPr>
          <p:sp>
            <p:nvSpPr>
              <p:cNvPr id="108" name="107 Rectángulo redondeado"/>
              <p:cNvSpPr/>
              <p:nvPr/>
            </p:nvSpPr>
            <p:spPr>
              <a:xfrm>
                <a:off x="3163157" y="3717006"/>
                <a:ext cx="2517427" cy="1590933"/>
              </a:xfrm>
              <a:prstGeom prst="roundRect">
                <a:avLst/>
              </a:prstGeom>
              <a:solidFill>
                <a:schemeClr val="bg1">
                  <a:lumMod val="75000"/>
                  <a:lumOff val="2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109" name="108 CuadroTexto"/>
              <p:cNvSpPr txBox="1"/>
              <p:nvPr/>
            </p:nvSpPr>
            <p:spPr>
              <a:xfrm>
                <a:off x="3208162" y="3851280"/>
                <a:ext cx="1028019" cy="784830"/>
              </a:xfrm>
              <a:prstGeom prst="rect">
                <a:avLst/>
              </a:prstGeom>
              <a:noFill/>
            </p:spPr>
            <p:txBody>
              <a:bodyPr wrap="square" rtlCol="0">
                <a:spAutoFit/>
              </a:bodyPr>
              <a:lstStyle/>
              <a:p>
                <a:r>
                  <a:rPr lang="es-MX" sz="900" dirty="0" smtClean="0">
                    <a:latin typeface="Lucida Bright" panose="02040602050505020304" pitchFamily="18" charset="0"/>
                  </a:rPr>
                  <a:t>Aproximar-se do cliente e ficar ajoelhado, frente a ele.</a:t>
                </a:r>
                <a:endParaRPr lang="es-MX" sz="900" dirty="0">
                  <a:latin typeface="Lucida Bright" panose="02040602050505020304" pitchFamily="18" charset="0"/>
                </a:endParaRPr>
              </a:p>
            </p:txBody>
          </p:sp>
          <p:sp>
            <p:nvSpPr>
              <p:cNvPr id="111" name="70 CuadroTexto"/>
              <p:cNvSpPr txBox="1"/>
              <p:nvPr/>
            </p:nvSpPr>
            <p:spPr>
              <a:xfrm>
                <a:off x="3208162" y="4628251"/>
                <a:ext cx="2472422" cy="584775"/>
              </a:xfrm>
              <a:prstGeom prst="rect">
                <a:avLst/>
              </a:prstGeom>
              <a:noFill/>
            </p:spPr>
            <p:txBody>
              <a:bodyPr wrap="square" rtlCol="0">
                <a:spAutoFit/>
              </a:bodyPr>
              <a:lstStyle/>
              <a:p>
                <a:pPr algn="just"/>
                <a:r>
                  <a:rPr lang="es-MX" sz="800" dirty="0">
                    <a:latin typeface="Lucida Bright" panose="02040602050505020304" pitchFamily="18" charset="0"/>
                  </a:rPr>
                  <a:t>Nota: Caso não haja sistema </a:t>
                </a:r>
                <a:r>
                  <a:rPr lang="es-MX" sz="800" dirty="0" smtClean="0">
                    <a:latin typeface="Lucida Bright" panose="02040602050505020304" pitchFamily="18" charset="0"/>
                  </a:rPr>
                  <a:t>para </a:t>
                </a:r>
                <a:r>
                  <a:rPr lang="es-MX" sz="800" dirty="0">
                    <a:latin typeface="Lucida Bright" panose="02040602050505020304" pitchFamily="18" charset="0"/>
                  </a:rPr>
                  <a:t>cobrar com cartão de </a:t>
                </a:r>
                <a:r>
                  <a:rPr lang="es-MX" sz="800" dirty="0" smtClean="0">
                    <a:latin typeface="Lucida Bright" panose="02040602050505020304" pitchFamily="18" charset="0"/>
                  </a:rPr>
                  <a:t>crédito </a:t>
                </a:r>
                <a:r>
                  <a:rPr lang="es-MX" sz="800" dirty="0">
                    <a:latin typeface="Lucida Bright" panose="02040602050505020304" pitchFamily="18" charset="0"/>
                  </a:rPr>
                  <a:t>ou débito, dizer: </a:t>
                </a:r>
                <a:r>
                  <a:rPr lang="es-MX" sz="800" b="1" dirty="0">
                    <a:latin typeface="Lucida Bright" panose="02040602050505020304" pitchFamily="18" charset="0"/>
                  </a:rPr>
                  <a:t>“No </a:t>
                </a:r>
                <a:r>
                  <a:rPr lang="es-MX" sz="800" b="1" dirty="0" smtClean="0">
                    <a:latin typeface="Lucida Bright" panose="02040602050505020304" pitchFamily="18" charset="0"/>
                  </a:rPr>
                  <a:t>momento </a:t>
                </a:r>
                <a:r>
                  <a:rPr lang="es-MX" sz="800" b="1" dirty="0">
                    <a:latin typeface="Lucida Bright" panose="02040602050505020304" pitchFamily="18" charset="0"/>
                  </a:rPr>
                  <a:t>Sr(a), só estamos aceitando pagamento em </a:t>
                </a:r>
                <a:r>
                  <a:rPr lang="es-MX" sz="800" b="1" dirty="0" smtClean="0">
                    <a:latin typeface="Lucida Bright" panose="02040602050505020304" pitchFamily="18" charset="0"/>
                  </a:rPr>
                  <a:t>dinheiro</a:t>
                </a:r>
                <a:r>
                  <a:rPr lang="es-MX" sz="800" b="1" dirty="0">
                    <a:latin typeface="Lucida Bright" panose="02040602050505020304" pitchFamily="18" charset="0"/>
                  </a:rPr>
                  <a:t>.”</a:t>
                </a:r>
                <a:r>
                  <a:rPr lang="es-MX" sz="800" dirty="0">
                    <a:latin typeface="Lucida Bright" panose="02040602050505020304" pitchFamily="18" charset="0"/>
                  </a:rPr>
                  <a:t>.</a:t>
                </a:r>
              </a:p>
            </p:txBody>
          </p:sp>
        </p:grpSp>
        <p:pic>
          <p:nvPicPr>
            <p:cNvPr id="107" name="106 Imagen"/>
            <p:cNvPicPr/>
            <p:nvPr/>
          </p:nvPicPr>
          <p:blipFill>
            <a:blip r:embed="rId4" cstate="print">
              <a:extLst>
                <a:ext uri="{28A0092B-C50C-407E-A947-70E740481C1C}">
                  <a14:useLocalDpi xmlns:a14="http://schemas.microsoft.com/office/drawing/2010/main"/>
                </a:ext>
              </a:extLst>
            </a:blip>
            <a:srcRect/>
            <a:stretch>
              <a:fillRect/>
            </a:stretch>
          </p:blipFill>
          <p:spPr bwMode="auto">
            <a:xfrm>
              <a:off x="4346878" y="3945922"/>
              <a:ext cx="1049231" cy="720629"/>
            </a:xfrm>
            <a:prstGeom prst="rect">
              <a:avLst/>
            </a:prstGeom>
            <a:noFill/>
          </p:spPr>
        </p:pic>
      </p:grpSp>
      <p:grpSp>
        <p:nvGrpSpPr>
          <p:cNvPr id="135" name="134 Grupo"/>
          <p:cNvGrpSpPr/>
          <p:nvPr/>
        </p:nvGrpSpPr>
        <p:grpSpPr>
          <a:xfrm>
            <a:off x="983784" y="1157705"/>
            <a:ext cx="1610252" cy="2190576"/>
            <a:chOff x="839" y="3363954"/>
            <a:chExt cx="1610252" cy="1988672"/>
          </a:xfrm>
        </p:grpSpPr>
        <p:sp>
          <p:nvSpPr>
            <p:cNvPr id="138" name="137 Rectángulo redondeado"/>
            <p:cNvSpPr/>
            <p:nvPr/>
          </p:nvSpPr>
          <p:spPr>
            <a:xfrm>
              <a:off x="839" y="3363954"/>
              <a:ext cx="1610252" cy="198867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pic>
          <p:nvPicPr>
            <p:cNvPr id="137" name="13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392" y="3435814"/>
              <a:ext cx="1049884" cy="822716"/>
            </a:xfrm>
            <a:prstGeom prst="rect">
              <a:avLst/>
            </a:prstGeom>
          </p:spPr>
        </p:pic>
      </p:grpSp>
      <p:cxnSp>
        <p:nvCxnSpPr>
          <p:cNvPr id="148" name="147 Conector recto de flecha"/>
          <p:cNvCxnSpPr>
            <a:stCxn id="157" idx="3"/>
            <a:endCxn id="93" idx="1"/>
          </p:cNvCxnSpPr>
          <p:nvPr/>
        </p:nvCxnSpPr>
        <p:spPr>
          <a:xfrm flipV="1">
            <a:off x="5652120" y="2127517"/>
            <a:ext cx="1224136" cy="21831"/>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53" name="Decisión 30"/>
          <p:cNvSpPr/>
          <p:nvPr/>
        </p:nvSpPr>
        <p:spPr>
          <a:xfrm>
            <a:off x="4369894" y="4140369"/>
            <a:ext cx="847325" cy="567708"/>
          </a:xfrm>
          <a:prstGeom prst="flowChartDecis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X</a:t>
            </a:r>
            <a:endParaRPr lang="es-MX" b="1" dirty="0">
              <a:solidFill>
                <a:schemeClr val="tx1"/>
              </a:solidFill>
            </a:endParaRPr>
          </a:p>
        </p:txBody>
      </p:sp>
      <p:sp>
        <p:nvSpPr>
          <p:cNvPr id="154" name="CuadroTexto 41"/>
          <p:cNvSpPr txBox="1"/>
          <p:nvPr/>
        </p:nvSpPr>
        <p:spPr>
          <a:xfrm>
            <a:off x="2984971" y="3924345"/>
            <a:ext cx="921394" cy="507831"/>
          </a:xfrm>
          <a:prstGeom prst="rect">
            <a:avLst/>
          </a:prstGeom>
          <a:noFill/>
          <a:ln>
            <a:noFill/>
          </a:ln>
        </p:spPr>
        <p:txBody>
          <a:bodyPr wrap="square" rtlCol="0">
            <a:spAutoFit/>
          </a:bodyPr>
          <a:lstStyle/>
          <a:p>
            <a:pPr algn="ctr"/>
            <a:r>
              <a:rPr lang="es-MX" sz="900" dirty="0" smtClean="0">
                <a:latin typeface="Lucida Bright" panose="02040602050505020304" pitchFamily="18" charset="0"/>
              </a:rPr>
              <a:t>O cliente solicitou serviço</a:t>
            </a:r>
          </a:p>
        </p:txBody>
      </p:sp>
      <p:sp>
        <p:nvSpPr>
          <p:cNvPr id="155" name="CuadroTexto 41"/>
          <p:cNvSpPr txBox="1"/>
          <p:nvPr/>
        </p:nvSpPr>
        <p:spPr>
          <a:xfrm>
            <a:off x="4857179" y="4574158"/>
            <a:ext cx="844893" cy="646331"/>
          </a:xfrm>
          <a:prstGeom prst="rect">
            <a:avLst/>
          </a:prstGeom>
          <a:noFill/>
          <a:ln>
            <a:noFill/>
          </a:ln>
        </p:spPr>
        <p:txBody>
          <a:bodyPr wrap="square" rtlCol="0">
            <a:spAutoFit/>
          </a:bodyPr>
          <a:lstStyle/>
          <a:p>
            <a:pPr algn="ctr"/>
            <a:r>
              <a:rPr lang="es-MX" sz="900" dirty="0" smtClean="0">
                <a:latin typeface="Lucida Bright" panose="02040602050505020304" pitchFamily="18" charset="0"/>
              </a:rPr>
              <a:t>O cliente não solicitou serviço</a:t>
            </a:r>
          </a:p>
        </p:txBody>
      </p:sp>
      <p:sp>
        <p:nvSpPr>
          <p:cNvPr id="156" name="Conector 2"/>
          <p:cNvSpPr/>
          <p:nvPr/>
        </p:nvSpPr>
        <p:spPr>
          <a:xfrm>
            <a:off x="6995120" y="5756716"/>
            <a:ext cx="457200" cy="457200"/>
          </a:xfrm>
          <a:prstGeom prst="flowChartConnector">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57" name="Decisión 30"/>
          <p:cNvSpPr/>
          <p:nvPr/>
        </p:nvSpPr>
        <p:spPr>
          <a:xfrm>
            <a:off x="4804795" y="1865494"/>
            <a:ext cx="847325" cy="567708"/>
          </a:xfrm>
          <a:prstGeom prst="flowChartDecis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X</a:t>
            </a:r>
            <a:endParaRPr lang="es-MX" b="1" dirty="0">
              <a:solidFill>
                <a:schemeClr val="tx1"/>
              </a:solidFill>
            </a:endParaRPr>
          </a:p>
        </p:txBody>
      </p:sp>
      <p:sp>
        <p:nvSpPr>
          <p:cNvPr id="158" name="CuadroTexto 41"/>
          <p:cNvSpPr txBox="1"/>
          <p:nvPr/>
        </p:nvSpPr>
        <p:spPr>
          <a:xfrm>
            <a:off x="5429425" y="1764249"/>
            <a:ext cx="993575" cy="369332"/>
          </a:xfrm>
          <a:prstGeom prst="rect">
            <a:avLst/>
          </a:prstGeom>
          <a:noFill/>
          <a:ln>
            <a:noFill/>
          </a:ln>
        </p:spPr>
        <p:txBody>
          <a:bodyPr wrap="square" rtlCol="0">
            <a:spAutoFit/>
          </a:bodyPr>
          <a:lstStyle/>
          <a:p>
            <a:pPr algn="ctr"/>
            <a:r>
              <a:rPr lang="es-MX" sz="900" dirty="0" smtClean="0">
                <a:latin typeface="Lucida Bright" panose="02040602050505020304" pitchFamily="18" charset="0"/>
              </a:rPr>
              <a:t>Há promo</a:t>
            </a:r>
          </a:p>
          <a:p>
            <a:pPr algn="ctr"/>
            <a:r>
              <a:rPr lang="es-MX" sz="900" dirty="0" smtClean="0">
                <a:latin typeface="Lucida Bright" panose="02040602050505020304" pitchFamily="18" charset="0"/>
              </a:rPr>
              <a:t>ção(ões)</a:t>
            </a:r>
          </a:p>
        </p:txBody>
      </p:sp>
      <p:sp>
        <p:nvSpPr>
          <p:cNvPr id="159" name="CuadroTexto 41"/>
          <p:cNvSpPr txBox="1"/>
          <p:nvPr/>
        </p:nvSpPr>
        <p:spPr>
          <a:xfrm>
            <a:off x="4293038" y="2318270"/>
            <a:ext cx="993575" cy="369332"/>
          </a:xfrm>
          <a:prstGeom prst="rect">
            <a:avLst/>
          </a:prstGeom>
          <a:noFill/>
          <a:ln>
            <a:noFill/>
          </a:ln>
        </p:spPr>
        <p:txBody>
          <a:bodyPr wrap="square" rtlCol="0">
            <a:spAutoFit/>
          </a:bodyPr>
          <a:lstStyle/>
          <a:p>
            <a:pPr algn="ctr"/>
            <a:r>
              <a:rPr lang="es-MX" sz="900" dirty="0" smtClean="0">
                <a:latin typeface="Lucida Bright" panose="02040602050505020304" pitchFamily="18" charset="0"/>
              </a:rPr>
              <a:t>Sem promo</a:t>
            </a:r>
            <a:endParaRPr lang="es-MX" sz="900" dirty="0">
              <a:latin typeface="Lucida Bright" panose="02040602050505020304" pitchFamily="18" charset="0"/>
            </a:endParaRPr>
          </a:p>
          <a:p>
            <a:pPr algn="ctr"/>
            <a:r>
              <a:rPr lang="es-MX" sz="900" dirty="0" smtClean="0">
                <a:latin typeface="Lucida Bright" panose="02040602050505020304" pitchFamily="18" charset="0"/>
              </a:rPr>
              <a:t>ção(ões)</a:t>
            </a:r>
          </a:p>
        </p:txBody>
      </p:sp>
      <p:grpSp>
        <p:nvGrpSpPr>
          <p:cNvPr id="170" name="169 Grupo"/>
          <p:cNvGrpSpPr/>
          <p:nvPr/>
        </p:nvGrpSpPr>
        <p:grpSpPr>
          <a:xfrm>
            <a:off x="1355790" y="5515278"/>
            <a:ext cx="457200" cy="457200"/>
            <a:chOff x="4288379" y="6218736"/>
            <a:chExt cx="457200" cy="457200"/>
          </a:xfrm>
        </p:grpSpPr>
        <p:sp>
          <p:nvSpPr>
            <p:cNvPr id="171"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72"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latin typeface="Lucida Sans" pitchFamily="34" charset="0"/>
                </a:rPr>
                <a:t>A</a:t>
              </a:r>
              <a:endParaRPr lang="es-MX" sz="1200" dirty="0" smtClean="0">
                <a:latin typeface="Lucida Sans" pitchFamily="34" charset="0"/>
              </a:endParaRPr>
            </a:p>
          </p:txBody>
        </p:sp>
      </p:grpSp>
      <p:sp>
        <p:nvSpPr>
          <p:cNvPr id="194" name="Conector 29"/>
          <p:cNvSpPr/>
          <p:nvPr/>
        </p:nvSpPr>
        <p:spPr>
          <a:xfrm>
            <a:off x="218042" y="1908121"/>
            <a:ext cx="457200" cy="457200"/>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nvGrpSpPr>
          <p:cNvPr id="76" name="75 Grupo"/>
          <p:cNvGrpSpPr/>
          <p:nvPr/>
        </p:nvGrpSpPr>
        <p:grpSpPr>
          <a:xfrm>
            <a:off x="3623280" y="5264583"/>
            <a:ext cx="2864931" cy="1476785"/>
            <a:chOff x="4532795" y="3717006"/>
            <a:chExt cx="2864931" cy="1571698"/>
          </a:xfrm>
        </p:grpSpPr>
        <p:sp>
          <p:nvSpPr>
            <p:cNvPr id="78" name="77 Rectángulo redondeado"/>
            <p:cNvSpPr/>
            <p:nvPr/>
          </p:nvSpPr>
          <p:spPr>
            <a:xfrm>
              <a:off x="4532795" y="3717006"/>
              <a:ext cx="2864931" cy="157169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s-MX" dirty="0">
                <a:solidFill>
                  <a:schemeClr val="tx1"/>
                </a:solidFill>
                <a:latin typeface="Lucida Bright" panose="02040602050505020304" pitchFamily="18" charset="0"/>
              </a:endParaRPr>
            </a:p>
          </p:txBody>
        </p:sp>
        <p:sp>
          <p:nvSpPr>
            <p:cNvPr id="79" name="78 CuadroTexto"/>
            <p:cNvSpPr txBox="1"/>
            <p:nvPr/>
          </p:nvSpPr>
          <p:spPr>
            <a:xfrm>
              <a:off x="4545411" y="4522344"/>
              <a:ext cx="2852315" cy="687871"/>
            </a:xfrm>
            <a:prstGeom prst="rect">
              <a:avLst/>
            </a:prstGeom>
            <a:noFill/>
          </p:spPr>
          <p:txBody>
            <a:bodyPr wrap="square" rtlCol="0">
              <a:spAutoFit/>
            </a:bodyPr>
            <a:lstStyle/>
            <a:p>
              <a:pPr algn="just"/>
              <a:r>
                <a:rPr lang="es-ES" sz="900" dirty="0" smtClean="0">
                  <a:latin typeface="Lucida Bright" panose="02040602050505020304" pitchFamily="18" charset="0"/>
                </a:rPr>
                <a:t>Dizer: </a:t>
              </a:r>
              <a:r>
                <a:rPr lang="es-ES" sz="900" b="1" dirty="0" smtClean="0">
                  <a:latin typeface="Lucida Bright" panose="02040602050505020304" pitchFamily="18" charset="0"/>
                </a:rPr>
                <a:t>“Caso queira fazer o seu pedido, me coloco a disposição. </a:t>
              </a:r>
            </a:p>
            <a:p>
              <a:pPr algn="just"/>
              <a:r>
                <a:rPr lang="es-ES" sz="900" b="1" dirty="0" smtClean="0">
                  <a:latin typeface="Lucida Bright" panose="02040602050505020304" pitchFamily="18" charset="0"/>
                </a:rPr>
                <a:t>Lembrando-se que o atendimento</a:t>
              </a:r>
              <a:r>
                <a:rPr lang="es-ES" sz="900" b="1" dirty="0">
                  <a:latin typeface="Lucida Bright" panose="02040602050505020304" pitchFamily="18" charset="0"/>
                </a:rPr>
                <a:t> </a:t>
              </a:r>
              <a:r>
                <a:rPr lang="es-ES" sz="900" b="1" dirty="0" smtClean="0">
                  <a:latin typeface="Lucida Bright" panose="02040602050505020304" pitchFamily="18" charset="0"/>
                </a:rPr>
                <a:t>pode ser realizado até o término dos </a:t>
              </a:r>
              <a:r>
                <a:rPr lang="es-ES" sz="900" b="1" i="1" dirty="0" smtClean="0">
                  <a:latin typeface="Lucida Bright" panose="02040602050505020304" pitchFamily="18" charset="0"/>
                </a:rPr>
                <a:t>trailers.</a:t>
              </a:r>
              <a:endParaRPr lang="es-MX" sz="900" i="1" dirty="0">
                <a:latin typeface="Lucida Bright" panose="02040602050505020304" pitchFamily="18" charset="0"/>
              </a:endParaRPr>
            </a:p>
          </p:txBody>
        </p:sp>
      </p:grpSp>
      <p:pic>
        <p:nvPicPr>
          <p:cNvPr id="87" name="8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8872" y="5291904"/>
            <a:ext cx="894931" cy="701291"/>
          </a:xfrm>
          <a:prstGeom prst="rect">
            <a:avLst/>
          </a:prstGeom>
        </p:spPr>
      </p:pic>
      <p:sp>
        <p:nvSpPr>
          <p:cNvPr id="56" name="54 CuadroTexto"/>
          <p:cNvSpPr txBox="1"/>
          <p:nvPr/>
        </p:nvSpPr>
        <p:spPr>
          <a:xfrm>
            <a:off x="1029856" y="2341329"/>
            <a:ext cx="2173992" cy="861774"/>
          </a:xfrm>
          <a:prstGeom prst="rect">
            <a:avLst/>
          </a:prstGeom>
          <a:noFill/>
        </p:spPr>
        <p:txBody>
          <a:bodyPr wrap="square" rtlCol="0">
            <a:spAutoFit/>
          </a:bodyPr>
          <a:lstStyle/>
          <a:p>
            <a:pPr algn="just"/>
            <a:r>
              <a:rPr lang="es-ES" sz="1000" dirty="0">
                <a:latin typeface="Lucida Bright" panose="02040602050505020304" pitchFamily="18" charset="0"/>
              </a:rPr>
              <a:t>Dizer: </a:t>
            </a:r>
            <a:r>
              <a:rPr lang="es-ES" sz="1000" b="1" dirty="0">
                <a:latin typeface="Lucida Bright" panose="02040602050505020304" pitchFamily="18" charset="0"/>
              </a:rPr>
              <a:t>“Bom dia, tarde </a:t>
            </a:r>
            <a:endParaRPr lang="es-ES" sz="1000" b="1" dirty="0" smtClean="0">
              <a:latin typeface="Lucida Bright" panose="02040602050505020304" pitchFamily="18" charset="0"/>
            </a:endParaRPr>
          </a:p>
          <a:p>
            <a:pPr algn="just"/>
            <a:r>
              <a:rPr lang="es-ES" sz="1000" b="1" dirty="0" smtClean="0">
                <a:latin typeface="Lucida Bright" panose="02040602050505020304" pitchFamily="18" charset="0"/>
              </a:rPr>
              <a:t>ou noite</a:t>
            </a:r>
            <a:r>
              <a:rPr lang="es-ES" sz="1000" b="1" dirty="0">
                <a:latin typeface="Lucida Bright" panose="02040602050505020304" pitchFamily="18" charset="0"/>
              </a:rPr>
              <a:t>. Bem vindo(a) </a:t>
            </a:r>
            <a:endParaRPr lang="es-ES" sz="1000" b="1" dirty="0" smtClean="0">
              <a:latin typeface="Lucida Bright" panose="02040602050505020304" pitchFamily="18" charset="0"/>
            </a:endParaRPr>
          </a:p>
          <a:p>
            <a:pPr algn="just"/>
            <a:r>
              <a:rPr lang="es-ES" sz="1000" b="1" dirty="0" smtClean="0">
                <a:latin typeface="Lucida Bright" panose="02040602050505020304" pitchFamily="18" charset="0"/>
              </a:rPr>
              <a:t>a Cinépolis”, </a:t>
            </a:r>
          </a:p>
          <a:p>
            <a:pPr algn="just"/>
            <a:r>
              <a:rPr lang="es-ES" sz="1000" dirty="0" smtClean="0">
                <a:latin typeface="Lucida Bright" panose="02040602050505020304" pitchFamily="18" charset="0"/>
              </a:rPr>
              <a:t>fazendo contato visual </a:t>
            </a:r>
          </a:p>
          <a:p>
            <a:pPr algn="just"/>
            <a:r>
              <a:rPr lang="es-ES" sz="1000" dirty="0" smtClean="0">
                <a:latin typeface="Lucida Bright" panose="02040602050505020304" pitchFamily="18" charset="0"/>
              </a:rPr>
              <a:t>com o </a:t>
            </a:r>
            <a:r>
              <a:rPr lang="es-ES" sz="1000" dirty="0">
                <a:latin typeface="Lucida Bright" panose="02040602050505020304" pitchFamily="18" charset="0"/>
              </a:rPr>
              <a:t>cliente e </a:t>
            </a:r>
            <a:r>
              <a:rPr lang="es-ES" sz="1000" dirty="0" err="1" smtClean="0">
                <a:latin typeface="Lucida Bright" panose="02040602050505020304" pitchFamily="18" charset="0"/>
              </a:rPr>
              <a:t>sorrindo</a:t>
            </a:r>
            <a:r>
              <a:rPr lang="es-ES" sz="1000" dirty="0">
                <a:latin typeface="Lucida Bright" panose="02040602050505020304" pitchFamily="18" charset="0"/>
              </a:rPr>
              <a:t>.</a:t>
            </a:r>
          </a:p>
        </p:txBody>
      </p:sp>
      <p:sp>
        <p:nvSpPr>
          <p:cNvPr id="59" name="31 Rectángulo redondeado"/>
          <p:cNvSpPr/>
          <p:nvPr/>
        </p:nvSpPr>
        <p:spPr>
          <a:xfrm>
            <a:off x="6741241" y="3564305"/>
            <a:ext cx="1935215" cy="1735361"/>
          </a:xfrm>
          <a:prstGeom prst="roundRect">
            <a:avLst/>
          </a:prstGeom>
          <a:solidFill>
            <a:schemeClr val="bg1">
              <a:lumMod val="75000"/>
              <a:lumOff val="2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60" name="33 CuadroTexto"/>
          <p:cNvSpPr txBox="1"/>
          <p:nvPr/>
        </p:nvSpPr>
        <p:spPr>
          <a:xfrm>
            <a:off x="6776086" y="4367367"/>
            <a:ext cx="1900370" cy="830997"/>
          </a:xfrm>
          <a:prstGeom prst="rect">
            <a:avLst/>
          </a:prstGeom>
          <a:noFill/>
        </p:spPr>
        <p:txBody>
          <a:bodyPr wrap="square" rtlCol="0">
            <a:spAutoFit/>
          </a:bodyPr>
          <a:lstStyle/>
          <a:p>
            <a:pPr algn="just"/>
            <a:r>
              <a:rPr lang="es-MX" sz="800" dirty="0">
                <a:latin typeface="Lucida Bright" panose="02040602050505020304" pitchFamily="18" charset="0"/>
              </a:rPr>
              <a:t>Dizer: </a:t>
            </a:r>
            <a:r>
              <a:rPr lang="es-MX" sz="800" b="1" dirty="0" smtClean="0">
                <a:latin typeface="Lucida Bright" panose="02040602050505020304" pitchFamily="18" charset="0"/>
              </a:rPr>
              <a:t>“</a:t>
            </a:r>
            <a:r>
              <a:rPr lang="es-MX" sz="800" b="1" dirty="0">
                <a:latin typeface="Lucida Bright" panose="02040602050505020304" pitchFamily="18" charset="0"/>
              </a:rPr>
              <a:t>Q</a:t>
            </a:r>
            <a:r>
              <a:rPr lang="es-MX" sz="800" b="1" dirty="0" smtClean="0">
                <a:latin typeface="Lucida Bright" panose="02040602050505020304" pitchFamily="18" charset="0"/>
              </a:rPr>
              <a:t>uando </a:t>
            </a:r>
            <a:r>
              <a:rPr lang="es-MX" sz="800" b="1" dirty="0">
                <a:latin typeface="Lucida Bright" panose="02040602050505020304" pitchFamily="18" charset="0"/>
              </a:rPr>
              <a:t>estiver(em) pronto para pedir, pressione(m) este botão (i</a:t>
            </a:r>
            <a:r>
              <a:rPr lang="es-MX" sz="800" dirty="0">
                <a:latin typeface="Lucida Bright" panose="02040602050505020304" pitchFamily="18" charset="0"/>
              </a:rPr>
              <a:t>ndicar ao cliente qual é o botão que deve pressionar) </a:t>
            </a:r>
            <a:r>
              <a:rPr lang="es-MX" sz="800" b="1" dirty="0">
                <a:latin typeface="Lucida Bright" panose="02040602050505020304" pitchFamily="18" charset="0"/>
              </a:rPr>
              <a:t>e será um prazer voltar para atendê-lo”</a:t>
            </a:r>
            <a:r>
              <a:rPr lang="es-MX" sz="800" dirty="0">
                <a:latin typeface="Lucida Bright" panose="02040602050505020304" pitchFamily="18" charset="0"/>
              </a:rPr>
              <a:t>.</a:t>
            </a:r>
          </a:p>
        </p:txBody>
      </p:sp>
      <p:pic>
        <p:nvPicPr>
          <p:cNvPr id="61" name="9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0352" y="3659352"/>
            <a:ext cx="1135065" cy="708015"/>
          </a:xfrm>
          <a:prstGeom prst="rect">
            <a:avLst/>
          </a:prstGeom>
        </p:spPr>
      </p:pic>
      <p:cxnSp>
        <p:nvCxnSpPr>
          <p:cNvPr id="69" name="30 Conector recto de flecha"/>
          <p:cNvCxnSpPr/>
          <p:nvPr/>
        </p:nvCxnSpPr>
        <p:spPr>
          <a:xfrm flipV="1">
            <a:off x="691866" y="2137422"/>
            <a:ext cx="318413" cy="7023"/>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74" name="148 Conector angular"/>
          <p:cNvCxnSpPr>
            <a:stCxn id="157" idx="2"/>
            <a:endCxn id="59" idx="0"/>
          </p:cNvCxnSpPr>
          <p:nvPr/>
        </p:nvCxnSpPr>
        <p:spPr>
          <a:xfrm rot="16200000" flipH="1">
            <a:off x="5903102" y="1758557"/>
            <a:ext cx="1131103" cy="2480391"/>
          </a:xfrm>
          <a:prstGeom prst="bentConnector3">
            <a:avLst>
              <a:gd name="adj1" fmla="val 73911"/>
            </a:avLst>
          </a:prstGeom>
          <a:ln w="285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83" name="51 Conector recto de flecha"/>
          <p:cNvCxnSpPr>
            <a:endCxn id="59" idx="0"/>
          </p:cNvCxnSpPr>
          <p:nvPr/>
        </p:nvCxnSpPr>
        <p:spPr>
          <a:xfrm>
            <a:off x="7708849" y="3028926"/>
            <a:ext cx="0" cy="535379"/>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92" name="190 Conector recto de flecha"/>
          <p:cNvCxnSpPr>
            <a:endCxn id="153" idx="3"/>
          </p:cNvCxnSpPr>
          <p:nvPr/>
        </p:nvCxnSpPr>
        <p:spPr>
          <a:xfrm flipH="1" flipV="1">
            <a:off x="5217219" y="4424223"/>
            <a:ext cx="1521169" cy="7763"/>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94" name="34 Conector recto de flecha"/>
          <p:cNvCxnSpPr/>
          <p:nvPr/>
        </p:nvCxnSpPr>
        <p:spPr>
          <a:xfrm flipV="1">
            <a:off x="6488211" y="6012577"/>
            <a:ext cx="503920" cy="1398"/>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97" name="190 Conector recto de flecha"/>
          <p:cNvCxnSpPr/>
          <p:nvPr/>
        </p:nvCxnSpPr>
        <p:spPr>
          <a:xfrm flipH="1" flipV="1">
            <a:off x="2844518" y="4435755"/>
            <a:ext cx="1521169" cy="7763"/>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99" name="51 Conector recto de flecha"/>
          <p:cNvCxnSpPr/>
          <p:nvPr/>
        </p:nvCxnSpPr>
        <p:spPr>
          <a:xfrm>
            <a:off x="4776259" y="4683066"/>
            <a:ext cx="0" cy="582430"/>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53" name="173 Rectángulo"/>
          <p:cNvSpPr/>
          <p:nvPr/>
        </p:nvSpPr>
        <p:spPr>
          <a:xfrm>
            <a:off x="-18510" y="836712"/>
            <a:ext cx="9181019" cy="238527"/>
          </a:xfrm>
          <a:prstGeom prst="rect">
            <a:avLst/>
          </a:prstGeom>
        </p:spPr>
        <p:txBody>
          <a:bodyPr wrap="square">
            <a:spAutoFit/>
          </a:bodyPr>
          <a:lstStyle/>
          <a:p>
            <a:pPr marL="88900" algn="ctr"/>
            <a:r>
              <a:rPr lang="es-MX" sz="950" dirty="0" smtClean="0">
                <a:latin typeface="Lucida Bright" panose="02040602050505020304" pitchFamily="18" charset="0"/>
              </a:rPr>
              <a:t>Esse procedimento também se aplica </a:t>
            </a:r>
            <a:r>
              <a:rPr lang="pt-BR" sz="950" dirty="0" smtClean="0">
                <a:latin typeface="Lucida Bright" panose="02040602050505020304" pitchFamily="18" charset="0"/>
              </a:rPr>
              <a:t>no momento em que as </a:t>
            </a:r>
            <a:r>
              <a:rPr lang="es-MX" sz="950" dirty="0" smtClean="0">
                <a:latin typeface="Lucida Bright" panose="02040602050505020304" pitchFamily="18" charset="0"/>
              </a:rPr>
              <a:t>luzes das salas reduzirem a intensidade para dar in</a:t>
            </a:r>
            <a:r>
              <a:rPr lang="pt-BR" sz="950" dirty="0" smtClean="0">
                <a:latin typeface="Lucida Bright" panose="02040602050505020304" pitchFamily="18" charset="0"/>
              </a:rPr>
              <a:t>ício a</a:t>
            </a:r>
            <a:r>
              <a:rPr lang="es-MX" sz="950" dirty="0" smtClean="0">
                <a:latin typeface="Lucida Bright" panose="02040602050505020304" pitchFamily="18" charset="0"/>
              </a:rPr>
              <a:t>os </a:t>
            </a:r>
            <a:r>
              <a:rPr lang="es-MX" sz="950" i="1" dirty="0" smtClean="0">
                <a:latin typeface="Lucida Bright" panose="02040602050505020304" pitchFamily="18" charset="0"/>
              </a:rPr>
              <a:t>trailers.</a:t>
            </a:r>
          </a:p>
        </p:txBody>
      </p:sp>
      <p:sp>
        <p:nvSpPr>
          <p:cNvPr id="51" name="95 Rectángulo"/>
          <p:cNvSpPr/>
          <p:nvPr/>
        </p:nvSpPr>
        <p:spPr>
          <a:xfrm>
            <a:off x="-72515" y="6381328"/>
            <a:ext cx="9181019" cy="369332"/>
          </a:xfrm>
          <a:prstGeom prst="rect">
            <a:avLst/>
          </a:prstGeom>
        </p:spPr>
        <p:txBody>
          <a:bodyPr wrap="square">
            <a:spAutoFit/>
          </a:bodyPr>
          <a:lstStyle/>
          <a:p>
            <a:pPr marL="88900"/>
            <a:r>
              <a:rPr lang="es-MX" sz="900" dirty="0" smtClean="0">
                <a:latin typeface="Lucida Bright" panose="02040602050505020304" pitchFamily="18" charset="0"/>
              </a:rPr>
              <a:t>* É </a:t>
            </a:r>
            <a:r>
              <a:rPr lang="es-MX" sz="900" dirty="0">
                <a:latin typeface="Lucida Bright" panose="02040602050505020304" pitchFamily="18" charset="0"/>
              </a:rPr>
              <a:t>necessário que os comandeiros sejam discretos ao falar </a:t>
            </a:r>
            <a:r>
              <a:rPr lang="es-MX" sz="900" dirty="0" smtClean="0">
                <a:latin typeface="Lucida Bright" panose="02040602050505020304" pitchFamily="18" charset="0"/>
              </a:rPr>
              <a:t>e </a:t>
            </a:r>
          </a:p>
          <a:p>
            <a:pPr marL="88900"/>
            <a:r>
              <a:rPr lang="es-MX" sz="900" dirty="0" smtClean="0">
                <a:latin typeface="Lucida Bright" panose="02040602050505020304" pitchFamily="18" charset="0"/>
              </a:rPr>
              <a:t>ao </a:t>
            </a:r>
            <a:r>
              <a:rPr lang="es-MX" sz="900" dirty="0">
                <a:latin typeface="Lucida Bright" panose="02040602050505020304" pitchFamily="18" charset="0"/>
              </a:rPr>
              <a:t>deslocar-se .</a:t>
            </a:r>
          </a:p>
        </p:txBody>
      </p:sp>
      <p:sp>
        <p:nvSpPr>
          <p:cNvPr id="54" name="CaixaDeTexto 53"/>
          <p:cNvSpPr txBox="1"/>
          <p:nvPr/>
        </p:nvSpPr>
        <p:spPr>
          <a:xfrm>
            <a:off x="7305765" y="332237"/>
            <a:ext cx="1354858"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1.2</a:t>
            </a:r>
          </a:p>
          <a:p>
            <a:r>
              <a:rPr lang="en-US" sz="1300" b="1" dirty="0"/>
              <a:t>Fevereiro/2015</a:t>
            </a:r>
            <a:endParaRPr lang="pt-BR" sz="1300" b="1" dirty="0"/>
          </a:p>
        </p:txBody>
      </p:sp>
    </p:spTree>
    <p:extLst>
      <p:ext uri="{BB962C8B-B14F-4D97-AF65-F5344CB8AC3E}">
        <p14:creationId xmlns:p14="http://schemas.microsoft.com/office/powerpoint/2010/main" val="1977918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MX" dirty="0" smtClean="0"/>
              <a:t>Técnicas de venda VIP</a:t>
            </a:r>
            <a:br>
              <a:rPr lang="es-MX" dirty="0" smtClean="0"/>
            </a:br>
            <a:r>
              <a:rPr lang="es-MX" sz="1200" dirty="0" smtClean="0"/>
              <a:t>BRA-GR-TV-VIP-00</a:t>
            </a:r>
            <a:br>
              <a:rPr lang="es-MX" sz="1200" dirty="0" smtClean="0"/>
            </a:br>
            <a:r>
              <a:rPr lang="es-MX" sz="1300" dirty="0" smtClean="0"/>
              <a:t>ATENDIMENTO E VENDA EM SALA</a:t>
            </a:r>
            <a:endParaRPr lang="es-MX" sz="1300" dirty="0"/>
          </a:p>
        </p:txBody>
      </p:sp>
      <p:grpSp>
        <p:nvGrpSpPr>
          <p:cNvPr id="71" name="70 Grupo"/>
          <p:cNvGrpSpPr/>
          <p:nvPr/>
        </p:nvGrpSpPr>
        <p:grpSpPr>
          <a:xfrm>
            <a:off x="161510" y="1922874"/>
            <a:ext cx="457200" cy="457200"/>
            <a:chOff x="4288379" y="6218736"/>
            <a:chExt cx="457200" cy="457200"/>
          </a:xfrm>
        </p:grpSpPr>
        <p:sp>
          <p:nvSpPr>
            <p:cNvPr id="72"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73"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latin typeface="Lucida Sans" pitchFamily="34" charset="0"/>
                </a:rPr>
                <a:t>A</a:t>
              </a:r>
              <a:endParaRPr lang="es-MX" sz="1200" dirty="0" smtClean="0">
                <a:latin typeface="Lucida Sans" pitchFamily="34" charset="0"/>
              </a:endParaRPr>
            </a:p>
          </p:txBody>
        </p:sp>
      </p:grpSp>
      <p:pic>
        <p:nvPicPr>
          <p:cNvPr id="92"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725588"/>
            <a:ext cx="987528" cy="800644"/>
          </a:xfrm>
          <a:prstGeom prst="rect">
            <a:avLst/>
          </a:prstGeom>
          <a:noFill/>
          <a:ln w="9525">
            <a:noFill/>
            <a:miter lim="800000"/>
            <a:headEnd/>
            <a:tailEnd/>
          </a:ln>
        </p:spPr>
      </p:pic>
      <p:grpSp>
        <p:nvGrpSpPr>
          <p:cNvPr id="97" name="96 Grupo"/>
          <p:cNvGrpSpPr/>
          <p:nvPr/>
        </p:nvGrpSpPr>
        <p:grpSpPr>
          <a:xfrm>
            <a:off x="6881115" y="3717032"/>
            <a:ext cx="1681388" cy="1460607"/>
            <a:chOff x="4224086" y="-1243874"/>
            <a:chExt cx="1681388" cy="1460607"/>
          </a:xfrm>
        </p:grpSpPr>
        <p:grpSp>
          <p:nvGrpSpPr>
            <p:cNvPr id="98" name="97 Grupo"/>
            <p:cNvGrpSpPr/>
            <p:nvPr/>
          </p:nvGrpSpPr>
          <p:grpSpPr>
            <a:xfrm>
              <a:off x="4224086" y="-1243874"/>
              <a:ext cx="1681388" cy="1460607"/>
              <a:chOff x="4135381" y="-1243874"/>
              <a:chExt cx="1681388" cy="1460607"/>
            </a:xfrm>
          </p:grpSpPr>
          <p:sp>
            <p:nvSpPr>
              <p:cNvPr id="100" name="122 Rectángulo redondeado"/>
              <p:cNvSpPr/>
              <p:nvPr/>
            </p:nvSpPr>
            <p:spPr>
              <a:xfrm>
                <a:off x="4135381" y="-1243874"/>
                <a:ext cx="1681388" cy="1460607"/>
              </a:xfrm>
              <a:prstGeom prst="roundRect">
                <a:avLst/>
              </a:prstGeom>
              <a:solidFill>
                <a:schemeClr val="bg1">
                  <a:lumMod val="75000"/>
                  <a:lumOff val="25000"/>
                </a:schemeClr>
              </a:solid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102" name="124 CuadroTexto"/>
              <p:cNvSpPr txBox="1"/>
              <p:nvPr/>
            </p:nvSpPr>
            <p:spPr>
              <a:xfrm>
                <a:off x="4143249" y="-374444"/>
                <a:ext cx="1673520" cy="507831"/>
              </a:xfrm>
              <a:prstGeom prst="rect">
                <a:avLst/>
              </a:prstGeom>
              <a:noFill/>
            </p:spPr>
            <p:txBody>
              <a:bodyPr wrap="square" rtlCol="0">
                <a:spAutoFit/>
              </a:bodyPr>
              <a:lstStyle/>
              <a:p>
                <a:pPr algn="just"/>
                <a:r>
                  <a:rPr lang="es-MX" sz="900" dirty="0" smtClean="0">
                    <a:latin typeface="Lucida Bright" panose="02040602050505020304" pitchFamily="18" charset="0"/>
                  </a:rPr>
                  <a:t>Maximizar o pedido como indicado no </a:t>
                </a:r>
                <a:r>
                  <a:rPr lang="es-MX" sz="900" u="sng" dirty="0" smtClean="0">
                    <a:latin typeface="Lucida Bright" panose="02040602050505020304" pitchFamily="18" charset="0"/>
                  </a:rPr>
                  <a:t>A</a:t>
                </a:r>
                <a:r>
                  <a:rPr lang="es-MX" sz="900" u="sng" dirty="0" smtClean="0">
                    <a:latin typeface="Lucida Bright" panose="02040602050505020304" pitchFamily="18" charset="0"/>
                    <a:hlinkClick r:id="rId3" action="ppaction://hlinksldjump"/>
                  </a:rPr>
                  <a:t>poio de maximização venda VIP</a:t>
                </a:r>
                <a:r>
                  <a:rPr lang="es-MX" sz="900" dirty="0" smtClean="0">
                    <a:latin typeface="Lucida Bright" panose="02040602050505020304" pitchFamily="18" charset="0"/>
                  </a:rPr>
                  <a:t>.</a:t>
                </a:r>
                <a:endParaRPr lang="es-MX" sz="900" dirty="0">
                  <a:latin typeface="Lucida Bright" panose="02040602050505020304" pitchFamily="18" charset="0"/>
                </a:endParaRPr>
              </a:p>
            </p:txBody>
          </p:sp>
        </p:grpSp>
        <p:pic>
          <p:nvPicPr>
            <p:cNvPr id="99" name="Picture 5"/>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353" y="-1166532"/>
              <a:ext cx="1116450" cy="752581"/>
            </a:xfrm>
            <a:prstGeom prst="rect">
              <a:avLst/>
            </a:prstGeom>
            <a:noFill/>
            <a:ln w="9525">
              <a:noFill/>
              <a:miter lim="800000"/>
              <a:headEnd/>
              <a:tailEnd/>
            </a:ln>
          </p:spPr>
        </p:pic>
      </p:grpSp>
      <p:grpSp>
        <p:nvGrpSpPr>
          <p:cNvPr id="103" name="102 Grupo"/>
          <p:cNvGrpSpPr/>
          <p:nvPr/>
        </p:nvGrpSpPr>
        <p:grpSpPr>
          <a:xfrm>
            <a:off x="4211960" y="3717032"/>
            <a:ext cx="1947587" cy="1394814"/>
            <a:chOff x="6010639" y="2248748"/>
            <a:chExt cx="1374872" cy="1394814"/>
          </a:xfrm>
        </p:grpSpPr>
        <p:sp>
          <p:nvSpPr>
            <p:cNvPr id="104" name="103 Rectángulo redondeado"/>
            <p:cNvSpPr/>
            <p:nvPr/>
          </p:nvSpPr>
          <p:spPr>
            <a:xfrm>
              <a:off x="6010639" y="2248748"/>
              <a:ext cx="1374872" cy="1394814"/>
            </a:xfrm>
            <a:prstGeom prst="roundRect">
              <a:avLst/>
            </a:prstGeom>
            <a:no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106" name="105 CuadroTexto"/>
            <p:cNvSpPr txBox="1"/>
            <p:nvPr/>
          </p:nvSpPr>
          <p:spPr>
            <a:xfrm>
              <a:off x="6010639" y="2987960"/>
              <a:ext cx="1374519" cy="369332"/>
            </a:xfrm>
            <a:prstGeom prst="rect">
              <a:avLst/>
            </a:prstGeom>
            <a:noFill/>
          </p:spPr>
          <p:txBody>
            <a:bodyPr wrap="square" rtlCol="0">
              <a:spAutoFit/>
            </a:bodyPr>
            <a:lstStyle/>
            <a:p>
              <a:pPr algn="just"/>
              <a:r>
                <a:rPr lang="en-US" sz="900" dirty="0">
                  <a:latin typeface="Lucida Bright" panose="02040602050505020304" pitchFamily="18" charset="0"/>
                </a:rPr>
                <a:t>R</a:t>
              </a:r>
              <a:r>
                <a:rPr lang="es-MX" sz="900" dirty="0">
                  <a:latin typeface="Lucida Bright" panose="02040602050505020304" pitchFamily="18" charset="0"/>
                </a:rPr>
                <a:t>egistrar o pedido no </a:t>
              </a:r>
              <a:r>
                <a:rPr lang="es-MX" sz="900" dirty="0" smtClean="0">
                  <a:latin typeface="Lucida Bright" panose="02040602050505020304" pitchFamily="18" charset="0"/>
                </a:rPr>
                <a:t>sistema </a:t>
              </a:r>
              <a:r>
                <a:rPr lang="es-MX" sz="900" dirty="0" err="1" smtClean="0">
                  <a:latin typeface="Lucida Bright" panose="02040602050505020304" pitchFamily="18" charset="0"/>
                </a:rPr>
                <a:t>enquanto</a:t>
              </a:r>
              <a:r>
                <a:rPr lang="es-MX" sz="900" dirty="0" smtClean="0">
                  <a:latin typeface="Lucida Bright" panose="02040602050505020304" pitchFamily="18" charset="0"/>
                </a:rPr>
                <a:t> </a:t>
              </a:r>
              <a:r>
                <a:rPr lang="es-MX" sz="900" dirty="0">
                  <a:latin typeface="Lucida Bright" panose="02040602050505020304" pitchFamily="18" charset="0"/>
                </a:rPr>
                <a:t>realiza a maximiza</a:t>
              </a:r>
              <a:r>
                <a:rPr lang="pt-BR" sz="900" dirty="0">
                  <a:latin typeface="Lucida Bright" panose="02040602050505020304" pitchFamily="18" charset="0"/>
                </a:rPr>
                <a:t>ção.</a:t>
              </a:r>
              <a:endParaRPr lang="es-MX" sz="900" dirty="0">
                <a:latin typeface="Lucida Bright" panose="02040602050505020304" pitchFamily="18" charset="0"/>
              </a:endParaRPr>
            </a:p>
          </p:txBody>
        </p:sp>
      </p:grpSp>
      <p:grpSp>
        <p:nvGrpSpPr>
          <p:cNvPr id="168" name="167 Grupo"/>
          <p:cNvGrpSpPr/>
          <p:nvPr/>
        </p:nvGrpSpPr>
        <p:grpSpPr>
          <a:xfrm>
            <a:off x="315584" y="4194117"/>
            <a:ext cx="457200" cy="457200"/>
            <a:chOff x="4288379" y="6218736"/>
            <a:chExt cx="457200" cy="457200"/>
          </a:xfrm>
        </p:grpSpPr>
        <p:sp>
          <p:nvSpPr>
            <p:cNvPr id="169"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70"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smtClean="0">
                  <a:latin typeface="Lucida Sans" pitchFamily="34" charset="0"/>
                </a:rPr>
                <a:t>B</a:t>
              </a:r>
            </a:p>
          </p:txBody>
        </p:sp>
      </p:grpSp>
      <p:grpSp>
        <p:nvGrpSpPr>
          <p:cNvPr id="74" name="73 Grupo"/>
          <p:cNvGrpSpPr/>
          <p:nvPr/>
        </p:nvGrpSpPr>
        <p:grpSpPr>
          <a:xfrm>
            <a:off x="924464" y="1450013"/>
            <a:ext cx="1442291" cy="1402923"/>
            <a:chOff x="4971379" y="3923657"/>
            <a:chExt cx="1442291" cy="1402923"/>
          </a:xfrm>
        </p:grpSpPr>
        <p:grpSp>
          <p:nvGrpSpPr>
            <p:cNvPr id="75" name="74 Grupo"/>
            <p:cNvGrpSpPr/>
            <p:nvPr/>
          </p:nvGrpSpPr>
          <p:grpSpPr>
            <a:xfrm>
              <a:off x="4971379" y="3923657"/>
              <a:ext cx="1442291" cy="1402923"/>
              <a:chOff x="4834871" y="3845514"/>
              <a:chExt cx="1442291" cy="1402923"/>
            </a:xfrm>
          </p:grpSpPr>
          <p:sp>
            <p:nvSpPr>
              <p:cNvPr id="78" name="77 Rectángulo redondeado"/>
              <p:cNvSpPr/>
              <p:nvPr/>
            </p:nvSpPr>
            <p:spPr>
              <a:xfrm>
                <a:off x="4834871" y="3845514"/>
                <a:ext cx="1442291" cy="1402923"/>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just"/>
                <a:endParaRPr lang="es-MX" dirty="0">
                  <a:solidFill>
                    <a:schemeClr val="tx1"/>
                  </a:solidFill>
                  <a:latin typeface="Lucida Bright" panose="02040602050505020304" pitchFamily="18" charset="0"/>
                </a:endParaRPr>
              </a:p>
            </p:txBody>
          </p:sp>
          <p:sp>
            <p:nvSpPr>
              <p:cNvPr id="79" name="78 CuadroTexto"/>
              <p:cNvSpPr txBox="1"/>
              <p:nvPr/>
            </p:nvSpPr>
            <p:spPr>
              <a:xfrm>
                <a:off x="4873509" y="4581624"/>
                <a:ext cx="1353540" cy="646331"/>
              </a:xfrm>
              <a:prstGeom prst="rect">
                <a:avLst/>
              </a:prstGeom>
              <a:noFill/>
            </p:spPr>
            <p:txBody>
              <a:bodyPr wrap="square" rtlCol="0">
                <a:spAutoFit/>
              </a:bodyPr>
              <a:lstStyle/>
              <a:p>
                <a:pPr algn="just"/>
                <a:r>
                  <a:rPr lang="es-MX" sz="900" dirty="0" smtClean="0">
                    <a:latin typeface="Lucida Bright" panose="02040602050505020304" pitchFamily="18" charset="0"/>
                  </a:rPr>
                  <a:t>Apagar a luz no bot</a:t>
                </a:r>
                <a:r>
                  <a:rPr lang="pt-BR" sz="900" dirty="0" smtClean="0">
                    <a:latin typeface="Lucida Bright" panose="02040602050505020304" pitchFamily="18" charset="0"/>
                  </a:rPr>
                  <a:t>ã</a:t>
                </a:r>
                <a:r>
                  <a:rPr lang="es-MX" sz="900" dirty="0" smtClean="0">
                    <a:latin typeface="Lucida Bright" panose="02040602050505020304" pitchFamily="18" charset="0"/>
                  </a:rPr>
                  <a:t>o ao lado do cliente para iniciar o pedido.</a:t>
                </a:r>
                <a:endParaRPr lang="es-MX" sz="900" dirty="0">
                  <a:latin typeface="Lucida Bright" panose="02040602050505020304" pitchFamily="18" charset="0"/>
                </a:endParaRPr>
              </a:p>
            </p:txBody>
          </p:sp>
        </p:grpSp>
        <p:pic>
          <p:nvPicPr>
            <p:cNvPr id="77" name="76 Imagen" descr="E:\Fotos\DSC03226editada.png"/>
            <p:cNvPicPr/>
            <p:nvPr/>
          </p:nvPicPr>
          <p:blipFill rotWithShape="1">
            <a:blip r:embed="rId5" cstate="print">
              <a:extLst>
                <a:ext uri="{28A0092B-C50C-407E-A947-70E740481C1C}">
                  <a14:useLocalDpi xmlns:a14="http://schemas.microsoft.com/office/drawing/2010/main" val="0"/>
                </a:ext>
              </a:extLst>
            </a:blip>
            <a:srcRect t="15745" b="19685"/>
            <a:stretch/>
          </p:blipFill>
          <p:spPr bwMode="auto">
            <a:xfrm>
              <a:off x="5262828" y="3930190"/>
              <a:ext cx="880812" cy="785196"/>
            </a:xfrm>
            <a:prstGeom prst="rect">
              <a:avLst/>
            </a:prstGeom>
            <a:noFill/>
            <a:ln>
              <a:noFill/>
            </a:ln>
            <a:extLst>
              <a:ext uri="{53640926-AAD7-44D8-BBD7-CCE9431645EC}">
                <a14:shadowObscured xmlns:a14="http://schemas.microsoft.com/office/drawing/2010/main"/>
              </a:ext>
            </a:extLst>
          </p:spPr>
        </p:pic>
      </p:grpSp>
      <p:cxnSp>
        <p:nvCxnSpPr>
          <p:cNvPr id="120" name="119 Conector recto de flecha"/>
          <p:cNvCxnSpPr>
            <a:stCxn id="72" idx="6"/>
            <a:endCxn id="78" idx="1"/>
          </p:cNvCxnSpPr>
          <p:nvPr/>
        </p:nvCxnSpPr>
        <p:spPr>
          <a:xfrm>
            <a:off x="618710" y="2151474"/>
            <a:ext cx="305754" cy="1"/>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69" name="112 Rectángulo redondeado"/>
          <p:cNvSpPr/>
          <p:nvPr/>
        </p:nvSpPr>
        <p:spPr>
          <a:xfrm>
            <a:off x="6948264" y="1477507"/>
            <a:ext cx="1548387" cy="1375429"/>
          </a:xfrm>
          <a:prstGeom prst="roundRect">
            <a:avLst/>
          </a:prstGeom>
          <a:solidFill>
            <a:schemeClr val="bg1">
              <a:lumMod val="75000"/>
              <a:lumOff val="25000"/>
            </a:schemeClr>
          </a:solid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pic>
        <p:nvPicPr>
          <p:cNvPr id="70" name="87 Imagen"/>
          <p:cNvPicPr/>
          <p:nvPr/>
        </p:nvPicPr>
        <p:blipFill>
          <a:blip r:embed="rId6" cstate="print">
            <a:extLst>
              <a:ext uri="{28A0092B-C50C-407E-A947-70E740481C1C}">
                <a14:useLocalDpi xmlns:a14="http://schemas.microsoft.com/office/drawing/2010/main"/>
              </a:ext>
            </a:extLst>
          </a:blip>
          <a:srcRect/>
          <a:stretch>
            <a:fillRect/>
          </a:stretch>
        </p:blipFill>
        <p:spPr bwMode="auto">
          <a:xfrm>
            <a:off x="7250047" y="1671575"/>
            <a:ext cx="958357" cy="662571"/>
          </a:xfrm>
          <a:prstGeom prst="rect">
            <a:avLst/>
          </a:prstGeom>
          <a:noFill/>
        </p:spPr>
      </p:pic>
      <p:sp>
        <p:nvSpPr>
          <p:cNvPr id="76" name="88 CuadroTexto"/>
          <p:cNvSpPr txBox="1"/>
          <p:nvPr/>
        </p:nvSpPr>
        <p:spPr>
          <a:xfrm>
            <a:off x="7056424" y="2382363"/>
            <a:ext cx="1332000" cy="369332"/>
          </a:xfrm>
          <a:prstGeom prst="rect">
            <a:avLst/>
          </a:prstGeom>
          <a:noFill/>
        </p:spPr>
        <p:txBody>
          <a:bodyPr wrap="square" rtlCol="0">
            <a:spAutoFit/>
          </a:bodyPr>
          <a:lstStyle/>
          <a:p>
            <a:pPr algn="just"/>
            <a:r>
              <a:rPr lang="es-MX" sz="900" dirty="0" smtClean="0">
                <a:latin typeface="Lucida Bright" panose="02040602050505020304" pitchFamily="18" charset="0"/>
              </a:rPr>
              <a:t>Dizer: </a:t>
            </a:r>
            <a:r>
              <a:rPr lang="es-MX" sz="900" b="1" dirty="0" smtClean="0">
                <a:latin typeface="Lucida Bright" panose="02040602050505020304" pitchFamily="18" charset="0"/>
              </a:rPr>
              <a:t>“Qual é o seu</a:t>
            </a:r>
            <a:r>
              <a:rPr lang="es-MX" sz="900" b="1" dirty="0">
                <a:latin typeface="Lucida Bright" panose="02040602050505020304" pitchFamily="18" charset="0"/>
              </a:rPr>
              <a:t> </a:t>
            </a:r>
            <a:r>
              <a:rPr lang="es-MX" sz="900" b="1" dirty="0" smtClean="0">
                <a:latin typeface="Lucida Bright" panose="02040602050505020304" pitchFamily="18" charset="0"/>
              </a:rPr>
              <a:t>pedido?”</a:t>
            </a:r>
            <a:r>
              <a:rPr lang="es-MX" sz="900" dirty="0" smtClean="0">
                <a:latin typeface="Lucida Bright" panose="02040602050505020304" pitchFamily="18" charset="0"/>
              </a:rPr>
              <a:t>.</a:t>
            </a:r>
            <a:endParaRPr lang="es-MX" sz="900" dirty="0">
              <a:latin typeface="Lucida Bright" panose="02040602050505020304" pitchFamily="18" charset="0"/>
            </a:endParaRPr>
          </a:p>
        </p:txBody>
      </p:sp>
      <p:cxnSp>
        <p:nvCxnSpPr>
          <p:cNvPr id="82" name="118 Conector recto de flecha"/>
          <p:cNvCxnSpPr/>
          <p:nvPr/>
        </p:nvCxnSpPr>
        <p:spPr>
          <a:xfrm flipV="1">
            <a:off x="6336411" y="2132211"/>
            <a:ext cx="584850" cy="7439"/>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6" name="45 Conector recto de flecha"/>
          <p:cNvCxnSpPr/>
          <p:nvPr/>
        </p:nvCxnSpPr>
        <p:spPr>
          <a:xfrm flipH="1">
            <a:off x="6117602" y="4456955"/>
            <a:ext cx="758654" cy="1396"/>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87" name="95 Rectángulo"/>
          <p:cNvSpPr/>
          <p:nvPr/>
        </p:nvSpPr>
        <p:spPr>
          <a:xfrm>
            <a:off x="35496" y="6449561"/>
            <a:ext cx="9181019" cy="369332"/>
          </a:xfrm>
          <a:prstGeom prst="rect">
            <a:avLst/>
          </a:prstGeom>
        </p:spPr>
        <p:txBody>
          <a:bodyPr wrap="square">
            <a:spAutoFit/>
          </a:bodyPr>
          <a:lstStyle/>
          <a:p>
            <a:pPr marL="171450" indent="-82550" algn="just">
              <a:buFont typeface="Lucida Sans" pitchFamily="34" charset="0"/>
              <a:buChar char="*"/>
            </a:pPr>
            <a:r>
              <a:rPr lang="es-MX" sz="900" dirty="0" smtClean="0">
                <a:latin typeface="Lucida Bright" panose="02040602050505020304" pitchFamily="18" charset="0"/>
              </a:rPr>
              <a:t>Caso </a:t>
            </a:r>
            <a:r>
              <a:rPr lang="es-MX" sz="900" dirty="0">
                <a:latin typeface="Lucida Bright" panose="02040602050505020304" pitchFamily="18" charset="0"/>
              </a:rPr>
              <a:t>o cliente </a:t>
            </a:r>
            <a:r>
              <a:rPr lang="es-MX" sz="900" dirty="0" smtClean="0">
                <a:latin typeface="Lucida Bright" panose="02040602050505020304" pitchFamily="18" charset="0"/>
              </a:rPr>
              <a:t>pergunte </a:t>
            </a:r>
            <a:r>
              <a:rPr lang="es-MX" sz="900" dirty="0">
                <a:latin typeface="Lucida Bright" panose="02040602050505020304" pitchFamily="18" charset="0"/>
              </a:rPr>
              <a:t>sobre o Combo Santander, informar corretamente a promo</a:t>
            </a:r>
            <a:r>
              <a:rPr lang="pt-BR" sz="900" dirty="0">
                <a:latin typeface="Lucida Bright" panose="02040602050505020304" pitchFamily="18" charset="0"/>
              </a:rPr>
              <a:t>ção.</a:t>
            </a:r>
            <a:endParaRPr lang="es-MX" sz="900" dirty="0">
              <a:latin typeface="Lucida Bright" panose="02040602050505020304" pitchFamily="18" charset="0"/>
            </a:endParaRPr>
          </a:p>
          <a:p>
            <a:pPr marL="88900" algn="just"/>
            <a:endParaRPr lang="es-MX" sz="900" dirty="0">
              <a:latin typeface="Lucida Bright" panose="02040602050505020304" pitchFamily="18" charset="0"/>
            </a:endParaRPr>
          </a:p>
        </p:txBody>
      </p:sp>
      <p:grpSp>
        <p:nvGrpSpPr>
          <p:cNvPr id="46" name="92 Grupo"/>
          <p:cNvGrpSpPr/>
          <p:nvPr/>
        </p:nvGrpSpPr>
        <p:grpSpPr>
          <a:xfrm>
            <a:off x="2843808" y="1496535"/>
            <a:ext cx="1438372" cy="1428409"/>
            <a:chOff x="7458824" y="2200610"/>
            <a:chExt cx="1438372" cy="1428409"/>
          </a:xfrm>
        </p:grpSpPr>
        <p:sp>
          <p:nvSpPr>
            <p:cNvPr id="47" name="93 Rectángulo redondeado"/>
            <p:cNvSpPr/>
            <p:nvPr/>
          </p:nvSpPr>
          <p:spPr>
            <a:xfrm>
              <a:off x="7458824" y="2200610"/>
              <a:ext cx="1438372" cy="1394814"/>
            </a:xfrm>
            <a:prstGeom prst="roundRect">
              <a:avLst/>
            </a:prstGeom>
            <a:no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dirty="0">
                <a:solidFill>
                  <a:schemeClr val="tx1"/>
                </a:solidFill>
                <a:latin typeface="Lucida Bright" panose="02040602050505020304" pitchFamily="18" charset="0"/>
              </a:endParaRPr>
            </a:p>
          </p:txBody>
        </p:sp>
        <p:sp>
          <p:nvSpPr>
            <p:cNvPr id="48" name="95 CuadroTexto"/>
            <p:cNvSpPr txBox="1"/>
            <p:nvPr/>
          </p:nvSpPr>
          <p:spPr>
            <a:xfrm>
              <a:off x="7548834" y="3121188"/>
              <a:ext cx="1260140" cy="507831"/>
            </a:xfrm>
            <a:prstGeom prst="rect">
              <a:avLst/>
            </a:prstGeom>
            <a:noFill/>
          </p:spPr>
          <p:txBody>
            <a:bodyPr wrap="square" rtlCol="0">
              <a:spAutoFit/>
            </a:bodyPr>
            <a:lstStyle/>
            <a:p>
              <a:pPr algn="just"/>
              <a:r>
                <a:rPr lang="es-MX" sz="900" dirty="0" smtClean="0">
                  <a:latin typeface="Lucida Bright" panose="02040602050505020304" pitchFamily="18" charset="0"/>
                </a:rPr>
                <a:t>Registrar no Ipod, a sala, fileira e poltrona.</a:t>
              </a:r>
              <a:endParaRPr lang="es-MX" sz="900" dirty="0">
                <a:latin typeface="Lucida Bright" panose="02040602050505020304" pitchFamily="18" charset="0"/>
              </a:endParaRPr>
            </a:p>
          </p:txBody>
        </p:sp>
      </p:grpSp>
      <p:pic>
        <p:nvPicPr>
          <p:cNvPr id="49" name="Picture 5"/>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094997" y="1568543"/>
            <a:ext cx="938508" cy="859078"/>
          </a:xfrm>
          <a:prstGeom prst="rect">
            <a:avLst/>
          </a:prstGeom>
          <a:noFill/>
          <a:ln w="9525">
            <a:noFill/>
            <a:miter lim="800000"/>
            <a:headEnd/>
            <a:tailEnd/>
          </a:ln>
        </p:spPr>
      </p:pic>
      <p:cxnSp>
        <p:nvCxnSpPr>
          <p:cNvPr id="51" name="118 Conector recto de flecha"/>
          <p:cNvCxnSpPr/>
          <p:nvPr/>
        </p:nvCxnSpPr>
        <p:spPr>
          <a:xfrm>
            <a:off x="4273394" y="2170092"/>
            <a:ext cx="514630" cy="1"/>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3" name="118 Conector recto de flecha"/>
          <p:cNvCxnSpPr/>
          <p:nvPr/>
        </p:nvCxnSpPr>
        <p:spPr>
          <a:xfrm>
            <a:off x="2329178" y="2170093"/>
            <a:ext cx="514630" cy="1"/>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52" name="112 Rectángulo redondeado"/>
          <p:cNvSpPr/>
          <p:nvPr/>
        </p:nvSpPr>
        <p:spPr>
          <a:xfrm>
            <a:off x="4788024" y="1514744"/>
            <a:ext cx="1548387" cy="1375429"/>
          </a:xfrm>
          <a:prstGeom prst="roundRect">
            <a:avLst/>
          </a:prstGeom>
          <a:solidFill>
            <a:schemeClr val="bg1">
              <a:lumMod val="75000"/>
              <a:lumOff val="25000"/>
            </a:schemeClr>
          </a:solid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pic>
        <p:nvPicPr>
          <p:cNvPr id="54" name="87 Imagen"/>
          <p:cNvPicPr/>
          <p:nvPr/>
        </p:nvPicPr>
        <p:blipFill>
          <a:blip r:embed="rId6" cstate="print">
            <a:extLst>
              <a:ext uri="{28A0092B-C50C-407E-A947-70E740481C1C}">
                <a14:useLocalDpi xmlns:a14="http://schemas.microsoft.com/office/drawing/2010/main"/>
              </a:ext>
            </a:extLst>
          </a:blip>
          <a:srcRect/>
          <a:stretch>
            <a:fillRect/>
          </a:stretch>
        </p:blipFill>
        <p:spPr bwMode="auto">
          <a:xfrm>
            <a:off x="5089807" y="1708812"/>
            <a:ext cx="958357" cy="662571"/>
          </a:xfrm>
          <a:prstGeom prst="rect">
            <a:avLst/>
          </a:prstGeom>
          <a:noFill/>
        </p:spPr>
      </p:pic>
      <p:sp>
        <p:nvSpPr>
          <p:cNvPr id="55" name="184 CuadroTexto"/>
          <p:cNvSpPr txBox="1"/>
          <p:nvPr/>
        </p:nvSpPr>
        <p:spPr>
          <a:xfrm>
            <a:off x="4827178" y="2377686"/>
            <a:ext cx="1719379" cy="461665"/>
          </a:xfrm>
          <a:prstGeom prst="rect">
            <a:avLst/>
          </a:prstGeom>
          <a:noFill/>
        </p:spPr>
        <p:txBody>
          <a:bodyPr wrap="square" rtlCol="0">
            <a:spAutoFit/>
          </a:bodyPr>
          <a:lstStyle/>
          <a:p>
            <a:pPr algn="just"/>
            <a:r>
              <a:rPr lang="es-MX" sz="800" dirty="0" smtClean="0">
                <a:latin typeface="Lucida Bright" panose="02040602050505020304" pitchFamily="18" charset="0"/>
              </a:rPr>
              <a:t>Dizer</a:t>
            </a:r>
            <a:r>
              <a:rPr lang="pt-BR" sz="800" dirty="0" smtClean="0">
                <a:latin typeface="Lucida Bright" panose="02040602050505020304" pitchFamily="18" charset="0"/>
              </a:rPr>
              <a:t>: </a:t>
            </a:r>
            <a:r>
              <a:rPr lang="pt-BR" sz="800" b="1" dirty="0" smtClean="0">
                <a:latin typeface="Lucida Bright" panose="02040602050505020304" pitchFamily="18" charset="0"/>
              </a:rPr>
              <a:t>CPF na nota Sr(a)</a:t>
            </a:r>
            <a:r>
              <a:rPr lang="en-US" sz="800" b="1" dirty="0" smtClean="0">
                <a:latin typeface="Lucida Bright" panose="02040602050505020304" pitchFamily="18" charset="0"/>
              </a:rPr>
              <a:t>?</a:t>
            </a:r>
          </a:p>
          <a:p>
            <a:pPr algn="just"/>
            <a:r>
              <a:rPr lang="en-US" sz="800" b="1" dirty="0" smtClean="0">
                <a:latin typeface="Lucida Bright" panose="02040602050505020304" pitchFamily="18" charset="0"/>
              </a:rPr>
              <a:t>(válido apenas para o </a:t>
            </a:r>
          </a:p>
          <a:p>
            <a:pPr algn="just"/>
            <a:r>
              <a:rPr lang="en-US" sz="800" b="1" dirty="0" smtClean="0">
                <a:latin typeface="Lucida Bright" panose="02040602050505020304" pitchFamily="18" charset="0"/>
              </a:rPr>
              <a:t>estado de SP).</a:t>
            </a:r>
            <a:endParaRPr lang="es-MX" sz="800" b="1" dirty="0">
              <a:latin typeface="Lucida Bright" panose="02040602050505020304" pitchFamily="18" charset="0"/>
            </a:endParaRPr>
          </a:p>
        </p:txBody>
      </p:sp>
      <p:sp>
        <p:nvSpPr>
          <p:cNvPr id="56" name="120 Rectángulo redondeado"/>
          <p:cNvSpPr/>
          <p:nvPr/>
        </p:nvSpPr>
        <p:spPr>
          <a:xfrm>
            <a:off x="1477507" y="3783172"/>
            <a:ext cx="1985868" cy="1302012"/>
          </a:xfrm>
          <a:prstGeom prst="roundRect">
            <a:avLst/>
          </a:prstGeom>
          <a:no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pic>
        <p:nvPicPr>
          <p:cNvPr id="57" name="Picture 5"/>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810544" y="3823077"/>
            <a:ext cx="938508" cy="859078"/>
          </a:xfrm>
          <a:prstGeom prst="rect">
            <a:avLst/>
          </a:prstGeom>
          <a:noFill/>
          <a:ln w="9525">
            <a:noFill/>
            <a:miter lim="800000"/>
            <a:headEnd/>
            <a:tailEnd/>
          </a:ln>
        </p:spPr>
      </p:pic>
      <p:sp>
        <p:nvSpPr>
          <p:cNvPr id="58" name="122 CuadroTexto"/>
          <p:cNvSpPr txBox="1"/>
          <p:nvPr/>
        </p:nvSpPr>
        <p:spPr>
          <a:xfrm>
            <a:off x="1545662" y="4622358"/>
            <a:ext cx="1855961" cy="369332"/>
          </a:xfrm>
          <a:prstGeom prst="rect">
            <a:avLst/>
          </a:prstGeom>
          <a:noFill/>
        </p:spPr>
        <p:txBody>
          <a:bodyPr wrap="square" rtlCol="0">
            <a:spAutoFit/>
          </a:bodyPr>
          <a:lstStyle/>
          <a:p>
            <a:pPr algn="just"/>
            <a:r>
              <a:rPr lang="es-MX" sz="900" dirty="0">
                <a:latin typeface="Lucida Bright" panose="02040602050505020304" pitchFamily="18" charset="0"/>
              </a:rPr>
              <a:t>Dizer: </a:t>
            </a:r>
            <a:r>
              <a:rPr lang="es-MX" sz="900" b="1" dirty="0">
                <a:latin typeface="Lucida Bright" panose="02040602050505020304" pitchFamily="18" charset="0"/>
              </a:rPr>
              <a:t>“Seu total </a:t>
            </a:r>
            <a:r>
              <a:rPr lang="pt-BR" sz="900" b="1" dirty="0">
                <a:latin typeface="Lucida Bright" panose="02040602050505020304" pitchFamily="18" charset="0"/>
              </a:rPr>
              <a:t>é de R$xx,xx</a:t>
            </a:r>
            <a:r>
              <a:rPr lang="en-US" sz="900" b="1" dirty="0">
                <a:latin typeface="Lucida Bright" panose="02040602050505020304" pitchFamily="18" charset="0"/>
              </a:rPr>
              <a:t>”</a:t>
            </a:r>
            <a:r>
              <a:rPr lang="es-MX" sz="900" dirty="0">
                <a:latin typeface="Lucida Bright" panose="02040602050505020304" pitchFamily="18" charset="0"/>
              </a:rPr>
              <a:t>.</a:t>
            </a:r>
          </a:p>
        </p:txBody>
      </p:sp>
      <p:cxnSp>
        <p:nvCxnSpPr>
          <p:cNvPr id="59" name="123 Conector recto de flecha"/>
          <p:cNvCxnSpPr>
            <a:stCxn id="56" idx="1"/>
          </p:cNvCxnSpPr>
          <p:nvPr/>
        </p:nvCxnSpPr>
        <p:spPr>
          <a:xfrm flipH="1">
            <a:off x="771587" y="4434178"/>
            <a:ext cx="705920" cy="1297"/>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1" name="45 Conector recto de flecha"/>
          <p:cNvCxnSpPr/>
          <p:nvPr/>
        </p:nvCxnSpPr>
        <p:spPr>
          <a:xfrm flipH="1">
            <a:off x="3453306" y="4473929"/>
            <a:ext cx="758654" cy="1396"/>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2" name="45 Conector recto de flecha"/>
          <p:cNvCxnSpPr/>
          <p:nvPr/>
        </p:nvCxnSpPr>
        <p:spPr>
          <a:xfrm>
            <a:off x="7740352" y="2852936"/>
            <a:ext cx="0" cy="853081"/>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50" name="CaixaDeTexto 53"/>
          <p:cNvSpPr txBox="1"/>
          <p:nvPr/>
        </p:nvSpPr>
        <p:spPr>
          <a:xfrm>
            <a:off x="7305765" y="332237"/>
            <a:ext cx="1354858"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1.2</a:t>
            </a:r>
          </a:p>
          <a:p>
            <a:r>
              <a:rPr lang="en-US" sz="1300" b="1" dirty="0"/>
              <a:t>Fevereiro/2015</a:t>
            </a:r>
            <a:endParaRPr lang="pt-BR" sz="1300" b="1" dirty="0"/>
          </a:p>
        </p:txBody>
      </p:sp>
    </p:spTree>
    <p:extLst>
      <p:ext uri="{BB962C8B-B14F-4D97-AF65-F5344CB8AC3E}">
        <p14:creationId xmlns:p14="http://schemas.microsoft.com/office/powerpoint/2010/main" val="220133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MX" dirty="0" smtClean="0"/>
              <a:t>Técnicas de venda VIP</a:t>
            </a:r>
            <a:br>
              <a:rPr lang="es-MX" dirty="0" smtClean="0"/>
            </a:br>
            <a:r>
              <a:rPr lang="es-MX" sz="1200" dirty="0" smtClean="0"/>
              <a:t>BRA-GR-TV-VIP-00</a:t>
            </a:r>
            <a:br>
              <a:rPr lang="es-MX" sz="1200" dirty="0" smtClean="0"/>
            </a:br>
            <a:r>
              <a:rPr lang="es-MX" sz="1300" dirty="0" smtClean="0"/>
              <a:t>ATENDIMENTO E  VENDA EM SALA</a:t>
            </a:r>
            <a:endParaRPr lang="es-MX" sz="1300" dirty="0"/>
          </a:p>
        </p:txBody>
      </p:sp>
      <p:cxnSp>
        <p:nvCxnSpPr>
          <p:cNvPr id="39" name="38 Conector recto de flecha"/>
          <p:cNvCxnSpPr>
            <a:stCxn id="167" idx="1"/>
            <a:endCxn id="40" idx="3"/>
          </p:cNvCxnSpPr>
          <p:nvPr/>
        </p:nvCxnSpPr>
        <p:spPr>
          <a:xfrm flipH="1" flipV="1">
            <a:off x="5544108" y="5996543"/>
            <a:ext cx="739451" cy="2808"/>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87" name="86 Grupo"/>
          <p:cNvGrpSpPr/>
          <p:nvPr/>
        </p:nvGrpSpPr>
        <p:grpSpPr>
          <a:xfrm>
            <a:off x="1157047" y="1939349"/>
            <a:ext cx="457200" cy="457200"/>
            <a:chOff x="4288379" y="6218736"/>
            <a:chExt cx="457200" cy="457200"/>
          </a:xfrm>
        </p:grpSpPr>
        <p:sp>
          <p:nvSpPr>
            <p:cNvPr id="91"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92"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smtClean="0">
                  <a:latin typeface="Lucida Sans" pitchFamily="34" charset="0"/>
                </a:rPr>
                <a:t>B</a:t>
              </a:r>
            </a:p>
          </p:txBody>
        </p:sp>
      </p:grpSp>
      <p:grpSp>
        <p:nvGrpSpPr>
          <p:cNvPr id="163" name="162 Grupo"/>
          <p:cNvGrpSpPr/>
          <p:nvPr/>
        </p:nvGrpSpPr>
        <p:grpSpPr>
          <a:xfrm>
            <a:off x="6283559" y="5269179"/>
            <a:ext cx="2680929" cy="1460343"/>
            <a:chOff x="71500" y="5236680"/>
            <a:chExt cx="2680929" cy="1460343"/>
          </a:xfrm>
        </p:grpSpPr>
        <p:sp>
          <p:nvSpPr>
            <p:cNvPr id="167" name="166 Rectángulo redondeado"/>
            <p:cNvSpPr/>
            <p:nvPr/>
          </p:nvSpPr>
          <p:spPr>
            <a:xfrm>
              <a:off x="71500" y="5236680"/>
              <a:ext cx="2680929" cy="1460343"/>
            </a:xfrm>
            <a:prstGeom prst="round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165" name="164 CuadroTexto"/>
            <p:cNvSpPr txBox="1"/>
            <p:nvPr/>
          </p:nvSpPr>
          <p:spPr>
            <a:xfrm>
              <a:off x="97134" y="6168518"/>
              <a:ext cx="2507102" cy="369332"/>
            </a:xfrm>
            <a:prstGeom prst="rect">
              <a:avLst/>
            </a:prstGeom>
            <a:noFill/>
          </p:spPr>
          <p:txBody>
            <a:bodyPr wrap="square" rtlCol="0">
              <a:spAutoFit/>
            </a:bodyPr>
            <a:lstStyle/>
            <a:p>
              <a:pPr algn="just"/>
              <a:r>
                <a:rPr lang="es-MX" sz="900" dirty="0">
                  <a:latin typeface="Lucida Bright" panose="02040602050505020304" pitchFamily="18" charset="0"/>
                </a:rPr>
                <a:t>Entregar o </a:t>
              </a:r>
              <a:r>
                <a:rPr lang="es-MX" sz="900" i="1" dirty="0" smtClean="0">
                  <a:latin typeface="Lucida Bright" panose="02040602050505020304" pitchFamily="18" charset="0"/>
                </a:rPr>
                <a:t>voucher</a:t>
              </a:r>
              <a:r>
                <a:rPr lang="es-MX" sz="900" dirty="0" smtClean="0">
                  <a:latin typeface="Lucida Bright" panose="02040602050505020304" pitchFamily="18" charset="0"/>
                </a:rPr>
                <a:t> dizendo</a:t>
              </a:r>
              <a:r>
                <a:rPr lang="es-MX" sz="900" dirty="0">
                  <a:latin typeface="Lucida Bright" panose="02040602050505020304" pitchFamily="18" charset="0"/>
                </a:rPr>
                <a:t>: </a:t>
              </a:r>
              <a:r>
                <a:rPr lang="es-MX" sz="900" b="1" dirty="0">
                  <a:latin typeface="Lucida Bright" panose="02040602050505020304" pitchFamily="18" charset="0"/>
                </a:rPr>
                <a:t>“Sr(a), seu </a:t>
              </a:r>
              <a:r>
                <a:rPr lang="es-MX" sz="900" b="1" i="1" dirty="0" smtClean="0">
                  <a:latin typeface="Lucida Bright" panose="02040602050505020304" pitchFamily="18" charset="0"/>
                </a:rPr>
                <a:t>voucher</a:t>
              </a:r>
              <a:r>
                <a:rPr lang="es-MX" sz="900" b="1" dirty="0" smtClean="0">
                  <a:latin typeface="Lucida Bright" panose="02040602050505020304" pitchFamily="18" charset="0"/>
                </a:rPr>
                <a:t>”.</a:t>
              </a:r>
              <a:endParaRPr lang="es-MX" sz="900" b="1" dirty="0">
                <a:latin typeface="Lucida Bright" panose="02040602050505020304" pitchFamily="18" charset="0"/>
              </a:endParaRPr>
            </a:p>
          </p:txBody>
        </p:sp>
        <p:pic>
          <p:nvPicPr>
            <p:cNvPr id="166" name="16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274" y="5388785"/>
              <a:ext cx="1680621" cy="585394"/>
            </a:xfrm>
            <a:prstGeom prst="rect">
              <a:avLst/>
            </a:prstGeom>
            <a:noFill/>
            <a:ln>
              <a:noFill/>
            </a:ln>
            <a:effectLst/>
          </p:spPr>
        </p:pic>
      </p:grpSp>
      <p:grpSp>
        <p:nvGrpSpPr>
          <p:cNvPr id="20" name="19 Grupo"/>
          <p:cNvGrpSpPr/>
          <p:nvPr/>
        </p:nvGrpSpPr>
        <p:grpSpPr>
          <a:xfrm>
            <a:off x="395536" y="2690947"/>
            <a:ext cx="5680919" cy="2056713"/>
            <a:chOff x="1061610" y="3879230"/>
            <a:chExt cx="5680919" cy="1575175"/>
          </a:xfrm>
        </p:grpSpPr>
        <p:grpSp>
          <p:nvGrpSpPr>
            <p:cNvPr id="23" name="22 Grupo"/>
            <p:cNvGrpSpPr/>
            <p:nvPr/>
          </p:nvGrpSpPr>
          <p:grpSpPr>
            <a:xfrm>
              <a:off x="1061610" y="3879230"/>
              <a:ext cx="5680919" cy="1575175"/>
              <a:chOff x="167915" y="2889100"/>
              <a:chExt cx="7755554" cy="1575175"/>
            </a:xfrm>
          </p:grpSpPr>
          <p:pic>
            <p:nvPicPr>
              <p:cNvPr id="25" name="Picture 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002" y="3564885"/>
                <a:ext cx="957010" cy="438359"/>
              </a:xfrm>
              <a:prstGeom prst="rect">
                <a:avLst/>
              </a:prstGeom>
              <a:noFill/>
              <a:ln>
                <a:noFill/>
              </a:ln>
              <a:effectLst/>
              <a:extLst/>
            </p:spPr>
          </p:pic>
          <p:sp>
            <p:nvSpPr>
              <p:cNvPr id="27" name="26 Rectángulo"/>
              <p:cNvSpPr/>
              <p:nvPr/>
            </p:nvSpPr>
            <p:spPr>
              <a:xfrm>
                <a:off x="6372200" y="2914895"/>
                <a:ext cx="405045" cy="225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latin typeface="Lucida Bright" panose="02040602050505020304" pitchFamily="18" charset="0"/>
                </a:endParaRPr>
              </a:p>
            </p:txBody>
          </p:sp>
          <p:sp>
            <p:nvSpPr>
              <p:cNvPr id="28" name="27 Rectángulo redondeado"/>
              <p:cNvSpPr/>
              <p:nvPr/>
            </p:nvSpPr>
            <p:spPr>
              <a:xfrm>
                <a:off x="167915" y="2889100"/>
                <a:ext cx="7755554" cy="1575175"/>
              </a:xfrm>
              <a:prstGeom prst="round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grpSp>
        <p:pic>
          <p:nvPicPr>
            <p:cNvPr id="22" name="21 Imagen"/>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83356" y="4032247"/>
              <a:ext cx="868365" cy="566278"/>
            </a:xfrm>
            <a:prstGeom prst="rect">
              <a:avLst/>
            </a:prstGeom>
            <a:noFill/>
            <a:ln>
              <a:noFill/>
            </a:ln>
          </p:spPr>
        </p:pic>
      </p:grpSp>
      <p:cxnSp>
        <p:nvCxnSpPr>
          <p:cNvPr id="37" name="36 Conector recto de flecha"/>
          <p:cNvCxnSpPr/>
          <p:nvPr/>
        </p:nvCxnSpPr>
        <p:spPr>
          <a:xfrm flipH="1">
            <a:off x="958147" y="5991501"/>
            <a:ext cx="700302" cy="0"/>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38" name="37 Grupo"/>
          <p:cNvGrpSpPr/>
          <p:nvPr/>
        </p:nvGrpSpPr>
        <p:grpSpPr>
          <a:xfrm>
            <a:off x="1679249" y="5251717"/>
            <a:ext cx="3864859" cy="1489651"/>
            <a:chOff x="3630053" y="5237414"/>
            <a:chExt cx="3864859" cy="1489651"/>
          </a:xfrm>
        </p:grpSpPr>
        <p:sp>
          <p:nvSpPr>
            <p:cNvPr id="40" name="39 Rectángulo redondeado"/>
            <p:cNvSpPr/>
            <p:nvPr/>
          </p:nvSpPr>
          <p:spPr>
            <a:xfrm>
              <a:off x="3630053" y="5237414"/>
              <a:ext cx="3864859" cy="1489651"/>
            </a:xfrm>
            <a:prstGeom prst="round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41" name="40 CuadroTexto"/>
            <p:cNvSpPr txBox="1"/>
            <p:nvPr/>
          </p:nvSpPr>
          <p:spPr>
            <a:xfrm>
              <a:off x="3700683" y="5592829"/>
              <a:ext cx="1861799" cy="661720"/>
            </a:xfrm>
            <a:prstGeom prst="rect">
              <a:avLst/>
            </a:prstGeom>
            <a:noFill/>
          </p:spPr>
          <p:txBody>
            <a:bodyPr wrap="square" rtlCol="0">
              <a:spAutoFit/>
            </a:bodyPr>
            <a:lstStyle/>
            <a:p>
              <a:pPr algn="just"/>
              <a:r>
                <a:rPr lang="es-MX" sz="900" dirty="0" smtClean="0">
                  <a:latin typeface="Lucida Bright" panose="02040602050505020304" pitchFamily="18" charset="0"/>
                </a:rPr>
                <a:t>Despedir-se do cliente dizendo: </a:t>
              </a:r>
              <a:r>
                <a:rPr lang="en-US" sz="900" b="1" dirty="0">
                  <a:latin typeface="Lucida Bright" panose="02040602050505020304" pitchFamily="18" charset="0"/>
                </a:rPr>
                <a:t>“</a:t>
              </a:r>
              <a:r>
                <a:rPr lang="en-US" sz="900" b="1" dirty="0" err="1" smtClean="0">
                  <a:latin typeface="Lucida Bright" panose="02040602050505020304" pitchFamily="18" charset="0"/>
                </a:rPr>
                <a:t>Obrigada</a:t>
              </a:r>
              <a:r>
                <a:rPr lang="en-US" sz="900" b="1" dirty="0" smtClean="0">
                  <a:latin typeface="Lucida Bright" panose="02040602050505020304" pitchFamily="18" charset="0"/>
                </a:rPr>
                <a:t> e </a:t>
              </a:r>
              <a:r>
                <a:rPr lang="es-MX" sz="900" b="1" dirty="0" err="1" smtClean="0">
                  <a:latin typeface="Lucida Bright" panose="02040602050505020304" pitchFamily="18" charset="0"/>
                </a:rPr>
                <a:t>Divirta</a:t>
              </a:r>
              <a:r>
                <a:rPr lang="es-MX" sz="900" b="1" dirty="0" smtClean="0">
                  <a:latin typeface="Lucida Bright" panose="02040602050505020304" pitchFamily="18" charset="0"/>
                </a:rPr>
                <a:t>(m</a:t>
              </a:r>
              <a:r>
                <a:rPr lang="es-MX" sz="900" b="1" dirty="0">
                  <a:latin typeface="Lucida Bright" panose="02040602050505020304" pitchFamily="18" charset="0"/>
                </a:rPr>
                <a:t>)-</a:t>
              </a:r>
              <a:r>
                <a:rPr lang="es-MX" sz="900" b="1" dirty="0" smtClean="0">
                  <a:latin typeface="Lucida Bright" panose="02040602050505020304" pitchFamily="18" charset="0"/>
                </a:rPr>
                <a:t>se”, </a:t>
              </a:r>
              <a:r>
                <a:rPr lang="es-MX" sz="900" dirty="0">
                  <a:latin typeface="Lucida Bright" panose="02040602050505020304" pitchFamily="18" charset="0"/>
                </a:rPr>
                <a:t>fazendo contato visual com o cliente e sorrindo.</a:t>
              </a:r>
            </a:p>
          </p:txBody>
        </p:sp>
        <p:pic>
          <p:nvPicPr>
            <p:cNvPr id="42" name="41 Imagen"/>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137" y="5501326"/>
              <a:ext cx="1485165" cy="960817"/>
            </a:xfrm>
            <a:prstGeom prst="rect">
              <a:avLst/>
            </a:prstGeom>
            <a:noFill/>
          </p:spPr>
        </p:pic>
      </p:grpSp>
      <p:sp>
        <p:nvSpPr>
          <p:cNvPr id="30" name="Conector 2"/>
          <p:cNvSpPr/>
          <p:nvPr/>
        </p:nvSpPr>
        <p:spPr>
          <a:xfrm>
            <a:off x="494264" y="5781358"/>
            <a:ext cx="457200" cy="457200"/>
          </a:xfrm>
          <a:prstGeom prst="flowChartConnector">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26" name="Rectángulo redondeado 7"/>
          <p:cNvSpPr/>
          <p:nvPr/>
        </p:nvSpPr>
        <p:spPr>
          <a:xfrm>
            <a:off x="6559849" y="3013103"/>
            <a:ext cx="2413000" cy="134880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MX" sz="900" dirty="0" smtClean="0">
                <a:solidFill>
                  <a:schemeClr val="tx1"/>
                </a:solidFill>
                <a:latin typeface="Lucida Bright" panose="02040602050505020304" pitchFamily="18" charset="0"/>
              </a:rPr>
              <a:t>Dizer: </a:t>
            </a:r>
            <a:r>
              <a:rPr lang="es-MX" sz="900" b="1" dirty="0" smtClean="0">
                <a:solidFill>
                  <a:schemeClr val="tx1"/>
                </a:solidFill>
                <a:latin typeface="Lucida Bright" panose="02040602050505020304" pitchFamily="18" charset="0"/>
              </a:rPr>
              <a:t>“Sr(a) seu pedido está completo?”</a:t>
            </a:r>
            <a:endParaRPr lang="es-MX" sz="900" dirty="0">
              <a:solidFill>
                <a:schemeClr val="tx1"/>
              </a:solidFill>
              <a:latin typeface="Lucida Bright" panose="02040602050505020304" pitchFamily="18" charset="0"/>
            </a:endParaRPr>
          </a:p>
        </p:txBody>
      </p:sp>
      <p:pic>
        <p:nvPicPr>
          <p:cNvPr id="32" name="Picture 5"/>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304123" y="3074851"/>
            <a:ext cx="872457" cy="639934"/>
          </a:xfrm>
          <a:prstGeom prst="rect">
            <a:avLst/>
          </a:prstGeom>
          <a:noFill/>
          <a:ln w="9525">
            <a:noFill/>
            <a:miter lim="800000"/>
            <a:headEnd/>
            <a:tailEnd/>
          </a:ln>
        </p:spPr>
      </p:pic>
      <p:cxnSp>
        <p:nvCxnSpPr>
          <p:cNvPr id="33" name="45 Conector recto de flecha"/>
          <p:cNvCxnSpPr/>
          <p:nvPr/>
        </p:nvCxnSpPr>
        <p:spPr>
          <a:xfrm flipV="1">
            <a:off x="6054806" y="3665920"/>
            <a:ext cx="505043" cy="1"/>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31" name="166 CuadroTexto"/>
          <p:cNvSpPr txBox="1"/>
          <p:nvPr/>
        </p:nvSpPr>
        <p:spPr>
          <a:xfrm>
            <a:off x="1267993" y="2700097"/>
            <a:ext cx="4688880" cy="1938992"/>
          </a:xfrm>
          <a:prstGeom prst="rect">
            <a:avLst/>
          </a:prstGeom>
          <a:noFill/>
        </p:spPr>
        <p:txBody>
          <a:bodyPr wrap="square" rtlCol="0">
            <a:spAutoFit/>
          </a:bodyPr>
          <a:lstStyle/>
          <a:p>
            <a:pPr algn="just"/>
            <a:r>
              <a:rPr lang="es-MX" sz="800" dirty="0" err="1">
                <a:latin typeface="Lucida Bright" panose="02040602050505020304" pitchFamily="18" charset="0"/>
              </a:rPr>
              <a:t>Dizer</a:t>
            </a:r>
            <a:r>
              <a:rPr lang="es-MX" sz="800" dirty="0">
                <a:latin typeface="Lucida Bright" panose="02040602050505020304" pitchFamily="18" charset="0"/>
              </a:rPr>
              <a:t>: </a:t>
            </a:r>
            <a:r>
              <a:rPr lang="es-MX" sz="800" b="1" dirty="0">
                <a:latin typeface="Lucida Bright" panose="02040602050505020304" pitchFamily="18" charset="0"/>
              </a:rPr>
              <a:t>“</a:t>
            </a:r>
            <a:r>
              <a:rPr lang="es-MX" sz="800" b="1" dirty="0" err="1">
                <a:latin typeface="Lucida Bright" panose="02040602050505020304" pitchFamily="18" charset="0"/>
              </a:rPr>
              <a:t>Seu</a:t>
            </a:r>
            <a:r>
              <a:rPr lang="es-MX" sz="800" b="1" dirty="0">
                <a:latin typeface="Lucida Bright" panose="02040602050505020304" pitchFamily="18" charset="0"/>
              </a:rPr>
              <a:t> total é de </a:t>
            </a:r>
            <a:r>
              <a:rPr lang="es-MX" sz="800" b="1" dirty="0" err="1">
                <a:latin typeface="Lucida Bright" panose="02040602050505020304" pitchFamily="18" charset="0"/>
              </a:rPr>
              <a:t>R$xx.xx</a:t>
            </a:r>
            <a:r>
              <a:rPr lang="es-MX" sz="800" b="1" dirty="0">
                <a:latin typeface="Lucida Bright" panose="02040602050505020304" pitchFamily="18" charset="0"/>
              </a:rPr>
              <a:t>”. </a:t>
            </a:r>
            <a:r>
              <a:rPr lang="es-MX" sz="800" dirty="0">
                <a:latin typeface="Lucida Bright" panose="02040602050505020304" pitchFamily="18" charset="0"/>
              </a:rPr>
              <a:t>De </a:t>
            </a:r>
            <a:r>
              <a:rPr lang="es-MX" sz="800" dirty="0" err="1">
                <a:latin typeface="Lucida Bright" panose="02040602050505020304" pitchFamily="18" charset="0"/>
              </a:rPr>
              <a:t>acordo</a:t>
            </a:r>
            <a:r>
              <a:rPr lang="es-MX" sz="800" dirty="0">
                <a:latin typeface="Lucida Bright" panose="02040602050505020304" pitchFamily="18" charset="0"/>
              </a:rPr>
              <a:t> </a:t>
            </a:r>
            <a:r>
              <a:rPr lang="es-MX" sz="800" dirty="0" err="1">
                <a:latin typeface="Lucida Bright" panose="02040602050505020304" pitchFamily="18" charset="0"/>
              </a:rPr>
              <a:t>com</a:t>
            </a:r>
            <a:r>
              <a:rPr lang="es-MX" sz="800" dirty="0">
                <a:latin typeface="Lucida Bright" panose="02040602050505020304" pitchFamily="18" charset="0"/>
              </a:rPr>
              <a:t> a forma de pagamento, </a:t>
            </a:r>
            <a:r>
              <a:rPr lang="es-MX" sz="800" dirty="0" err="1">
                <a:latin typeface="Lucida Bright" panose="02040602050505020304" pitchFamily="18" charset="0"/>
              </a:rPr>
              <a:t>dizer</a:t>
            </a:r>
            <a:r>
              <a:rPr lang="es-MX" sz="800" dirty="0">
                <a:latin typeface="Lucida Bright" panose="02040602050505020304" pitchFamily="18" charset="0"/>
              </a:rPr>
              <a:t>:</a:t>
            </a:r>
          </a:p>
          <a:p>
            <a:pPr marL="174625" indent="-85725" algn="just">
              <a:buFont typeface="Arial" pitchFamily="34" charset="0"/>
              <a:buChar char="•"/>
            </a:pPr>
            <a:r>
              <a:rPr lang="es-MX" sz="800" dirty="0" err="1">
                <a:latin typeface="Lucida Bright" panose="02040602050505020304" pitchFamily="18" charset="0"/>
              </a:rPr>
              <a:t>Espécie</a:t>
            </a:r>
            <a:r>
              <a:rPr lang="es-MX" sz="800" dirty="0">
                <a:latin typeface="Lucida Bright" panose="02040602050505020304" pitchFamily="18" charset="0"/>
              </a:rPr>
              <a:t>: </a:t>
            </a:r>
            <a:r>
              <a:rPr lang="es-MX" sz="800" dirty="0" err="1">
                <a:latin typeface="Lucida Bright" panose="02040602050505020304" pitchFamily="18" charset="0"/>
              </a:rPr>
              <a:t>Dizer</a:t>
            </a:r>
            <a:r>
              <a:rPr lang="es-MX" sz="800" dirty="0">
                <a:latin typeface="Lucida Bright" panose="02040602050505020304" pitchFamily="18" charset="0"/>
              </a:rPr>
              <a:t>, </a:t>
            </a:r>
            <a:r>
              <a:rPr lang="es-MX" sz="800" b="1" dirty="0">
                <a:latin typeface="Lucida Bright" panose="02040602050505020304" pitchFamily="18" charset="0"/>
              </a:rPr>
              <a:t>“Recebo </a:t>
            </a:r>
            <a:r>
              <a:rPr lang="es-MX" sz="800" b="1" dirty="0" err="1">
                <a:latin typeface="Lucida Bright" panose="02040602050505020304" pitchFamily="18" charset="0"/>
              </a:rPr>
              <a:t>R$xx.xx</a:t>
            </a:r>
            <a:r>
              <a:rPr lang="es-MX" sz="800" b="1" dirty="0">
                <a:latin typeface="Lucida Bright" panose="02040602050505020304" pitchFamily="18" charset="0"/>
              </a:rPr>
              <a:t>” </a:t>
            </a:r>
            <a:r>
              <a:rPr lang="es-MX" sz="800" dirty="0">
                <a:latin typeface="Lucida Bright" panose="02040602050505020304" pitchFamily="18" charset="0"/>
              </a:rPr>
              <a:t>e </a:t>
            </a:r>
            <a:r>
              <a:rPr lang="es-MX" sz="800" dirty="0" err="1">
                <a:latin typeface="Lucida Bright" panose="02040602050505020304" pitchFamily="18" charset="0"/>
              </a:rPr>
              <a:t>deixar</a:t>
            </a:r>
            <a:r>
              <a:rPr lang="es-MX" sz="800" dirty="0">
                <a:latin typeface="Lucida Bright" panose="02040602050505020304" pitchFamily="18" charset="0"/>
              </a:rPr>
              <a:t> o </a:t>
            </a:r>
            <a:r>
              <a:rPr lang="es-MX" sz="800" dirty="0" err="1">
                <a:latin typeface="Lucida Bright" panose="02040602050505020304" pitchFamily="18" charset="0"/>
              </a:rPr>
              <a:t>dinheiro</a:t>
            </a:r>
            <a:r>
              <a:rPr lang="es-MX" sz="800" dirty="0">
                <a:latin typeface="Lucida Bright" panose="02040602050505020304" pitchFamily="18" charset="0"/>
              </a:rPr>
              <a:t> no </a:t>
            </a:r>
            <a:r>
              <a:rPr lang="es-MX" sz="800" dirty="0" err="1">
                <a:latin typeface="Lucida Bright" panose="02040602050505020304" pitchFamily="18" charset="0"/>
              </a:rPr>
              <a:t>balcão</a:t>
            </a:r>
            <a:r>
              <a:rPr lang="es-MX" sz="800" dirty="0">
                <a:latin typeface="Lucida Bright" panose="02040602050505020304" pitchFamily="18" charset="0"/>
              </a:rPr>
              <a:t>, à vista do cliente. Entregar o troco a ele (mencionar o valor </a:t>
            </a:r>
            <a:r>
              <a:rPr lang="es-MX" sz="800" dirty="0" err="1">
                <a:latin typeface="Lucida Bright" panose="02040602050505020304" pitchFamily="18" charset="0"/>
              </a:rPr>
              <a:t>sendo</a:t>
            </a:r>
            <a:r>
              <a:rPr lang="es-MX" sz="800" dirty="0">
                <a:latin typeface="Lucida Bright" panose="02040602050505020304" pitchFamily="18" charset="0"/>
              </a:rPr>
              <a:t> entregue), contando-o e guardar o </a:t>
            </a:r>
            <a:r>
              <a:rPr lang="es-MX" sz="800" dirty="0" err="1">
                <a:latin typeface="Lucida Bright" panose="02040602050505020304" pitchFamily="18" charset="0"/>
              </a:rPr>
              <a:t>dinheiro</a:t>
            </a:r>
            <a:r>
              <a:rPr lang="es-MX" sz="800" dirty="0">
                <a:latin typeface="Lucida Bright" panose="02040602050505020304" pitchFamily="18" charset="0"/>
              </a:rPr>
              <a:t> do cliente no </a:t>
            </a:r>
            <a:r>
              <a:rPr lang="es-MX" sz="800" dirty="0" err="1">
                <a:latin typeface="Lucida Bright" panose="02040602050505020304" pitchFamily="18" charset="0"/>
              </a:rPr>
              <a:t>caixa</a:t>
            </a:r>
            <a:r>
              <a:rPr lang="es-MX" sz="800" dirty="0">
                <a:latin typeface="Lucida Bright" panose="02040602050505020304" pitchFamily="18" charset="0"/>
              </a:rPr>
              <a:t> até o cliente se despedir.</a:t>
            </a:r>
          </a:p>
          <a:p>
            <a:pPr marL="174625" indent="-85725" algn="just">
              <a:buFont typeface="Arial" pitchFamily="34" charset="0"/>
              <a:buChar char="•"/>
            </a:pPr>
            <a:r>
              <a:rPr lang="pt-BR" sz="800" dirty="0">
                <a:latin typeface="Lucida Bright" panose="02040602050505020304" pitchFamily="18" charset="0"/>
              </a:rPr>
              <a:t>Cartão de crédito ou débito:</a:t>
            </a:r>
            <a:r>
              <a:rPr lang="es-MX" sz="800" dirty="0">
                <a:latin typeface="Lucida Bright" panose="02040602050505020304" pitchFamily="18" charset="0"/>
              </a:rPr>
              <a:t> </a:t>
            </a:r>
            <a:r>
              <a:rPr lang="es-MX" sz="800" dirty="0" err="1">
                <a:latin typeface="Lucida Bright" panose="02040602050505020304" pitchFamily="18" charset="0"/>
              </a:rPr>
              <a:t>Dizer</a:t>
            </a:r>
            <a:r>
              <a:rPr lang="es-MX" sz="800" dirty="0">
                <a:latin typeface="Lucida Bright" panose="02040602050505020304" pitchFamily="18" charset="0"/>
              </a:rPr>
              <a:t>: “Sr(a) favor inserir o </a:t>
            </a:r>
            <a:r>
              <a:rPr lang="es-MX" sz="800" dirty="0" err="1">
                <a:latin typeface="Lucida Bright" panose="02040602050505020304" pitchFamily="18" charset="0"/>
              </a:rPr>
              <a:t>cartão</a:t>
            </a:r>
            <a:r>
              <a:rPr lang="es-MX" sz="800" dirty="0">
                <a:latin typeface="Lucida Bright" panose="02040602050505020304" pitchFamily="18" charset="0"/>
              </a:rPr>
              <a:t> no </a:t>
            </a:r>
            <a:r>
              <a:rPr lang="es-MX" sz="800" dirty="0" err="1">
                <a:latin typeface="Lucida Bright" panose="02040602050505020304" pitchFamily="18" charset="0"/>
              </a:rPr>
              <a:t>pinpad</a:t>
            </a:r>
            <a:r>
              <a:rPr lang="es-MX" sz="800" dirty="0">
                <a:latin typeface="Lucida Bright" panose="02040602050505020304" pitchFamily="18" charset="0"/>
              </a:rPr>
              <a:t>. </a:t>
            </a:r>
            <a:br>
              <a:rPr lang="es-MX" sz="800" dirty="0">
                <a:latin typeface="Lucida Bright" panose="02040602050505020304" pitchFamily="18" charset="0"/>
              </a:rPr>
            </a:br>
            <a:r>
              <a:rPr lang="es-MX" sz="800" dirty="0">
                <a:latin typeface="Lucida Bright" panose="02040602050505020304" pitchFamily="18" charset="0"/>
              </a:rPr>
              <a:t>Se o </a:t>
            </a:r>
            <a:r>
              <a:rPr lang="es-MX" sz="800" dirty="0" err="1">
                <a:latin typeface="Lucida Bright" panose="02040602050505020304" pitchFamily="18" charset="0"/>
              </a:rPr>
              <a:t>cartão</a:t>
            </a:r>
            <a:r>
              <a:rPr lang="es-MX" sz="800" dirty="0">
                <a:latin typeface="Lucida Bright" panose="02040602050505020304" pitchFamily="18" charset="0"/>
              </a:rPr>
              <a:t> </a:t>
            </a:r>
            <a:r>
              <a:rPr lang="es-MX" sz="800" dirty="0" err="1">
                <a:latin typeface="Lucida Bright" panose="02040602050505020304" pitchFamily="18" charset="0"/>
              </a:rPr>
              <a:t>for</a:t>
            </a:r>
            <a:r>
              <a:rPr lang="es-MX" sz="800" dirty="0">
                <a:latin typeface="Lucida Bright" panose="02040602050505020304" pitchFamily="18" charset="0"/>
              </a:rPr>
              <a:t> </a:t>
            </a:r>
            <a:r>
              <a:rPr lang="es-MX" sz="800" dirty="0" err="1">
                <a:latin typeface="Lucida Bright" panose="02040602050505020304" pitchFamily="18" charset="0"/>
              </a:rPr>
              <a:t>sem</a:t>
            </a:r>
            <a:r>
              <a:rPr lang="es-MX" sz="800" dirty="0">
                <a:latin typeface="Lucida Bright" panose="02040602050505020304" pitchFamily="18" charset="0"/>
              </a:rPr>
              <a:t> chip, </a:t>
            </a:r>
            <a:r>
              <a:rPr lang="es-MX" sz="800" dirty="0" err="1">
                <a:latin typeface="Lucida Bright" panose="02040602050505020304" pitchFamily="18" charset="0"/>
              </a:rPr>
              <a:t>dizer</a:t>
            </a:r>
            <a:r>
              <a:rPr lang="es-MX" sz="800" dirty="0">
                <a:latin typeface="Lucida Bright" panose="02040602050505020304" pitchFamily="18" charset="0"/>
              </a:rPr>
              <a:t>: </a:t>
            </a:r>
            <a:r>
              <a:rPr lang="es-MX" sz="800" b="1" dirty="0">
                <a:latin typeface="Lucida Bright" panose="02040602050505020304" pitchFamily="18" charset="0"/>
              </a:rPr>
              <a:t>“</a:t>
            </a:r>
            <a:r>
              <a:rPr lang="es-MX" sz="800" b="1" dirty="0" err="1">
                <a:latin typeface="Lucida Bright" panose="02040602050505020304" pitchFamily="18" charset="0"/>
              </a:rPr>
              <a:t>Você</a:t>
            </a:r>
            <a:r>
              <a:rPr lang="es-MX" sz="800" b="1" dirty="0">
                <a:latin typeface="Lucida Bright" panose="02040602050505020304" pitchFamily="18" charset="0"/>
              </a:rPr>
              <a:t> </a:t>
            </a:r>
            <a:r>
              <a:rPr lang="es-MX" sz="800" b="1" dirty="0" err="1">
                <a:latin typeface="Lucida Bright" panose="02040602050505020304" pitchFamily="18" charset="0"/>
              </a:rPr>
              <a:t>poderia</a:t>
            </a:r>
            <a:r>
              <a:rPr lang="es-MX" sz="800" b="1" dirty="0">
                <a:latin typeface="Lucida Bright" panose="02040602050505020304" pitchFamily="18" charset="0"/>
              </a:rPr>
              <a:t> me </a:t>
            </a:r>
            <a:r>
              <a:rPr lang="es-MX" sz="800" b="1" dirty="0" err="1">
                <a:latin typeface="Lucida Bright" panose="02040602050505020304" pitchFamily="18" charset="0"/>
              </a:rPr>
              <a:t>apresentar</a:t>
            </a:r>
            <a:r>
              <a:rPr lang="es-MX" sz="800" b="1" dirty="0">
                <a:latin typeface="Lucida Bright" panose="02040602050505020304" pitchFamily="18" charset="0"/>
              </a:rPr>
              <a:t> </a:t>
            </a:r>
            <a:r>
              <a:rPr lang="es-MX" sz="800" b="1" dirty="0" err="1">
                <a:latin typeface="Lucida Bright" panose="02040602050505020304" pitchFamily="18" charset="0"/>
              </a:rPr>
              <a:t>seu</a:t>
            </a:r>
            <a:r>
              <a:rPr lang="es-MX" sz="800" b="1" dirty="0">
                <a:latin typeface="Lucida Bright" panose="02040602050505020304" pitchFamily="18" charset="0"/>
              </a:rPr>
              <a:t> documento de </a:t>
            </a:r>
            <a:r>
              <a:rPr lang="es-MX" sz="800" b="1" dirty="0" err="1">
                <a:latin typeface="Lucida Bright" panose="02040602050505020304" pitchFamily="18" charset="0"/>
              </a:rPr>
              <a:t>identificação</a:t>
            </a:r>
            <a:r>
              <a:rPr lang="es-MX" sz="800" b="1" dirty="0">
                <a:latin typeface="Lucida Bright" panose="02040602050505020304" pitchFamily="18" charset="0"/>
              </a:rPr>
              <a:t>, por favor?”</a:t>
            </a:r>
            <a:r>
              <a:rPr lang="es-MX" sz="800" dirty="0">
                <a:latin typeface="Lucida Bright" panose="02040602050505020304" pitchFamily="18" charset="0"/>
              </a:rPr>
              <a:t>,</a:t>
            </a:r>
            <a:r>
              <a:rPr lang="es-MX" sz="800" b="1" dirty="0">
                <a:latin typeface="Lucida Bright" panose="02040602050505020304" pitchFamily="18" charset="0"/>
              </a:rPr>
              <a:t> </a:t>
            </a:r>
            <a:r>
              <a:rPr lang="es-MX" sz="800" dirty="0">
                <a:latin typeface="Lucida Bright" panose="02040602050505020304" pitchFamily="18" charset="0"/>
              </a:rPr>
              <a:t>e posteriormente: “</a:t>
            </a:r>
            <a:r>
              <a:rPr lang="es-MX" sz="800" b="1" dirty="0" err="1">
                <a:latin typeface="Lucida Bright" panose="02040602050505020304" pitchFamily="18" charset="0"/>
              </a:rPr>
              <a:t>Sua</a:t>
            </a:r>
            <a:r>
              <a:rPr lang="es-MX" sz="800" b="1" dirty="0">
                <a:latin typeface="Lucida Bright" panose="02040602050505020304" pitchFamily="18" charset="0"/>
              </a:rPr>
              <a:t> </a:t>
            </a:r>
            <a:r>
              <a:rPr lang="es-MX" sz="800" b="1" dirty="0" err="1">
                <a:latin typeface="Lucida Bright" panose="02040602050505020304" pitchFamily="18" charset="0"/>
              </a:rPr>
              <a:t>assinatura</a:t>
            </a:r>
            <a:r>
              <a:rPr lang="es-MX" sz="800" b="1" dirty="0">
                <a:latin typeface="Lucida Bright" panose="02040602050505020304" pitchFamily="18" charset="0"/>
              </a:rPr>
              <a:t> no </a:t>
            </a:r>
            <a:r>
              <a:rPr lang="es-MX" sz="800" b="1" dirty="0" err="1">
                <a:latin typeface="Lucida Bright" panose="02040602050505020304" pitchFamily="18" charset="0"/>
              </a:rPr>
              <a:t>cupom</a:t>
            </a:r>
            <a:r>
              <a:rPr lang="es-MX" sz="800" b="1" dirty="0">
                <a:latin typeface="Lucida Bright" panose="02040602050505020304" pitchFamily="18" charset="0"/>
              </a:rPr>
              <a:t> de pagamento, por favor”</a:t>
            </a:r>
            <a:r>
              <a:rPr lang="es-MX" sz="800" dirty="0">
                <a:latin typeface="Lucida Bright" panose="02040602050505020304" pitchFamily="18" charset="0"/>
              </a:rPr>
              <a:t>. Revisar se as </a:t>
            </a:r>
            <a:r>
              <a:rPr lang="es-MX" sz="800" dirty="0" err="1">
                <a:latin typeface="Lucida Bright" panose="02040602050505020304" pitchFamily="18" charset="0"/>
              </a:rPr>
              <a:t>assinaturas</a:t>
            </a:r>
            <a:r>
              <a:rPr lang="es-MX" sz="800" dirty="0">
                <a:latin typeface="Lucida Bright" panose="02040602050505020304" pitchFamily="18" charset="0"/>
              </a:rPr>
              <a:t> do </a:t>
            </a:r>
            <a:r>
              <a:rPr lang="es-MX" sz="800" dirty="0" err="1">
                <a:latin typeface="Lucida Bright" panose="02040602050505020304" pitchFamily="18" charset="0"/>
              </a:rPr>
              <a:t>cartão</a:t>
            </a:r>
            <a:r>
              <a:rPr lang="es-MX" sz="800" dirty="0">
                <a:latin typeface="Lucida Bright" panose="02040602050505020304" pitchFamily="18" charset="0"/>
              </a:rPr>
              <a:t>, o </a:t>
            </a:r>
            <a:r>
              <a:rPr lang="es-MX" sz="800" i="1" dirty="0" err="1">
                <a:latin typeface="Lucida Bright" panose="02040602050505020304" pitchFamily="18" charset="0"/>
              </a:rPr>
              <a:t>voucher</a:t>
            </a:r>
            <a:r>
              <a:rPr lang="es-MX" sz="800" dirty="0">
                <a:latin typeface="Lucida Bright" panose="02040602050505020304" pitchFamily="18" charset="0"/>
              </a:rPr>
              <a:t> e o documento de </a:t>
            </a:r>
            <a:r>
              <a:rPr lang="es-MX" sz="800" dirty="0" err="1">
                <a:latin typeface="Lucida Bright" panose="02040602050505020304" pitchFamily="18" charset="0"/>
              </a:rPr>
              <a:t>identificação</a:t>
            </a:r>
            <a:r>
              <a:rPr lang="es-MX" sz="800" dirty="0">
                <a:latin typeface="Lucida Bright" panose="02040602050505020304" pitchFamily="18" charset="0"/>
              </a:rPr>
              <a:t> </a:t>
            </a:r>
            <a:r>
              <a:rPr lang="es-MX" sz="800" dirty="0" err="1">
                <a:latin typeface="Lucida Bright" panose="02040602050505020304" pitchFamily="18" charset="0"/>
              </a:rPr>
              <a:t>coincidem</a:t>
            </a:r>
            <a:r>
              <a:rPr lang="es-MX" sz="800" dirty="0">
                <a:latin typeface="Lucida Bright" panose="02040602050505020304" pitchFamily="18" charset="0"/>
              </a:rPr>
              <a:t>.</a:t>
            </a:r>
          </a:p>
          <a:p>
            <a:pPr marL="174625" indent="-85725" algn="just"/>
            <a:r>
              <a:rPr lang="es-MX" sz="800" dirty="0">
                <a:latin typeface="Lucida Bright" panose="02040602050505020304" pitchFamily="18" charset="0"/>
              </a:rPr>
              <a:t>   Nota: Caso o </a:t>
            </a:r>
            <a:r>
              <a:rPr lang="es-MX" sz="800" dirty="0" err="1">
                <a:latin typeface="Lucida Bright" panose="02040602050505020304" pitchFamily="18" charset="0"/>
              </a:rPr>
              <a:t>cartão</a:t>
            </a:r>
            <a:r>
              <a:rPr lang="es-MX" sz="800" dirty="0">
                <a:latin typeface="Lucida Bright" panose="02040602050505020304" pitchFamily="18" charset="0"/>
              </a:rPr>
              <a:t> </a:t>
            </a:r>
            <a:r>
              <a:rPr lang="es-MX" sz="800" dirty="0" err="1">
                <a:latin typeface="Lucida Bright" panose="02040602050505020304" pitchFamily="18" charset="0"/>
              </a:rPr>
              <a:t>não</a:t>
            </a:r>
            <a:r>
              <a:rPr lang="es-MX" sz="800" dirty="0">
                <a:latin typeface="Lucida Bright" panose="02040602050505020304" pitchFamily="18" charset="0"/>
              </a:rPr>
              <a:t> </a:t>
            </a:r>
            <a:r>
              <a:rPr lang="es-MX" sz="800" dirty="0" err="1">
                <a:latin typeface="Lucida Bright" panose="02040602050505020304" pitchFamily="18" charset="0"/>
              </a:rPr>
              <a:t>seja</a:t>
            </a:r>
            <a:r>
              <a:rPr lang="es-MX" sz="800" dirty="0">
                <a:latin typeface="Lucida Bright" panose="02040602050505020304" pitchFamily="18" charset="0"/>
              </a:rPr>
              <a:t> autorizado, </a:t>
            </a:r>
            <a:r>
              <a:rPr lang="es-MX" sz="800" dirty="0" err="1">
                <a:latin typeface="Lucida Bright" panose="02040602050505020304" pitchFamily="18" charset="0"/>
              </a:rPr>
              <a:t>dizer</a:t>
            </a:r>
            <a:r>
              <a:rPr lang="es-MX" sz="800" dirty="0">
                <a:latin typeface="Lucida Bright" panose="02040602050505020304" pitchFamily="18" charset="0"/>
              </a:rPr>
              <a:t>: </a:t>
            </a:r>
            <a:r>
              <a:rPr lang="es-MX" sz="800" b="1" dirty="0">
                <a:latin typeface="Lucida Bright" panose="02040602050505020304" pitchFamily="18" charset="0"/>
              </a:rPr>
              <a:t>“Sr(a), o </a:t>
            </a:r>
            <a:r>
              <a:rPr lang="es-MX" sz="800" b="1" dirty="0" err="1">
                <a:latin typeface="Lucida Bright" panose="02040602050505020304" pitchFamily="18" charset="0"/>
              </a:rPr>
              <a:t>cart</a:t>
            </a:r>
            <a:r>
              <a:rPr lang="pt-BR" sz="800" b="1" dirty="0">
                <a:latin typeface="Lucida Bright" panose="02040602050505020304" pitchFamily="18" charset="0"/>
              </a:rPr>
              <a:t>ão não foi autorizado. </a:t>
            </a:r>
            <a:r>
              <a:rPr lang="es-MX" sz="800" b="1" dirty="0" err="1">
                <a:latin typeface="Lucida Bright" panose="02040602050505020304" pitchFamily="18" charset="0"/>
              </a:rPr>
              <a:t>Você</a:t>
            </a:r>
            <a:r>
              <a:rPr lang="es-MX" sz="800" b="1" dirty="0">
                <a:latin typeface="Lucida Bright" panose="02040602050505020304" pitchFamily="18" charset="0"/>
              </a:rPr>
              <a:t> </a:t>
            </a:r>
            <a:r>
              <a:rPr lang="es-MX" sz="800" b="1" dirty="0" err="1">
                <a:latin typeface="Lucida Bright" panose="02040602050505020304" pitchFamily="18" charset="0"/>
              </a:rPr>
              <a:t>poderia</a:t>
            </a:r>
            <a:r>
              <a:rPr lang="es-MX" sz="800" b="1" dirty="0">
                <a:latin typeface="Lucida Bright" panose="02040602050505020304" pitchFamily="18" charset="0"/>
              </a:rPr>
              <a:t> </a:t>
            </a:r>
            <a:r>
              <a:rPr lang="es-MX" sz="800" b="1" dirty="0" err="1">
                <a:latin typeface="Lucida Bright" panose="02040602050505020304" pitchFamily="18" charset="0"/>
              </a:rPr>
              <a:t>efetuar</a:t>
            </a:r>
            <a:r>
              <a:rPr lang="es-MX" sz="800" b="1" dirty="0">
                <a:latin typeface="Lucida Bright" panose="02040602050505020304" pitchFamily="18" charset="0"/>
              </a:rPr>
              <a:t> </a:t>
            </a:r>
            <a:r>
              <a:rPr lang="es-MX" sz="800" b="1" dirty="0" err="1">
                <a:latin typeface="Lucida Bright" panose="02040602050505020304" pitchFamily="18" charset="0"/>
              </a:rPr>
              <a:t>seu</a:t>
            </a:r>
            <a:r>
              <a:rPr lang="es-MX" sz="800" b="1" dirty="0">
                <a:latin typeface="Lucida Bright" panose="02040602050505020304" pitchFamily="18" charset="0"/>
              </a:rPr>
              <a:t> pagamento </a:t>
            </a:r>
            <a:r>
              <a:rPr lang="es-MX" sz="800" b="1" dirty="0" err="1">
                <a:latin typeface="Lucida Bright" panose="02040602050505020304" pitchFamily="18" charset="0"/>
              </a:rPr>
              <a:t>com</a:t>
            </a:r>
            <a:r>
              <a:rPr lang="es-MX" sz="800" b="1" dirty="0">
                <a:latin typeface="Lucida Bright" panose="02040602050505020304" pitchFamily="18" charset="0"/>
              </a:rPr>
              <a:t> </a:t>
            </a:r>
            <a:r>
              <a:rPr lang="es-MX" sz="800" b="1" dirty="0" err="1">
                <a:latin typeface="Lucida Bright" panose="02040602050505020304" pitchFamily="18" charset="0"/>
              </a:rPr>
              <a:t>outra</a:t>
            </a:r>
            <a:r>
              <a:rPr lang="es-MX" sz="800" b="1" dirty="0">
                <a:latin typeface="Lucida Bright" panose="02040602050505020304" pitchFamily="18" charset="0"/>
              </a:rPr>
              <a:t> forma de pagamento?”</a:t>
            </a:r>
            <a:r>
              <a:rPr lang="es-MX" sz="800" dirty="0">
                <a:latin typeface="Lucida Bright" panose="02040602050505020304" pitchFamily="18" charset="0"/>
              </a:rPr>
              <a:t>.</a:t>
            </a:r>
          </a:p>
          <a:p>
            <a:pPr marL="174625" indent="-85725" algn="just"/>
            <a:r>
              <a:rPr lang="es-MX" sz="800" dirty="0">
                <a:latin typeface="Lucida Bright" panose="02040602050505020304" pitchFamily="18" charset="0"/>
              </a:rPr>
              <a:t/>
            </a:r>
            <a:br>
              <a:rPr lang="es-MX" sz="800" dirty="0">
                <a:latin typeface="Lucida Bright" panose="02040602050505020304" pitchFamily="18" charset="0"/>
              </a:rPr>
            </a:br>
            <a:r>
              <a:rPr lang="es-MX" sz="800" dirty="0">
                <a:latin typeface="Lucida Bright" panose="02040602050505020304" pitchFamily="18" charset="0"/>
              </a:rPr>
              <a:t> Nota: </a:t>
            </a:r>
            <a:r>
              <a:rPr lang="es-MX" sz="800" dirty="0" err="1">
                <a:latin typeface="Lucida Bright" panose="02040602050505020304" pitchFamily="18" charset="0"/>
              </a:rPr>
              <a:t>Dizer</a:t>
            </a:r>
            <a:r>
              <a:rPr lang="es-MX" sz="800" dirty="0">
                <a:latin typeface="Lucida Bright" panose="02040602050505020304" pitchFamily="18" charset="0"/>
              </a:rPr>
              <a:t> </a:t>
            </a:r>
            <a:r>
              <a:rPr lang="es-MX" sz="800" dirty="0" err="1">
                <a:latin typeface="Lucida Bright" panose="02040602050505020304" pitchFamily="18" charset="0"/>
              </a:rPr>
              <a:t>ao</a:t>
            </a:r>
            <a:r>
              <a:rPr lang="es-MX" sz="800" dirty="0">
                <a:latin typeface="Lucida Bright" panose="02040602050505020304" pitchFamily="18" charset="0"/>
              </a:rPr>
              <a:t> cliente: “Sr(a), o </a:t>
            </a:r>
            <a:r>
              <a:rPr lang="es-MX" sz="800" dirty="0" err="1">
                <a:latin typeface="Lucida Bright" panose="02040602050505020304" pitchFamily="18" charset="0"/>
              </a:rPr>
              <a:t>seu</a:t>
            </a:r>
            <a:r>
              <a:rPr lang="es-MX" sz="800" dirty="0">
                <a:latin typeface="Lucida Bright" panose="02040602050505020304" pitchFamily="18" charset="0"/>
              </a:rPr>
              <a:t> pedido </a:t>
            </a:r>
            <a:r>
              <a:rPr lang="es-MX" sz="800" dirty="0" smtClean="0">
                <a:latin typeface="Lucida Bright" panose="02040602050505020304" pitchFamily="18" charset="0"/>
              </a:rPr>
              <a:t>logo será entregue.</a:t>
            </a:r>
            <a:endParaRPr lang="es-MX" sz="800" dirty="0">
              <a:latin typeface="Lucida Bright" panose="02040602050505020304" pitchFamily="18" charset="0"/>
            </a:endParaRPr>
          </a:p>
          <a:p>
            <a:pPr marL="174625" indent="-85725" algn="just"/>
            <a:r>
              <a:rPr lang="es-MX" sz="800" dirty="0">
                <a:latin typeface="Lucida Bright" panose="02040602050505020304" pitchFamily="18" charset="0"/>
              </a:rPr>
              <a:t>	3 minutos para o colaborador se dirigir até o cliente </a:t>
            </a:r>
            <a:r>
              <a:rPr lang="es-MX" sz="800" dirty="0" smtClean="0">
                <a:latin typeface="Lucida Bright" panose="02040602050505020304" pitchFamily="18" charset="0"/>
              </a:rPr>
              <a:t>+ 3 </a:t>
            </a:r>
            <a:r>
              <a:rPr lang="es-MX" sz="800" dirty="0">
                <a:latin typeface="Lucida Bright" panose="02040602050505020304" pitchFamily="18" charset="0"/>
              </a:rPr>
              <a:t>minutos para retirar o pedido e </a:t>
            </a:r>
            <a:r>
              <a:rPr lang="es-MX" sz="800" dirty="0" err="1">
                <a:latin typeface="Lucida Bright" panose="02040602050505020304" pitchFamily="18" charset="0"/>
              </a:rPr>
              <a:t>efetuar</a:t>
            </a:r>
            <a:r>
              <a:rPr lang="es-MX" sz="800" dirty="0">
                <a:latin typeface="Lucida Bright" panose="02040602050505020304" pitchFamily="18" charset="0"/>
              </a:rPr>
              <a:t> o pagamento dele + 12 minutos para preparar e entregar o </a:t>
            </a:r>
            <a:r>
              <a:rPr lang="es-MX" sz="800" dirty="0" err="1">
                <a:latin typeface="Lucida Bright" panose="02040602050505020304" pitchFamily="18" charset="0"/>
              </a:rPr>
              <a:t>produto</a:t>
            </a:r>
            <a:r>
              <a:rPr lang="es-MX" sz="800" dirty="0">
                <a:latin typeface="Lucida Bright" panose="02040602050505020304" pitchFamily="18" charset="0"/>
              </a:rPr>
              <a:t>). </a:t>
            </a:r>
          </a:p>
        </p:txBody>
      </p:sp>
      <p:cxnSp>
        <p:nvCxnSpPr>
          <p:cNvPr id="36" name="36 Conector recto de flecha"/>
          <p:cNvCxnSpPr/>
          <p:nvPr/>
        </p:nvCxnSpPr>
        <p:spPr>
          <a:xfrm flipH="1">
            <a:off x="1385647" y="2353318"/>
            <a:ext cx="1518" cy="334627"/>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43" name="171 Conector recto de flecha"/>
          <p:cNvCxnSpPr/>
          <p:nvPr/>
        </p:nvCxnSpPr>
        <p:spPr>
          <a:xfrm>
            <a:off x="7740352" y="4381255"/>
            <a:ext cx="0" cy="887924"/>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34" name="CaixaDeTexto 53"/>
          <p:cNvSpPr txBox="1"/>
          <p:nvPr/>
        </p:nvSpPr>
        <p:spPr>
          <a:xfrm>
            <a:off x="7305765" y="332237"/>
            <a:ext cx="1180131"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a:t>
            </a:r>
            <a:r>
              <a:rPr lang="pt-BR" sz="1300" b="1" dirty="0" smtClean="0"/>
              <a:t>1.5</a:t>
            </a:r>
            <a:endParaRPr lang="pt-BR" sz="1300" b="1" dirty="0"/>
          </a:p>
          <a:p>
            <a:r>
              <a:rPr lang="en-US" sz="1300" b="1" dirty="0" smtClean="0"/>
              <a:t>Agosto</a:t>
            </a:r>
            <a:r>
              <a:rPr lang="en-US" sz="1300" b="1" dirty="0" smtClean="0"/>
              <a:t>/2017</a:t>
            </a:r>
            <a:endParaRPr lang="pt-BR" sz="1300" b="1" dirty="0"/>
          </a:p>
        </p:txBody>
      </p:sp>
      <p:pic>
        <p:nvPicPr>
          <p:cNvPr id="35" name="Picture 34"/>
          <p:cNvPicPr>
            <a:picLocks noChangeAspect="1"/>
          </p:cNvPicPr>
          <p:nvPr/>
        </p:nvPicPr>
        <p:blipFill>
          <a:blip r:embed="rId7"/>
          <a:stretch>
            <a:fillRect/>
          </a:stretch>
        </p:blipFill>
        <p:spPr>
          <a:xfrm>
            <a:off x="1897519" y="1957403"/>
            <a:ext cx="1027051" cy="649428"/>
          </a:xfrm>
          <a:prstGeom prst="rect">
            <a:avLst/>
          </a:prstGeom>
        </p:spPr>
      </p:pic>
      <p:cxnSp>
        <p:nvCxnSpPr>
          <p:cNvPr id="44" name="Straight Arrow Connector 43"/>
          <p:cNvCxnSpPr/>
          <p:nvPr/>
        </p:nvCxnSpPr>
        <p:spPr>
          <a:xfrm flipV="1">
            <a:off x="1125087" y="2375188"/>
            <a:ext cx="666605" cy="5734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380" y="908720"/>
            <a:ext cx="1896168" cy="1169551"/>
          </a:xfrm>
          <a:prstGeom prst="rect">
            <a:avLst/>
          </a:prstGeom>
          <a:noFill/>
        </p:spPr>
        <p:txBody>
          <a:bodyPr wrap="square" rtlCol="0">
            <a:spAutoFit/>
          </a:bodyPr>
          <a:lstStyle/>
          <a:p>
            <a:pPr algn="just"/>
            <a:r>
              <a:rPr lang="en-US" sz="1000" dirty="0" smtClean="0"/>
              <a:t>O </a:t>
            </a:r>
            <a:r>
              <a:rPr lang="en-US" sz="1000" dirty="0" err="1" smtClean="0"/>
              <a:t>cliente</a:t>
            </a:r>
            <a:r>
              <a:rPr lang="en-US" sz="1000" dirty="0" smtClean="0"/>
              <a:t> que </a:t>
            </a:r>
            <a:r>
              <a:rPr lang="en-US" sz="1000" dirty="0" err="1" smtClean="0"/>
              <a:t>realizar</a:t>
            </a:r>
            <a:r>
              <a:rPr lang="en-US" sz="1000" dirty="0" smtClean="0"/>
              <a:t> o </a:t>
            </a:r>
            <a:r>
              <a:rPr lang="en-US" sz="1000" dirty="0" err="1" smtClean="0"/>
              <a:t>pagamento</a:t>
            </a:r>
            <a:r>
              <a:rPr lang="en-US" sz="1000" dirty="0" smtClean="0"/>
              <a:t> com </a:t>
            </a:r>
            <a:r>
              <a:rPr lang="en-US" sz="1000" dirty="0" err="1" smtClean="0"/>
              <a:t>este</a:t>
            </a:r>
            <a:r>
              <a:rPr lang="en-US" sz="1000" dirty="0" smtClean="0"/>
              <a:t> </a:t>
            </a:r>
            <a:r>
              <a:rPr lang="en-US" sz="1000" dirty="0" err="1" smtClean="0"/>
              <a:t>cartão</a:t>
            </a:r>
            <a:r>
              <a:rPr lang="en-US" sz="1000" dirty="0" smtClean="0"/>
              <a:t> (</a:t>
            </a:r>
            <a:r>
              <a:rPr lang="en-US" sz="1000" dirty="0" err="1" smtClean="0"/>
              <a:t>sem</a:t>
            </a:r>
            <a:r>
              <a:rPr lang="en-US" sz="1000" dirty="0" smtClean="0"/>
              <a:t> a </a:t>
            </a:r>
            <a:r>
              <a:rPr lang="en-US" sz="1000" dirty="0" err="1" smtClean="0"/>
              <a:t>descrição</a:t>
            </a:r>
            <a:r>
              <a:rPr lang="en-US" sz="1000" dirty="0" smtClean="0"/>
              <a:t> do </a:t>
            </a:r>
            <a:r>
              <a:rPr lang="en-US" sz="1000" dirty="0" err="1" smtClean="0"/>
              <a:t>nome</a:t>
            </a:r>
            <a:r>
              <a:rPr lang="en-US" sz="1000" dirty="0" smtClean="0"/>
              <a:t>), </a:t>
            </a:r>
            <a:r>
              <a:rPr lang="en-US" sz="1000" dirty="0" err="1" smtClean="0"/>
              <a:t>está</a:t>
            </a:r>
            <a:r>
              <a:rPr lang="en-US" sz="1000" dirty="0" smtClean="0"/>
              <a:t> </a:t>
            </a:r>
            <a:r>
              <a:rPr lang="en-US" sz="1000" dirty="0" err="1" smtClean="0"/>
              <a:t>autorizado</a:t>
            </a:r>
            <a:r>
              <a:rPr lang="en-US" sz="1000" dirty="0" smtClean="0"/>
              <a:t> a </a:t>
            </a:r>
            <a:r>
              <a:rPr lang="en-US" sz="1000" dirty="0" err="1" smtClean="0"/>
              <a:t>comprar</a:t>
            </a:r>
            <a:r>
              <a:rPr lang="en-US" sz="1000" dirty="0" smtClean="0"/>
              <a:t> Combo Santander </a:t>
            </a:r>
            <a:r>
              <a:rPr lang="en-US" sz="1000" dirty="0" err="1" smtClean="0"/>
              <a:t>mesmo</a:t>
            </a:r>
            <a:r>
              <a:rPr lang="en-US" sz="1000" dirty="0" smtClean="0"/>
              <a:t> </a:t>
            </a:r>
            <a:r>
              <a:rPr lang="en-US" sz="1000" dirty="0" err="1" smtClean="0"/>
              <a:t>sem</a:t>
            </a:r>
            <a:r>
              <a:rPr lang="en-US" sz="1000" dirty="0" smtClean="0"/>
              <a:t> o </a:t>
            </a:r>
            <a:r>
              <a:rPr lang="en-US" sz="1000" dirty="0" err="1" smtClean="0"/>
              <a:t>documento</a:t>
            </a:r>
            <a:r>
              <a:rPr lang="en-US" sz="1000" dirty="0" smtClean="0"/>
              <a:t> de </a:t>
            </a:r>
            <a:r>
              <a:rPr lang="en-US" sz="1000" dirty="0" err="1" smtClean="0"/>
              <a:t>identificação</a:t>
            </a:r>
            <a:r>
              <a:rPr lang="en-US" sz="1000" dirty="0" smtClean="0"/>
              <a:t>.</a:t>
            </a:r>
            <a:endParaRPr lang="pt-BR" sz="1000" dirty="0"/>
          </a:p>
        </p:txBody>
      </p:sp>
      <p:sp>
        <p:nvSpPr>
          <p:cNvPr id="46" name="Explosion 2 45"/>
          <p:cNvSpPr/>
          <p:nvPr/>
        </p:nvSpPr>
        <p:spPr>
          <a:xfrm rot="2725679">
            <a:off x="7140647" y="959930"/>
            <a:ext cx="914400" cy="914400"/>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TextBox 46"/>
          <p:cNvSpPr txBox="1"/>
          <p:nvPr/>
        </p:nvSpPr>
        <p:spPr>
          <a:xfrm>
            <a:off x="7219285" y="1226362"/>
            <a:ext cx="638316" cy="276999"/>
          </a:xfrm>
          <a:prstGeom prst="rect">
            <a:avLst/>
          </a:prstGeom>
          <a:noFill/>
        </p:spPr>
        <p:txBody>
          <a:bodyPr wrap="none" rtlCol="0">
            <a:spAutoFit/>
          </a:bodyPr>
          <a:lstStyle/>
          <a:p>
            <a:r>
              <a:rPr lang="en-US" sz="1200" b="1" dirty="0" smtClean="0">
                <a:solidFill>
                  <a:schemeClr val="bg1"/>
                </a:solidFill>
              </a:rPr>
              <a:t>NOVO</a:t>
            </a:r>
            <a:endParaRPr lang="pt-BR" sz="1200" b="1" dirty="0">
              <a:solidFill>
                <a:schemeClr val="bg1"/>
              </a:solidFill>
            </a:endParaRPr>
          </a:p>
        </p:txBody>
      </p:sp>
      <p:sp>
        <p:nvSpPr>
          <p:cNvPr id="48" name="Oval Callout 47"/>
          <p:cNvSpPr/>
          <p:nvPr/>
        </p:nvSpPr>
        <p:spPr>
          <a:xfrm>
            <a:off x="2206240" y="929094"/>
            <a:ext cx="5203930" cy="1008963"/>
          </a:xfrm>
          <a:prstGeom prst="wedgeEllipseCallout">
            <a:avLst>
              <a:gd name="adj1" fmla="val -29247"/>
              <a:gd name="adj2" fmla="val 12451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TextBox 48"/>
          <p:cNvSpPr txBox="1"/>
          <p:nvPr/>
        </p:nvSpPr>
        <p:spPr>
          <a:xfrm>
            <a:off x="2628024" y="1106363"/>
            <a:ext cx="4738855" cy="646331"/>
          </a:xfrm>
          <a:prstGeom prst="rect">
            <a:avLst/>
          </a:prstGeom>
          <a:noFill/>
        </p:spPr>
        <p:txBody>
          <a:bodyPr wrap="square" rtlCol="0">
            <a:spAutoFit/>
          </a:bodyPr>
          <a:lstStyle/>
          <a:p>
            <a:r>
              <a:rPr lang="en-US" sz="1200" dirty="0" smtClean="0"/>
              <a:t>No </a:t>
            </a:r>
            <a:r>
              <a:rPr lang="en-US" sz="1200" dirty="0" err="1" smtClean="0"/>
              <a:t>momento</a:t>
            </a:r>
            <a:r>
              <a:rPr lang="en-US" sz="1200" dirty="0" smtClean="0"/>
              <a:t> do </a:t>
            </a:r>
            <a:r>
              <a:rPr lang="en-US" sz="1200" dirty="0" err="1" smtClean="0"/>
              <a:t>cliente</a:t>
            </a:r>
            <a:r>
              <a:rPr lang="en-US" sz="1200" dirty="0" smtClean="0"/>
              <a:t> </a:t>
            </a:r>
            <a:r>
              <a:rPr lang="en-US" sz="1200" dirty="0" err="1" smtClean="0"/>
              <a:t>apresentar</a:t>
            </a:r>
            <a:r>
              <a:rPr lang="en-US" sz="1200" dirty="0" smtClean="0"/>
              <a:t> a forma de </a:t>
            </a:r>
            <a:r>
              <a:rPr lang="en-US" sz="1200" dirty="0" err="1" smtClean="0"/>
              <a:t>pagamento</a:t>
            </a:r>
            <a:r>
              <a:rPr lang="en-US" sz="1200" dirty="0" smtClean="0"/>
              <a:t> </a:t>
            </a:r>
            <a:r>
              <a:rPr lang="en-US" sz="1200" dirty="0" err="1" smtClean="0"/>
              <a:t>como</a:t>
            </a:r>
            <a:r>
              <a:rPr lang="en-US" sz="1200" dirty="0" smtClean="0"/>
              <a:t> </a:t>
            </a:r>
            <a:r>
              <a:rPr lang="en-US" sz="1200" dirty="0" err="1" smtClean="0"/>
              <a:t>sendo</a:t>
            </a:r>
            <a:r>
              <a:rPr lang="en-US" sz="1200" dirty="0" smtClean="0"/>
              <a:t> </a:t>
            </a:r>
            <a:r>
              <a:rPr lang="en-US" sz="1200" dirty="0" err="1" smtClean="0"/>
              <a:t>cartão</a:t>
            </a:r>
            <a:r>
              <a:rPr lang="en-US" sz="1200" dirty="0" smtClean="0"/>
              <a:t>, </a:t>
            </a:r>
            <a:r>
              <a:rPr lang="en-US" sz="1200" dirty="0" err="1" smtClean="0"/>
              <a:t>dizer</a:t>
            </a:r>
            <a:r>
              <a:rPr lang="en-US" sz="1200" dirty="0" smtClean="0"/>
              <a:t>: </a:t>
            </a:r>
            <a:r>
              <a:rPr lang="en-US" sz="1200" b="1" dirty="0" smtClean="0"/>
              <a:t>- </a:t>
            </a:r>
            <a:r>
              <a:rPr lang="en-US" sz="1200" b="1" dirty="0" err="1" smtClean="0"/>
              <a:t>Débito</a:t>
            </a:r>
            <a:r>
              <a:rPr lang="en-US" sz="1200" b="1" dirty="0" smtClean="0"/>
              <a:t>, </a:t>
            </a:r>
            <a:r>
              <a:rPr lang="en-US" sz="1200" b="1" dirty="0" err="1" smtClean="0"/>
              <a:t>sr</a:t>
            </a:r>
            <a:r>
              <a:rPr lang="en-US" sz="1200" b="1" dirty="0" smtClean="0"/>
              <a:t>(a)?</a:t>
            </a:r>
          </a:p>
          <a:p>
            <a:r>
              <a:rPr lang="en-US" sz="1200" dirty="0" err="1" smtClean="0"/>
              <a:t>Sempre</a:t>
            </a:r>
            <a:r>
              <a:rPr lang="en-US" sz="1200" dirty="0" smtClean="0"/>
              <a:t> </a:t>
            </a:r>
            <a:r>
              <a:rPr lang="en-US" sz="1200" dirty="0" err="1" smtClean="0"/>
              <a:t>induzir</a:t>
            </a:r>
            <a:r>
              <a:rPr lang="en-US" sz="1200" dirty="0" smtClean="0"/>
              <a:t> a </a:t>
            </a:r>
            <a:r>
              <a:rPr lang="en-US" sz="1200" dirty="0" err="1" smtClean="0"/>
              <a:t>venda</a:t>
            </a:r>
            <a:r>
              <a:rPr lang="en-US" sz="1200" dirty="0" smtClean="0"/>
              <a:t> com </a:t>
            </a:r>
            <a:r>
              <a:rPr lang="en-US" sz="1200" dirty="0" err="1" smtClean="0"/>
              <a:t>cartão</a:t>
            </a:r>
            <a:r>
              <a:rPr lang="en-US" sz="1200" dirty="0" smtClean="0"/>
              <a:t> </a:t>
            </a:r>
            <a:r>
              <a:rPr lang="en-US" sz="1200" dirty="0" err="1" smtClean="0"/>
              <a:t>por</a:t>
            </a:r>
            <a:r>
              <a:rPr lang="en-US" sz="1200" dirty="0" smtClean="0"/>
              <a:t> </a:t>
            </a:r>
            <a:r>
              <a:rPr lang="en-US" sz="1200" dirty="0" err="1" smtClean="0"/>
              <a:t>meio</a:t>
            </a:r>
            <a:r>
              <a:rPr lang="en-US" sz="1200" dirty="0" smtClean="0"/>
              <a:t> do </a:t>
            </a:r>
            <a:r>
              <a:rPr lang="en-US" sz="1200" dirty="0" err="1" smtClean="0"/>
              <a:t>débito</a:t>
            </a:r>
            <a:r>
              <a:rPr lang="en-US" sz="1200" dirty="0" smtClean="0"/>
              <a:t>.</a:t>
            </a:r>
            <a:endParaRPr lang="pt-BR" sz="1200" dirty="0"/>
          </a:p>
        </p:txBody>
      </p:sp>
    </p:spTree>
    <p:extLst>
      <p:ext uri="{BB962C8B-B14F-4D97-AF65-F5344CB8AC3E}">
        <p14:creationId xmlns:p14="http://schemas.microsoft.com/office/powerpoint/2010/main" val="3576430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MX" dirty="0" smtClean="0"/>
              <a:t>Técnicas de venda VIP</a:t>
            </a:r>
            <a:br>
              <a:rPr lang="es-MX" dirty="0" smtClean="0"/>
            </a:br>
            <a:r>
              <a:rPr lang="es-MX" sz="1200" dirty="0" smtClean="0"/>
              <a:t>BRA-GR-TV-VIP-00</a:t>
            </a:r>
            <a:br>
              <a:rPr lang="es-MX" sz="1200" dirty="0" smtClean="0"/>
            </a:br>
            <a:r>
              <a:rPr lang="es-MX" sz="1300" dirty="0" smtClean="0"/>
              <a:t>ENTREGA DO PEDIDO EM SALA</a:t>
            </a:r>
            <a:endParaRPr lang="es-MX" sz="1200" dirty="0"/>
          </a:p>
        </p:txBody>
      </p:sp>
      <p:cxnSp>
        <p:nvCxnSpPr>
          <p:cNvPr id="20" name="19 Conector recto de flecha"/>
          <p:cNvCxnSpPr>
            <a:stCxn id="36" idx="3"/>
            <a:endCxn id="41" idx="1"/>
          </p:cNvCxnSpPr>
          <p:nvPr/>
        </p:nvCxnSpPr>
        <p:spPr>
          <a:xfrm>
            <a:off x="6687235" y="1637753"/>
            <a:ext cx="450050" cy="0"/>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1" name="20 Conector recto de flecha"/>
          <p:cNvCxnSpPr>
            <a:stCxn id="55" idx="1"/>
            <a:endCxn id="61" idx="3"/>
          </p:cNvCxnSpPr>
          <p:nvPr/>
        </p:nvCxnSpPr>
        <p:spPr>
          <a:xfrm flipH="1">
            <a:off x="4123553" y="3354942"/>
            <a:ext cx="387275" cy="2130"/>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2" name="21 Conector recto de flecha"/>
          <p:cNvCxnSpPr>
            <a:stCxn id="28" idx="3"/>
            <a:endCxn id="36" idx="1"/>
          </p:cNvCxnSpPr>
          <p:nvPr/>
        </p:nvCxnSpPr>
        <p:spPr>
          <a:xfrm>
            <a:off x="2771800" y="1637753"/>
            <a:ext cx="421206" cy="0"/>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4" name="23 Conector recto de flecha"/>
          <p:cNvCxnSpPr>
            <a:stCxn id="48" idx="1"/>
            <a:endCxn id="55" idx="3"/>
          </p:cNvCxnSpPr>
          <p:nvPr/>
        </p:nvCxnSpPr>
        <p:spPr>
          <a:xfrm flipH="1">
            <a:off x="6598828" y="3354782"/>
            <a:ext cx="389740" cy="160"/>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27" name="26 Grupo"/>
          <p:cNvGrpSpPr/>
          <p:nvPr/>
        </p:nvGrpSpPr>
        <p:grpSpPr>
          <a:xfrm>
            <a:off x="843788" y="953725"/>
            <a:ext cx="1928012" cy="1368056"/>
            <a:chOff x="311284" y="1223755"/>
            <a:chExt cx="1928012" cy="1368056"/>
          </a:xfrm>
        </p:grpSpPr>
        <p:sp>
          <p:nvSpPr>
            <p:cNvPr id="28" name="3 Rectángulo redondeado"/>
            <p:cNvSpPr/>
            <p:nvPr/>
          </p:nvSpPr>
          <p:spPr>
            <a:xfrm>
              <a:off x="311284" y="1223755"/>
              <a:ext cx="1928012" cy="1368056"/>
            </a:xfrm>
            <a:prstGeom prst="roundRect">
              <a:avLst/>
            </a:prstGeom>
            <a:solidFill>
              <a:schemeClr val="bg1">
                <a:lumMod val="75000"/>
                <a:lumOff val="2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30" name="5 CuadroTexto"/>
            <p:cNvSpPr txBox="1"/>
            <p:nvPr/>
          </p:nvSpPr>
          <p:spPr>
            <a:xfrm>
              <a:off x="337634" y="2114854"/>
              <a:ext cx="1901662" cy="369332"/>
            </a:xfrm>
            <a:prstGeom prst="rect">
              <a:avLst/>
            </a:prstGeom>
            <a:noFill/>
          </p:spPr>
          <p:txBody>
            <a:bodyPr wrap="square" rtlCol="0">
              <a:spAutoFit/>
            </a:bodyPr>
            <a:lstStyle/>
            <a:p>
              <a:r>
                <a:rPr lang="es-MX" sz="900" dirty="0" smtClean="0">
                  <a:latin typeface="Lucida Bright" panose="02040602050505020304" pitchFamily="18" charset="0"/>
                </a:rPr>
                <a:t>Receber a comanda do Auxiliar da mesa de pedidos.</a:t>
              </a:r>
              <a:endParaRPr lang="es-MX" sz="900" dirty="0">
                <a:latin typeface="Lucida Bright" panose="02040602050505020304" pitchFamily="18" charset="0"/>
              </a:endParaRPr>
            </a:p>
          </p:txBody>
        </p:sp>
        <p:pic>
          <p:nvPicPr>
            <p:cNvPr id="31" name="0 Imagen"/>
            <p:cNvPicPr/>
            <p:nvPr/>
          </p:nvPicPr>
          <p:blipFill rotWithShape="1">
            <a:blip r:embed="rId2" cstate="email">
              <a:extLst>
                <a:ext uri="{28A0092B-C50C-407E-A947-70E740481C1C}">
                  <a14:useLocalDpi xmlns:a14="http://schemas.microsoft.com/office/drawing/2010/main"/>
                </a:ext>
              </a:extLst>
            </a:blip>
            <a:srcRect/>
            <a:stretch/>
          </p:blipFill>
          <p:spPr bwMode="auto">
            <a:xfrm>
              <a:off x="701571" y="1250758"/>
              <a:ext cx="1159112" cy="858541"/>
            </a:xfrm>
            <a:prstGeom prst="rect">
              <a:avLst/>
            </a:prstGeom>
            <a:ln>
              <a:noFill/>
            </a:ln>
            <a:extLst>
              <a:ext uri="{53640926-AAD7-44D8-BBD7-CCE9431645EC}">
                <a14:shadowObscured xmlns:a14="http://schemas.microsoft.com/office/drawing/2010/main"/>
              </a:ext>
            </a:extLst>
          </p:spPr>
        </p:pic>
      </p:grpSp>
      <p:grpSp>
        <p:nvGrpSpPr>
          <p:cNvPr id="32" name="31 Grupo"/>
          <p:cNvGrpSpPr/>
          <p:nvPr/>
        </p:nvGrpSpPr>
        <p:grpSpPr>
          <a:xfrm>
            <a:off x="3131840" y="953725"/>
            <a:ext cx="3555395" cy="1368056"/>
            <a:chOff x="2697022" y="1223755"/>
            <a:chExt cx="3555395" cy="1368056"/>
          </a:xfrm>
        </p:grpSpPr>
        <p:grpSp>
          <p:nvGrpSpPr>
            <p:cNvPr id="33" name="32 Grupo"/>
            <p:cNvGrpSpPr/>
            <p:nvPr/>
          </p:nvGrpSpPr>
          <p:grpSpPr>
            <a:xfrm>
              <a:off x="2758188" y="1223755"/>
              <a:ext cx="3494229" cy="1368056"/>
              <a:chOff x="4145007" y="1421637"/>
              <a:chExt cx="2541362" cy="1368056"/>
            </a:xfrm>
          </p:grpSpPr>
          <p:sp>
            <p:nvSpPr>
              <p:cNvPr id="36" name="35 Rectángulo redondeado"/>
              <p:cNvSpPr/>
              <p:nvPr/>
            </p:nvSpPr>
            <p:spPr>
              <a:xfrm>
                <a:off x="4145007" y="1421637"/>
                <a:ext cx="2541362" cy="1368056"/>
              </a:xfrm>
              <a:prstGeom prst="roundRect">
                <a:avLst/>
              </a:prstGeom>
              <a:solidFill>
                <a:schemeClr val="bg1">
                  <a:lumMod val="75000"/>
                  <a:lumOff val="2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38" name="37 CuadroTexto"/>
              <p:cNvSpPr txBox="1"/>
              <p:nvPr/>
            </p:nvSpPr>
            <p:spPr>
              <a:xfrm>
                <a:off x="4145007" y="1493255"/>
                <a:ext cx="1849719" cy="507831"/>
              </a:xfrm>
              <a:prstGeom prst="rect">
                <a:avLst/>
              </a:prstGeom>
              <a:noFill/>
            </p:spPr>
            <p:txBody>
              <a:bodyPr wrap="square" rtlCol="0">
                <a:spAutoFit/>
              </a:bodyPr>
              <a:lstStyle/>
              <a:p>
                <a:pPr algn="just"/>
                <a:r>
                  <a:rPr lang="es-MX" sz="900" dirty="0" smtClean="0">
                    <a:latin typeface="Lucida Bright" panose="02040602050505020304" pitchFamily="18" charset="0"/>
                  </a:rPr>
                  <a:t> Retirar os produtos na mesa de ordem</a:t>
                </a:r>
                <a:r>
                  <a:rPr lang="pt-BR" sz="900" dirty="0" smtClean="0">
                    <a:latin typeface="Lucida Bright" panose="02040602050505020304" pitchFamily="18" charset="0"/>
                  </a:rPr>
                  <a:t>, conforme o pedido do cliente na barra </a:t>
                </a:r>
                <a:r>
                  <a:rPr lang="es-MX" sz="900" dirty="0" smtClean="0">
                    <a:latin typeface="Lucida Bright" panose="02040602050505020304" pitchFamily="18" charset="0"/>
                  </a:rPr>
                  <a:t>de pedidos.</a:t>
                </a:r>
                <a:endParaRPr lang="es-MX" sz="900" dirty="0">
                  <a:latin typeface="Lucida Bright" panose="02040602050505020304" pitchFamily="18" charset="0"/>
                </a:endParaRPr>
              </a:p>
            </p:txBody>
          </p:sp>
        </p:grpSp>
        <p:sp>
          <p:nvSpPr>
            <p:cNvPr id="34" name="33 CuadroTexto"/>
            <p:cNvSpPr txBox="1"/>
            <p:nvPr/>
          </p:nvSpPr>
          <p:spPr>
            <a:xfrm>
              <a:off x="2697022" y="1826822"/>
              <a:ext cx="2745311" cy="584775"/>
            </a:xfrm>
            <a:prstGeom prst="rect">
              <a:avLst/>
            </a:prstGeom>
            <a:noFill/>
          </p:spPr>
          <p:txBody>
            <a:bodyPr wrap="square" rtlCol="0">
              <a:spAutoFit/>
            </a:bodyPr>
            <a:lstStyle/>
            <a:p>
              <a:pPr algn="just"/>
              <a:r>
                <a:rPr lang="es-MX" sz="800" dirty="0" smtClean="0">
                  <a:latin typeface="Lucida Bright" panose="02040602050505020304" pitchFamily="18" charset="0"/>
                </a:rPr>
                <a:t>Se os produtos da </a:t>
              </a:r>
              <a:r>
                <a:rPr lang="es-MX" sz="800" dirty="0">
                  <a:latin typeface="Lucida Bright" panose="02040602050505020304" pitchFamily="18" charset="0"/>
                </a:rPr>
                <a:t>B</a:t>
              </a:r>
              <a:r>
                <a:rPr lang="es-MX" sz="800" dirty="0" smtClean="0">
                  <a:latin typeface="Lucida Bright" panose="02040602050505020304" pitchFamily="18" charset="0"/>
                </a:rPr>
                <a:t>omboniere, Bar e Cozinha não estiverem prontos, entregar em </a:t>
              </a:r>
              <a:r>
                <a:rPr lang="es-MX" sz="800" dirty="0">
                  <a:latin typeface="Lucida Bright" panose="02040602050505020304" pitchFamily="18" charset="0"/>
                </a:rPr>
                <a:t>2</a:t>
              </a:r>
              <a:r>
                <a:rPr lang="es-MX" sz="800" dirty="0" smtClean="0">
                  <a:latin typeface="Lucida Bright" panose="02040602050505020304" pitchFamily="18" charset="0"/>
                </a:rPr>
                <a:t> tempos:  </a:t>
              </a:r>
            </a:p>
            <a:p>
              <a:pPr lvl="1" indent="-368300"/>
              <a:r>
                <a:rPr lang="es-MX" sz="800" dirty="0" smtClean="0">
                  <a:latin typeface="Lucida Bright" panose="02040602050505020304" pitchFamily="18" charset="0"/>
                </a:rPr>
                <a:t>1ª entrega: bebidas e produtos da Bomboniere.  </a:t>
              </a:r>
            </a:p>
            <a:p>
              <a:pPr lvl="1" indent="-368300"/>
              <a:r>
                <a:rPr lang="es-MX" sz="800" dirty="0" smtClean="0">
                  <a:latin typeface="Lucida Bright" panose="02040602050505020304" pitchFamily="18" charset="0"/>
                </a:rPr>
                <a:t>2ª entrega: bebidas e produtos do Bar e Cozinha.</a:t>
              </a:r>
            </a:p>
          </p:txBody>
        </p:sp>
        <p:pic>
          <p:nvPicPr>
            <p:cNvPr id="35" name="0 Imagen"/>
            <p:cNvPicPr/>
            <p:nvPr/>
          </p:nvPicPr>
          <p:blipFill rotWithShape="1">
            <a:blip r:embed="rId3" cstate="email">
              <a:extLst>
                <a:ext uri="{28A0092B-C50C-407E-A947-70E740481C1C}">
                  <a14:useLocalDpi xmlns:a14="http://schemas.microsoft.com/office/drawing/2010/main"/>
                </a:ext>
              </a:extLst>
            </a:blip>
            <a:srcRect/>
            <a:stretch/>
          </p:blipFill>
          <p:spPr bwMode="auto">
            <a:xfrm>
              <a:off x="5361318" y="1415598"/>
              <a:ext cx="848440" cy="987288"/>
            </a:xfrm>
            <a:prstGeom prst="rect">
              <a:avLst/>
            </a:prstGeom>
            <a:ln>
              <a:noFill/>
            </a:ln>
            <a:extLst>
              <a:ext uri="{53640926-AAD7-44D8-BBD7-CCE9431645EC}">
                <a14:shadowObscured xmlns:a14="http://schemas.microsoft.com/office/drawing/2010/main"/>
              </a:ext>
            </a:extLst>
          </p:spPr>
        </p:pic>
      </p:grpSp>
      <p:grpSp>
        <p:nvGrpSpPr>
          <p:cNvPr id="40" name="39 Grupo"/>
          <p:cNvGrpSpPr/>
          <p:nvPr/>
        </p:nvGrpSpPr>
        <p:grpSpPr>
          <a:xfrm>
            <a:off x="7137285" y="953725"/>
            <a:ext cx="1845205" cy="1368056"/>
            <a:chOff x="6972501" y="1223755"/>
            <a:chExt cx="1845205" cy="1368056"/>
          </a:xfrm>
        </p:grpSpPr>
        <p:sp>
          <p:nvSpPr>
            <p:cNvPr id="41" name="40 Rectángulo redondeado"/>
            <p:cNvSpPr/>
            <p:nvPr/>
          </p:nvSpPr>
          <p:spPr>
            <a:xfrm>
              <a:off x="6972501" y="1223755"/>
              <a:ext cx="1845205" cy="1368056"/>
            </a:xfrm>
            <a:prstGeom prst="roundRect">
              <a:avLst/>
            </a:prstGeom>
            <a:solidFill>
              <a:schemeClr val="bg1">
                <a:lumMod val="75000"/>
                <a:lumOff val="2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43" name="42 CuadroTexto"/>
            <p:cNvSpPr txBox="1"/>
            <p:nvPr/>
          </p:nvSpPr>
          <p:spPr>
            <a:xfrm>
              <a:off x="7622175" y="1358770"/>
              <a:ext cx="1053785" cy="1061829"/>
            </a:xfrm>
            <a:prstGeom prst="rect">
              <a:avLst/>
            </a:prstGeom>
            <a:noFill/>
          </p:spPr>
          <p:txBody>
            <a:bodyPr wrap="square" rtlCol="0">
              <a:spAutoFit/>
            </a:bodyPr>
            <a:lstStyle/>
            <a:p>
              <a:pPr algn="just"/>
              <a:r>
                <a:rPr lang="es-MX" sz="900" dirty="0" smtClean="0">
                  <a:latin typeface="Lucida Bright" panose="02040602050505020304" pitchFamily="18" charset="0"/>
                </a:rPr>
                <a:t>Verificar a localização do cliente: sala, fileira e poltrona) na comanda. Dirigir-se </a:t>
              </a:r>
              <a:r>
                <a:rPr lang="en-US" sz="900" dirty="0">
                  <a:latin typeface="Lucida Bright" panose="02040602050505020304" pitchFamily="18" charset="0"/>
                </a:rPr>
                <a:t>a</a:t>
              </a:r>
              <a:r>
                <a:rPr lang="es-MX" sz="900" dirty="0" smtClean="0">
                  <a:latin typeface="Lucida Bright" panose="02040602050505020304" pitchFamily="18" charset="0"/>
                </a:rPr>
                <a:t> ele.</a:t>
              </a:r>
              <a:endParaRPr lang="es-MX" sz="900" dirty="0">
                <a:latin typeface="Lucida Bright" panose="02040602050505020304" pitchFamily="18" charset="0"/>
              </a:endParaRPr>
            </a:p>
          </p:txBody>
        </p:sp>
        <p:pic>
          <p:nvPicPr>
            <p:cNvPr id="44" name="43 Imagen" descr="G:\DSC01243.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7048606" y="1313765"/>
              <a:ext cx="598970" cy="1192568"/>
            </a:xfrm>
            <a:prstGeom prst="rect">
              <a:avLst/>
            </a:prstGeom>
            <a:noFill/>
            <a:ln>
              <a:noFill/>
            </a:ln>
          </p:spPr>
        </p:pic>
      </p:grpSp>
      <p:grpSp>
        <p:nvGrpSpPr>
          <p:cNvPr id="45" name="44 Grupo"/>
          <p:cNvGrpSpPr/>
          <p:nvPr/>
        </p:nvGrpSpPr>
        <p:grpSpPr>
          <a:xfrm>
            <a:off x="6988568" y="2634782"/>
            <a:ext cx="1975920" cy="1440000"/>
            <a:chOff x="6841941" y="2997100"/>
            <a:chExt cx="1975920" cy="1440000"/>
          </a:xfrm>
        </p:grpSpPr>
        <p:grpSp>
          <p:nvGrpSpPr>
            <p:cNvPr id="46" name="45 Grupo"/>
            <p:cNvGrpSpPr/>
            <p:nvPr/>
          </p:nvGrpSpPr>
          <p:grpSpPr>
            <a:xfrm>
              <a:off x="6841941" y="2997100"/>
              <a:ext cx="1975920" cy="1440000"/>
              <a:chOff x="6809390" y="2557248"/>
              <a:chExt cx="1975920" cy="1440000"/>
            </a:xfrm>
          </p:grpSpPr>
          <p:sp>
            <p:nvSpPr>
              <p:cNvPr id="48" name="47 Rectángulo redondeado"/>
              <p:cNvSpPr/>
              <p:nvPr/>
            </p:nvSpPr>
            <p:spPr>
              <a:xfrm>
                <a:off x="6809390" y="2557248"/>
                <a:ext cx="1975920" cy="1440000"/>
              </a:xfrm>
              <a:prstGeom prst="roundRect">
                <a:avLst/>
              </a:prstGeom>
              <a:solidFill>
                <a:schemeClr val="bg1">
                  <a:lumMod val="75000"/>
                  <a:lumOff val="2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50" name="49 CuadroTexto"/>
              <p:cNvSpPr txBox="1"/>
              <p:nvPr/>
            </p:nvSpPr>
            <p:spPr>
              <a:xfrm>
                <a:off x="6825669" y="3570532"/>
                <a:ext cx="1934241" cy="369332"/>
              </a:xfrm>
              <a:prstGeom prst="rect">
                <a:avLst/>
              </a:prstGeom>
              <a:noFill/>
            </p:spPr>
            <p:txBody>
              <a:bodyPr wrap="square" rtlCol="0">
                <a:spAutoFit/>
              </a:bodyPr>
              <a:lstStyle/>
              <a:p>
                <a:r>
                  <a:rPr lang="es-MX" sz="900" dirty="0" smtClean="0">
                    <a:latin typeface="Lucida Bright" panose="02040602050505020304" pitchFamily="18" charset="0"/>
                  </a:rPr>
                  <a:t>Aproximar-se do cliente e ficar de joelho, em frente a ele.</a:t>
                </a:r>
                <a:endParaRPr lang="es-MX" sz="900" dirty="0">
                  <a:latin typeface="Lucida Bright" panose="02040602050505020304" pitchFamily="18" charset="0"/>
                </a:endParaRPr>
              </a:p>
            </p:txBody>
          </p:sp>
        </p:grpSp>
        <p:pic>
          <p:nvPicPr>
            <p:cNvPr id="47" name="46 Imagen" descr="C:\Users\Kenii\Documents\SAAG\Fotos M.O. Entrega\MO entregaarmado\clienteyagacharse.png"/>
            <p:cNvPicPr/>
            <p:nvPr/>
          </p:nvPicPr>
          <p:blipFill>
            <a:blip r:embed="rId5" cstate="email">
              <a:extLst>
                <a:ext uri="{28A0092B-C50C-407E-A947-70E740481C1C}">
                  <a14:useLocalDpi xmlns:a14="http://schemas.microsoft.com/office/drawing/2010/main"/>
                </a:ext>
              </a:extLst>
            </a:blip>
            <a:srcRect/>
            <a:stretch>
              <a:fillRect/>
            </a:stretch>
          </p:blipFill>
          <p:spPr bwMode="auto">
            <a:xfrm>
              <a:off x="7171702" y="3042105"/>
              <a:ext cx="1331124" cy="965838"/>
            </a:xfrm>
            <a:prstGeom prst="rect">
              <a:avLst/>
            </a:prstGeom>
            <a:noFill/>
            <a:ln>
              <a:noFill/>
            </a:ln>
          </p:spPr>
        </p:pic>
      </p:grpSp>
      <p:grpSp>
        <p:nvGrpSpPr>
          <p:cNvPr id="51" name="50 Grupo"/>
          <p:cNvGrpSpPr/>
          <p:nvPr/>
        </p:nvGrpSpPr>
        <p:grpSpPr>
          <a:xfrm>
            <a:off x="4510828" y="2602153"/>
            <a:ext cx="2088000" cy="1472789"/>
            <a:chOff x="4546105" y="2964311"/>
            <a:chExt cx="2088000" cy="1472789"/>
          </a:xfrm>
        </p:grpSpPr>
        <p:sp>
          <p:nvSpPr>
            <p:cNvPr id="55" name="54 Rectángulo redondeado"/>
            <p:cNvSpPr/>
            <p:nvPr/>
          </p:nvSpPr>
          <p:spPr>
            <a:xfrm>
              <a:off x="4546105" y="2997100"/>
              <a:ext cx="2088000" cy="1440000"/>
            </a:xfrm>
            <a:prstGeom prst="roundRect">
              <a:avLst/>
            </a:prstGeom>
            <a:solidFill>
              <a:schemeClr val="bg1">
                <a:lumMod val="75000"/>
                <a:lumOff val="2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pic>
          <p:nvPicPr>
            <p:cNvPr id="53" name="5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5493" y="2964311"/>
              <a:ext cx="933952" cy="724480"/>
            </a:xfrm>
            <a:prstGeom prst="rect">
              <a:avLst/>
            </a:prstGeom>
          </p:spPr>
        </p:pic>
        <p:sp>
          <p:nvSpPr>
            <p:cNvPr id="54" name="53 CuadroTexto"/>
            <p:cNvSpPr txBox="1"/>
            <p:nvPr/>
          </p:nvSpPr>
          <p:spPr>
            <a:xfrm>
              <a:off x="4600599" y="3647142"/>
              <a:ext cx="1980190" cy="784830"/>
            </a:xfrm>
            <a:prstGeom prst="rect">
              <a:avLst/>
            </a:prstGeom>
            <a:noFill/>
          </p:spPr>
          <p:txBody>
            <a:bodyPr wrap="square" rtlCol="0">
              <a:spAutoFit/>
            </a:bodyPr>
            <a:lstStyle/>
            <a:p>
              <a:pPr algn="just"/>
              <a:r>
                <a:rPr lang="es-ES" sz="900" dirty="0">
                  <a:latin typeface="Lucida Bright" panose="02040602050505020304" pitchFamily="18" charset="0"/>
                </a:rPr>
                <a:t>Dizer: </a:t>
              </a:r>
              <a:r>
                <a:rPr lang="es-ES" sz="900" b="1" dirty="0">
                  <a:latin typeface="Lucida Bright" panose="02040602050505020304" pitchFamily="18" charset="0"/>
                </a:rPr>
                <a:t>“Bom dia, tarde </a:t>
              </a:r>
              <a:r>
                <a:rPr lang="es-ES" sz="900" b="1" dirty="0" smtClean="0">
                  <a:latin typeface="Lucida Bright" panose="02040602050505020304" pitchFamily="18" charset="0"/>
                </a:rPr>
                <a:t>ou </a:t>
              </a:r>
              <a:r>
                <a:rPr lang="es-ES" sz="900" b="1" dirty="0">
                  <a:latin typeface="Lucida Bright" panose="02040602050505020304" pitchFamily="18" charset="0"/>
                </a:rPr>
                <a:t>noite</a:t>
              </a:r>
              <a:r>
                <a:rPr lang="es-ES" sz="900" b="1" dirty="0" smtClean="0">
                  <a:latin typeface="Lucida Bright" panose="02040602050505020304" pitchFamily="18" charset="0"/>
                </a:rPr>
                <a:t>. Confirma o seu pedido (mencionar os produtos conforme  descrito no pedido) Sr(a)?</a:t>
              </a:r>
              <a:endParaRPr lang="es-ES" sz="900" dirty="0">
                <a:latin typeface="Lucida Bright" panose="02040602050505020304" pitchFamily="18" charset="0"/>
              </a:endParaRPr>
            </a:p>
          </p:txBody>
        </p:sp>
      </p:grpSp>
      <p:grpSp>
        <p:nvGrpSpPr>
          <p:cNvPr id="57" name="56 Grupo"/>
          <p:cNvGrpSpPr/>
          <p:nvPr/>
        </p:nvGrpSpPr>
        <p:grpSpPr>
          <a:xfrm>
            <a:off x="2281471" y="2637072"/>
            <a:ext cx="1842082" cy="1510267"/>
            <a:chOff x="2533228" y="2997100"/>
            <a:chExt cx="1842082" cy="1510267"/>
          </a:xfrm>
        </p:grpSpPr>
        <p:sp>
          <p:nvSpPr>
            <p:cNvPr id="61" name="60 Rectángulo redondeado"/>
            <p:cNvSpPr/>
            <p:nvPr/>
          </p:nvSpPr>
          <p:spPr>
            <a:xfrm>
              <a:off x="2533228" y="2997100"/>
              <a:ext cx="1842082" cy="1440000"/>
            </a:xfrm>
            <a:prstGeom prst="roundRect">
              <a:avLst/>
            </a:prstGeom>
            <a:solidFill>
              <a:schemeClr val="bg1">
                <a:lumMod val="75000"/>
                <a:lumOff val="2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59" name="58 CuadroTexto"/>
            <p:cNvSpPr txBox="1"/>
            <p:nvPr/>
          </p:nvSpPr>
          <p:spPr>
            <a:xfrm>
              <a:off x="2554010" y="3861036"/>
              <a:ext cx="1821300" cy="646331"/>
            </a:xfrm>
            <a:prstGeom prst="rect">
              <a:avLst/>
            </a:prstGeom>
            <a:noFill/>
          </p:spPr>
          <p:txBody>
            <a:bodyPr wrap="square" rtlCol="0">
              <a:spAutoFit/>
            </a:bodyPr>
            <a:lstStyle/>
            <a:p>
              <a:r>
                <a:rPr lang="es-MX" sz="900" dirty="0">
                  <a:latin typeface="Lucida Bright" panose="02040602050505020304" pitchFamily="18" charset="0"/>
                </a:rPr>
                <a:t>Dizer: </a:t>
              </a:r>
              <a:r>
                <a:rPr lang="es-MX" sz="900" b="1" dirty="0">
                  <a:latin typeface="Lucida Bright" panose="02040602050505020304" pitchFamily="18" charset="0"/>
                </a:rPr>
                <a:t>“Sr(a) seu pedido está completo</a:t>
              </a:r>
              <a:r>
                <a:rPr lang="es-MX" sz="900" b="1" dirty="0" smtClean="0">
                  <a:latin typeface="Lucida Bright" panose="02040602050505020304" pitchFamily="18" charset="0"/>
                </a:rPr>
                <a:t>?” </a:t>
              </a:r>
              <a:r>
                <a:rPr lang="es-MX" sz="900" dirty="0">
                  <a:latin typeface="Lucida Bright" panose="02040602050505020304" pitchFamily="18" charset="0"/>
                </a:rPr>
                <a:t>e colocar os produtos sobre a mesa.</a:t>
              </a:r>
            </a:p>
            <a:p>
              <a:endParaRPr lang="es-MX" sz="900" dirty="0">
                <a:latin typeface="Lucida Bright" panose="02040602050505020304" pitchFamily="18" charset="0"/>
              </a:endParaRPr>
            </a:p>
          </p:txBody>
        </p:sp>
      </p:grpSp>
      <p:grpSp>
        <p:nvGrpSpPr>
          <p:cNvPr id="63" name="62 Grupo"/>
          <p:cNvGrpSpPr/>
          <p:nvPr/>
        </p:nvGrpSpPr>
        <p:grpSpPr>
          <a:xfrm>
            <a:off x="2051720" y="4525509"/>
            <a:ext cx="2088000" cy="1608833"/>
            <a:chOff x="377224" y="4833299"/>
            <a:chExt cx="2088000" cy="1608833"/>
          </a:xfrm>
        </p:grpSpPr>
        <p:sp>
          <p:nvSpPr>
            <p:cNvPr id="67" name="66 Rectángulo redondeado"/>
            <p:cNvSpPr/>
            <p:nvPr/>
          </p:nvSpPr>
          <p:spPr>
            <a:xfrm>
              <a:off x="377224" y="4833299"/>
              <a:ext cx="2088000" cy="1608833"/>
            </a:xfrm>
            <a:prstGeom prst="roundRect">
              <a:avLst/>
            </a:prstGeom>
            <a:solidFill>
              <a:schemeClr val="bg1">
                <a:lumMod val="75000"/>
                <a:lumOff val="2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65" name="64 CuadroTexto"/>
            <p:cNvSpPr txBox="1"/>
            <p:nvPr/>
          </p:nvSpPr>
          <p:spPr>
            <a:xfrm>
              <a:off x="453672" y="5895187"/>
              <a:ext cx="1890901" cy="369332"/>
            </a:xfrm>
            <a:prstGeom prst="rect">
              <a:avLst/>
            </a:prstGeom>
            <a:noFill/>
          </p:spPr>
          <p:txBody>
            <a:bodyPr wrap="square" rtlCol="0">
              <a:spAutoFit/>
            </a:bodyPr>
            <a:lstStyle/>
            <a:p>
              <a:pPr algn="just"/>
              <a:r>
                <a:rPr lang="es-MX" sz="900" dirty="0" smtClean="0">
                  <a:latin typeface="Lucida Bright" panose="02040602050505020304" pitchFamily="18" charset="0"/>
                </a:rPr>
                <a:t>Despedir-se do cliente, dizendo : “</a:t>
              </a:r>
              <a:r>
                <a:rPr lang="es-MX" sz="900" dirty="0" err="1" smtClean="0">
                  <a:latin typeface="Lucida Bright" panose="02040602050505020304" pitchFamily="18" charset="0"/>
                </a:rPr>
                <a:t>Obrigada</a:t>
              </a:r>
              <a:r>
                <a:rPr lang="es-MX" sz="900" dirty="0" smtClean="0">
                  <a:latin typeface="Lucida Bright" panose="02040602050505020304" pitchFamily="18" charset="0"/>
                </a:rPr>
                <a:t> e </a:t>
              </a:r>
              <a:r>
                <a:rPr lang="es-MX" sz="900" dirty="0" err="1" smtClean="0">
                  <a:latin typeface="Lucida Bright" panose="02040602050505020304" pitchFamily="18" charset="0"/>
                </a:rPr>
                <a:t>Divirta</a:t>
              </a:r>
              <a:r>
                <a:rPr lang="es-MX" sz="900" dirty="0" smtClean="0">
                  <a:latin typeface="Lucida Bright" panose="02040602050505020304" pitchFamily="18" charset="0"/>
                </a:rPr>
                <a:t>-se</a:t>
              </a:r>
              <a:r>
                <a:rPr lang="es-ES" sz="900" b="1" dirty="0" smtClean="0">
                  <a:latin typeface="Lucida Bright" panose="02040602050505020304" pitchFamily="18" charset="0"/>
                </a:rPr>
                <a:t>”.</a:t>
              </a:r>
              <a:endParaRPr lang="es-MX" sz="900" dirty="0">
                <a:latin typeface="Lucida Bright" panose="02040602050505020304" pitchFamily="18" charset="0"/>
              </a:endParaRPr>
            </a:p>
          </p:txBody>
        </p:sp>
        <p:pic>
          <p:nvPicPr>
            <p:cNvPr id="66" name="65 Imagen" descr="C:\Users\SAAG\Documents\Fotos MO entrega\confirmar entrega sala.png"/>
            <p:cNvPicPr/>
            <p:nvPr/>
          </p:nvPicPr>
          <p:blipFill>
            <a:blip r:embed="rId7" cstate="email">
              <a:extLst>
                <a:ext uri="{28A0092B-C50C-407E-A947-70E740481C1C}">
                  <a14:useLocalDpi xmlns:a14="http://schemas.microsoft.com/office/drawing/2010/main"/>
                </a:ext>
              </a:extLst>
            </a:blip>
            <a:srcRect/>
            <a:stretch>
              <a:fillRect/>
            </a:stretch>
          </p:blipFill>
          <p:spPr bwMode="auto">
            <a:xfrm>
              <a:off x="784289" y="5044720"/>
              <a:ext cx="1248887" cy="823383"/>
            </a:xfrm>
            <a:prstGeom prst="rect">
              <a:avLst/>
            </a:prstGeom>
            <a:noFill/>
            <a:ln>
              <a:noFill/>
            </a:ln>
          </p:spPr>
        </p:pic>
      </p:grpSp>
      <p:sp>
        <p:nvSpPr>
          <p:cNvPr id="108" name="Conector 29"/>
          <p:cNvSpPr/>
          <p:nvPr/>
        </p:nvSpPr>
        <p:spPr>
          <a:xfrm>
            <a:off x="161510" y="1408832"/>
            <a:ext cx="457200" cy="457200"/>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cxnSp>
        <p:nvCxnSpPr>
          <p:cNvPr id="109" name="108 Conector recto de flecha"/>
          <p:cNvCxnSpPr>
            <a:stCxn id="108" idx="6"/>
            <a:endCxn id="28" idx="1"/>
          </p:cNvCxnSpPr>
          <p:nvPr/>
        </p:nvCxnSpPr>
        <p:spPr>
          <a:xfrm>
            <a:off x="618710" y="1637432"/>
            <a:ext cx="225078" cy="321"/>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13" name="Conector 2"/>
          <p:cNvSpPr/>
          <p:nvPr/>
        </p:nvSpPr>
        <p:spPr>
          <a:xfrm>
            <a:off x="4553766" y="5079194"/>
            <a:ext cx="457200" cy="457200"/>
          </a:xfrm>
          <a:prstGeom prst="flowChartConnector">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cxnSp>
        <p:nvCxnSpPr>
          <p:cNvPr id="56" name="171 Conector recto de flecha"/>
          <p:cNvCxnSpPr/>
          <p:nvPr/>
        </p:nvCxnSpPr>
        <p:spPr>
          <a:xfrm>
            <a:off x="8028384" y="2341065"/>
            <a:ext cx="0" cy="295847"/>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8" name="171 Conector recto de flecha"/>
          <p:cNvCxnSpPr/>
          <p:nvPr/>
        </p:nvCxnSpPr>
        <p:spPr>
          <a:xfrm>
            <a:off x="3131840" y="4077072"/>
            <a:ext cx="0" cy="432048"/>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9" name="21 Conector recto de flecha"/>
          <p:cNvCxnSpPr/>
          <p:nvPr/>
        </p:nvCxnSpPr>
        <p:spPr>
          <a:xfrm>
            <a:off x="4116589" y="5329926"/>
            <a:ext cx="421206" cy="0"/>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72" name="95 Rectángulo"/>
          <p:cNvSpPr/>
          <p:nvPr/>
        </p:nvSpPr>
        <p:spPr>
          <a:xfrm>
            <a:off x="143509" y="6438528"/>
            <a:ext cx="9181019" cy="230832"/>
          </a:xfrm>
          <a:prstGeom prst="rect">
            <a:avLst/>
          </a:prstGeom>
        </p:spPr>
        <p:txBody>
          <a:bodyPr wrap="square">
            <a:spAutoFit/>
          </a:bodyPr>
          <a:lstStyle/>
          <a:p>
            <a:pPr marL="88900"/>
            <a:r>
              <a:rPr lang="es-MX" sz="900" dirty="0" smtClean="0">
                <a:latin typeface="Lucida Bright" panose="02040602050505020304" pitchFamily="18" charset="0"/>
              </a:rPr>
              <a:t>* É </a:t>
            </a:r>
            <a:r>
              <a:rPr lang="es-MX" sz="900" dirty="0">
                <a:latin typeface="Lucida Bright" panose="02040602050505020304" pitchFamily="18" charset="0"/>
              </a:rPr>
              <a:t>necessário que os </a:t>
            </a:r>
            <a:r>
              <a:rPr lang="es-MX" sz="900" dirty="0" smtClean="0">
                <a:latin typeface="Lucida Bright" panose="02040602050505020304" pitchFamily="18" charset="0"/>
              </a:rPr>
              <a:t>corredores </a:t>
            </a:r>
            <a:r>
              <a:rPr lang="es-MX" sz="900" dirty="0">
                <a:latin typeface="Lucida Bright" panose="02040602050505020304" pitchFamily="18" charset="0"/>
              </a:rPr>
              <a:t>sejam discretos ao falar </a:t>
            </a:r>
            <a:r>
              <a:rPr lang="es-MX" sz="900" dirty="0" smtClean="0">
                <a:latin typeface="Lucida Bright" panose="02040602050505020304" pitchFamily="18" charset="0"/>
              </a:rPr>
              <a:t>e ao </a:t>
            </a:r>
            <a:r>
              <a:rPr lang="es-MX" sz="900" dirty="0">
                <a:latin typeface="Lucida Bright" panose="02040602050505020304" pitchFamily="18" charset="0"/>
              </a:rPr>
              <a:t>deslocar-se .</a:t>
            </a:r>
          </a:p>
        </p:txBody>
      </p:sp>
      <p:grpSp>
        <p:nvGrpSpPr>
          <p:cNvPr id="52" name="Grupo 51"/>
          <p:cNvGrpSpPr/>
          <p:nvPr/>
        </p:nvGrpSpPr>
        <p:grpSpPr>
          <a:xfrm>
            <a:off x="2526721" y="2729490"/>
            <a:ext cx="1260809" cy="722100"/>
            <a:chOff x="574162" y="4642763"/>
            <a:chExt cx="1260809" cy="722100"/>
          </a:xfrm>
        </p:grpSpPr>
        <p:pic>
          <p:nvPicPr>
            <p:cNvPr id="58" name="7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162" y="4642763"/>
              <a:ext cx="1260809" cy="722100"/>
            </a:xfrm>
            <a:prstGeom prst="rect">
              <a:avLst/>
            </a:prstGeom>
          </p:spPr>
        </p:pic>
        <p:pic>
          <p:nvPicPr>
            <p:cNvPr id="62" name="7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425519">
              <a:off x="1152940" y="4710470"/>
              <a:ext cx="124988" cy="132340"/>
            </a:xfrm>
            <a:prstGeom prst="rect">
              <a:avLst/>
            </a:prstGeom>
          </p:spPr>
        </p:pic>
      </p:grpSp>
      <p:sp>
        <p:nvSpPr>
          <p:cNvPr id="60" name="CaixaDeTexto 53"/>
          <p:cNvSpPr txBox="1"/>
          <p:nvPr/>
        </p:nvSpPr>
        <p:spPr>
          <a:xfrm>
            <a:off x="7305765" y="332237"/>
            <a:ext cx="1180131"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a:t>
            </a:r>
            <a:r>
              <a:rPr lang="pt-BR" sz="1300" b="1" dirty="0" smtClean="0"/>
              <a:t>1.3</a:t>
            </a:r>
            <a:endParaRPr lang="pt-BR" sz="1300" b="1" dirty="0"/>
          </a:p>
          <a:p>
            <a:r>
              <a:rPr lang="en-US" sz="1300" b="1" dirty="0" smtClean="0"/>
              <a:t>Agosto/2015</a:t>
            </a:r>
            <a:endParaRPr lang="pt-BR" sz="1300" b="1" dirty="0"/>
          </a:p>
        </p:txBody>
      </p:sp>
    </p:spTree>
    <p:extLst>
      <p:ext uri="{BB962C8B-B14F-4D97-AF65-F5344CB8AC3E}">
        <p14:creationId xmlns:p14="http://schemas.microsoft.com/office/powerpoint/2010/main" val="3808716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27" y="23712"/>
            <a:ext cx="8661229" cy="6501632"/>
          </a:xfrm>
          <a:prstGeom prst="rect">
            <a:avLst/>
          </a:prstGeom>
        </p:spPr>
      </p:pic>
      <p:sp>
        <p:nvSpPr>
          <p:cNvPr id="4" name="Rectangle 3"/>
          <p:cNvSpPr/>
          <p:nvPr/>
        </p:nvSpPr>
        <p:spPr>
          <a:xfrm>
            <a:off x="179512" y="230545"/>
            <a:ext cx="8568952" cy="6627455"/>
          </a:xfrm>
          <a:prstGeom prst="rect">
            <a:avLst/>
          </a:prstGeom>
        </p:spPr>
        <p:txBody>
          <a:bodyPr wrap="square">
            <a:spAutoFit/>
          </a:bodyPr>
          <a:lstStyle/>
          <a:p>
            <a:pPr algn="just">
              <a:spcAft>
                <a:spcPts val="1000"/>
              </a:spcAft>
            </a:pPr>
            <a:r>
              <a:rPr lang="en-US" sz="1700" b="1" dirty="0">
                <a:latin typeface="Times New Roman" panose="02020603050405020304" pitchFamily="18" charset="0"/>
                <a:ea typeface="Calibri" panose="020F0502020204030204" pitchFamily="34" charset="0"/>
                <a:cs typeface="Times New Roman" panose="02020603050405020304" pitchFamily="18" charset="0"/>
              </a:rPr>
              <a:t>Confidentiality Clause </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US" sz="1700" dirty="0">
                <a:latin typeface="Times New Roman" panose="02020603050405020304" pitchFamily="18" charset="0"/>
                <a:ea typeface="Calibri" panose="020F0502020204030204" pitchFamily="34" charset="0"/>
                <a:cs typeface="Times New Roman" panose="02020603050405020304" pitchFamily="18" charset="0"/>
              </a:rPr>
              <a:t>This document and its attachments contain strategic business information, trade secrets and in general the know-how of Carbondale, S.L. Co., (“</a:t>
            </a:r>
            <a:r>
              <a:rPr lang="en-US" sz="1700" dirty="0" err="1">
                <a:latin typeface="Times New Roman" panose="02020603050405020304" pitchFamily="18" charset="0"/>
                <a:ea typeface="Calibri" panose="020F0502020204030204" pitchFamily="34" charset="0"/>
                <a:cs typeface="Times New Roman" panose="02020603050405020304" pitchFamily="18" charset="0"/>
              </a:rPr>
              <a:t>Scanton</a:t>
            </a:r>
            <a:r>
              <a:rPr lang="en-US" sz="1700" dirty="0">
                <a:latin typeface="Times New Roman" panose="02020603050405020304" pitchFamily="18" charset="0"/>
                <a:ea typeface="Calibri" panose="020F0502020204030204" pitchFamily="34" charset="0"/>
                <a:cs typeface="Times New Roman" panose="02020603050405020304" pitchFamily="18" charset="0"/>
              </a:rPr>
              <a:t> US” or “Carbondale”), and its group, derived from commercial experience and research and development programs, which has been compiled for exclusive use by the groups’ affiliates (and, particularly, by certain of their employees and senior staff), with the goal of securing and expanding the group’s long term profitability and return. The content of this document and its attachments is, therefore, strictly confidential to the recipient/s, and for their exclusive use only.</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GB" sz="1700" dirty="0">
                <a:latin typeface="Times New Roman" panose="02020603050405020304" pitchFamily="18" charset="0"/>
                <a:ea typeface="Calibri" panose="020F0502020204030204" pitchFamily="34" charset="0"/>
                <a:cs typeface="Times New Roman" panose="02020603050405020304" pitchFamily="18" charset="0"/>
              </a:rPr>
              <a:t>In this document and its attachments, “</a:t>
            </a:r>
            <a:r>
              <a:rPr lang="en-GB" sz="1700" b="1" dirty="0">
                <a:latin typeface="Times New Roman" panose="02020603050405020304" pitchFamily="18" charset="0"/>
                <a:ea typeface="Calibri" panose="020F0502020204030204" pitchFamily="34" charset="0"/>
                <a:cs typeface="Times New Roman" panose="02020603050405020304" pitchFamily="18" charset="0"/>
              </a:rPr>
              <a:t>Confidential Information</a:t>
            </a:r>
            <a:r>
              <a:rPr lang="en-GB" sz="1700" dirty="0">
                <a:latin typeface="Times New Roman" panose="02020603050405020304" pitchFamily="18" charset="0"/>
                <a:ea typeface="Calibri" panose="020F0502020204030204" pitchFamily="34" charset="0"/>
                <a:cs typeface="Times New Roman" panose="02020603050405020304" pitchFamily="18" charset="0"/>
              </a:rPr>
              <a:t>” shall mean any document or information (containing economic, financial, technical, commercial, strategic or any other kind of information) that is by any means provided (orally, in written form or recorded in any kind of support) and at any time, whether prior or subsequent to the date of this document or its attachments, and that is not otherwise publicly available, relating to Carbondale, any company within its group or any related party of the foregoing, </a:t>
            </a:r>
            <a:r>
              <a:rPr lang="en-US" sz="1700" dirty="0">
                <a:latin typeface="Times New Roman" panose="02020603050405020304" pitchFamily="18" charset="0"/>
                <a:ea typeface="Calibri" panose="020F0502020204030204" pitchFamily="34" charset="0"/>
                <a:cs typeface="Times New Roman" panose="02020603050405020304" pitchFamily="18" charset="0"/>
              </a:rPr>
              <a:t>including, but not limited to, scientific technical or architectonical information; information relative to the current or proposed business, commercial experiences, sales, and marketing plans, including, but not limited to, financial information, contractual terms or customer lists and data; drawings, designs, samples, computer programs and software devices; costs and pricing information; and identification of personnel or other possible resources for possible use in the business</a:t>
            </a:r>
            <a:r>
              <a:rPr lang="en-GB" sz="1700" dirty="0">
                <a:latin typeface="Times New Roman" panose="02020603050405020304" pitchFamily="18" charset="0"/>
                <a:ea typeface="Calibri" panose="020F0502020204030204" pitchFamily="34" charset="0"/>
                <a:cs typeface="Times New Roman" panose="02020603050405020304" pitchFamily="18" charset="0"/>
              </a:rPr>
              <a:t>.  In particular, any document and information: (</a:t>
            </a:r>
            <a:r>
              <a:rPr lang="en-GB" sz="1700" dirty="0" err="1">
                <a:latin typeface="Times New Roman" panose="02020603050405020304" pitchFamily="18" charset="0"/>
                <a:ea typeface="Calibri" panose="020F0502020204030204" pitchFamily="34" charset="0"/>
                <a:cs typeface="Times New Roman" panose="02020603050405020304" pitchFamily="18" charset="0"/>
              </a:rPr>
              <a:t>i</a:t>
            </a:r>
            <a:r>
              <a:rPr lang="en-GB" sz="1700" dirty="0">
                <a:latin typeface="Times New Roman" panose="02020603050405020304" pitchFamily="18" charset="0"/>
                <a:ea typeface="Calibri" panose="020F0502020204030204" pitchFamily="34" charset="0"/>
                <a:cs typeface="Times New Roman" panose="02020603050405020304" pitchFamily="18" charset="0"/>
              </a:rPr>
              <a:t>) marked as confidential or similar; (ii) identified by Carbondale or its personnel, whether in writing or orally, as Confidential Information; (iii) that has a commercial value; (iv) that is not generally available in the market or industry; or (v) which, in view of its nature or the circumstances in which it is disclosed, must, in good faith, be treated as confidential, shall be considered Confidential Information</a:t>
            </a:r>
            <a:r>
              <a:rPr lang="en-GB" sz="1700" dirty="0" smtClean="0">
                <a:latin typeface="Times New Roman" panose="02020603050405020304" pitchFamily="18" charset="0"/>
                <a:ea typeface="Calibri" panose="020F0502020204030204" pitchFamily="34" charset="0"/>
                <a:cs typeface="Times New Roman" panose="02020603050405020304" pitchFamily="18" charset="0"/>
              </a:rPr>
              <a:t>.</a:t>
            </a:r>
            <a:endParaRPr lang="pt-BR"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5465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dirty="0" smtClean="0"/>
              <a:t>Técnicas de venda VIP</a:t>
            </a:r>
            <a:br>
              <a:rPr lang="es-MX" dirty="0" smtClean="0"/>
            </a:br>
            <a:r>
              <a:rPr lang="es-MX" sz="1400" dirty="0" smtClean="0"/>
              <a:t>APOIO DE MAXIMIZAÇÃO BOMBONIERE</a:t>
            </a:r>
            <a:endParaRPr lang="es-MX" sz="1200" dirty="0"/>
          </a:p>
        </p:txBody>
      </p:sp>
      <p:grpSp>
        <p:nvGrpSpPr>
          <p:cNvPr id="19" name="18 Grupo"/>
          <p:cNvGrpSpPr/>
          <p:nvPr/>
        </p:nvGrpSpPr>
        <p:grpSpPr>
          <a:xfrm>
            <a:off x="312133" y="1065503"/>
            <a:ext cx="2664000" cy="5488089"/>
            <a:chOff x="431538" y="1001251"/>
            <a:chExt cx="2664000" cy="5488089"/>
          </a:xfrm>
        </p:grpSpPr>
        <p:sp>
          <p:nvSpPr>
            <p:cNvPr id="20" name="19 Rectángulo redondeado"/>
            <p:cNvSpPr/>
            <p:nvPr/>
          </p:nvSpPr>
          <p:spPr>
            <a:xfrm>
              <a:off x="431538" y="1001251"/>
              <a:ext cx="2664000" cy="548808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latin typeface="Lucida Bright" panose="02040602050505020304" pitchFamily="18" charset="0"/>
              </a:endParaRPr>
            </a:p>
          </p:txBody>
        </p:sp>
        <p:sp>
          <p:nvSpPr>
            <p:cNvPr id="21" name="20 CuadroTexto"/>
            <p:cNvSpPr txBox="1"/>
            <p:nvPr/>
          </p:nvSpPr>
          <p:spPr>
            <a:xfrm>
              <a:off x="1092805" y="4751165"/>
              <a:ext cx="1080120" cy="430887"/>
            </a:xfrm>
            <a:prstGeom prst="rect">
              <a:avLst/>
            </a:prstGeom>
            <a:noFill/>
          </p:spPr>
          <p:txBody>
            <a:bodyPr wrap="square" rtlCol="0">
              <a:spAutoFit/>
            </a:bodyPr>
            <a:lstStyle/>
            <a:p>
              <a:pPr algn="ctr"/>
              <a:r>
                <a:rPr lang="es-MX" sz="1100" dirty="0" smtClean="0">
                  <a:latin typeface="Lucida Bright" panose="02040602050505020304" pitchFamily="18" charset="0"/>
                </a:rPr>
                <a:t>Por R$X mais</a:t>
              </a:r>
            </a:p>
          </p:txBody>
        </p:sp>
        <p:sp>
          <p:nvSpPr>
            <p:cNvPr id="22" name="21 Rectángulo"/>
            <p:cNvSpPr/>
            <p:nvPr/>
          </p:nvSpPr>
          <p:spPr>
            <a:xfrm>
              <a:off x="789968" y="3744035"/>
              <a:ext cx="195532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smtClean="0">
                  <a:solidFill>
                    <a:srgbClr val="E3A72B"/>
                  </a:solidFill>
                  <a:latin typeface="Lucida Bright" panose="02040602050505020304" pitchFamily="18" charset="0"/>
                </a:rPr>
                <a:t>Exemplos</a:t>
              </a:r>
              <a:endParaRPr lang="es-MX" sz="1100" b="1" dirty="0">
                <a:solidFill>
                  <a:srgbClr val="E3A72B"/>
                </a:solidFill>
                <a:latin typeface="Lucida Bright" panose="02040602050505020304" pitchFamily="18" charset="0"/>
              </a:endParaRPr>
            </a:p>
          </p:txBody>
        </p:sp>
        <p:sp>
          <p:nvSpPr>
            <p:cNvPr id="23" name="22 CuadroTexto"/>
            <p:cNvSpPr txBox="1"/>
            <p:nvPr/>
          </p:nvSpPr>
          <p:spPr>
            <a:xfrm>
              <a:off x="1125110" y="5814265"/>
              <a:ext cx="1080120" cy="430887"/>
            </a:xfrm>
            <a:prstGeom prst="rect">
              <a:avLst/>
            </a:prstGeom>
            <a:noFill/>
          </p:spPr>
          <p:txBody>
            <a:bodyPr wrap="square" rtlCol="0">
              <a:spAutoFit/>
            </a:bodyPr>
            <a:lstStyle/>
            <a:p>
              <a:pPr algn="ctr"/>
              <a:r>
                <a:rPr lang="es-MX" sz="1100" dirty="0" smtClean="0">
                  <a:latin typeface="Lucida Bright" panose="02040602050505020304" pitchFamily="18" charset="0"/>
                </a:rPr>
                <a:t>Por R$X mais</a:t>
              </a:r>
            </a:p>
          </p:txBody>
        </p:sp>
        <p:cxnSp>
          <p:nvCxnSpPr>
            <p:cNvPr id="28" name="27 Conector recto de flecha"/>
            <p:cNvCxnSpPr/>
            <p:nvPr/>
          </p:nvCxnSpPr>
          <p:spPr>
            <a:xfrm flipV="1">
              <a:off x="1379037" y="4689140"/>
              <a:ext cx="504000" cy="1"/>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9" name="28 Conector recto de flecha"/>
            <p:cNvCxnSpPr/>
            <p:nvPr/>
          </p:nvCxnSpPr>
          <p:spPr>
            <a:xfrm flipV="1">
              <a:off x="1406040" y="5736594"/>
              <a:ext cx="504000" cy="1"/>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31" name="30 Rectángulo redondeado"/>
            <p:cNvSpPr/>
            <p:nvPr/>
          </p:nvSpPr>
          <p:spPr>
            <a:xfrm>
              <a:off x="473752" y="1163483"/>
              <a:ext cx="2587007"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latin typeface="Lucida Bright" panose="02040602050505020304" pitchFamily="18" charset="0"/>
                </a:rPr>
                <a:t>PRIMEIRA MAXIMIZAÇÃO</a:t>
              </a:r>
              <a:endParaRPr lang="es-MX" sz="1400" b="1" dirty="0">
                <a:solidFill>
                  <a:schemeClr val="tx1"/>
                </a:solidFill>
                <a:latin typeface="Lucida Bright" panose="02040602050505020304" pitchFamily="18" charset="0"/>
              </a:endParaRPr>
            </a:p>
          </p:txBody>
        </p:sp>
      </p:grpSp>
      <p:sp>
        <p:nvSpPr>
          <p:cNvPr id="33" name="32 Rectángulo redondeado"/>
          <p:cNvSpPr/>
          <p:nvPr/>
        </p:nvSpPr>
        <p:spPr>
          <a:xfrm>
            <a:off x="3261340" y="1065503"/>
            <a:ext cx="2664000" cy="548808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latin typeface="Lucida Bright" panose="02040602050505020304" pitchFamily="18" charset="0"/>
            </a:endParaRPr>
          </a:p>
        </p:txBody>
      </p:sp>
      <p:sp>
        <p:nvSpPr>
          <p:cNvPr id="34" name="33 Rectángulo"/>
          <p:cNvSpPr/>
          <p:nvPr/>
        </p:nvSpPr>
        <p:spPr>
          <a:xfrm>
            <a:off x="6562217" y="3645024"/>
            <a:ext cx="195532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smtClean="0">
                <a:solidFill>
                  <a:srgbClr val="E3A72B"/>
                </a:solidFill>
                <a:latin typeface="Lucida Bright" panose="02040602050505020304" pitchFamily="18" charset="0"/>
              </a:rPr>
              <a:t>Exemplos</a:t>
            </a:r>
            <a:endParaRPr lang="es-MX" sz="1100" b="1" dirty="0">
              <a:solidFill>
                <a:srgbClr val="E3A72B"/>
              </a:solidFill>
              <a:latin typeface="Lucida Bright" panose="02040602050505020304" pitchFamily="18" charset="0"/>
            </a:endParaRPr>
          </a:p>
        </p:txBody>
      </p:sp>
      <p:sp>
        <p:nvSpPr>
          <p:cNvPr id="35" name="34 CuadroTexto"/>
          <p:cNvSpPr txBox="1"/>
          <p:nvPr/>
        </p:nvSpPr>
        <p:spPr>
          <a:xfrm>
            <a:off x="6944772" y="4275042"/>
            <a:ext cx="1080120" cy="261610"/>
          </a:xfrm>
          <a:prstGeom prst="rect">
            <a:avLst/>
          </a:prstGeom>
          <a:noFill/>
        </p:spPr>
        <p:txBody>
          <a:bodyPr wrap="square" rtlCol="0">
            <a:spAutoFit/>
          </a:bodyPr>
          <a:lstStyle/>
          <a:p>
            <a:pPr algn="ctr"/>
            <a:r>
              <a:rPr lang="es-MX" sz="1100" dirty="0" smtClean="0">
                <a:latin typeface="Lucida Bright" panose="02040602050505020304" pitchFamily="18" charset="0"/>
              </a:rPr>
              <a:t>Oferecer</a:t>
            </a:r>
          </a:p>
        </p:txBody>
      </p:sp>
      <p:sp>
        <p:nvSpPr>
          <p:cNvPr id="37" name="36 CuadroTexto"/>
          <p:cNvSpPr txBox="1"/>
          <p:nvPr/>
        </p:nvSpPr>
        <p:spPr>
          <a:xfrm>
            <a:off x="6948264" y="5085184"/>
            <a:ext cx="1080120" cy="261610"/>
          </a:xfrm>
          <a:prstGeom prst="rect">
            <a:avLst/>
          </a:prstGeom>
          <a:noFill/>
        </p:spPr>
        <p:txBody>
          <a:bodyPr wrap="square" rtlCol="0">
            <a:spAutoFit/>
          </a:bodyPr>
          <a:lstStyle/>
          <a:p>
            <a:pPr algn="ctr"/>
            <a:r>
              <a:rPr lang="es-MX" sz="1100" dirty="0" smtClean="0">
                <a:latin typeface="Lucida Bright" panose="02040602050505020304" pitchFamily="18" charset="0"/>
              </a:rPr>
              <a:t>Oferecer</a:t>
            </a:r>
          </a:p>
        </p:txBody>
      </p:sp>
      <p:cxnSp>
        <p:nvCxnSpPr>
          <p:cNvPr id="41" name="40 Conector recto de flecha"/>
          <p:cNvCxnSpPr/>
          <p:nvPr/>
        </p:nvCxnSpPr>
        <p:spPr>
          <a:xfrm flipV="1">
            <a:off x="7266047" y="4198592"/>
            <a:ext cx="504000" cy="1"/>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42" name="41 Conector recto de flecha"/>
          <p:cNvCxnSpPr/>
          <p:nvPr/>
        </p:nvCxnSpPr>
        <p:spPr>
          <a:xfrm flipV="1">
            <a:off x="7236352" y="5085184"/>
            <a:ext cx="504000" cy="1"/>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3" name="42 Rectángulo redondeado"/>
          <p:cNvSpPr/>
          <p:nvPr/>
        </p:nvSpPr>
        <p:spPr>
          <a:xfrm>
            <a:off x="6200700" y="1412776"/>
            <a:ext cx="2664000" cy="2070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100" dirty="0" smtClean="0">
                <a:solidFill>
                  <a:schemeClr val="tx1"/>
                </a:solidFill>
                <a:latin typeface="Lucida Bright" panose="02040602050505020304" pitchFamily="18" charset="0"/>
              </a:rPr>
              <a:t>Procura-se incrementar </a:t>
            </a:r>
            <a:r>
              <a:rPr lang="es-MX" sz="1100" b="1" dirty="0" smtClean="0">
                <a:solidFill>
                  <a:schemeClr val="tx1"/>
                </a:solidFill>
                <a:latin typeface="Lucida Bright" panose="02040602050505020304" pitchFamily="18" charset="0"/>
              </a:rPr>
              <a:t>mais </a:t>
            </a:r>
            <a:r>
              <a:rPr lang="es-MX" sz="1100" dirty="0" smtClean="0">
                <a:solidFill>
                  <a:schemeClr val="tx1"/>
                </a:solidFill>
                <a:latin typeface="Lucida Bright" panose="02040602050505020304" pitchFamily="18" charset="0"/>
              </a:rPr>
              <a:t>produtos.</a:t>
            </a:r>
          </a:p>
          <a:p>
            <a:pPr algn="just"/>
            <a:endParaRPr lang="es-MX" sz="1100" dirty="0" smtClean="0">
              <a:solidFill>
                <a:schemeClr val="tx1"/>
              </a:solidFill>
              <a:latin typeface="Lucida Bright" panose="02040602050505020304" pitchFamily="18" charset="0"/>
            </a:endParaRPr>
          </a:p>
          <a:p>
            <a:pPr algn="just"/>
            <a:r>
              <a:rPr lang="es-MX" sz="1100" dirty="0" smtClean="0">
                <a:solidFill>
                  <a:schemeClr val="tx1"/>
                </a:solidFill>
                <a:latin typeface="Lucida Bright" panose="02040602050505020304" pitchFamily="18" charset="0"/>
              </a:rPr>
              <a:t>Se o cliente pedir alguma coisa salgada, oferecer bebida.</a:t>
            </a:r>
          </a:p>
          <a:p>
            <a:pPr algn="just"/>
            <a:endParaRPr lang="es-MX" sz="1100" dirty="0" smtClean="0">
              <a:solidFill>
                <a:schemeClr val="tx1"/>
              </a:solidFill>
              <a:latin typeface="Lucida Bright" panose="02040602050505020304" pitchFamily="18" charset="0"/>
            </a:endParaRPr>
          </a:p>
          <a:p>
            <a:pPr algn="just"/>
            <a:r>
              <a:rPr lang="es-MX" sz="1100" dirty="0" smtClean="0">
                <a:solidFill>
                  <a:schemeClr val="tx1"/>
                </a:solidFill>
                <a:latin typeface="Lucida Bright" panose="02040602050505020304" pitchFamily="18" charset="0"/>
              </a:rPr>
              <a:t>Se o cliente pedir bebida, oferecer alguma coisa salgada.</a:t>
            </a:r>
          </a:p>
          <a:p>
            <a:pPr algn="just"/>
            <a:endParaRPr lang="es-MX" sz="1100" dirty="0" smtClean="0">
              <a:solidFill>
                <a:schemeClr val="tx1"/>
              </a:solidFill>
              <a:latin typeface="Lucida Bright" panose="02040602050505020304" pitchFamily="18" charset="0"/>
            </a:endParaRPr>
          </a:p>
          <a:p>
            <a:pPr algn="just"/>
            <a:r>
              <a:rPr lang="es-MX" sz="1100" dirty="0" smtClean="0">
                <a:solidFill>
                  <a:schemeClr val="tx1"/>
                </a:solidFill>
                <a:latin typeface="Lucida Bright" panose="02040602050505020304" pitchFamily="18" charset="0"/>
              </a:rPr>
              <a:t>Se o cliente pedir bebida e alguma coisa salgada, oferecer alguma coisa doce.</a:t>
            </a:r>
            <a:endParaRPr lang="es-MX" sz="1100" dirty="0">
              <a:solidFill>
                <a:schemeClr val="tx1"/>
              </a:solidFill>
              <a:latin typeface="Lucida Bright" panose="02040602050505020304" pitchFamily="18" charset="0"/>
            </a:endParaRPr>
          </a:p>
        </p:txBody>
      </p:sp>
      <p:sp>
        <p:nvSpPr>
          <p:cNvPr id="44" name="43 Rectángulo redondeado"/>
          <p:cNvSpPr/>
          <p:nvPr/>
        </p:nvSpPr>
        <p:spPr>
          <a:xfrm>
            <a:off x="3278308" y="1227735"/>
            <a:ext cx="2646000"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latin typeface="Lucida Bright" panose="02040602050505020304" pitchFamily="18" charset="0"/>
              </a:rPr>
              <a:t>SEGUNDA MAXIMIZAÇÃO</a:t>
            </a:r>
            <a:endParaRPr lang="es-MX" sz="1400" b="1" dirty="0">
              <a:solidFill>
                <a:schemeClr val="tx1"/>
              </a:solidFill>
              <a:latin typeface="Lucida Bright" panose="02040602050505020304" pitchFamily="18" charset="0"/>
            </a:endParaRPr>
          </a:p>
        </p:txBody>
      </p:sp>
      <p:sp>
        <p:nvSpPr>
          <p:cNvPr id="46" name="45 Rectángulo redondeado"/>
          <p:cNvSpPr/>
          <p:nvPr/>
        </p:nvSpPr>
        <p:spPr>
          <a:xfrm>
            <a:off x="6217860" y="1062982"/>
            <a:ext cx="2664000" cy="549060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latin typeface="Lucida Bright" panose="02040602050505020304" pitchFamily="18" charset="0"/>
            </a:endParaRPr>
          </a:p>
        </p:txBody>
      </p:sp>
      <p:sp>
        <p:nvSpPr>
          <p:cNvPr id="47" name="46 Rectángulo"/>
          <p:cNvSpPr/>
          <p:nvPr/>
        </p:nvSpPr>
        <p:spPr>
          <a:xfrm>
            <a:off x="3630762" y="2780928"/>
            <a:ext cx="195532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smtClean="0">
                <a:solidFill>
                  <a:srgbClr val="E3A72B"/>
                </a:solidFill>
                <a:latin typeface="Lucida Bright" panose="02040602050505020304" pitchFamily="18" charset="0"/>
              </a:rPr>
              <a:t>Exemplos</a:t>
            </a:r>
            <a:endParaRPr lang="es-MX" sz="1100" b="1" dirty="0">
              <a:solidFill>
                <a:srgbClr val="E3A72B"/>
              </a:solidFill>
              <a:latin typeface="Lucida Bright" panose="02040602050505020304" pitchFamily="18" charset="0"/>
            </a:endParaRPr>
          </a:p>
        </p:txBody>
      </p:sp>
      <p:sp>
        <p:nvSpPr>
          <p:cNvPr id="48" name="47 CuadroTexto"/>
          <p:cNvSpPr txBox="1"/>
          <p:nvPr/>
        </p:nvSpPr>
        <p:spPr>
          <a:xfrm>
            <a:off x="4185134" y="3693346"/>
            <a:ext cx="1080120" cy="261610"/>
          </a:xfrm>
          <a:prstGeom prst="rect">
            <a:avLst/>
          </a:prstGeom>
          <a:noFill/>
        </p:spPr>
        <p:txBody>
          <a:bodyPr wrap="square" rtlCol="0">
            <a:spAutoFit/>
          </a:bodyPr>
          <a:lstStyle/>
          <a:p>
            <a:pPr algn="ctr"/>
            <a:r>
              <a:rPr lang="es-MX" sz="1100" dirty="0" smtClean="0">
                <a:latin typeface="Lucida Bright" panose="02040602050505020304" pitchFamily="18" charset="0"/>
              </a:rPr>
              <a:t>Oferecer</a:t>
            </a:r>
          </a:p>
        </p:txBody>
      </p:sp>
      <p:sp>
        <p:nvSpPr>
          <p:cNvPr id="50" name="49 CuadroTexto"/>
          <p:cNvSpPr txBox="1"/>
          <p:nvPr/>
        </p:nvSpPr>
        <p:spPr>
          <a:xfrm>
            <a:off x="4139952" y="4863476"/>
            <a:ext cx="1080120" cy="261610"/>
          </a:xfrm>
          <a:prstGeom prst="rect">
            <a:avLst/>
          </a:prstGeom>
          <a:noFill/>
        </p:spPr>
        <p:txBody>
          <a:bodyPr wrap="square" rtlCol="0">
            <a:spAutoFit/>
          </a:bodyPr>
          <a:lstStyle/>
          <a:p>
            <a:pPr algn="ctr"/>
            <a:r>
              <a:rPr lang="es-MX" sz="1100" dirty="0" smtClean="0">
                <a:latin typeface="Lucida Bright" panose="02040602050505020304" pitchFamily="18" charset="0"/>
              </a:rPr>
              <a:t>Oferecer</a:t>
            </a:r>
          </a:p>
        </p:txBody>
      </p:sp>
      <p:cxnSp>
        <p:nvCxnSpPr>
          <p:cNvPr id="52" name="51 Conector recto de flecha"/>
          <p:cNvCxnSpPr/>
          <p:nvPr/>
        </p:nvCxnSpPr>
        <p:spPr>
          <a:xfrm flipV="1">
            <a:off x="4486516" y="3626425"/>
            <a:ext cx="504000" cy="1"/>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3" name="52 Conector recto de flecha"/>
          <p:cNvCxnSpPr/>
          <p:nvPr/>
        </p:nvCxnSpPr>
        <p:spPr>
          <a:xfrm flipV="1">
            <a:off x="4439594" y="4810051"/>
            <a:ext cx="336400" cy="7498"/>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55" name="54 Rectángulo redondeado"/>
          <p:cNvSpPr/>
          <p:nvPr/>
        </p:nvSpPr>
        <p:spPr>
          <a:xfrm>
            <a:off x="3278308" y="1757788"/>
            <a:ext cx="2629872" cy="13043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100" dirty="0" smtClean="0">
                <a:solidFill>
                  <a:schemeClr val="tx1"/>
                </a:solidFill>
                <a:latin typeface="Lucida Bright" panose="02040602050505020304" pitchFamily="18" charset="0"/>
              </a:rPr>
              <a:t>Procura-se incorporar </a:t>
            </a:r>
            <a:r>
              <a:rPr lang="es-MX" sz="1100" b="1" dirty="0" smtClean="0">
                <a:solidFill>
                  <a:schemeClr val="tx1"/>
                </a:solidFill>
                <a:latin typeface="Lucida Bright" panose="02040602050505020304" pitchFamily="18" charset="0"/>
              </a:rPr>
              <a:t>extras</a:t>
            </a:r>
            <a:r>
              <a:rPr lang="es-MX" sz="1100" dirty="0" smtClean="0">
                <a:solidFill>
                  <a:schemeClr val="tx1"/>
                </a:solidFill>
                <a:latin typeface="Lucida Bright" panose="02040602050505020304" pitchFamily="18" charset="0"/>
              </a:rPr>
              <a:t> ao pedido, de acordo com os produtos solicitados pelo cliente.</a:t>
            </a:r>
            <a:endParaRPr lang="es-MX" sz="1100" dirty="0">
              <a:solidFill>
                <a:schemeClr val="tx1"/>
              </a:solidFill>
              <a:latin typeface="Lucida Bright" panose="02040602050505020304" pitchFamily="18" charset="0"/>
            </a:endParaRPr>
          </a:p>
        </p:txBody>
      </p:sp>
      <p:sp>
        <p:nvSpPr>
          <p:cNvPr id="56" name="55 Rectángulo redondeado"/>
          <p:cNvSpPr/>
          <p:nvPr/>
        </p:nvSpPr>
        <p:spPr>
          <a:xfrm>
            <a:off x="6243911" y="1227735"/>
            <a:ext cx="2625070"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latin typeface="Lucida Bright" panose="02040602050505020304" pitchFamily="18" charset="0"/>
              </a:rPr>
              <a:t>TERCEIRA MAXIMIZAÇÃO</a:t>
            </a:r>
            <a:endParaRPr lang="es-MX" sz="1400" b="1" dirty="0">
              <a:solidFill>
                <a:schemeClr val="tx1"/>
              </a:solidFill>
              <a:latin typeface="Lucida Bright" panose="02040602050505020304" pitchFamily="18" charset="0"/>
            </a:endParaRPr>
          </a:p>
        </p:txBody>
      </p:sp>
      <p:pic>
        <p:nvPicPr>
          <p:cNvPr id="2" name="Imagem 1"/>
          <p:cNvPicPr>
            <a:picLocks noChangeAspect="1"/>
          </p:cNvPicPr>
          <p:nvPr/>
        </p:nvPicPr>
        <p:blipFill>
          <a:blip r:embed="rId2"/>
          <a:stretch>
            <a:fillRect/>
          </a:stretch>
        </p:blipFill>
        <p:spPr>
          <a:xfrm>
            <a:off x="2085824" y="4232193"/>
            <a:ext cx="632373" cy="833170"/>
          </a:xfrm>
          <a:prstGeom prst="rect">
            <a:avLst/>
          </a:prstGeom>
        </p:spPr>
      </p:pic>
      <p:pic>
        <p:nvPicPr>
          <p:cNvPr id="4" name="Imagem 3"/>
          <p:cNvPicPr>
            <a:picLocks noChangeAspect="1"/>
          </p:cNvPicPr>
          <p:nvPr/>
        </p:nvPicPr>
        <p:blipFill>
          <a:blip r:embed="rId3"/>
          <a:stretch>
            <a:fillRect/>
          </a:stretch>
        </p:blipFill>
        <p:spPr>
          <a:xfrm>
            <a:off x="582139" y="4365104"/>
            <a:ext cx="490003" cy="627900"/>
          </a:xfrm>
          <a:prstGeom prst="rect">
            <a:avLst/>
          </a:prstGeom>
        </p:spPr>
      </p:pic>
      <p:pic>
        <p:nvPicPr>
          <p:cNvPr id="5" name="Imagem 4"/>
          <p:cNvPicPr>
            <a:picLocks noChangeAspect="1"/>
          </p:cNvPicPr>
          <p:nvPr/>
        </p:nvPicPr>
        <p:blipFill>
          <a:blip r:embed="rId4"/>
          <a:stretch>
            <a:fillRect/>
          </a:stretch>
        </p:blipFill>
        <p:spPr>
          <a:xfrm>
            <a:off x="3391984" y="3284984"/>
            <a:ext cx="936668" cy="704731"/>
          </a:xfrm>
          <a:prstGeom prst="rect">
            <a:avLst/>
          </a:prstGeom>
        </p:spPr>
      </p:pic>
      <p:pic>
        <p:nvPicPr>
          <p:cNvPr id="6" name="Imagem 5"/>
          <p:cNvPicPr>
            <a:picLocks noChangeAspect="1"/>
          </p:cNvPicPr>
          <p:nvPr/>
        </p:nvPicPr>
        <p:blipFill>
          <a:blip r:embed="rId5"/>
          <a:stretch>
            <a:fillRect/>
          </a:stretch>
        </p:blipFill>
        <p:spPr>
          <a:xfrm>
            <a:off x="5224104" y="3382513"/>
            <a:ext cx="536217" cy="509672"/>
          </a:xfrm>
          <a:prstGeom prst="rect">
            <a:avLst/>
          </a:prstGeom>
        </p:spPr>
      </p:pic>
      <p:pic>
        <p:nvPicPr>
          <p:cNvPr id="7" name="Imagem 6"/>
          <p:cNvPicPr>
            <a:picLocks noChangeAspect="1"/>
          </p:cNvPicPr>
          <p:nvPr/>
        </p:nvPicPr>
        <p:blipFill>
          <a:blip r:embed="rId6"/>
          <a:stretch>
            <a:fillRect/>
          </a:stretch>
        </p:blipFill>
        <p:spPr>
          <a:xfrm>
            <a:off x="5027212" y="4423322"/>
            <a:ext cx="785565" cy="685247"/>
          </a:xfrm>
          <a:prstGeom prst="rect">
            <a:avLst/>
          </a:prstGeom>
        </p:spPr>
      </p:pic>
      <p:pic>
        <p:nvPicPr>
          <p:cNvPr id="8" name="Imagem 7"/>
          <p:cNvPicPr>
            <a:picLocks noChangeAspect="1"/>
          </p:cNvPicPr>
          <p:nvPr/>
        </p:nvPicPr>
        <p:blipFill>
          <a:blip r:embed="rId7"/>
          <a:stretch>
            <a:fillRect/>
          </a:stretch>
        </p:blipFill>
        <p:spPr>
          <a:xfrm>
            <a:off x="2089735" y="5159198"/>
            <a:ext cx="688588" cy="1210789"/>
          </a:xfrm>
          <a:prstGeom prst="rect">
            <a:avLst/>
          </a:prstGeom>
        </p:spPr>
      </p:pic>
      <p:pic>
        <p:nvPicPr>
          <p:cNvPr id="9" name="Imagem 8"/>
          <p:cNvPicPr>
            <a:picLocks noChangeAspect="1"/>
          </p:cNvPicPr>
          <p:nvPr/>
        </p:nvPicPr>
        <p:blipFill>
          <a:blip r:embed="rId8"/>
          <a:stretch>
            <a:fillRect/>
          </a:stretch>
        </p:blipFill>
        <p:spPr>
          <a:xfrm>
            <a:off x="495160" y="5358540"/>
            <a:ext cx="602093" cy="950780"/>
          </a:xfrm>
          <a:prstGeom prst="rect">
            <a:avLst/>
          </a:prstGeom>
        </p:spPr>
      </p:pic>
      <p:pic>
        <p:nvPicPr>
          <p:cNvPr id="61" name="Imagem 60"/>
          <p:cNvPicPr>
            <a:picLocks noChangeAspect="1"/>
          </p:cNvPicPr>
          <p:nvPr/>
        </p:nvPicPr>
        <p:blipFill>
          <a:blip r:embed="rId2"/>
          <a:stretch>
            <a:fillRect/>
          </a:stretch>
        </p:blipFill>
        <p:spPr>
          <a:xfrm>
            <a:off x="6427741" y="3848927"/>
            <a:ext cx="482048" cy="635112"/>
          </a:xfrm>
          <a:prstGeom prst="rect">
            <a:avLst/>
          </a:prstGeom>
        </p:spPr>
      </p:pic>
      <p:pic>
        <p:nvPicPr>
          <p:cNvPr id="62" name="Imagem 61"/>
          <p:cNvPicPr>
            <a:picLocks noChangeAspect="1"/>
          </p:cNvPicPr>
          <p:nvPr/>
        </p:nvPicPr>
        <p:blipFill>
          <a:blip r:embed="rId7"/>
          <a:stretch>
            <a:fillRect/>
          </a:stretch>
        </p:blipFill>
        <p:spPr>
          <a:xfrm>
            <a:off x="8317412" y="3717032"/>
            <a:ext cx="431052" cy="757947"/>
          </a:xfrm>
          <a:prstGeom prst="rect">
            <a:avLst/>
          </a:prstGeom>
        </p:spPr>
      </p:pic>
      <p:pic>
        <p:nvPicPr>
          <p:cNvPr id="45" name="Imagem 44"/>
          <p:cNvPicPr>
            <a:picLocks noChangeAspect="1"/>
          </p:cNvPicPr>
          <p:nvPr/>
        </p:nvPicPr>
        <p:blipFill>
          <a:blip r:embed="rId8"/>
          <a:stretch>
            <a:fillRect/>
          </a:stretch>
        </p:blipFill>
        <p:spPr>
          <a:xfrm>
            <a:off x="3753883" y="4274046"/>
            <a:ext cx="602093" cy="950780"/>
          </a:xfrm>
          <a:prstGeom prst="rect">
            <a:avLst/>
          </a:prstGeom>
        </p:spPr>
      </p:pic>
      <p:pic>
        <p:nvPicPr>
          <p:cNvPr id="40" name="Imagem 39"/>
          <p:cNvPicPr>
            <a:picLocks noChangeAspect="1"/>
          </p:cNvPicPr>
          <p:nvPr/>
        </p:nvPicPr>
        <p:blipFill>
          <a:blip r:embed="rId2"/>
          <a:stretch>
            <a:fillRect/>
          </a:stretch>
        </p:blipFill>
        <p:spPr>
          <a:xfrm>
            <a:off x="3291555" y="4376980"/>
            <a:ext cx="632373" cy="833170"/>
          </a:xfrm>
          <a:prstGeom prst="rect">
            <a:avLst/>
          </a:prstGeom>
        </p:spPr>
      </p:pic>
      <p:pic>
        <p:nvPicPr>
          <p:cNvPr id="54" name="Picture 3"/>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64915" y="5704590"/>
            <a:ext cx="709072" cy="501043"/>
          </a:xfrm>
          <a:prstGeom prst="rect">
            <a:avLst/>
          </a:prstGeom>
          <a:noFill/>
          <a:ln w="9525">
            <a:noFill/>
            <a:miter lim="800000"/>
            <a:headEnd/>
            <a:tailEnd/>
          </a:ln>
        </p:spPr>
      </p:pic>
      <p:pic>
        <p:nvPicPr>
          <p:cNvPr id="57" name="Imagem 56"/>
          <p:cNvPicPr>
            <a:picLocks noChangeAspect="1"/>
          </p:cNvPicPr>
          <p:nvPr/>
        </p:nvPicPr>
        <p:blipFill>
          <a:blip r:embed="rId2"/>
          <a:stretch>
            <a:fillRect/>
          </a:stretch>
        </p:blipFill>
        <p:spPr>
          <a:xfrm>
            <a:off x="8265957" y="4725144"/>
            <a:ext cx="482048" cy="635112"/>
          </a:xfrm>
          <a:prstGeom prst="rect">
            <a:avLst/>
          </a:prstGeom>
        </p:spPr>
      </p:pic>
      <p:pic>
        <p:nvPicPr>
          <p:cNvPr id="58" name="Imagem 57"/>
          <p:cNvPicPr>
            <a:picLocks noChangeAspect="1"/>
          </p:cNvPicPr>
          <p:nvPr/>
        </p:nvPicPr>
        <p:blipFill>
          <a:blip r:embed="rId7"/>
          <a:stretch>
            <a:fillRect/>
          </a:stretch>
        </p:blipFill>
        <p:spPr>
          <a:xfrm>
            <a:off x="6453239" y="4725144"/>
            <a:ext cx="431052" cy="757947"/>
          </a:xfrm>
          <a:prstGeom prst="rect">
            <a:avLst/>
          </a:prstGeom>
        </p:spPr>
      </p:pic>
      <p:pic>
        <p:nvPicPr>
          <p:cNvPr id="60" name="Imagem 59"/>
          <p:cNvPicPr>
            <a:picLocks noChangeAspect="1"/>
          </p:cNvPicPr>
          <p:nvPr/>
        </p:nvPicPr>
        <p:blipFill>
          <a:blip r:embed="rId7"/>
          <a:stretch>
            <a:fillRect/>
          </a:stretch>
        </p:blipFill>
        <p:spPr>
          <a:xfrm>
            <a:off x="6455910" y="5616772"/>
            <a:ext cx="431052" cy="757947"/>
          </a:xfrm>
          <a:prstGeom prst="rect">
            <a:avLst/>
          </a:prstGeom>
        </p:spPr>
      </p:pic>
      <p:pic>
        <p:nvPicPr>
          <p:cNvPr id="59" name="Imagem 58"/>
          <p:cNvPicPr>
            <a:picLocks noChangeAspect="1"/>
          </p:cNvPicPr>
          <p:nvPr/>
        </p:nvPicPr>
        <p:blipFill>
          <a:blip r:embed="rId2"/>
          <a:stretch>
            <a:fillRect/>
          </a:stretch>
        </p:blipFill>
        <p:spPr>
          <a:xfrm>
            <a:off x="6754248" y="5818224"/>
            <a:ext cx="482048" cy="635112"/>
          </a:xfrm>
          <a:prstGeom prst="rect">
            <a:avLst/>
          </a:prstGeom>
        </p:spPr>
      </p:pic>
      <p:sp>
        <p:nvSpPr>
          <p:cNvPr id="64" name="36 CuadroTexto"/>
          <p:cNvSpPr txBox="1"/>
          <p:nvPr/>
        </p:nvSpPr>
        <p:spPr>
          <a:xfrm>
            <a:off x="7100664" y="5975702"/>
            <a:ext cx="1080120" cy="261610"/>
          </a:xfrm>
          <a:prstGeom prst="rect">
            <a:avLst/>
          </a:prstGeom>
          <a:noFill/>
        </p:spPr>
        <p:txBody>
          <a:bodyPr wrap="square" rtlCol="0">
            <a:spAutoFit/>
          </a:bodyPr>
          <a:lstStyle/>
          <a:p>
            <a:pPr algn="ctr"/>
            <a:r>
              <a:rPr lang="es-MX" sz="1100" dirty="0" smtClean="0">
                <a:latin typeface="Lucida Bright" panose="02040602050505020304" pitchFamily="18" charset="0"/>
              </a:rPr>
              <a:t>Oferecer</a:t>
            </a:r>
          </a:p>
        </p:txBody>
      </p:sp>
      <p:cxnSp>
        <p:nvCxnSpPr>
          <p:cNvPr id="65" name="41 Conector recto de flecha"/>
          <p:cNvCxnSpPr/>
          <p:nvPr/>
        </p:nvCxnSpPr>
        <p:spPr>
          <a:xfrm flipV="1">
            <a:off x="7388752" y="5975702"/>
            <a:ext cx="504000" cy="1"/>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9" name="36 Rectángulo redondeado"/>
          <p:cNvSpPr/>
          <p:nvPr/>
        </p:nvSpPr>
        <p:spPr>
          <a:xfrm>
            <a:off x="3310280" y="5589240"/>
            <a:ext cx="2629872" cy="13043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100" dirty="0" smtClean="0">
                <a:solidFill>
                  <a:schemeClr val="tx1"/>
                </a:solidFill>
                <a:latin typeface="Lucida Bright" panose="02040602050505020304" pitchFamily="18" charset="0"/>
              </a:rPr>
              <a:t>Nota: O funcion</a:t>
            </a:r>
            <a:r>
              <a:rPr lang="pt-BR" sz="1100" dirty="0" smtClean="0">
                <a:solidFill>
                  <a:schemeClr val="tx1"/>
                </a:solidFill>
                <a:latin typeface="Lucida Bright" panose="02040602050505020304" pitchFamily="18" charset="0"/>
              </a:rPr>
              <a:t>ário poderá oferecer o </a:t>
            </a:r>
            <a:r>
              <a:rPr lang="pt-BR" sz="1100" i="1" dirty="0" smtClean="0">
                <a:solidFill>
                  <a:schemeClr val="tx1"/>
                </a:solidFill>
                <a:latin typeface="Lucida Bright" panose="02040602050505020304" pitchFamily="18" charset="0"/>
              </a:rPr>
              <a:t>cheddar</a:t>
            </a:r>
            <a:r>
              <a:rPr lang="pt-BR" sz="1100" dirty="0" smtClean="0">
                <a:solidFill>
                  <a:schemeClr val="tx1"/>
                </a:solidFill>
                <a:latin typeface="Lucida Bright" panose="02040602050505020304" pitchFamily="18" charset="0"/>
              </a:rPr>
              <a:t> para acompanhar o pão de queijo </a:t>
            </a:r>
            <a:r>
              <a:rPr lang="en-US" sz="1100" dirty="0" smtClean="0">
                <a:solidFill>
                  <a:schemeClr val="tx1"/>
                </a:solidFill>
                <a:latin typeface="Lucida Bright" panose="02040602050505020304" pitchFamily="18" charset="0"/>
              </a:rPr>
              <a:t>ou </a:t>
            </a:r>
            <a:r>
              <a:rPr lang="en-US" sz="1100" i="1" dirty="0" smtClean="0">
                <a:solidFill>
                  <a:schemeClr val="tx1"/>
                </a:solidFill>
                <a:latin typeface="Lucida Bright" panose="02040602050505020304" pitchFamily="18" charset="0"/>
              </a:rPr>
              <a:t>hot dog.</a:t>
            </a:r>
            <a:endParaRPr lang="es-MX" sz="1100" i="1" dirty="0" smtClean="0">
              <a:solidFill>
                <a:schemeClr val="tx1"/>
              </a:solidFill>
              <a:latin typeface="Lucida Bright" panose="02040602050505020304" pitchFamily="18" charset="0"/>
            </a:endParaRPr>
          </a:p>
          <a:p>
            <a:pPr algn="just"/>
            <a:endParaRPr lang="es-MX" sz="1100" dirty="0">
              <a:solidFill>
                <a:schemeClr val="tx1"/>
              </a:solidFill>
              <a:latin typeface="Lucida Bright" panose="02040602050505020304" pitchFamily="18" charset="0"/>
            </a:endParaRPr>
          </a:p>
        </p:txBody>
      </p:sp>
      <p:sp>
        <p:nvSpPr>
          <p:cNvPr id="51" name="46 Rectángulo redondeado"/>
          <p:cNvSpPr/>
          <p:nvPr/>
        </p:nvSpPr>
        <p:spPr>
          <a:xfrm>
            <a:off x="251520" y="1700808"/>
            <a:ext cx="2736000" cy="2070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100" dirty="0" smtClean="0">
                <a:solidFill>
                  <a:schemeClr val="tx1"/>
                </a:solidFill>
                <a:latin typeface="Lucida Bright" panose="02040602050505020304" pitchFamily="18" charset="0"/>
              </a:rPr>
              <a:t>Procura-se incrementar o </a:t>
            </a:r>
            <a:r>
              <a:rPr lang="es-MX" sz="1100" b="1" dirty="0" smtClean="0">
                <a:solidFill>
                  <a:schemeClr val="tx1"/>
                </a:solidFill>
                <a:latin typeface="Lucida Bright" panose="02040602050505020304" pitchFamily="18" charset="0"/>
              </a:rPr>
              <a:t>tamanho</a:t>
            </a:r>
            <a:r>
              <a:rPr lang="es-MX" sz="1100" dirty="0" smtClean="0">
                <a:solidFill>
                  <a:schemeClr val="tx1"/>
                </a:solidFill>
                <a:latin typeface="Lucida Bright" panose="02040602050505020304" pitchFamily="18" charset="0"/>
              </a:rPr>
              <a:t> dos produtos. </a:t>
            </a:r>
          </a:p>
          <a:p>
            <a:pPr algn="just"/>
            <a:endParaRPr lang="es-MX" sz="1100" dirty="0" smtClean="0">
              <a:solidFill>
                <a:schemeClr val="tx1"/>
              </a:solidFill>
              <a:latin typeface="Lucida Bright" panose="02040602050505020304" pitchFamily="18" charset="0"/>
            </a:endParaRPr>
          </a:p>
          <a:p>
            <a:pPr algn="just"/>
            <a:r>
              <a:rPr lang="es-MX" sz="1100" dirty="0">
                <a:solidFill>
                  <a:schemeClr val="tx1"/>
                </a:solidFill>
                <a:latin typeface="Lucida Bright" panose="02040602050505020304" pitchFamily="18" charset="0"/>
              </a:rPr>
              <a:t>Se o cliente não mencionar o tamanho do produto, dizer: “Pipoca ou refrigerante/suco grande Sr(a)?</a:t>
            </a:r>
          </a:p>
          <a:p>
            <a:pPr algn="just"/>
            <a:endParaRPr lang="es-MX" sz="1100" dirty="0" smtClean="0">
              <a:solidFill>
                <a:schemeClr val="tx1"/>
              </a:solidFill>
              <a:latin typeface="Lucida Bright" panose="02040602050505020304" pitchFamily="18" charset="0"/>
            </a:endParaRPr>
          </a:p>
          <a:p>
            <a:pPr algn="just"/>
            <a:r>
              <a:rPr lang="es-MX" sz="1100" dirty="0" smtClean="0">
                <a:solidFill>
                  <a:schemeClr val="tx1"/>
                </a:solidFill>
                <a:latin typeface="Lucida Bright" panose="02040602050505020304" pitchFamily="18" charset="0"/>
              </a:rPr>
              <a:t>Se ele não aceitar, mencionar que por apenas R$xx.xx é possível levar o produto de maior tamanho.</a:t>
            </a:r>
          </a:p>
        </p:txBody>
      </p:sp>
      <p:sp>
        <p:nvSpPr>
          <p:cNvPr id="63" name="CaixaDeTexto 53"/>
          <p:cNvSpPr txBox="1"/>
          <p:nvPr/>
        </p:nvSpPr>
        <p:spPr>
          <a:xfrm>
            <a:off x="7305765" y="332237"/>
            <a:ext cx="1354858"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1.2</a:t>
            </a:r>
          </a:p>
          <a:p>
            <a:r>
              <a:rPr lang="en-US" sz="1300" b="1" dirty="0"/>
              <a:t>Fevereiro/2015</a:t>
            </a:r>
            <a:endParaRPr lang="pt-BR" sz="1300" b="1" dirty="0"/>
          </a:p>
        </p:txBody>
      </p:sp>
    </p:spTree>
    <p:extLst>
      <p:ext uri="{BB962C8B-B14F-4D97-AF65-F5344CB8AC3E}">
        <p14:creationId xmlns:p14="http://schemas.microsoft.com/office/powerpoint/2010/main" val="517322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dirty="0" smtClean="0"/>
              <a:t>Técnicas de venda VIP</a:t>
            </a:r>
            <a:br>
              <a:rPr lang="es-MX" dirty="0" smtClean="0"/>
            </a:br>
            <a:r>
              <a:rPr lang="es-MX" sz="1400" dirty="0" smtClean="0"/>
              <a:t>APOIO DE MAXIMIZAÇÃO COFFE TREE </a:t>
            </a:r>
            <a:endParaRPr lang="es-MX" sz="1200" dirty="0"/>
          </a:p>
        </p:txBody>
      </p:sp>
      <p:sp>
        <p:nvSpPr>
          <p:cNvPr id="57" name="30 Rectángulo redondeado"/>
          <p:cNvSpPr/>
          <p:nvPr/>
        </p:nvSpPr>
        <p:spPr>
          <a:xfrm>
            <a:off x="1473773" y="1108345"/>
            <a:ext cx="2738187"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latin typeface="Lucida Bright" panose="02040602050505020304" pitchFamily="18" charset="0"/>
              </a:rPr>
              <a:t>PRIMEIRA MAXIMIZAÇÃO</a:t>
            </a:r>
            <a:endParaRPr lang="es-MX" sz="1400" b="1" dirty="0">
              <a:solidFill>
                <a:schemeClr val="tx1"/>
              </a:solidFill>
              <a:latin typeface="Lucida Bright" panose="02040602050505020304" pitchFamily="18" charset="0"/>
            </a:endParaRPr>
          </a:p>
        </p:txBody>
      </p:sp>
      <p:sp>
        <p:nvSpPr>
          <p:cNvPr id="58" name="31 Rectángulo redondeado"/>
          <p:cNvSpPr/>
          <p:nvPr/>
        </p:nvSpPr>
        <p:spPr>
          <a:xfrm>
            <a:off x="4986326" y="1108345"/>
            <a:ext cx="2610010"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latin typeface="Lucida Bright" panose="02040602050505020304" pitchFamily="18" charset="0"/>
              </a:rPr>
              <a:t>SEGUNDA MAXIMIZAÇÃO</a:t>
            </a:r>
            <a:endParaRPr lang="es-MX" sz="1400" b="1" dirty="0">
              <a:solidFill>
                <a:schemeClr val="tx1"/>
              </a:solidFill>
              <a:latin typeface="Lucida Bright" panose="02040602050505020304" pitchFamily="18" charset="0"/>
            </a:endParaRPr>
          </a:p>
        </p:txBody>
      </p:sp>
      <p:sp>
        <p:nvSpPr>
          <p:cNvPr id="59" name="74 Rectángulo redondeado"/>
          <p:cNvSpPr/>
          <p:nvPr/>
        </p:nvSpPr>
        <p:spPr>
          <a:xfrm>
            <a:off x="1180719" y="1043501"/>
            <a:ext cx="3170035" cy="548808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chemeClr val="tx1"/>
              </a:solidFill>
              <a:latin typeface="Lucida Bright" panose="02040602050505020304" pitchFamily="18" charset="0"/>
            </a:endParaRPr>
          </a:p>
        </p:txBody>
      </p:sp>
      <p:sp>
        <p:nvSpPr>
          <p:cNvPr id="64" name="78 Rectángulo redondeado"/>
          <p:cNvSpPr/>
          <p:nvPr/>
        </p:nvSpPr>
        <p:spPr>
          <a:xfrm>
            <a:off x="4644008" y="1032849"/>
            <a:ext cx="3402378" cy="548808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chemeClr val="tx1"/>
              </a:solidFill>
              <a:latin typeface="Lucida Bright" panose="02040602050505020304" pitchFamily="18" charset="0"/>
            </a:endParaRPr>
          </a:p>
        </p:txBody>
      </p:sp>
      <p:sp>
        <p:nvSpPr>
          <p:cNvPr id="66" name="48 Rectángulo redondeado"/>
          <p:cNvSpPr/>
          <p:nvPr/>
        </p:nvSpPr>
        <p:spPr>
          <a:xfrm>
            <a:off x="4788024" y="1412776"/>
            <a:ext cx="3168352" cy="20549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100" dirty="0" smtClean="0">
                <a:solidFill>
                  <a:schemeClr val="tx1"/>
                </a:solidFill>
                <a:latin typeface="Lucida Bright" panose="02040602050505020304" pitchFamily="18" charset="0"/>
              </a:rPr>
              <a:t>Procura-se incrementar </a:t>
            </a:r>
            <a:r>
              <a:rPr lang="es-MX" sz="1100" b="1" dirty="0" smtClean="0">
                <a:solidFill>
                  <a:schemeClr val="tx1"/>
                </a:solidFill>
                <a:latin typeface="Lucida Bright" panose="02040602050505020304" pitchFamily="18" charset="0"/>
              </a:rPr>
              <a:t>mais </a:t>
            </a:r>
            <a:r>
              <a:rPr lang="es-MX" sz="1100" dirty="0" smtClean="0">
                <a:solidFill>
                  <a:schemeClr val="tx1"/>
                </a:solidFill>
                <a:latin typeface="Lucida Bright" panose="02040602050505020304" pitchFamily="18" charset="0"/>
              </a:rPr>
              <a:t>produtos.</a:t>
            </a:r>
            <a:endParaRPr lang="es-MX" sz="1100" dirty="0">
              <a:solidFill>
                <a:schemeClr val="tx1"/>
              </a:solidFill>
              <a:latin typeface="Lucida Bright" panose="02040602050505020304" pitchFamily="18" charset="0"/>
            </a:endParaRPr>
          </a:p>
          <a:p>
            <a:pPr algn="just"/>
            <a:endParaRPr lang="es-MX" sz="1100" dirty="0">
              <a:solidFill>
                <a:schemeClr val="tx1"/>
              </a:solidFill>
              <a:latin typeface="Lucida Bright" panose="02040602050505020304" pitchFamily="18" charset="0"/>
            </a:endParaRPr>
          </a:p>
          <a:p>
            <a:pPr algn="just"/>
            <a:r>
              <a:rPr lang="es-MX" sz="1100" dirty="0" smtClean="0">
                <a:solidFill>
                  <a:schemeClr val="tx1"/>
                </a:solidFill>
                <a:latin typeface="Lucida Bright" panose="02040602050505020304" pitchFamily="18" charset="0"/>
              </a:rPr>
              <a:t>Se o </a:t>
            </a:r>
            <a:r>
              <a:rPr lang="es-MX" sz="1100" dirty="0">
                <a:solidFill>
                  <a:schemeClr val="tx1"/>
                </a:solidFill>
                <a:latin typeface="Lucida Bright" panose="02040602050505020304" pitchFamily="18" charset="0"/>
              </a:rPr>
              <a:t>cliente </a:t>
            </a:r>
            <a:r>
              <a:rPr lang="es-MX" sz="1100" dirty="0" smtClean="0">
                <a:solidFill>
                  <a:schemeClr val="tx1"/>
                </a:solidFill>
                <a:latin typeface="Lucida Bright" panose="02040602050505020304" pitchFamily="18" charset="0"/>
              </a:rPr>
              <a:t>pedir </a:t>
            </a:r>
            <a:r>
              <a:rPr lang="es-MX" sz="1100" dirty="0">
                <a:solidFill>
                  <a:schemeClr val="tx1"/>
                </a:solidFill>
                <a:latin typeface="Lucida Bright" panose="02040602050505020304" pitchFamily="18" charset="0"/>
              </a:rPr>
              <a:t>alimentos, </a:t>
            </a:r>
            <a:r>
              <a:rPr lang="es-MX" sz="1100" dirty="0" smtClean="0">
                <a:solidFill>
                  <a:schemeClr val="tx1"/>
                </a:solidFill>
                <a:latin typeface="Lucida Bright" panose="02040602050505020304" pitchFamily="18" charset="0"/>
              </a:rPr>
              <a:t>oferecer </a:t>
            </a:r>
            <a:r>
              <a:rPr lang="es-MX" sz="1100" dirty="0">
                <a:solidFill>
                  <a:schemeClr val="tx1"/>
                </a:solidFill>
                <a:latin typeface="Lucida Bright" panose="02040602050505020304" pitchFamily="18" charset="0"/>
              </a:rPr>
              <a:t>bebida.</a:t>
            </a:r>
          </a:p>
          <a:p>
            <a:pPr algn="just"/>
            <a:endParaRPr lang="es-MX" sz="1100" dirty="0">
              <a:solidFill>
                <a:schemeClr val="tx1"/>
              </a:solidFill>
              <a:latin typeface="Lucida Bright" panose="02040602050505020304" pitchFamily="18" charset="0"/>
            </a:endParaRPr>
          </a:p>
          <a:p>
            <a:pPr algn="just"/>
            <a:r>
              <a:rPr lang="es-MX" sz="1100" dirty="0" smtClean="0">
                <a:solidFill>
                  <a:schemeClr val="tx1"/>
                </a:solidFill>
                <a:latin typeface="Lucida Bright" panose="02040602050505020304" pitchFamily="18" charset="0"/>
              </a:rPr>
              <a:t>Se ele pedir </a:t>
            </a:r>
            <a:r>
              <a:rPr lang="es-MX" sz="1100" dirty="0">
                <a:solidFill>
                  <a:schemeClr val="tx1"/>
                </a:solidFill>
                <a:latin typeface="Lucida Bright" panose="02040602050505020304" pitchFamily="18" charset="0"/>
              </a:rPr>
              <a:t>bebida, ofrecer alimentos.</a:t>
            </a:r>
          </a:p>
        </p:txBody>
      </p:sp>
      <p:sp>
        <p:nvSpPr>
          <p:cNvPr id="67" name="49 Rectángulo"/>
          <p:cNvSpPr/>
          <p:nvPr/>
        </p:nvSpPr>
        <p:spPr>
          <a:xfrm>
            <a:off x="5352982" y="2852936"/>
            <a:ext cx="195532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chemeClr val="tx1"/>
                </a:solidFill>
                <a:latin typeface="Lucida Bright" panose="02040602050505020304" pitchFamily="18" charset="0"/>
              </a:rPr>
              <a:t>Exemplos</a:t>
            </a:r>
            <a:endParaRPr lang="es-MX" sz="1100" b="1" dirty="0">
              <a:solidFill>
                <a:schemeClr val="tx1"/>
              </a:solidFill>
              <a:latin typeface="Lucida Bright" panose="02040602050505020304" pitchFamily="18" charset="0"/>
            </a:endParaRPr>
          </a:p>
        </p:txBody>
      </p:sp>
      <p:sp>
        <p:nvSpPr>
          <p:cNvPr id="68" name="50 CuadroTexto"/>
          <p:cNvSpPr txBox="1"/>
          <p:nvPr/>
        </p:nvSpPr>
        <p:spPr>
          <a:xfrm>
            <a:off x="5796136" y="3801085"/>
            <a:ext cx="1080120" cy="261610"/>
          </a:xfrm>
          <a:prstGeom prst="rect">
            <a:avLst/>
          </a:prstGeom>
          <a:noFill/>
        </p:spPr>
        <p:txBody>
          <a:bodyPr wrap="square" rtlCol="0">
            <a:spAutoFit/>
          </a:bodyPr>
          <a:lstStyle/>
          <a:p>
            <a:pPr algn="ctr"/>
            <a:r>
              <a:rPr lang="es-MX" sz="1100" dirty="0" smtClean="0">
                <a:latin typeface="Lucida Bright" panose="02040602050505020304" pitchFamily="18" charset="0"/>
              </a:rPr>
              <a:t>Oferecer</a:t>
            </a:r>
          </a:p>
        </p:txBody>
      </p:sp>
      <p:sp>
        <p:nvSpPr>
          <p:cNvPr id="69" name="51 CuadroTexto"/>
          <p:cNvSpPr txBox="1"/>
          <p:nvPr/>
        </p:nvSpPr>
        <p:spPr>
          <a:xfrm>
            <a:off x="5652120" y="4802292"/>
            <a:ext cx="1080120" cy="261610"/>
          </a:xfrm>
          <a:prstGeom prst="rect">
            <a:avLst/>
          </a:prstGeom>
          <a:noFill/>
        </p:spPr>
        <p:txBody>
          <a:bodyPr wrap="square" rtlCol="0">
            <a:spAutoFit/>
          </a:bodyPr>
          <a:lstStyle/>
          <a:p>
            <a:pPr algn="ctr"/>
            <a:r>
              <a:rPr lang="es-MX" sz="1100" dirty="0" smtClean="0">
                <a:latin typeface="Lucida Bright" panose="02040602050505020304" pitchFamily="18" charset="0"/>
              </a:rPr>
              <a:t>Oferecer</a:t>
            </a:r>
          </a:p>
        </p:txBody>
      </p:sp>
      <p:cxnSp>
        <p:nvCxnSpPr>
          <p:cNvPr id="71" name="Conector recto de flecha 127"/>
          <p:cNvCxnSpPr/>
          <p:nvPr/>
        </p:nvCxnSpPr>
        <p:spPr>
          <a:xfrm>
            <a:off x="6018541" y="3752900"/>
            <a:ext cx="648000"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2" name="Conector recto de flecha 127"/>
          <p:cNvCxnSpPr/>
          <p:nvPr/>
        </p:nvCxnSpPr>
        <p:spPr>
          <a:xfrm>
            <a:off x="5936413" y="4755772"/>
            <a:ext cx="648000"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6" name="58 Rectángulo redondeado"/>
          <p:cNvSpPr/>
          <p:nvPr/>
        </p:nvSpPr>
        <p:spPr>
          <a:xfrm>
            <a:off x="1180719" y="1412776"/>
            <a:ext cx="3159788" cy="11722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100" dirty="0" smtClean="0">
                <a:solidFill>
                  <a:schemeClr val="tx1"/>
                </a:solidFill>
                <a:latin typeface="Lucida Bright" panose="02040602050505020304" pitchFamily="18" charset="0"/>
              </a:rPr>
              <a:t>Procura-se incorporar </a:t>
            </a:r>
            <a:r>
              <a:rPr lang="es-MX" sz="1100" b="1" dirty="0">
                <a:solidFill>
                  <a:schemeClr val="tx1"/>
                </a:solidFill>
                <a:latin typeface="Lucida Bright" panose="02040602050505020304" pitchFamily="18" charset="0"/>
              </a:rPr>
              <a:t>extras</a:t>
            </a:r>
            <a:r>
              <a:rPr lang="es-MX" sz="1100" dirty="0">
                <a:solidFill>
                  <a:schemeClr val="tx1"/>
                </a:solidFill>
                <a:latin typeface="Lucida Bright" panose="02040602050505020304" pitchFamily="18" charset="0"/>
              </a:rPr>
              <a:t> </a:t>
            </a:r>
            <a:r>
              <a:rPr lang="es-MX" sz="1100" dirty="0" smtClean="0">
                <a:solidFill>
                  <a:schemeClr val="tx1"/>
                </a:solidFill>
                <a:latin typeface="Lucida Bright" panose="02040602050505020304" pitchFamily="18" charset="0"/>
              </a:rPr>
              <a:t>ao pedido, </a:t>
            </a:r>
            <a:r>
              <a:rPr lang="es-MX" sz="1100" dirty="0">
                <a:solidFill>
                  <a:schemeClr val="tx1"/>
                </a:solidFill>
                <a:latin typeface="Lucida Bright" panose="02040602050505020304" pitchFamily="18" charset="0"/>
              </a:rPr>
              <a:t>de </a:t>
            </a:r>
            <a:r>
              <a:rPr lang="es-MX" sz="1100" dirty="0" smtClean="0">
                <a:solidFill>
                  <a:schemeClr val="tx1"/>
                </a:solidFill>
                <a:latin typeface="Lucida Bright" panose="02040602050505020304" pitchFamily="18" charset="0"/>
              </a:rPr>
              <a:t>acordo com os produtos </a:t>
            </a:r>
            <a:r>
              <a:rPr lang="es-MX" sz="1100" dirty="0">
                <a:solidFill>
                  <a:schemeClr val="tx1"/>
                </a:solidFill>
                <a:latin typeface="Lucida Bright" panose="02040602050505020304" pitchFamily="18" charset="0"/>
              </a:rPr>
              <a:t>solicitados </a:t>
            </a:r>
            <a:r>
              <a:rPr lang="es-MX" sz="1100" dirty="0" smtClean="0">
                <a:solidFill>
                  <a:schemeClr val="tx1"/>
                </a:solidFill>
                <a:latin typeface="Lucida Bright" panose="02040602050505020304" pitchFamily="18" charset="0"/>
              </a:rPr>
              <a:t>pelo </a:t>
            </a:r>
            <a:r>
              <a:rPr lang="es-MX" sz="1100" dirty="0">
                <a:solidFill>
                  <a:schemeClr val="tx1"/>
                </a:solidFill>
                <a:latin typeface="Lucida Bright" panose="02040602050505020304" pitchFamily="18" charset="0"/>
              </a:rPr>
              <a:t>cliente.</a:t>
            </a:r>
          </a:p>
        </p:txBody>
      </p:sp>
      <p:sp>
        <p:nvSpPr>
          <p:cNvPr id="77" name="59 Rectángulo"/>
          <p:cNvSpPr/>
          <p:nvPr/>
        </p:nvSpPr>
        <p:spPr>
          <a:xfrm>
            <a:off x="1680574" y="2636912"/>
            <a:ext cx="195532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chemeClr val="tx1"/>
                </a:solidFill>
                <a:latin typeface="Lucida Bright" panose="02040602050505020304" pitchFamily="18" charset="0"/>
              </a:rPr>
              <a:t>Exemplos</a:t>
            </a:r>
            <a:endParaRPr lang="es-MX" sz="1100" b="1" dirty="0">
              <a:solidFill>
                <a:schemeClr val="tx1"/>
              </a:solidFill>
              <a:latin typeface="Lucida Bright" panose="02040602050505020304" pitchFamily="18" charset="0"/>
            </a:endParaRPr>
          </a:p>
        </p:txBody>
      </p:sp>
      <p:sp>
        <p:nvSpPr>
          <p:cNvPr id="80" name="63 CuadroTexto"/>
          <p:cNvSpPr txBox="1"/>
          <p:nvPr/>
        </p:nvSpPr>
        <p:spPr>
          <a:xfrm>
            <a:off x="2268206" y="4871286"/>
            <a:ext cx="1080120" cy="261610"/>
          </a:xfrm>
          <a:prstGeom prst="rect">
            <a:avLst/>
          </a:prstGeom>
          <a:noFill/>
        </p:spPr>
        <p:txBody>
          <a:bodyPr wrap="square" rtlCol="0">
            <a:spAutoFit/>
          </a:bodyPr>
          <a:lstStyle/>
          <a:p>
            <a:pPr algn="ctr"/>
            <a:r>
              <a:rPr lang="es-MX" sz="1100" dirty="0" smtClean="0">
                <a:latin typeface="Lucida Bright" panose="02040602050505020304" pitchFamily="18" charset="0"/>
              </a:rPr>
              <a:t>Oferecer</a:t>
            </a:r>
          </a:p>
        </p:txBody>
      </p:sp>
      <p:sp>
        <p:nvSpPr>
          <p:cNvPr id="81" name="64 CuadroTexto"/>
          <p:cNvSpPr txBox="1"/>
          <p:nvPr/>
        </p:nvSpPr>
        <p:spPr>
          <a:xfrm>
            <a:off x="2166792" y="3823225"/>
            <a:ext cx="1080120" cy="261610"/>
          </a:xfrm>
          <a:prstGeom prst="rect">
            <a:avLst/>
          </a:prstGeom>
          <a:noFill/>
        </p:spPr>
        <p:txBody>
          <a:bodyPr wrap="square" rtlCol="0">
            <a:spAutoFit/>
          </a:bodyPr>
          <a:lstStyle/>
          <a:p>
            <a:pPr algn="ctr"/>
            <a:r>
              <a:rPr lang="es-MX" sz="1100" dirty="0" smtClean="0">
                <a:latin typeface="Lucida Bright" panose="02040602050505020304" pitchFamily="18" charset="0"/>
              </a:rPr>
              <a:t>Ofrecer</a:t>
            </a:r>
          </a:p>
        </p:txBody>
      </p:sp>
      <p:cxnSp>
        <p:nvCxnSpPr>
          <p:cNvPr id="82" name="Conector recto de flecha 127"/>
          <p:cNvCxnSpPr/>
          <p:nvPr/>
        </p:nvCxnSpPr>
        <p:spPr>
          <a:xfrm>
            <a:off x="2510847" y="4826281"/>
            <a:ext cx="648000"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3" name="Conector recto de flecha 127"/>
          <p:cNvCxnSpPr/>
          <p:nvPr/>
        </p:nvCxnSpPr>
        <p:spPr>
          <a:xfrm>
            <a:off x="2417772" y="3781985"/>
            <a:ext cx="648000"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32" name="Imagem 31"/>
          <p:cNvPicPr>
            <a:picLocks noChangeAspect="1"/>
          </p:cNvPicPr>
          <p:nvPr/>
        </p:nvPicPr>
        <p:blipFill>
          <a:blip r:embed="rId2"/>
          <a:stretch>
            <a:fillRect/>
          </a:stretch>
        </p:blipFill>
        <p:spPr>
          <a:xfrm>
            <a:off x="3347864" y="4509120"/>
            <a:ext cx="608016" cy="577917"/>
          </a:xfrm>
          <a:prstGeom prst="rect">
            <a:avLst/>
          </a:prstGeom>
        </p:spPr>
      </p:pic>
      <p:pic>
        <p:nvPicPr>
          <p:cNvPr id="33" name="Imagem 32"/>
          <p:cNvPicPr>
            <a:picLocks noChangeAspect="1"/>
          </p:cNvPicPr>
          <p:nvPr/>
        </p:nvPicPr>
        <p:blipFill>
          <a:blip r:embed="rId3"/>
          <a:stretch>
            <a:fillRect/>
          </a:stretch>
        </p:blipFill>
        <p:spPr>
          <a:xfrm>
            <a:off x="1366495" y="4509120"/>
            <a:ext cx="785565" cy="685247"/>
          </a:xfrm>
          <a:prstGeom prst="rect">
            <a:avLst/>
          </a:prstGeom>
        </p:spPr>
      </p:pic>
      <p:sp>
        <p:nvSpPr>
          <p:cNvPr id="35" name="63 CuadroTexto"/>
          <p:cNvSpPr txBox="1"/>
          <p:nvPr/>
        </p:nvSpPr>
        <p:spPr>
          <a:xfrm>
            <a:off x="2267744" y="5850269"/>
            <a:ext cx="1080120" cy="261610"/>
          </a:xfrm>
          <a:prstGeom prst="rect">
            <a:avLst/>
          </a:prstGeom>
          <a:noFill/>
        </p:spPr>
        <p:txBody>
          <a:bodyPr wrap="square" rtlCol="0">
            <a:spAutoFit/>
          </a:bodyPr>
          <a:lstStyle/>
          <a:p>
            <a:pPr algn="ctr"/>
            <a:r>
              <a:rPr lang="es-MX" sz="1100" dirty="0" smtClean="0">
                <a:latin typeface="Lucida Bright" panose="02040602050505020304" pitchFamily="18" charset="0"/>
              </a:rPr>
              <a:t>Oferecer</a:t>
            </a:r>
          </a:p>
        </p:txBody>
      </p:sp>
      <p:cxnSp>
        <p:nvCxnSpPr>
          <p:cNvPr id="36" name="Conector recto de flecha 127"/>
          <p:cNvCxnSpPr/>
          <p:nvPr/>
        </p:nvCxnSpPr>
        <p:spPr>
          <a:xfrm>
            <a:off x="2510385" y="5805264"/>
            <a:ext cx="648000"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37" name="Imagem 36"/>
          <p:cNvPicPr>
            <a:picLocks noChangeAspect="1"/>
          </p:cNvPicPr>
          <p:nvPr/>
        </p:nvPicPr>
        <p:blipFill>
          <a:blip r:embed="rId4"/>
          <a:stretch>
            <a:fillRect/>
          </a:stretch>
        </p:blipFill>
        <p:spPr>
          <a:xfrm>
            <a:off x="1441095" y="5556602"/>
            <a:ext cx="655630" cy="484427"/>
          </a:xfrm>
          <a:prstGeom prst="rect">
            <a:avLst/>
          </a:prstGeom>
        </p:spPr>
      </p:pic>
      <p:pic>
        <p:nvPicPr>
          <p:cNvPr id="4" name="Imagem 3"/>
          <p:cNvPicPr>
            <a:picLocks noChangeAspect="1"/>
          </p:cNvPicPr>
          <p:nvPr/>
        </p:nvPicPr>
        <p:blipFill>
          <a:blip r:embed="rId5"/>
          <a:stretch>
            <a:fillRect/>
          </a:stretch>
        </p:blipFill>
        <p:spPr>
          <a:xfrm rot="10800000">
            <a:off x="1347120" y="3395482"/>
            <a:ext cx="848616" cy="729593"/>
          </a:xfrm>
          <a:prstGeom prst="rect">
            <a:avLst/>
          </a:prstGeom>
        </p:spPr>
      </p:pic>
      <p:pic>
        <p:nvPicPr>
          <p:cNvPr id="6" name="Imagem 5"/>
          <p:cNvPicPr>
            <a:picLocks noChangeAspect="1"/>
          </p:cNvPicPr>
          <p:nvPr/>
        </p:nvPicPr>
        <p:blipFill>
          <a:blip r:embed="rId6"/>
          <a:stretch>
            <a:fillRect/>
          </a:stretch>
        </p:blipFill>
        <p:spPr>
          <a:xfrm>
            <a:off x="3351996" y="5596277"/>
            <a:ext cx="646806" cy="497019"/>
          </a:xfrm>
          <a:prstGeom prst="rect">
            <a:avLst/>
          </a:prstGeom>
        </p:spPr>
      </p:pic>
      <p:pic>
        <p:nvPicPr>
          <p:cNvPr id="38" name="Imagem 37"/>
          <p:cNvPicPr>
            <a:picLocks noChangeAspect="1"/>
          </p:cNvPicPr>
          <p:nvPr/>
        </p:nvPicPr>
        <p:blipFill>
          <a:blip r:embed="rId5"/>
          <a:stretch>
            <a:fillRect/>
          </a:stretch>
        </p:blipFill>
        <p:spPr>
          <a:xfrm rot="10800000">
            <a:off x="4932041" y="3436288"/>
            <a:ext cx="848616" cy="729593"/>
          </a:xfrm>
          <a:prstGeom prst="rect">
            <a:avLst/>
          </a:prstGeom>
        </p:spPr>
      </p:pic>
      <p:pic>
        <p:nvPicPr>
          <p:cNvPr id="7" name="Imagem 6"/>
          <p:cNvPicPr>
            <a:picLocks noChangeAspect="1"/>
          </p:cNvPicPr>
          <p:nvPr/>
        </p:nvPicPr>
        <p:blipFill>
          <a:blip r:embed="rId7"/>
          <a:stretch>
            <a:fillRect/>
          </a:stretch>
        </p:blipFill>
        <p:spPr>
          <a:xfrm>
            <a:off x="7037802" y="3347478"/>
            <a:ext cx="558534" cy="729594"/>
          </a:xfrm>
          <a:prstGeom prst="rect">
            <a:avLst/>
          </a:prstGeom>
        </p:spPr>
      </p:pic>
      <p:pic>
        <p:nvPicPr>
          <p:cNvPr id="8" name="Imagem 7"/>
          <p:cNvPicPr>
            <a:picLocks noChangeAspect="1"/>
          </p:cNvPicPr>
          <p:nvPr/>
        </p:nvPicPr>
        <p:blipFill>
          <a:blip r:embed="rId8"/>
          <a:stretch>
            <a:fillRect/>
          </a:stretch>
        </p:blipFill>
        <p:spPr>
          <a:xfrm>
            <a:off x="5005923" y="4437112"/>
            <a:ext cx="646197" cy="604973"/>
          </a:xfrm>
          <a:prstGeom prst="rect">
            <a:avLst/>
          </a:prstGeom>
        </p:spPr>
      </p:pic>
      <p:pic>
        <p:nvPicPr>
          <p:cNvPr id="9" name="Imagem 8"/>
          <p:cNvPicPr>
            <a:picLocks noChangeAspect="1"/>
          </p:cNvPicPr>
          <p:nvPr/>
        </p:nvPicPr>
        <p:blipFill>
          <a:blip r:embed="rId9"/>
          <a:stretch>
            <a:fillRect/>
          </a:stretch>
        </p:blipFill>
        <p:spPr>
          <a:xfrm>
            <a:off x="6780157" y="4509120"/>
            <a:ext cx="1032203" cy="544012"/>
          </a:xfrm>
          <a:prstGeom prst="rect">
            <a:avLst/>
          </a:prstGeom>
        </p:spPr>
      </p:pic>
      <p:pic>
        <p:nvPicPr>
          <p:cNvPr id="30" name="Imagem 29"/>
          <p:cNvPicPr>
            <a:picLocks noChangeAspect="1"/>
          </p:cNvPicPr>
          <p:nvPr/>
        </p:nvPicPr>
        <p:blipFill>
          <a:blip r:embed="rId10"/>
          <a:stretch>
            <a:fillRect/>
          </a:stretch>
        </p:blipFill>
        <p:spPr>
          <a:xfrm>
            <a:off x="3327820" y="3517125"/>
            <a:ext cx="638266" cy="492527"/>
          </a:xfrm>
          <a:prstGeom prst="rect">
            <a:avLst/>
          </a:prstGeom>
        </p:spPr>
      </p:pic>
      <p:sp>
        <p:nvSpPr>
          <p:cNvPr id="31" name="CaixaDeTexto 53"/>
          <p:cNvSpPr txBox="1"/>
          <p:nvPr/>
        </p:nvSpPr>
        <p:spPr>
          <a:xfrm>
            <a:off x="7305765" y="332237"/>
            <a:ext cx="1354858"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1.2</a:t>
            </a:r>
          </a:p>
          <a:p>
            <a:r>
              <a:rPr lang="en-US" sz="1300" b="1" dirty="0"/>
              <a:t>Fevereiro/2015</a:t>
            </a:r>
            <a:endParaRPr lang="pt-BR" sz="1300" b="1" dirty="0"/>
          </a:p>
        </p:txBody>
      </p:sp>
    </p:spTree>
    <p:extLst>
      <p:ext uri="{BB962C8B-B14F-4D97-AF65-F5344CB8AC3E}">
        <p14:creationId xmlns:p14="http://schemas.microsoft.com/office/powerpoint/2010/main" val="2621834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27" y="23712"/>
            <a:ext cx="8661229" cy="6501632"/>
          </a:xfrm>
          <a:prstGeom prst="rect">
            <a:avLst/>
          </a:prstGeom>
        </p:spPr>
      </p:pic>
      <p:sp>
        <p:nvSpPr>
          <p:cNvPr id="5" name="Rectangle 4"/>
          <p:cNvSpPr/>
          <p:nvPr/>
        </p:nvSpPr>
        <p:spPr>
          <a:xfrm>
            <a:off x="323528" y="431329"/>
            <a:ext cx="8521146" cy="2446824"/>
          </a:xfrm>
          <a:prstGeom prst="rect">
            <a:avLst/>
          </a:prstGeom>
        </p:spPr>
        <p:txBody>
          <a:bodyPr wrap="square">
            <a:spAutoFit/>
          </a:bodyPr>
          <a:lstStyle/>
          <a:p>
            <a:pPr algn="just">
              <a:spcAft>
                <a:spcPts val="1000"/>
              </a:spcAft>
            </a:pPr>
            <a:r>
              <a:rPr lang="en-GB" sz="1700" dirty="0">
                <a:latin typeface="Times New Roman" panose="02020603050405020304" pitchFamily="18" charset="0"/>
                <a:ea typeface="Calibri" panose="020F0502020204030204" pitchFamily="34" charset="0"/>
                <a:cs typeface="Times New Roman" panose="02020603050405020304" pitchFamily="18" charset="0"/>
              </a:rPr>
              <a:t>The </a:t>
            </a:r>
            <a:r>
              <a:rPr lang="en-US" sz="1700" dirty="0">
                <a:latin typeface="Times New Roman" panose="02020603050405020304" pitchFamily="18" charset="0"/>
                <a:ea typeface="Calibri" panose="020F0502020204030204" pitchFamily="34" charset="0"/>
                <a:cs typeface="Times New Roman" panose="02020603050405020304" pitchFamily="18" charset="0"/>
              </a:rPr>
              <a:t>recipient/s of this document and its attachments undertake/s a</a:t>
            </a:r>
            <a:r>
              <a:rPr lang="en-GB" sz="1700" dirty="0">
                <a:latin typeface="Times New Roman" panose="02020603050405020304" pitchFamily="18" charset="0"/>
                <a:ea typeface="Calibri" panose="020F0502020204030204" pitchFamily="34" charset="0"/>
                <a:cs typeface="Times New Roman" panose="02020603050405020304" pitchFamily="18" charset="0"/>
              </a:rPr>
              <a:t>t all times to treat and hold the Confidential Information in secret and as confidential information and they shall neither communicate nor disclose it whether directly or indirectly (orally or in writing) to any other private individual or legal person without the prior written consent from, except only to those members of its personnel who </a:t>
            </a:r>
            <a:r>
              <a:rPr lang="en-US" sz="1700" dirty="0">
                <a:latin typeface="Times New Roman" panose="02020603050405020304" pitchFamily="18" charset="0"/>
                <a:ea typeface="Calibri" panose="020F0502020204030204" pitchFamily="34" charset="0"/>
                <a:cs typeface="Times New Roman" panose="02020603050405020304" pitchFamily="18" charset="0"/>
              </a:rPr>
              <a:t>need to know such information in rendering their services</a:t>
            </a:r>
            <a:r>
              <a:rPr lang="en-GB" sz="1700" dirty="0">
                <a:latin typeface="Times New Roman" panose="02020603050405020304" pitchFamily="18" charset="0"/>
                <a:ea typeface="Calibri" panose="020F0502020204030204" pitchFamily="34" charset="0"/>
                <a:cs typeface="Times New Roman" panose="02020603050405020304" pitchFamily="18" charset="0"/>
              </a:rPr>
              <a:t> or if such disclosure is expressly authorised by Carbondale.  </a:t>
            </a:r>
            <a:r>
              <a:rPr lang="en-US" sz="1700" dirty="0">
                <a:latin typeface="Times New Roman" panose="02020603050405020304" pitchFamily="18" charset="0"/>
                <a:ea typeface="Calibri" panose="020F0502020204030204" pitchFamily="34" charset="0"/>
                <a:cs typeface="Times New Roman" panose="02020603050405020304" pitchFamily="18" charset="0"/>
              </a:rPr>
              <a:t>The disclosure, distribution, electronic transmission or copying by any means of the Confidential Information is strictly prohibited.  The recipient/s of this document and its attachment agree/s not to duplicate, distribute or disclose by any means any information contained herein.</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0096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de flecha"/>
          <p:cNvCxnSpPr>
            <a:stCxn id="45" idx="3"/>
            <a:endCxn id="97" idx="1"/>
          </p:cNvCxnSpPr>
          <p:nvPr/>
        </p:nvCxnSpPr>
        <p:spPr>
          <a:xfrm>
            <a:off x="2148098" y="4330057"/>
            <a:ext cx="650719" cy="2251"/>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 name="12 Conector recto de flecha"/>
          <p:cNvCxnSpPr/>
          <p:nvPr/>
        </p:nvCxnSpPr>
        <p:spPr>
          <a:xfrm flipV="1">
            <a:off x="3642290" y="3189116"/>
            <a:ext cx="1252014" cy="4185"/>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6" name="15 Conector recto de flecha"/>
          <p:cNvCxnSpPr>
            <a:stCxn id="97" idx="2"/>
          </p:cNvCxnSpPr>
          <p:nvPr/>
        </p:nvCxnSpPr>
        <p:spPr>
          <a:xfrm>
            <a:off x="3222480" y="4616162"/>
            <a:ext cx="0" cy="566737"/>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4" name="23 Conector recto de flecha"/>
          <p:cNvCxnSpPr>
            <a:stCxn id="97" idx="0"/>
            <a:endCxn id="91" idx="2"/>
          </p:cNvCxnSpPr>
          <p:nvPr/>
        </p:nvCxnSpPr>
        <p:spPr>
          <a:xfrm flipV="1">
            <a:off x="3222480" y="3469907"/>
            <a:ext cx="7976" cy="578547"/>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5" name="24 Conector angular"/>
          <p:cNvCxnSpPr>
            <a:stCxn id="91" idx="0"/>
            <a:endCxn id="69" idx="1"/>
          </p:cNvCxnSpPr>
          <p:nvPr/>
        </p:nvCxnSpPr>
        <p:spPr>
          <a:xfrm rot="5400000" flipH="1" flipV="1">
            <a:off x="3523386" y="1600489"/>
            <a:ext cx="1008781" cy="1594641"/>
          </a:xfrm>
          <a:prstGeom prst="bentConnector2">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37" name="36 Conector recto de flecha"/>
          <p:cNvCxnSpPr>
            <a:stCxn id="82" idx="3"/>
            <a:endCxn id="73" idx="1"/>
          </p:cNvCxnSpPr>
          <p:nvPr/>
        </p:nvCxnSpPr>
        <p:spPr>
          <a:xfrm>
            <a:off x="4580602" y="5838530"/>
            <a:ext cx="795101" cy="10160"/>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5" name="1 Rectángulo redondeado"/>
          <p:cNvSpPr/>
          <p:nvPr/>
        </p:nvSpPr>
        <p:spPr>
          <a:xfrm>
            <a:off x="212105" y="3170138"/>
            <a:ext cx="1935993" cy="231983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47" name="4 CuadroTexto"/>
          <p:cNvSpPr txBox="1"/>
          <p:nvPr/>
        </p:nvSpPr>
        <p:spPr>
          <a:xfrm>
            <a:off x="318021" y="3189044"/>
            <a:ext cx="1839078" cy="2262158"/>
          </a:xfrm>
          <a:prstGeom prst="rect">
            <a:avLst/>
          </a:prstGeom>
          <a:noFill/>
        </p:spPr>
        <p:txBody>
          <a:bodyPr wrap="square" rtlCol="0">
            <a:spAutoFit/>
          </a:bodyPr>
          <a:lstStyle/>
          <a:p>
            <a:pPr algn="just"/>
            <a:r>
              <a:rPr lang="es-ES" sz="900" dirty="0" smtClean="0">
                <a:latin typeface="Lucida Bright" panose="02040602050505020304" pitchFamily="18" charset="0"/>
              </a:rPr>
              <a:t>Dizer: </a:t>
            </a:r>
            <a:r>
              <a:rPr lang="es-ES" sz="900" b="1" dirty="0" smtClean="0">
                <a:latin typeface="Lucida Bright" panose="02040602050505020304" pitchFamily="18" charset="0"/>
              </a:rPr>
              <a:t>“Bom </a:t>
            </a:r>
            <a:r>
              <a:rPr lang="es-ES" sz="900" b="1" dirty="0">
                <a:latin typeface="Lucida Bright" panose="02040602050505020304" pitchFamily="18" charset="0"/>
              </a:rPr>
              <a:t>dia, tarde ou </a:t>
            </a:r>
          </a:p>
          <a:p>
            <a:pPr algn="just"/>
            <a:r>
              <a:rPr lang="es-ES" sz="900" b="1" dirty="0">
                <a:latin typeface="Lucida Bright" panose="02040602050505020304" pitchFamily="18" charset="0"/>
              </a:rPr>
              <a:t>noite. Bem vindo(a) a </a:t>
            </a:r>
          </a:p>
          <a:p>
            <a:pPr algn="just"/>
            <a:r>
              <a:rPr lang="es-ES" sz="900" b="1" dirty="0" smtClean="0">
                <a:latin typeface="Lucida Bright" panose="02040602050505020304" pitchFamily="18" charset="0"/>
              </a:rPr>
              <a:t>Cinépolis”, </a:t>
            </a:r>
            <a:r>
              <a:rPr lang="es-ES" sz="900" dirty="0">
                <a:latin typeface="Lucida Bright" panose="02040602050505020304" pitchFamily="18" charset="0"/>
              </a:rPr>
              <a:t>fazendo contato </a:t>
            </a:r>
          </a:p>
          <a:p>
            <a:pPr algn="just"/>
            <a:r>
              <a:rPr lang="es-ES" sz="900" dirty="0">
                <a:latin typeface="Lucida Bright" panose="02040602050505020304" pitchFamily="18" charset="0"/>
              </a:rPr>
              <a:t>visual com o cliente e </a:t>
            </a:r>
          </a:p>
          <a:p>
            <a:pPr algn="just"/>
            <a:r>
              <a:rPr lang="es-ES" sz="900" dirty="0">
                <a:latin typeface="Lucida Bright" panose="02040602050505020304" pitchFamily="18" charset="0"/>
              </a:rPr>
              <a:t>sorrindo.</a:t>
            </a:r>
          </a:p>
          <a:p>
            <a:pPr algn="just"/>
            <a:endParaRPr lang="es-ES" sz="1000" dirty="0" smtClean="0">
              <a:latin typeface="Lucida Bright" panose="02040602050505020304" pitchFamily="18" charset="0"/>
            </a:endParaRPr>
          </a:p>
          <a:p>
            <a:pPr algn="just"/>
            <a:endParaRPr lang="es-ES" sz="1000" dirty="0" smtClean="0">
              <a:latin typeface="Lucida Bright" panose="02040602050505020304" pitchFamily="18" charset="0"/>
            </a:endParaRPr>
          </a:p>
          <a:p>
            <a:pPr algn="just"/>
            <a:endParaRPr lang="es-ES" sz="900" dirty="0" smtClean="0">
              <a:latin typeface="Lucida Bright" panose="02040602050505020304" pitchFamily="18" charset="0"/>
            </a:endParaRPr>
          </a:p>
          <a:p>
            <a:pPr algn="just"/>
            <a:endParaRPr lang="es-ES" sz="700" dirty="0" smtClean="0">
              <a:latin typeface="Lucida Bright" panose="02040602050505020304" pitchFamily="18" charset="0"/>
            </a:endParaRPr>
          </a:p>
          <a:p>
            <a:pPr algn="just"/>
            <a:endParaRPr lang="es-ES" sz="1000" dirty="0" smtClean="0">
              <a:latin typeface="Lucida Bright" panose="02040602050505020304" pitchFamily="18" charset="0"/>
            </a:endParaRPr>
          </a:p>
          <a:p>
            <a:pPr algn="just"/>
            <a:endParaRPr lang="es-ES" sz="1000" dirty="0" smtClean="0">
              <a:latin typeface="Lucida Bright" panose="02040602050505020304" pitchFamily="18" charset="0"/>
            </a:endParaRPr>
          </a:p>
          <a:p>
            <a:pPr algn="just"/>
            <a:r>
              <a:rPr lang="es-MX" sz="800" dirty="0" smtClean="0">
                <a:latin typeface="Lucida Bright" panose="02040602050505020304" pitchFamily="18" charset="0"/>
              </a:rPr>
              <a:t>Nota: Caso não haja sistema para cobrar com cartão de crédito ou débito, dizer: </a:t>
            </a:r>
            <a:r>
              <a:rPr lang="es-MX" sz="800" b="1" dirty="0" smtClean="0">
                <a:latin typeface="Lucida Bright" panose="02040602050505020304" pitchFamily="18" charset="0"/>
              </a:rPr>
              <a:t>“No momento Sr(a), só estamos aceitando pagamento em dinheiro.”</a:t>
            </a:r>
            <a:r>
              <a:rPr lang="es-MX" sz="800" dirty="0" smtClean="0">
                <a:latin typeface="Lucida Bright" panose="02040602050505020304" pitchFamily="18" charset="0"/>
              </a:rPr>
              <a:t>.</a:t>
            </a:r>
          </a:p>
        </p:txBody>
      </p:sp>
      <p:sp>
        <p:nvSpPr>
          <p:cNvPr id="69" name="68 Rectángulo redondeado"/>
          <p:cNvSpPr/>
          <p:nvPr/>
        </p:nvSpPr>
        <p:spPr>
          <a:xfrm>
            <a:off x="4825097" y="1354726"/>
            <a:ext cx="2032190" cy="1077384"/>
          </a:xfrm>
          <a:prstGeom prst="roundRect">
            <a:avLst/>
          </a:prstGeom>
          <a:solidFill>
            <a:schemeClr val="bg1">
              <a:lumMod val="75000"/>
              <a:lumOff val="2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cxnSp>
        <p:nvCxnSpPr>
          <p:cNvPr id="71" name="70 Conector recto de flecha"/>
          <p:cNvCxnSpPr>
            <a:stCxn id="73" idx="3"/>
          </p:cNvCxnSpPr>
          <p:nvPr/>
        </p:nvCxnSpPr>
        <p:spPr>
          <a:xfrm>
            <a:off x="7970500" y="5848690"/>
            <a:ext cx="516153" cy="0"/>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73" name="72 Rectángulo redondeado"/>
          <p:cNvSpPr/>
          <p:nvPr/>
        </p:nvSpPr>
        <p:spPr>
          <a:xfrm>
            <a:off x="5375703" y="5191169"/>
            <a:ext cx="2594797" cy="1315042"/>
          </a:xfrm>
          <a:prstGeom prst="roundRect">
            <a:avLst/>
          </a:prstGeom>
          <a:solidFill>
            <a:schemeClr val="bg1">
              <a:lumMod val="75000"/>
              <a:lumOff val="2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82" name="81 Rectángulo redondeado"/>
          <p:cNvSpPr/>
          <p:nvPr/>
        </p:nvSpPr>
        <p:spPr>
          <a:xfrm>
            <a:off x="2219201" y="5208530"/>
            <a:ext cx="2361401" cy="1260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81" name="54 CuadroTexto"/>
          <p:cNvSpPr txBox="1"/>
          <p:nvPr/>
        </p:nvSpPr>
        <p:spPr>
          <a:xfrm>
            <a:off x="2324364" y="5681323"/>
            <a:ext cx="2173992" cy="830997"/>
          </a:xfrm>
          <a:prstGeom prst="rect">
            <a:avLst/>
          </a:prstGeom>
          <a:noFill/>
        </p:spPr>
        <p:txBody>
          <a:bodyPr wrap="square" rtlCol="0">
            <a:spAutoFit/>
          </a:bodyPr>
          <a:lstStyle/>
          <a:p>
            <a:pPr algn="just"/>
            <a:r>
              <a:rPr lang="es-MX" sz="800" dirty="0">
                <a:latin typeface="Lucida Bright" panose="02040602050505020304" pitchFamily="18" charset="0"/>
              </a:rPr>
              <a:t>Solicitar o documento de identifica</a:t>
            </a:r>
            <a:r>
              <a:rPr lang="pt-BR" sz="800" dirty="0">
                <a:latin typeface="Lucida Bright" panose="02040602050505020304" pitchFamily="18" charset="0"/>
              </a:rPr>
              <a:t>ç</a:t>
            </a:r>
            <a:r>
              <a:rPr lang="es-MX" sz="800" dirty="0" err="1">
                <a:latin typeface="Lucida Bright" panose="02040602050505020304" pitchFamily="18" charset="0"/>
              </a:rPr>
              <a:t>ão</a:t>
            </a:r>
            <a:r>
              <a:rPr lang="es-MX" sz="800" dirty="0">
                <a:latin typeface="Lucida Bright" panose="02040602050505020304" pitchFamily="18" charset="0"/>
              </a:rPr>
              <a:t>, </a:t>
            </a:r>
            <a:r>
              <a:rPr lang="es-MX" sz="800" dirty="0" err="1">
                <a:latin typeface="Lucida Bright" panose="02040602050505020304" pitchFamily="18" charset="0"/>
              </a:rPr>
              <a:t>dizendo</a:t>
            </a:r>
            <a:r>
              <a:rPr lang="es-MX" sz="800" dirty="0">
                <a:latin typeface="Lucida Bright" panose="02040602050505020304" pitchFamily="18" charset="0"/>
              </a:rPr>
              <a:t>: </a:t>
            </a:r>
            <a:r>
              <a:rPr lang="es-MX" sz="800" b="1" dirty="0">
                <a:latin typeface="Lucida Bright" panose="02040602050505020304" pitchFamily="18" charset="0"/>
              </a:rPr>
              <a:t>“</a:t>
            </a:r>
            <a:r>
              <a:rPr lang="es-MX" sz="800" b="1" dirty="0" err="1">
                <a:latin typeface="Lucida Bright" panose="02040602050505020304" pitchFamily="18" charset="0"/>
              </a:rPr>
              <a:t>Você</a:t>
            </a:r>
            <a:r>
              <a:rPr lang="es-MX" sz="800" b="1" dirty="0">
                <a:latin typeface="Lucida Bright" panose="02040602050505020304" pitchFamily="18" charset="0"/>
              </a:rPr>
              <a:t> </a:t>
            </a:r>
            <a:r>
              <a:rPr lang="es-MX" sz="800" b="1" dirty="0" err="1">
                <a:latin typeface="Lucida Bright" panose="02040602050505020304" pitchFamily="18" charset="0"/>
              </a:rPr>
              <a:t>poderia</a:t>
            </a:r>
            <a:r>
              <a:rPr lang="es-MX" sz="800" b="1" dirty="0">
                <a:latin typeface="Lucida Bright" panose="02040602050505020304" pitchFamily="18" charset="0"/>
              </a:rPr>
              <a:t> me </a:t>
            </a:r>
            <a:r>
              <a:rPr lang="es-MX" sz="800" b="1" dirty="0" err="1">
                <a:latin typeface="Lucida Bright" panose="02040602050505020304" pitchFamily="18" charset="0"/>
              </a:rPr>
              <a:t>apresentar</a:t>
            </a:r>
            <a:r>
              <a:rPr lang="es-MX" sz="800" b="1" dirty="0">
                <a:latin typeface="Lucida Bright" panose="02040602050505020304" pitchFamily="18" charset="0"/>
              </a:rPr>
              <a:t> </a:t>
            </a:r>
            <a:r>
              <a:rPr lang="es-MX" sz="800" b="1" dirty="0" err="1">
                <a:latin typeface="Lucida Bright" panose="02040602050505020304" pitchFamily="18" charset="0"/>
              </a:rPr>
              <a:t>seu</a:t>
            </a:r>
            <a:r>
              <a:rPr lang="es-MX" sz="800" b="1" dirty="0">
                <a:latin typeface="Lucida Bright" panose="02040602050505020304" pitchFamily="18" charset="0"/>
              </a:rPr>
              <a:t> documento de </a:t>
            </a:r>
            <a:r>
              <a:rPr lang="es-MX" sz="800" b="1" dirty="0" err="1">
                <a:latin typeface="Lucida Bright" panose="02040602050505020304" pitchFamily="18" charset="0"/>
              </a:rPr>
              <a:t>identificação</a:t>
            </a:r>
            <a:r>
              <a:rPr lang="es-MX" sz="800" b="1" dirty="0">
                <a:latin typeface="Lucida Bright" panose="02040602050505020304" pitchFamily="18" charset="0"/>
              </a:rPr>
              <a:t> e o c</a:t>
            </a:r>
            <a:r>
              <a:rPr lang="pt-BR" sz="800" b="1" dirty="0">
                <a:latin typeface="Lucida Bright" panose="02040602050505020304" pitchFamily="18" charset="0"/>
              </a:rPr>
              <a:t>ódigo de busca ou o cartão de pagamento (caso o sistema seja Arena</a:t>
            </a:r>
            <a:r>
              <a:rPr lang="es-MX" sz="800" b="1" dirty="0">
                <a:latin typeface="Lucida Bright" panose="02040602050505020304" pitchFamily="18" charset="0"/>
              </a:rPr>
              <a:t>”)</a:t>
            </a:r>
            <a:r>
              <a:rPr lang="en-US" sz="800" dirty="0">
                <a:latin typeface="Lucida Bright" panose="02040602050505020304" pitchFamily="18" charset="0"/>
              </a:rPr>
              <a:t>?</a:t>
            </a:r>
            <a:endParaRPr lang="es-MX" sz="800" dirty="0">
              <a:latin typeface="Lucida Bright" panose="02040602050505020304" pitchFamily="18" charset="0"/>
            </a:endParaRPr>
          </a:p>
        </p:txBody>
      </p:sp>
      <p:sp>
        <p:nvSpPr>
          <p:cNvPr id="91" name="Decisión 30"/>
          <p:cNvSpPr/>
          <p:nvPr/>
        </p:nvSpPr>
        <p:spPr>
          <a:xfrm>
            <a:off x="2806793" y="2902199"/>
            <a:ext cx="847325" cy="567708"/>
          </a:xfrm>
          <a:prstGeom prst="flowChartDecis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X</a:t>
            </a:r>
            <a:endParaRPr lang="es-MX" b="1" dirty="0">
              <a:solidFill>
                <a:schemeClr val="tx1"/>
              </a:solidFill>
            </a:endParaRPr>
          </a:p>
        </p:txBody>
      </p:sp>
      <p:sp>
        <p:nvSpPr>
          <p:cNvPr id="94" name="CuadroTexto 41"/>
          <p:cNvSpPr txBox="1"/>
          <p:nvPr/>
        </p:nvSpPr>
        <p:spPr>
          <a:xfrm>
            <a:off x="1958353" y="4547355"/>
            <a:ext cx="1566898" cy="507831"/>
          </a:xfrm>
          <a:prstGeom prst="rect">
            <a:avLst/>
          </a:prstGeom>
          <a:noFill/>
          <a:ln>
            <a:noFill/>
          </a:ln>
        </p:spPr>
        <p:txBody>
          <a:bodyPr wrap="square" rtlCol="0">
            <a:spAutoFit/>
          </a:bodyPr>
          <a:lstStyle/>
          <a:p>
            <a:pPr algn="ctr"/>
            <a:r>
              <a:rPr lang="es-MX" sz="900" dirty="0">
                <a:latin typeface="Lucida Bright" panose="02040602050505020304" pitchFamily="18" charset="0"/>
              </a:rPr>
              <a:t>Venda pela </a:t>
            </a:r>
            <a:endParaRPr lang="es-MX" sz="900" dirty="0" smtClean="0">
              <a:latin typeface="Lucida Bright" panose="02040602050505020304" pitchFamily="18" charset="0"/>
            </a:endParaRPr>
          </a:p>
          <a:p>
            <a:pPr algn="ctr"/>
            <a:r>
              <a:rPr lang="es-MX" sz="900" dirty="0" smtClean="0">
                <a:latin typeface="Lucida Bright" panose="02040602050505020304" pitchFamily="18" charset="0"/>
              </a:rPr>
              <a:t>internet</a:t>
            </a:r>
            <a:r>
              <a:rPr lang="es-MX" sz="900" dirty="0">
                <a:latin typeface="Lucida Bright" panose="02040602050505020304" pitchFamily="18" charset="0"/>
              </a:rPr>
              <a:t/>
            </a:r>
            <a:br>
              <a:rPr lang="es-MX" sz="900" dirty="0">
                <a:latin typeface="Lucida Bright" panose="02040602050505020304" pitchFamily="18" charset="0"/>
              </a:rPr>
            </a:br>
            <a:r>
              <a:rPr lang="es-MX" sz="900" dirty="0">
                <a:latin typeface="Lucida Bright" panose="02040602050505020304" pitchFamily="18" charset="0"/>
              </a:rPr>
              <a:t>(ingresso.com)</a:t>
            </a:r>
          </a:p>
        </p:txBody>
      </p:sp>
      <p:sp>
        <p:nvSpPr>
          <p:cNvPr id="95" name="CuadroTexto 41"/>
          <p:cNvSpPr txBox="1"/>
          <p:nvPr/>
        </p:nvSpPr>
        <p:spPr>
          <a:xfrm>
            <a:off x="2349054" y="2741812"/>
            <a:ext cx="877177" cy="369332"/>
          </a:xfrm>
          <a:prstGeom prst="rect">
            <a:avLst/>
          </a:prstGeom>
          <a:noFill/>
          <a:ln>
            <a:noFill/>
          </a:ln>
        </p:spPr>
        <p:txBody>
          <a:bodyPr wrap="square" rtlCol="0">
            <a:spAutoFit/>
          </a:bodyPr>
          <a:lstStyle/>
          <a:p>
            <a:pPr algn="ctr"/>
            <a:r>
              <a:rPr lang="es-MX" sz="900" dirty="0" smtClean="0">
                <a:latin typeface="Lucida Bright" panose="02040602050505020304" pitchFamily="18" charset="0"/>
              </a:rPr>
              <a:t>Cortesia e convite</a:t>
            </a:r>
          </a:p>
        </p:txBody>
      </p:sp>
      <p:sp>
        <p:nvSpPr>
          <p:cNvPr id="96" name="CuadroTexto 41"/>
          <p:cNvSpPr txBox="1"/>
          <p:nvPr/>
        </p:nvSpPr>
        <p:spPr>
          <a:xfrm>
            <a:off x="3512170" y="3952736"/>
            <a:ext cx="877177" cy="369332"/>
          </a:xfrm>
          <a:prstGeom prst="rect">
            <a:avLst/>
          </a:prstGeom>
          <a:noFill/>
          <a:ln>
            <a:noFill/>
          </a:ln>
        </p:spPr>
        <p:txBody>
          <a:bodyPr wrap="square" rtlCol="0">
            <a:spAutoFit/>
          </a:bodyPr>
          <a:lstStyle/>
          <a:p>
            <a:pPr algn="ctr"/>
            <a:r>
              <a:rPr lang="es-MX" sz="900" dirty="0" smtClean="0">
                <a:latin typeface="Lucida Bright" panose="02040602050505020304" pitchFamily="18" charset="0"/>
              </a:rPr>
              <a:t>Venda normal</a:t>
            </a:r>
          </a:p>
        </p:txBody>
      </p:sp>
      <p:sp>
        <p:nvSpPr>
          <p:cNvPr id="97" name="Decisión 30"/>
          <p:cNvSpPr/>
          <p:nvPr/>
        </p:nvSpPr>
        <p:spPr>
          <a:xfrm>
            <a:off x="2798817" y="4048454"/>
            <a:ext cx="847325" cy="567708"/>
          </a:xfrm>
          <a:prstGeom prst="flowChartDecis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X</a:t>
            </a:r>
            <a:endParaRPr lang="es-MX" b="1" dirty="0">
              <a:solidFill>
                <a:schemeClr val="tx1"/>
              </a:solidFill>
            </a:endParaRPr>
          </a:p>
        </p:txBody>
      </p:sp>
      <p:sp>
        <p:nvSpPr>
          <p:cNvPr id="109" name="CuadroTexto 136"/>
          <p:cNvSpPr txBox="1"/>
          <p:nvPr/>
        </p:nvSpPr>
        <p:spPr>
          <a:xfrm>
            <a:off x="3481302" y="1893415"/>
            <a:ext cx="1261269" cy="230832"/>
          </a:xfrm>
          <a:prstGeom prst="rect">
            <a:avLst/>
          </a:prstGeom>
          <a:noFill/>
        </p:spPr>
        <p:txBody>
          <a:bodyPr wrap="square" rtlCol="0">
            <a:spAutoFit/>
          </a:bodyPr>
          <a:lstStyle/>
          <a:p>
            <a:pPr marL="87313" indent="-87313">
              <a:buFont typeface="Arial" panose="020B0604020202020204" pitchFamily="34" charset="0"/>
              <a:buChar char="•"/>
            </a:pPr>
            <a:r>
              <a:rPr lang="es-MX" sz="900" dirty="0" smtClean="0">
                <a:latin typeface="Lucida Bright" panose="02040602050505020304" pitchFamily="18" charset="0"/>
              </a:rPr>
              <a:t>Cartão Santander</a:t>
            </a:r>
            <a:endParaRPr lang="es-MX" sz="900" dirty="0">
              <a:latin typeface="Lucida Bright" panose="02040602050505020304" pitchFamily="18" charset="0"/>
            </a:endParaRPr>
          </a:p>
        </p:txBody>
      </p:sp>
      <p:grpSp>
        <p:nvGrpSpPr>
          <p:cNvPr id="111" name="110 Grupo"/>
          <p:cNvGrpSpPr/>
          <p:nvPr/>
        </p:nvGrpSpPr>
        <p:grpSpPr>
          <a:xfrm>
            <a:off x="4894304" y="2554895"/>
            <a:ext cx="1893934" cy="1421872"/>
            <a:chOff x="4038546" y="610194"/>
            <a:chExt cx="2299227" cy="1421872"/>
          </a:xfrm>
        </p:grpSpPr>
        <p:grpSp>
          <p:nvGrpSpPr>
            <p:cNvPr id="113" name="112 Grupo"/>
            <p:cNvGrpSpPr/>
            <p:nvPr/>
          </p:nvGrpSpPr>
          <p:grpSpPr>
            <a:xfrm>
              <a:off x="4038546" y="610194"/>
              <a:ext cx="2299227" cy="1418342"/>
              <a:chOff x="6987584" y="1285268"/>
              <a:chExt cx="2299227" cy="1418342"/>
            </a:xfrm>
          </p:grpSpPr>
          <p:sp>
            <p:nvSpPr>
              <p:cNvPr id="115" name="114 Rectángulo redondeado"/>
              <p:cNvSpPr/>
              <p:nvPr/>
            </p:nvSpPr>
            <p:spPr>
              <a:xfrm>
                <a:off x="6987584" y="1285268"/>
                <a:ext cx="2299227" cy="141834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117" name="116 CuadroTexto"/>
              <p:cNvSpPr txBox="1"/>
              <p:nvPr/>
            </p:nvSpPr>
            <p:spPr>
              <a:xfrm>
                <a:off x="7782208" y="1720322"/>
                <a:ext cx="1488833" cy="230832"/>
              </a:xfrm>
              <a:prstGeom prst="rect">
                <a:avLst/>
              </a:prstGeom>
              <a:noFill/>
              <a:ln>
                <a:noFill/>
              </a:ln>
            </p:spPr>
            <p:txBody>
              <a:bodyPr wrap="square" rtlCol="0">
                <a:spAutoFit/>
              </a:bodyPr>
              <a:lstStyle/>
              <a:p>
                <a:pPr algn="ctr"/>
                <a:endParaRPr lang="es-MX" sz="900" dirty="0">
                  <a:latin typeface="Lucida Bright" panose="02040602050505020304" pitchFamily="18" charset="0"/>
                </a:endParaRPr>
              </a:p>
            </p:txBody>
          </p:sp>
        </p:grpSp>
        <p:sp>
          <p:nvSpPr>
            <p:cNvPr id="114" name="4 CuadroTexto"/>
            <p:cNvSpPr txBox="1"/>
            <p:nvPr/>
          </p:nvSpPr>
          <p:spPr>
            <a:xfrm>
              <a:off x="4055275" y="1247236"/>
              <a:ext cx="2266728" cy="784830"/>
            </a:xfrm>
            <a:prstGeom prst="rect">
              <a:avLst/>
            </a:prstGeom>
            <a:noFill/>
            <a:ln>
              <a:noFill/>
            </a:ln>
          </p:spPr>
          <p:txBody>
            <a:bodyPr wrap="square" rtlCol="0">
              <a:spAutoFit/>
            </a:bodyPr>
            <a:lstStyle/>
            <a:p>
              <a:pPr algn="just"/>
              <a:endParaRPr lang="es-MX" sz="900" dirty="0">
                <a:latin typeface="Lucida Bright" panose="02040602050505020304" pitchFamily="18" charset="0"/>
              </a:endParaRPr>
            </a:p>
            <a:p>
              <a:pPr algn="just"/>
              <a:r>
                <a:rPr lang="es-MX" sz="900" dirty="0">
                  <a:latin typeface="Lucida Bright" panose="02040602050505020304" pitchFamily="18" charset="0"/>
                </a:rPr>
                <a:t>Receber o cartão e o </a:t>
              </a:r>
              <a:r>
                <a:rPr lang="es-MX" sz="900" dirty="0" smtClean="0">
                  <a:latin typeface="Lucida Bright" panose="02040602050505020304" pitchFamily="18" charset="0"/>
                </a:rPr>
                <a:t>documento </a:t>
              </a:r>
              <a:r>
                <a:rPr lang="es-MX" sz="900" dirty="0">
                  <a:latin typeface="Lucida Bright" panose="02040602050505020304" pitchFamily="18" charset="0"/>
                </a:rPr>
                <a:t>de </a:t>
              </a:r>
              <a:r>
                <a:rPr lang="es-MX" sz="900" dirty="0" smtClean="0">
                  <a:latin typeface="Lucida Bright" panose="02040602050505020304" pitchFamily="18" charset="0"/>
                </a:rPr>
                <a:t>identificação para checar se os dados coincidem.</a:t>
              </a:r>
              <a:endParaRPr lang="es-MX" sz="900" dirty="0">
                <a:latin typeface="Lucida Bright" panose="02040602050505020304" pitchFamily="18" charset="0"/>
              </a:endParaRPr>
            </a:p>
          </p:txBody>
        </p:sp>
      </p:grpSp>
      <p:sp>
        <p:nvSpPr>
          <p:cNvPr id="169" name="83 CuadroTexto"/>
          <p:cNvSpPr txBox="1"/>
          <p:nvPr/>
        </p:nvSpPr>
        <p:spPr>
          <a:xfrm>
            <a:off x="5448111" y="6078492"/>
            <a:ext cx="2448000" cy="338554"/>
          </a:xfrm>
          <a:prstGeom prst="rect">
            <a:avLst/>
          </a:prstGeom>
          <a:noFill/>
        </p:spPr>
        <p:txBody>
          <a:bodyPr wrap="square" rtlCol="0">
            <a:spAutoFit/>
          </a:bodyPr>
          <a:lstStyle/>
          <a:p>
            <a:pPr algn="just"/>
            <a:r>
              <a:rPr lang="es-ES" sz="800" dirty="0">
                <a:latin typeface="Lucida Bright" panose="02040602050505020304" pitchFamily="18" charset="0"/>
              </a:rPr>
              <a:t>Revisar se os nomes da reserva e o documento de  identificação coincidam.</a:t>
            </a:r>
          </a:p>
        </p:txBody>
      </p:sp>
      <p:sp>
        <p:nvSpPr>
          <p:cNvPr id="181" name="Conector 29"/>
          <p:cNvSpPr/>
          <p:nvPr/>
        </p:nvSpPr>
        <p:spPr>
          <a:xfrm>
            <a:off x="951501" y="2203473"/>
            <a:ext cx="457200" cy="457200"/>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cxnSp>
        <p:nvCxnSpPr>
          <p:cNvPr id="182" name="181 Conector recto de flecha"/>
          <p:cNvCxnSpPr>
            <a:stCxn id="181" idx="4"/>
            <a:endCxn id="45" idx="0"/>
          </p:cNvCxnSpPr>
          <p:nvPr/>
        </p:nvCxnSpPr>
        <p:spPr>
          <a:xfrm>
            <a:off x="1180101" y="2660673"/>
            <a:ext cx="1" cy="509465"/>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70" name="54 CuadroTexto"/>
          <p:cNvSpPr txBox="1"/>
          <p:nvPr/>
        </p:nvSpPr>
        <p:spPr>
          <a:xfrm>
            <a:off x="5103553" y="2015505"/>
            <a:ext cx="1298417" cy="461665"/>
          </a:xfrm>
          <a:prstGeom prst="rect">
            <a:avLst/>
          </a:prstGeom>
          <a:noFill/>
        </p:spPr>
        <p:txBody>
          <a:bodyPr wrap="square" rtlCol="0">
            <a:spAutoFit/>
          </a:bodyPr>
          <a:lstStyle/>
          <a:p>
            <a:pPr algn="just"/>
            <a:r>
              <a:rPr lang="es-MX" sz="800" dirty="0" smtClean="0">
                <a:latin typeface="Lucida Bright" panose="02040602050505020304" pitchFamily="18" charset="0"/>
              </a:rPr>
              <a:t>*</a:t>
            </a:r>
            <a:r>
              <a:rPr lang="es-MX" sz="800" dirty="0">
                <a:latin typeface="Lucida Bright" panose="02040602050505020304" pitchFamily="18" charset="0"/>
              </a:rPr>
              <a:t>Dizer: </a:t>
            </a:r>
            <a:r>
              <a:rPr lang="es-MX" sz="800" b="1" dirty="0">
                <a:latin typeface="Lucida Bright" panose="02040602050505020304" pitchFamily="18" charset="0"/>
              </a:rPr>
              <a:t>“Sr(a), </a:t>
            </a:r>
            <a:r>
              <a:rPr lang="es-MX" sz="800" b="1" dirty="0" smtClean="0">
                <a:latin typeface="Lucida Bright" panose="02040602050505020304" pitchFamily="18" charset="0"/>
              </a:rPr>
              <a:t>você </a:t>
            </a:r>
          </a:p>
          <a:p>
            <a:pPr algn="just"/>
            <a:r>
              <a:rPr lang="es-MX" sz="800" b="1" dirty="0" smtClean="0">
                <a:latin typeface="Lucida Bright" panose="02040602050505020304" pitchFamily="18" charset="0"/>
              </a:rPr>
              <a:t>é </a:t>
            </a:r>
            <a:r>
              <a:rPr lang="es-MX" sz="800" b="1" dirty="0">
                <a:latin typeface="Lucida Bright" panose="02040602050505020304" pitchFamily="18" charset="0"/>
              </a:rPr>
              <a:t>cliente </a:t>
            </a:r>
            <a:r>
              <a:rPr lang="es-MX" sz="800" b="1" dirty="0" smtClean="0">
                <a:latin typeface="Lucida Bright" panose="02040602050505020304" pitchFamily="18" charset="0"/>
              </a:rPr>
              <a:t>Santander</a:t>
            </a:r>
            <a:r>
              <a:rPr lang="en-US" sz="800" b="1" dirty="0">
                <a:latin typeface="Lucida Bright" panose="02040602050505020304" pitchFamily="18" charset="0"/>
              </a:rPr>
              <a:t>?”</a:t>
            </a:r>
          </a:p>
          <a:p>
            <a:pPr algn="just"/>
            <a:endParaRPr lang="es-MX" sz="800" dirty="0">
              <a:latin typeface="Lucida Bright" panose="02040602050505020304" pitchFamily="18" charset="0"/>
            </a:endParaRPr>
          </a:p>
        </p:txBody>
      </p:sp>
      <p:pic>
        <p:nvPicPr>
          <p:cNvPr id="72" name="Imagem 71"/>
          <p:cNvPicPr>
            <a:picLocks noChangeAspect="1"/>
          </p:cNvPicPr>
          <p:nvPr/>
        </p:nvPicPr>
        <p:blipFill>
          <a:blip r:embed="rId2"/>
          <a:stretch>
            <a:fillRect/>
          </a:stretch>
        </p:blipFill>
        <p:spPr>
          <a:xfrm>
            <a:off x="5321361" y="1395512"/>
            <a:ext cx="581025" cy="514350"/>
          </a:xfrm>
          <a:prstGeom prst="rect">
            <a:avLst/>
          </a:prstGeom>
        </p:spPr>
      </p:pic>
      <p:pic>
        <p:nvPicPr>
          <p:cNvPr id="78" name="Imagem 77"/>
          <p:cNvPicPr>
            <a:picLocks noChangeAspect="1"/>
          </p:cNvPicPr>
          <p:nvPr/>
        </p:nvPicPr>
        <p:blipFill>
          <a:blip r:embed="rId3"/>
          <a:stretch>
            <a:fillRect/>
          </a:stretch>
        </p:blipFill>
        <p:spPr>
          <a:xfrm>
            <a:off x="5902386" y="1647088"/>
            <a:ext cx="265428" cy="252480"/>
          </a:xfrm>
          <a:prstGeom prst="rect">
            <a:avLst/>
          </a:prstGeom>
        </p:spPr>
      </p:pic>
      <p:cxnSp>
        <p:nvCxnSpPr>
          <p:cNvPr id="79" name="20 Conector angular"/>
          <p:cNvCxnSpPr/>
          <p:nvPr/>
        </p:nvCxnSpPr>
        <p:spPr>
          <a:xfrm flipV="1">
            <a:off x="3642290" y="1885641"/>
            <a:ext cx="4512067" cy="2436427"/>
          </a:xfrm>
          <a:prstGeom prst="bentConnector3">
            <a:avLst>
              <a:gd name="adj1" fmla="val 105066"/>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8" name="CuadroTexto 146"/>
          <p:cNvSpPr txBox="1"/>
          <p:nvPr/>
        </p:nvSpPr>
        <p:spPr>
          <a:xfrm>
            <a:off x="3512945" y="3230113"/>
            <a:ext cx="4290289" cy="230832"/>
          </a:xfrm>
          <a:prstGeom prst="rect">
            <a:avLst/>
          </a:prstGeom>
          <a:noFill/>
          <a:ln>
            <a:noFill/>
          </a:ln>
        </p:spPr>
        <p:txBody>
          <a:bodyPr wrap="square" rtlCol="0">
            <a:spAutoFit/>
          </a:bodyPr>
          <a:lstStyle/>
          <a:p>
            <a:pPr marL="87313" indent="-87313">
              <a:buFont typeface="Arial" panose="020B0604020202020204" pitchFamily="34" charset="0"/>
              <a:buChar char="•"/>
            </a:pPr>
            <a:r>
              <a:rPr lang="es-MX" sz="900" dirty="0" smtClean="0">
                <a:latin typeface="Lucida Bright" panose="02040602050505020304" pitchFamily="18" charset="0"/>
              </a:rPr>
              <a:t>Passe anual</a:t>
            </a:r>
            <a:endParaRPr lang="es-MX" sz="900" dirty="0">
              <a:latin typeface="Lucida Bright" panose="02040602050505020304" pitchFamily="18" charset="0"/>
            </a:endParaRPr>
          </a:p>
        </p:txBody>
      </p:sp>
      <p:sp>
        <p:nvSpPr>
          <p:cNvPr id="50" name="2 Título"/>
          <p:cNvSpPr>
            <a:spLocks noGrp="1"/>
          </p:cNvSpPr>
          <p:nvPr>
            <p:ph type="title"/>
          </p:nvPr>
        </p:nvSpPr>
        <p:spPr>
          <a:xfrm>
            <a:off x="2043447" y="63314"/>
            <a:ext cx="6202017" cy="721552"/>
          </a:xfrm>
        </p:spPr>
        <p:txBody>
          <a:bodyPr>
            <a:normAutofit fontScale="90000"/>
          </a:bodyPr>
          <a:lstStyle/>
          <a:p>
            <a:r>
              <a:rPr lang="es-MX" dirty="0"/>
              <a:t>Técnicas de venda VIP</a:t>
            </a:r>
            <a:br>
              <a:rPr lang="es-MX" dirty="0"/>
            </a:br>
            <a:r>
              <a:rPr lang="es-MX" sz="1400" dirty="0"/>
              <a:t>BRA-GR-TV-VIP-00</a:t>
            </a:r>
            <a:br>
              <a:rPr lang="es-MX" sz="1400" dirty="0"/>
            </a:br>
            <a:r>
              <a:rPr lang="es-MX" dirty="0"/>
              <a:t>BILHETERIA</a:t>
            </a:r>
            <a:endParaRPr lang="es-MX" sz="1300" dirty="0">
              <a:solidFill>
                <a:srgbClr val="FF0000"/>
              </a:solidFill>
            </a:endParaRPr>
          </a:p>
        </p:txBody>
      </p:sp>
      <p:pic>
        <p:nvPicPr>
          <p:cNvPr id="75" name="6 Imagen" descr="DSC01733l"/>
          <p:cNvPicPr/>
          <p:nvPr/>
        </p:nvPicPr>
        <p:blipFill>
          <a:blip r:embed="rId4" cstate="email">
            <a:extLst>
              <a:ext uri="{28A0092B-C50C-407E-A947-70E740481C1C}">
                <a14:useLocalDpi xmlns:a14="http://schemas.microsoft.com/office/drawing/2010/main"/>
              </a:ext>
            </a:extLst>
          </a:blip>
          <a:srcRect/>
          <a:stretch>
            <a:fillRect/>
          </a:stretch>
        </p:blipFill>
        <p:spPr bwMode="auto">
          <a:xfrm>
            <a:off x="6239191" y="5343019"/>
            <a:ext cx="936208" cy="637428"/>
          </a:xfrm>
          <a:prstGeom prst="rect">
            <a:avLst/>
          </a:prstGeom>
          <a:noFill/>
          <a:ln>
            <a:noFill/>
          </a:ln>
        </p:spPr>
      </p:pic>
      <p:pic>
        <p:nvPicPr>
          <p:cNvPr id="85" name="48 Imagen" descr="DSC01738l"/>
          <p:cNvPicPr/>
          <p:nvPr/>
        </p:nvPicPr>
        <p:blipFill>
          <a:blip r:embed="rId5" cstate="email">
            <a:extLst>
              <a:ext uri="{28A0092B-C50C-407E-A947-70E740481C1C}">
                <a14:useLocalDpi xmlns:a14="http://schemas.microsoft.com/office/drawing/2010/main"/>
              </a:ext>
            </a:extLst>
          </a:blip>
          <a:srcRect/>
          <a:stretch>
            <a:fillRect/>
          </a:stretch>
        </p:blipFill>
        <p:spPr bwMode="auto">
          <a:xfrm>
            <a:off x="638650" y="3962352"/>
            <a:ext cx="1071501" cy="681973"/>
          </a:xfrm>
          <a:prstGeom prst="rect">
            <a:avLst/>
          </a:prstGeom>
          <a:noFill/>
          <a:ln>
            <a:noFill/>
          </a:ln>
        </p:spPr>
      </p:pic>
      <p:pic>
        <p:nvPicPr>
          <p:cNvPr id="93" name="3084 Imagen" descr="SDC12744.png"/>
          <p:cNvPicPr/>
          <p:nvPr/>
        </p:nvPicPr>
        <p:blipFill>
          <a:blip r:embed="rId6" cstate="email">
            <a:extLst>
              <a:ext uri="{28A0092B-C50C-407E-A947-70E740481C1C}">
                <a14:useLocalDpi xmlns:a14="http://schemas.microsoft.com/office/drawing/2010/main"/>
              </a:ext>
            </a:extLst>
          </a:blip>
          <a:stretch>
            <a:fillRect/>
          </a:stretch>
        </p:blipFill>
        <p:spPr>
          <a:xfrm>
            <a:off x="2843808" y="5300238"/>
            <a:ext cx="795645" cy="419994"/>
          </a:xfrm>
          <a:prstGeom prst="rect">
            <a:avLst/>
          </a:prstGeom>
        </p:spPr>
      </p:pic>
      <p:pic>
        <p:nvPicPr>
          <p:cNvPr id="98" name="72 Imagen" descr="C:\Users\Luis\Documents\CINEPOLIS\Taquilla julio 2013\FOTOS\Fotos Faby Editadas\CAM00192a.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3694" y="2593890"/>
            <a:ext cx="956498" cy="694098"/>
          </a:xfrm>
          <a:prstGeom prst="rect">
            <a:avLst/>
          </a:prstGeom>
          <a:noFill/>
          <a:ln>
            <a:noFill/>
          </a:ln>
        </p:spPr>
      </p:pic>
      <p:cxnSp>
        <p:nvCxnSpPr>
          <p:cNvPr id="67" name="12 Conector recto de flecha"/>
          <p:cNvCxnSpPr/>
          <p:nvPr/>
        </p:nvCxnSpPr>
        <p:spPr>
          <a:xfrm flipV="1">
            <a:off x="6802018" y="3270579"/>
            <a:ext cx="956246" cy="7958"/>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08" name="20 Conector angular"/>
          <p:cNvCxnSpPr/>
          <p:nvPr/>
        </p:nvCxnSpPr>
        <p:spPr>
          <a:xfrm rot="16200000" flipV="1">
            <a:off x="2144625" y="2500600"/>
            <a:ext cx="978989" cy="381605"/>
          </a:xfrm>
          <a:prstGeom prst="bentConnector3">
            <a:avLst>
              <a:gd name="adj1" fmla="val 10"/>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8" name="12 Conector recto de flecha"/>
          <p:cNvCxnSpPr/>
          <p:nvPr/>
        </p:nvCxnSpPr>
        <p:spPr>
          <a:xfrm>
            <a:off x="6838975" y="1878016"/>
            <a:ext cx="873355" cy="768"/>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59" name="138 Grupo"/>
          <p:cNvGrpSpPr/>
          <p:nvPr/>
        </p:nvGrpSpPr>
        <p:grpSpPr>
          <a:xfrm>
            <a:off x="8486653" y="5593377"/>
            <a:ext cx="457200" cy="457200"/>
            <a:chOff x="4288379" y="6218736"/>
            <a:chExt cx="457200" cy="457200"/>
          </a:xfrm>
        </p:grpSpPr>
        <p:sp>
          <p:nvSpPr>
            <p:cNvPr id="60"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61"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latin typeface="Lucida Sans" pitchFamily="34" charset="0"/>
                </a:rPr>
                <a:t>E</a:t>
              </a:r>
              <a:endParaRPr lang="es-MX" sz="1200" dirty="0" smtClean="0">
                <a:latin typeface="Lucida Sans" pitchFamily="34" charset="0"/>
              </a:endParaRPr>
            </a:p>
          </p:txBody>
        </p:sp>
      </p:grpSp>
      <p:grpSp>
        <p:nvGrpSpPr>
          <p:cNvPr id="62" name="138 Grupo"/>
          <p:cNvGrpSpPr/>
          <p:nvPr/>
        </p:nvGrpSpPr>
        <p:grpSpPr>
          <a:xfrm>
            <a:off x="7740352" y="3041979"/>
            <a:ext cx="457200" cy="457200"/>
            <a:chOff x="4288379" y="6218736"/>
            <a:chExt cx="457200" cy="457200"/>
          </a:xfrm>
        </p:grpSpPr>
        <p:sp>
          <p:nvSpPr>
            <p:cNvPr id="65"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74"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latin typeface="Lucida Sans" pitchFamily="34" charset="0"/>
                </a:rPr>
                <a:t>E</a:t>
              </a:r>
              <a:endParaRPr lang="es-MX" sz="1200" dirty="0" smtClean="0">
                <a:latin typeface="Lucida Sans" pitchFamily="34" charset="0"/>
              </a:endParaRPr>
            </a:p>
          </p:txBody>
        </p:sp>
      </p:grpSp>
      <p:grpSp>
        <p:nvGrpSpPr>
          <p:cNvPr id="76" name="138 Grupo"/>
          <p:cNvGrpSpPr/>
          <p:nvPr/>
        </p:nvGrpSpPr>
        <p:grpSpPr>
          <a:xfrm>
            <a:off x="7712330" y="1639577"/>
            <a:ext cx="457200" cy="457200"/>
            <a:chOff x="4288379" y="6218736"/>
            <a:chExt cx="457200" cy="457200"/>
          </a:xfrm>
        </p:grpSpPr>
        <p:sp>
          <p:nvSpPr>
            <p:cNvPr id="77"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80"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latin typeface="Lucida Sans" pitchFamily="34" charset="0"/>
                </a:rPr>
                <a:t>C</a:t>
              </a:r>
              <a:endParaRPr lang="es-MX" sz="1200" dirty="0" smtClean="0">
                <a:latin typeface="Lucida Sans" pitchFamily="34" charset="0"/>
              </a:endParaRPr>
            </a:p>
          </p:txBody>
        </p:sp>
      </p:grpSp>
      <p:grpSp>
        <p:nvGrpSpPr>
          <p:cNvPr id="84" name="138 Grupo"/>
          <p:cNvGrpSpPr/>
          <p:nvPr/>
        </p:nvGrpSpPr>
        <p:grpSpPr>
          <a:xfrm>
            <a:off x="2212605" y="1736027"/>
            <a:ext cx="457200" cy="457200"/>
            <a:chOff x="4288379" y="6218736"/>
            <a:chExt cx="457200" cy="457200"/>
          </a:xfrm>
        </p:grpSpPr>
        <p:sp>
          <p:nvSpPr>
            <p:cNvPr id="89"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92"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smtClean="0">
                  <a:latin typeface="Lucida Sans" pitchFamily="34" charset="0"/>
                </a:rPr>
                <a:t>A</a:t>
              </a:r>
            </a:p>
          </p:txBody>
        </p:sp>
      </p:grpSp>
      <p:sp>
        <p:nvSpPr>
          <p:cNvPr id="55" name="95 Rectángulo"/>
          <p:cNvSpPr/>
          <p:nvPr/>
        </p:nvSpPr>
        <p:spPr>
          <a:xfrm>
            <a:off x="196487" y="6597352"/>
            <a:ext cx="9181019" cy="230832"/>
          </a:xfrm>
          <a:prstGeom prst="rect">
            <a:avLst/>
          </a:prstGeom>
        </p:spPr>
        <p:txBody>
          <a:bodyPr wrap="square">
            <a:spAutoFit/>
          </a:bodyPr>
          <a:lstStyle/>
          <a:p>
            <a:pPr marL="88900" algn="just"/>
            <a:r>
              <a:rPr lang="en-US" sz="900" dirty="0" smtClean="0">
                <a:latin typeface="Lucida Bright" panose="02040602050505020304" pitchFamily="18" charset="0"/>
              </a:rPr>
              <a:t>Nota: O cliente deve aguardar em fila no máximo 4 minutos e o funcionário deve realizar a transação em no máximo 2 </a:t>
            </a:r>
            <a:r>
              <a:rPr lang="en-US" sz="900" dirty="0" err="1" smtClean="0">
                <a:latin typeface="Lucida Bright" panose="02040602050505020304" pitchFamily="18" charset="0"/>
              </a:rPr>
              <a:t>minutos</a:t>
            </a:r>
            <a:r>
              <a:rPr lang="en-US" sz="900" dirty="0" smtClean="0">
                <a:latin typeface="Lucida Bright" panose="02040602050505020304" pitchFamily="18" charset="0"/>
              </a:rPr>
              <a:t>. </a:t>
            </a:r>
            <a:endParaRPr lang="es-MX" sz="900" dirty="0" smtClean="0">
              <a:latin typeface="Lucida Bright" panose="02040602050505020304" pitchFamily="18" charset="0"/>
            </a:endParaRPr>
          </a:p>
        </p:txBody>
      </p:sp>
      <p:sp>
        <p:nvSpPr>
          <p:cNvPr id="56" name="CaixaDeTexto 53"/>
          <p:cNvSpPr txBox="1"/>
          <p:nvPr/>
        </p:nvSpPr>
        <p:spPr>
          <a:xfrm>
            <a:off x="7679908" y="528552"/>
            <a:ext cx="1428596"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a:t>
            </a:r>
            <a:r>
              <a:rPr lang="pt-BR" sz="1300" b="1" dirty="0" smtClean="0"/>
              <a:t>1.4</a:t>
            </a:r>
            <a:endParaRPr lang="pt-BR" sz="1300" b="1" dirty="0"/>
          </a:p>
          <a:p>
            <a:r>
              <a:rPr lang="en-US" sz="1300" b="1" dirty="0" err="1" smtClean="0"/>
              <a:t>Novembro</a:t>
            </a:r>
            <a:r>
              <a:rPr lang="en-US" sz="1300" b="1" dirty="0" smtClean="0"/>
              <a:t>/2015</a:t>
            </a:r>
            <a:endParaRPr lang="pt-BR" sz="1300" b="1" dirty="0"/>
          </a:p>
        </p:txBody>
      </p:sp>
      <p:cxnSp>
        <p:nvCxnSpPr>
          <p:cNvPr id="5" name="Straight Arrow Connector 4"/>
          <p:cNvCxnSpPr/>
          <p:nvPr/>
        </p:nvCxnSpPr>
        <p:spPr>
          <a:xfrm flipH="1" flipV="1">
            <a:off x="3310459" y="1313954"/>
            <a:ext cx="1981664" cy="4748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32625" y="726276"/>
            <a:ext cx="4272712" cy="600164"/>
          </a:xfrm>
          <a:prstGeom prst="rect">
            <a:avLst/>
          </a:prstGeom>
          <a:noFill/>
        </p:spPr>
        <p:txBody>
          <a:bodyPr wrap="square" rtlCol="0">
            <a:spAutoFit/>
          </a:bodyPr>
          <a:lstStyle/>
          <a:p>
            <a:r>
              <a:rPr lang="en-US" sz="1100" dirty="0"/>
              <a:t>O </a:t>
            </a:r>
            <a:r>
              <a:rPr lang="en-US" sz="1100" dirty="0" err="1"/>
              <a:t>cliente</a:t>
            </a:r>
            <a:r>
              <a:rPr lang="en-US" sz="1100" dirty="0"/>
              <a:t> que </a:t>
            </a:r>
            <a:r>
              <a:rPr lang="en-US" sz="1100" dirty="0" err="1"/>
              <a:t>realizar</a:t>
            </a:r>
            <a:r>
              <a:rPr lang="en-US" sz="1100" dirty="0"/>
              <a:t> o </a:t>
            </a:r>
            <a:r>
              <a:rPr lang="en-US" sz="1100" dirty="0" err="1"/>
              <a:t>pagamento</a:t>
            </a:r>
            <a:r>
              <a:rPr lang="en-US" sz="1100" dirty="0"/>
              <a:t> com o </a:t>
            </a:r>
            <a:r>
              <a:rPr lang="en-US" sz="1100" dirty="0" err="1"/>
              <a:t>cartão</a:t>
            </a:r>
            <a:r>
              <a:rPr lang="en-US" sz="1100" dirty="0"/>
              <a:t> Santander Free e Select Elite (</a:t>
            </a:r>
            <a:r>
              <a:rPr lang="en-US" sz="1100" dirty="0" err="1"/>
              <a:t>sem</a:t>
            </a:r>
            <a:r>
              <a:rPr lang="en-US" sz="1100" dirty="0"/>
              <a:t> a </a:t>
            </a:r>
            <a:r>
              <a:rPr lang="en-US" sz="1100" dirty="0" err="1"/>
              <a:t>descrição</a:t>
            </a:r>
            <a:r>
              <a:rPr lang="en-US" sz="1100" dirty="0"/>
              <a:t> do </a:t>
            </a:r>
            <a:r>
              <a:rPr lang="en-US" sz="1100" dirty="0" err="1"/>
              <a:t>nome</a:t>
            </a:r>
            <a:r>
              <a:rPr lang="en-US" sz="1100" dirty="0"/>
              <a:t>), </a:t>
            </a:r>
            <a:r>
              <a:rPr lang="en-US" sz="1100" dirty="0" err="1"/>
              <a:t>está</a:t>
            </a:r>
            <a:r>
              <a:rPr lang="en-US" sz="1100" dirty="0"/>
              <a:t> </a:t>
            </a:r>
            <a:r>
              <a:rPr lang="en-US" sz="1100" dirty="0" err="1"/>
              <a:t>autorizado</a:t>
            </a:r>
            <a:r>
              <a:rPr lang="en-US" sz="1100" dirty="0"/>
              <a:t> </a:t>
            </a:r>
            <a:r>
              <a:rPr lang="en-US" sz="1100" dirty="0" smtClean="0"/>
              <a:t>a </a:t>
            </a:r>
            <a:r>
              <a:rPr lang="en-US" sz="1100" dirty="0" err="1" smtClean="0"/>
              <a:t>pagar</a:t>
            </a:r>
            <a:r>
              <a:rPr lang="en-US" sz="1100" dirty="0" smtClean="0"/>
              <a:t> </a:t>
            </a:r>
            <a:r>
              <a:rPr lang="en-US" sz="1100" dirty="0" err="1" smtClean="0"/>
              <a:t>meia</a:t>
            </a:r>
            <a:r>
              <a:rPr lang="en-US" sz="1100" dirty="0" smtClean="0"/>
              <a:t> entrada </a:t>
            </a:r>
            <a:r>
              <a:rPr lang="en-US" sz="1100" dirty="0" err="1" smtClean="0"/>
              <a:t>mesmo</a:t>
            </a:r>
            <a:r>
              <a:rPr lang="en-US" sz="1100" dirty="0" smtClean="0"/>
              <a:t> </a:t>
            </a:r>
            <a:r>
              <a:rPr lang="en-US" sz="1100" dirty="0" err="1" smtClean="0"/>
              <a:t>sem</a:t>
            </a:r>
            <a:r>
              <a:rPr lang="en-US" sz="1100" dirty="0" smtClean="0"/>
              <a:t> o </a:t>
            </a:r>
            <a:r>
              <a:rPr lang="en-US" sz="1100" dirty="0" err="1" smtClean="0"/>
              <a:t>documento</a:t>
            </a:r>
            <a:r>
              <a:rPr lang="en-US" sz="1100" dirty="0" smtClean="0"/>
              <a:t> de </a:t>
            </a:r>
            <a:r>
              <a:rPr lang="en-US" sz="1100" dirty="0" err="1" smtClean="0"/>
              <a:t>identificação</a:t>
            </a:r>
            <a:r>
              <a:rPr lang="en-US" sz="1100" dirty="0" smtClean="0"/>
              <a:t>.</a:t>
            </a:r>
            <a:endParaRPr lang="pt-BR" sz="1100" dirty="0"/>
          </a:p>
        </p:txBody>
      </p:sp>
      <p:pic>
        <p:nvPicPr>
          <p:cNvPr id="63" name="Picture 62"/>
          <p:cNvPicPr>
            <a:picLocks noChangeAspect="1"/>
          </p:cNvPicPr>
          <p:nvPr/>
        </p:nvPicPr>
        <p:blipFill>
          <a:blip r:embed="rId8"/>
          <a:stretch>
            <a:fillRect/>
          </a:stretch>
        </p:blipFill>
        <p:spPr>
          <a:xfrm>
            <a:off x="2219201" y="930135"/>
            <a:ext cx="1081708" cy="683989"/>
          </a:xfrm>
          <a:prstGeom prst="rect">
            <a:avLst/>
          </a:prstGeom>
        </p:spPr>
      </p:pic>
      <p:pic>
        <p:nvPicPr>
          <p:cNvPr id="64" name="Picture 63"/>
          <p:cNvPicPr>
            <a:picLocks noChangeAspect="1"/>
          </p:cNvPicPr>
          <p:nvPr/>
        </p:nvPicPr>
        <p:blipFill>
          <a:blip r:embed="rId9"/>
          <a:stretch>
            <a:fillRect/>
          </a:stretch>
        </p:blipFill>
        <p:spPr>
          <a:xfrm>
            <a:off x="1082126" y="930135"/>
            <a:ext cx="1107838" cy="683989"/>
          </a:xfrm>
          <a:prstGeom prst="rect">
            <a:avLst/>
          </a:prstGeom>
        </p:spPr>
      </p:pic>
    </p:spTree>
    <p:extLst>
      <p:ext uri="{BB962C8B-B14F-4D97-AF65-F5344CB8AC3E}">
        <p14:creationId xmlns:p14="http://schemas.microsoft.com/office/powerpoint/2010/main" val="3603781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2 Título"/>
          <p:cNvSpPr>
            <a:spLocks noGrp="1"/>
          </p:cNvSpPr>
          <p:nvPr>
            <p:ph type="title"/>
          </p:nvPr>
        </p:nvSpPr>
        <p:spPr>
          <a:xfrm>
            <a:off x="2133600" y="166346"/>
            <a:ext cx="6202017" cy="721552"/>
          </a:xfrm>
        </p:spPr>
        <p:txBody>
          <a:bodyPr>
            <a:normAutofit fontScale="90000"/>
          </a:bodyPr>
          <a:lstStyle/>
          <a:p>
            <a:r>
              <a:rPr lang="es-MX" dirty="0"/>
              <a:t>Técnicas de venda VIP</a:t>
            </a:r>
            <a:br>
              <a:rPr lang="es-MX" dirty="0"/>
            </a:br>
            <a:r>
              <a:rPr lang="es-MX" sz="1400" dirty="0"/>
              <a:t>BRA-GR-TV-VIP-00</a:t>
            </a:r>
            <a:br>
              <a:rPr lang="es-MX" sz="1400" dirty="0"/>
            </a:br>
            <a:r>
              <a:rPr lang="es-MX" dirty="0" smtClean="0"/>
              <a:t>BILHETERIA – CORTESIA E CONVITE</a:t>
            </a:r>
            <a:endParaRPr lang="es-MX" sz="1300" dirty="0">
              <a:solidFill>
                <a:srgbClr val="FF0000"/>
              </a:solidFill>
            </a:endParaRPr>
          </a:p>
        </p:txBody>
      </p:sp>
      <p:sp>
        <p:nvSpPr>
          <p:cNvPr id="40" name="Rectángulo redondeado 20"/>
          <p:cNvSpPr/>
          <p:nvPr/>
        </p:nvSpPr>
        <p:spPr>
          <a:xfrm>
            <a:off x="972885" y="1340768"/>
            <a:ext cx="2232248" cy="237782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MX" sz="1000" dirty="0" smtClean="0">
                <a:solidFill>
                  <a:schemeClr val="tx1"/>
                </a:solidFill>
                <a:latin typeface="Lucida Bright" panose="02040602050505020304" pitchFamily="18" charset="0"/>
              </a:rPr>
              <a:t>Receber do cliente o voucher/convite e </a:t>
            </a:r>
            <a:r>
              <a:rPr lang="es-MX" sz="1000" dirty="0">
                <a:solidFill>
                  <a:schemeClr val="tx1"/>
                </a:solidFill>
                <a:latin typeface="Lucida Bright" panose="02040602050505020304" pitchFamily="18" charset="0"/>
              </a:rPr>
              <a:t>validar </a:t>
            </a:r>
            <a:r>
              <a:rPr lang="es-MX" sz="1000" dirty="0" smtClean="0">
                <a:solidFill>
                  <a:schemeClr val="tx1"/>
                </a:solidFill>
                <a:latin typeface="Lucida Bright" panose="02040602050505020304" pitchFamily="18" charset="0"/>
              </a:rPr>
              <a:t>as restrições*  e vigência</a:t>
            </a:r>
            <a:r>
              <a:rPr lang="es-MX" sz="1000" dirty="0">
                <a:solidFill>
                  <a:schemeClr val="tx1"/>
                </a:solidFill>
                <a:latin typeface="Lucida Bright" panose="02040602050505020304" pitchFamily="18" charset="0"/>
              </a:rPr>
              <a:t>.</a:t>
            </a:r>
          </a:p>
        </p:txBody>
      </p:sp>
      <p:pic>
        <p:nvPicPr>
          <p:cNvPr id="44" name="72 Imagen" descr="C:\Users\Luis\Documents\CINEPOLIS\Taquilla julio 2013\FOTOS\Fotos Faby Editadas\CAM00192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3590" y="2073547"/>
            <a:ext cx="1197544" cy="854780"/>
          </a:xfrm>
          <a:prstGeom prst="rect">
            <a:avLst/>
          </a:prstGeom>
          <a:noFill/>
          <a:ln>
            <a:noFill/>
          </a:ln>
        </p:spPr>
      </p:pic>
      <p:cxnSp>
        <p:nvCxnSpPr>
          <p:cNvPr id="53" name="119 Conector recto de flecha"/>
          <p:cNvCxnSpPr/>
          <p:nvPr/>
        </p:nvCxnSpPr>
        <p:spPr>
          <a:xfrm>
            <a:off x="3221248" y="2502139"/>
            <a:ext cx="487941" cy="1"/>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55" name="169 Rectángulo"/>
          <p:cNvSpPr/>
          <p:nvPr/>
        </p:nvSpPr>
        <p:spPr>
          <a:xfrm>
            <a:off x="1773861" y="6582544"/>
            <a:ext cx="7262635" cy="230832"/>
          </a:xfrm>
          <a:prstGeom prst="rect">
            <a:avLst/>
          </a:prstGeom>
        </p:spPr>
        <p:txBody>
          <a:bodyPr wrap="square">
            <a:spAutoFit/>
          </a:bodyPr>
          <a:lstStyle/>
          <a:p>
            <a:pPr algn="just"/>
            <a:r>
              <a:rPr lang="es-MX" sz="900" dirty="0" smtClean="0">
                <a:latin typeface="Lucida Bright" panose="02040602050505020304" pitchFamily="18" charset="0"/>
              </a:rPr>
              <a:t>* Validar no voucher/convite se o tipo de sala escolhido pelo cliente coincide com as </a:t>
            </a:r>
            <a:r>
              <a:rPr lang="es-MX" sz="900" dirty="0" err="1" smtClean="0">
                <a:latin typeface="Lucida Bright" panose="02040602050505020304" pitchFamily="18" charset="0"/>
              </a:rPr>
              <a:t>informações</a:t>
            </a:r>
            <a:r>
              <a:rPr lang="es-MX" sz="900" dirty="0" smtClean="0">
                <a:latin typeface="Lucida Bright" panose="02040602050505020304" pitchFamily="18" charset="0"/>
              </a:rPr>
              <a:t> descritas na cortesia.</a:t>
            </a:r>
            <a:endParaRPr lang="es-MX" sz="900" dirty="0">
              <a:latin typeface="Lucida Bright" panose="02040602050505020304" pitchFamily="18" charset="0"/>
            </a:endParaRPr>
          </a:p>
        </p:txBody>
      </p:sp>
      <p:grpSp>
        <p:nvGrpSpPr>
          <p:cNvPr id="21" name="92 Grupo"/>
          <p:cNvGrpSpPr/>
          <p:nvPr/>
        </p:nvGrpSpPr>
        <p:grpSpPr>
          <a:xfrm>
            <a:off x="3717616" y="1360108"/>
            <a:ext cx="5289469" cy="2358480"/>
            <a:chOff x="3108082" y="950703"/>
            <a:chExt cx="5176184" cy="2069696"/>
          </a:xfrm>
          <a:noFill/>
        </p:grpSpPr>
        <p:sp>
          <p:nvSpPr>
            <p:cNvPr id="22" name="97 Rectángulo redondeado"/>
            <p:cNvSpPr/>
            <p:nvPr/>
          </p:nvSpPr>
          <p:spPr>
            <a:xfrm>
              <a:off x="3108082" y="950703"/>
              <a:ext cx="5176184" cy="2069696"/>
            </a:xfrm>
            <a:prstGeom prst="roundRect">
              <a:avLst/>
            </a:prstGeom>
            <a:grp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23" name="99 CuadroTexto"/>
            <p:cNvSpPr txBox="1"/>
            <p:nvPr/>
          </p:nvSpPr>
          <p:spPr>
            <a:xfrm>
              <a:off x="3123669" y="2055321"/>
              <a:ext cx="1341758" cy="567191"/>
            </a:xfrm>
            <a:prstGeom prst="rect">
              <a:avLst/>
            </a:prstGeom>
            <a:grpFill/>
            <a:ln>
              <a:noFill/>
            </a:ln>
          </p:spPr>
          <p:txBody>
            <a:bodyPr wrap="square" rtlCol="0">
              <a:spAutoFit/>
            </a:bodyPr>
            <a:lstStyle/>
            <a:p>
              <a:r>
                <a:rPr lang="es-MX" sz="900" dirty="0" smtClean="0">
                  <a:latin typeface="Lucida Bright" panose="02040602050505020304" pitchFamily="18" charset="0"/>
                </a:rPr>
                <a:t>Marcar no sistema</a:t>
              </a:r>
            </a:p>
            <a:p>
              <a:r>
                <a:rPr lang="es-MX" sz="900" dirty="0" smtClean="0">
                  <a:latin typeface="Lucida Bright" panose="02040602050505020304" pitchFamily="18" charset="0"/>
                </a:rPr>
                <a:t>enquantoo cliente </a:t>
              </a:r>
            </a:p>
            <a:p>
              <a:r>
                <a:rPr lang="es-MX" sz="900" dirty="0" smtClean="0">
                  <a:latin typeface="Lucida Bright" panose="02040602050505020304" pitchFamily="18" charset="0"/>
                </a:rPr>
                <a:t>cita o nome e </a:t>
              </a:r>
            </a:p>
            <a:p>
              <a:r>
                <a:rPr lang="es-MX" sz="900" dirty="0" smtClean="0">
                  <a:latin typeface="Lucida Bright" panose="02040602050505020304" pitchFamily="18" charset="0"/>
                </a:rPr>
                <a:t>horário do filme. </a:t>
              </a:r>
            </a:p>
          </p:txBody>
        </p:sp>
      </p:grpSp>
      <p:grpSp>
        <p:nvGrpSpPr>
          <p:cNvPr id="24" name="147 Grupo"/>
          <p:cNvGrpSpPr/>
          <p:nvPr/>
        </p:nvGrpSpPr>
        <p:grpSpPr>
          <a:xfrm>
            <a:off x="7023481" y="4086316"/>
            <a:ext cx="1894031" cy="2232248"/>
            <a:chOff x="221232" y="2383632"/>
            <a:chExt cx="2303040" cy="2232248"/>
          </a:xfrm>
          <a:noFill/>
        </p:grpSpPr>
        <p:sp>
          <p:nvSpPr>
            <p:cNvPr id="25" name="153 Rectángulo redondeado"/>
            <p:cNvSpPr/>
            <p:nvPr/>
          </p:nvSpPr>
          <p:spPr>
            <a:xfrm>
              <a:off x="221232" y="2383632"/>
              <a:ext cx="2303040" cy="2232248"/>
            </a:xfrm>
            <a:prstGeom prst="roundRect">
              <a:avLst/>
            </a:prstGeom>
            <a:grp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26" name="4 CuadroTexto"/>
            <p:cNvSpPr txBox="1"/>
            <p:nvPr/>
          </p:nvSpPr>
          <p:spPr>
            <a:xfrm>
              <a:off x="293240" y="3205044"/>
              <a:ext cx="2180508" cy="1338828"/>
            </a:xfrm>
            <a:prstGeom prst="rect">
              <a:avLst/>
            </a:prstGeom>
            <a:grpFill/>
            <a:ln>
              <a:noFill/>
            </a:ln>
          </p:spPr>
          <p:txBody>
            <a:bodyPr wrap="square" rtlCol="0">
              <a:spAutoFit/>
            </a:bodyPr>
            <a:lstStyle/>
            <a:p>
              <a:pPr algn="just"/>
              <a:r>
                <a:rPr lang="es-ES" sz="900" dirty="0" err="1">
                  <a:latin typeface="Lucida Bright" panose="02040602050505020304" pitchFamily="18" charset="0"/>
                </a:rPr>
                <a:t>Dizer</a:t>
              </a:r>
              <a:r>
                <a:rPr lang="es-ES" sz="900" dirty="0">
                  <a:latin typeface="Lucida Bright" panose="02040602050505020304" pitchFamily="18" charset="0"/>
                </a:rPr>
                <a:t>: </a:t>
              </a:r>
              <a:r>
                <a:rPr lang="es-ES" sz="900" b="1" dirty="0">
                  <a:latin typeface="Lucida Bright" panose="02040602050505020304" pitchFamily="18" charset="0"/>
                </a:rPr>
                <a:t>“A tela se </a:t>
              </a:r>
              <a:r>
                <a:rPr lang="es-ES" sz="900" b="1" dirty="0" err="1">
                  <a:latin typeface="Lucida Bright" panose="02040602050505020304" pitchFamily="18" charset="0"/>
                </a:rPr>
                <a:t>encontra</a:t>
              </a:r>
              <a:r>
                <a:rPr lang="es-ES" sz="900" b="1" dirty="0">
                  <a:latin typeface="Lucida Bright" panose="02040602050505020304" pitchFamily="18" charset="0"/>
                </a:rPr>
                <a:t> na parte superior (</a:t>
              </a:r>
              <a:r>
                <a:rPr lang="es-ES" sz="900" b="1" dirty="0" err="1">
                  <a:latin typeface="Lucida Bright" panose="02040602050505020304" pitchFamily="18" charset="0"/>
                </a:rPr>
                <a:t>ou</a:t>
              </a:r>
              <a:r>
                <a:rPr lang="es-ES" sz="900" b="1" dirty="0">
                  <a:latin typeface="Lucida Bright" panose="02040602050505020304" pitchFamily="18" charset="0"/>
                </a:rPr>
                <a:t> inferior caso o sistema </a:t>
              </a:r>
              <a:r>
                <a:rPr lang="es-ES" sz="900" b="1" dirty="0" err="1">
                  <a:latin typeface="Lucida Bright" panose="02040602050505020304" pitchFamily="18" charset="0"/>
                </a:rPr>
                <a:t>seja</a:t>
              </a:r>
              <a:r>
                <a:rPr lang="es-ES" sz="900" b="1" dirty="0">
                  <a:latin typeface="Lucida Bright" panose="02040602050505020304" pitchFamily="18" charset="0"/>
                </a:rPr>
                <a:t> o Arena), os lugares </a:t>
              </a:r>
              <a:r>
                <a:rPr lang="es-ES" sz="900" b="1" dirty="0" err="1">
                  <a:latin typeface="Lucida Bright" panose="02040602050505020304" pitchFamily="18" charset="0"/>
                </a:rPr>
                <a:t>disponíveis</a:t>
              </a:r>
              <a:r>
                <a:rPr lang="es-ES" sz="900" b="1" dirty="0">
                  <a:latin typeface="Lucida Bright" panose="02040602050505020304" pitchFamily="18" charset="0"/>
                </a:rPr>
                <a:t> </a:t>
              </a:r>
              <a:r>
                <a:rPr lang="es-ES" sz="900" b="1" dirty="0" err="1">
                  <a:latin typeface="Lucida Bright" panose="02040602050505020304" pitchFamily="18" charset="0"/>
                </a:rPr>
                <a:t>neste</a:t>
              </a:r>
              <a:r>
                <a:rPr lang="es-ES" sz="900" b="1" dirty="0">
                  <a:latin typeface="Lucida Bright" panose="02040602050505020304" pitchFamily="18" charset="0"/>
                </a:rPr>
                <a:t> momento </a:t>
              </a:r>
              <a:r>
                <a:rPr lang="es-ES" sz="900" b="1" dirty="0" err="1">
                  <a:latin typeface="Lucida Bright" panose="02040602050505020304" pitchFamily="18" charset="0"/>
                </a:rPr>
                <a:t>são</a:t>
              </a:r>
              <a:r>
                <a:rPr lang="es-ES" sz="900" b="1" dirty="0">
                  <a:latin typeface="Lucida Bright" panose="02040602050505020304" pitchFamily="18" charset="0"/>
                </a:rPr>
                <a:t> os verdes”.</a:t>
              </a:r>
            </a:p>
            <a:p>
              <a:pPr algn="just"/>
              <a:r>
                <a:rPr lang="es-ES" sz="900" dirty="0">
                  <a:latin typeface="Lucida Bright" panose="02040602050505020304" pitchFamily="18" charset="0"/>
                </a:rPr>
                <a:t>Se o cliente solicitar trocar do(s) </a:t>
              </a:r>
              <a:r>
                <a:rPr lang="es-ES" sz="900" dirty="0" smtClean="0">
                  <a:latin typeface="Lucida Bright" panose="02040602050505020304" pitchFamily="18" charset="0"/>
                </a:rPr>
                <a:t>lugar(es</a:t>
              </a:r>
              <a:r>
                <a:rPr lang="es-ES" sz="900" dirty="0">
                  <a:latin typeface="Lucida Bright" panose="02040602050505020304" pitchFamily="18" charset="0"/>
                </a:rPr>
                <a:t>), realizar o </a:t>
              </a:r>
              <a:r>
                <a:rPr lang="es-ES" sz="900" dirty="0" err="1">
                  <a:latin typeface="Lucida Bright" panose="02040602050505020304" pitchFamily="18" charset="0"/>
                </a:rPr>
                <a:t>procedimento</a:t>
              </a:r>
              <a:r>
                <a:rPr lang="es-ES" sz="900" dirty="0">
                  <a:latin typeface="Lucida Bright" panose="02040602050505020304" pitchFamily="18" charset="0"/>
                </a:rPr>
                <a:t>.</a:t>
              </a:r>
            </a:p>
          </p:txBody>
        </p:sp>
      </p:grpSp>
      <p:sp>
        <p:nvSpPr>
          <p:cNvPr id="32" name="48 Rectángulo"/>
          <p:cNvSpPr/>
          <p:nvPr/>
        </p:nvSpPr>
        <p:spPr>
          <a:xfrm>
            <a:off x="4612511" y="1617426"/>
            <a:ext cx="4353262" cy="1892826"/>
          </a:xfrm>
          <a:prstGeom prst="rect">
            <a:avLst/>
          </a:prstGeom>
        </p:spPr>
        <p:txBody>
          <a:bodyPr wrap="square">
            <a:spAutoFit/>
          </a:bodyPr>
          <a:lstStyle/>
          <a:p>
            <a:pPr algn="just"/>
            <a:r>
              <a:rPr lang="es-MX" sz="900" dirty="0">
                <a:latin typeface="Lucida Bright" panose="02040602050505020304" pitchFamily="18" charset="0"/>
              </a:rPr>
              <a:t>Perguntar: </a:t>
            </a:r>
            <a:r>
              <a:rPr lang="es-MX" sz="900" b="1" dirty="0">
                <a:latin typeface="Lucida Bright" panose="02040602050505020304" pitchFamily="18" charset="0"/>
              </a:rPr>
              <a:t>“Para qual sessão o(a) Sr(a) gostaria de assistir?</a:t>
            </a:r>
          </a:p>
          <a:p>
            <a:pPr algn="just"/>
            <a:r>
              <a:rPr lang="es-MX" sz="900" dirty="0">
                <a:latin typeface="Lucida Bright" panose="02040602050505020304" pitchFamily="18" charset="0"/>
              </a:rPr>
              <a:t>Tipos de respostas do cliente:</a:t>
            </a:r>
          </a:p>
          <a:p>
            <a:pPr marL="365125" lvl="1" indent="-182563" algn="just">
              <a:buFont typeface="+mj-lt"/>
              <a:buAutoNum type="alphaLcParenR"/>
            </a:pPr>
            <a:r>
              <a:rPr lang="es-MX" sz="900" dirty="0">
                <a:latin typeface="Lucida Bright" panose="02040602050505020304" pitchFamily="18" charset="0"/>
              </a:rPr>
              <a:t>O Cliente solicita o filme e a sessão. Marcar o que o cliente pediu.</a:t>
            </a:r>
          </a:p>
          <a:p>
            <a:pPr marL="365125" lvl="1" indent="-182563" algn="just">
              <a:buFont typeface="+mj-lt"/>
              <a:buAutoNum type="alphaLcParenR"/>
            </a:pPr>
            <a:r>
              <a:rPr lang="es-MX" sz="900" dirty="0">
                <a:latin typeface="Lucida Bright" panose="02040602050505020304" pitchFamily="18" charset="0"/>
              </a:rPr>
              <a:t>O Cliente solicita o filme sem hor</a:t>
            </a:r>
            <a:r>
              <a:rPr lang="pt-BR" sz="900" dirty="0">
                <a:latin typeface="Lucida Bright" panose="02040602050505020304" pitchFamily="18" charset="0"/>
              </a:rPr>
              <a:t>á</a:t>
            </a:r>
            <a:r>
              <a:rPr lang="es-MX" sz="900" dirty="0">
                <a:latin typeface="Lucida Bright" panose="02040602050505020304" pitchFamily="18" charset="0"/>
              </a:rPr>
              <a:t>rio. Dizer: </a:t>
            </a:r>
            <a:r>
              <a:rPr lang="es-MX" sz="900" b="1" dirty="0">
                <a:latin typeface="Lucida Bright" panose="02040602050505020304" pitchFamily="18" charset="0"/>
              </a:rPr>
              <a:t>“Nós temos Sr(a) </a:t>
            </a:r>
            <a:r>
              <a:rPr lang="en-US" sz="900" b="1" dirty="0" smtClean="0">
                <a:latin typeface="Lucida Bright" panose="02040602050505020304" pitchFamily="18" charset="0"/>
              </a:rPr>
              <a:t>nos horários (as </a:t>
            </a:r>
            <a:r>
              <a:rPr lang="en-US" sz="900" b="1" dirty="0">
                <a:latin typeface="Lucida Bright" panose="02040602050505020304" pitchFamily="18" charset="0"/>
              </a:rPr>
              <a:t>xxx </a:t>
            </a:r>
            <a:r>
              <a:rPr lang="en-US" sz="900" b="1" dirty="0" smtClean="0">
                <a:latin typeface="Lucida Bright" panose="02040602050505020304" pitchFamily="18" charset="0"/>
              </a:rPr>
              <a:t>horas) </a:t>
            </a:r>
            <a:r>
              <a:rPr lang="en-US" sz="900" b="1" dirty="0">
                <a:latin typeface="Lucida Bright" panose="02040602050505020304" pitchFamily="18" charset="0"/>
              </a:rPr>
              <a:t>nas salas (mencionar os tipos de salas</a:t>
            </a:r>
            <a:r>
              <a:rPr lang="en-US" sz="900" b="1" dirty="0" smtClean="0">
                <a:latin typeface="Lucida Bright" panose="02040602050505020304" pitchFamily="18" charset="0"/>
              </a:rPr>
              <a:t>).</a:t>
            </a:r>
          </a:p>
          <a:p>
            <a:pPr marL="365125" lvl="1" indent="-182563" algn="just">
              <a:buFont typeface="+mj-lt"/>
              <a:buAutoNum type="alphaLcParenR"/>
            </a:pPr>
            <a:r>
              <a:rPr lang="es-MX" sz="900" dirty="0" smtClean="0">
                <a:latin typeface="Lucida Bright" panose="02040602050505020304" pitchFamily="18" charset="0"/>
              </a:rPr>
              <a:t>O </a:t>
            </a:r>
            <a:r>
              <a:rPr lang="es-MX" sz="900" dirty="0">
                <a:latin typeface="Lucida Bright" panose="02040602050505020304" pitchFamily="18" charset="0"/>
              </a:rPr>
              <a:t>Cliente solicita o horário, sem filme. Dizer: </a:t>
            </a:r>
            <a:r>
              <a:rPr lang="es-MX" sz="900" b="1" dirty="0">
                <a:latin typeface="Lucida Bright" panose="02040602050505020304" pitchFamily="18" charset="0"/>
              </a:rPr>
              <a:t>“Nós temos Sr(a) </a:t>
            </a:r>
            <a:r>
              <a:rPr lang="en-US" sz="900" b="1" dirty="0">
                <a:latin typeface="Lucida Bright" panose="02040602050505020304" pitchFamily="18" charset="0"/>
              </a:rPr>
              <a:t>os filmes (mencionar os nomes dos filmes) as xxx horas nas salas (mencionar os tipos de salas).</a:t>
            </a:r>
            <a:endParaRPr lang="es-MX" sz="900" dirty="0">
              <a:latin typeface="Lucida Bright" panose="02040602050505020304" pitchFamily="18" charset="0"/>
            </a:endParaRPr>
          </a:p>
          <a:p>
            <a:pPr marL="365125" lvl="1" indent="-182563" algn="just">
              <a:buFont typeface="+mj-lt"/>
              <a:buAutoNum type="alphaLcParenR"/>
            </a:pPr>
            <a:r>
              <a:rPr lang="es-MX" sz="900" dirty="0">
                <a:latin typeface="Lucida Bright" panose="02040602050505020304" pitchFamily="18" charset="0"/>
              </a:rPr>
              <a:t>O Cliente solicita recomendações do filme. Dizer: </a:t>
            </a:r>
            <a:r>
              <a:rPr lang="es-MX" sz="900" b="1" dirty="0">
                <a:latin typeface="Lucida Bright" panose="02040602050505020304" pitchFamily="18" charset="0"/>
              </a:rPr>
              <a:t>“As estréias da semana são: “O(s) filme(s) </a:t>
            </a:r>
            <a:r>
              <a:rPr lang="es-MX" sz="900" b="1" dirty="0" smtClean="0">
                <a:latin typeface="Lucida Bright" panose="02040602050505020304" pitchFamily="18" charset="0"/>
              </a:rPr>
              <a:t>xxxx”</a:t>
            </a:r>
            <a:r>
              <a:rPr lang="es-MX" sz="900" dirty="0" smtClean="0">
                <a:latin typeface="Lucida Bright" panose="02040602050505020304" pitchFamily="18" charset="0"/>
              </a:rPr>
              <a:t>.</a:t>
            </a:r>
            <a:endParaRPr lang="es-MX" sz="900" dirty="0">
              <a:latin typeface="Lucida Bright" panose="02040602050505020304" pitchFamily="18" charset="0"/>
            </a:endParaRPr>
          </a:p>
          <a:p>
            <a:pPr marL="182562" lvl="1" algn="just"/>
            <a:endParaRPr lang="es-ES" sz="900" dirty="0" smtClean="0">
              <a:latin typeface="Lucida Bright" panose="02040602050505020304" pitchFamily="18" charset="0"/>
            </a:endParaRPr>
          </a:p>
          <a:p>
            <a:pPr marL="182562" lvl="1" algn="just"/>
            <a:r>
              <a:rPr lang="es-ES" sz="900" dirty="0" smtClean="0">
                <a:latin typeface="Lucida Bright" panose="02040602050505020304" pitchFamily="18" charset="0"/>
              </a:rPr>
              <a:t>Nota: Conceito VIP: Maximizar o formato </a:t>
            </a:r>
            <a:r>
              <a:rPr lang="es-ES" sz="900" dirty="0">
                <a:latin typeface="Lucida Bright" panose="02040602050505020304" pitchFamily="18" charset="0"/>
              </a:rPr>
              <a:t>de </a:t>
            </a:r>
            <a:r>
              <a:rPr lang="es-ES" sz="900" dirty="0" smtClean="0">
                <a:latin typeface="Lucida Bright" panose="02040602050505020304" pitchFamily="18" charset="0"/>
              </a:rPr>
              <a:t>filmes na seguinte ordem: 4DX</a:t>
            </a:r>
            <a:r>
              <a:rPr lang="es-ES" sz="900" dirty="0">
                <a:latin typeface="Lucida Bright" panose="02040602050505020304" pitchFamily="18" charset="0"/>
              </a:rPr>
              <a:t>, </a:t>
            </a:r>
            <a:r>
              <a:rPr lang="es-ES" sz="900" dirty="0" smtClean="0">
                <a:latin typeface="Lucida Bright" panose="02040602050505020304" pitchFamily="18" charset="0"/>
              </a:rPr>
              <a:t>VIP e Macro XE.</a:t>
            </a:r>
          </a:p>
        </p:txBody>
      </p:sp>
      <p:pic>
        <p:nvPicPr>
          <p:cNvPr id="33" name="6 Imagen" descr="DSC01733l"/>
          <p:cNvPicPr/>
          <p:nvPr/>
        </p:nvPicPr>
        <p:blipFill>
          <a:blip r:embed="rId3" cstate="email">
            <a:extLst>
              <a:ext uri="{28A0092B-C50C-407E-A947-70E740481C1C}">
                <a14:useLocalDpi xmlns:a14="http://schemas.microsoft.com/office/drawing/2010/main"/>
              </a:ext>
            </a:extLst>
          </a:blip>
          <a:srcRect/>
          <a:stretch>
            <a:fillRect/>
          </a:stretch>
        </p:blipFill>
        <p:spPr bwMode="auto">
          <a:xfrm>
            <a:off x="3900364" y="1945300"/>
            <a:ext cx="671493" cy="637428"/>
          </a:xfrm>
          <a:prstGeom prst="rect">
            <a:avLst/>
          </a:prstGeom>
          <a:noFill/>
          <a:ln>
            <a:noFill/>
          </a:ln>
        </p:spPr>
      </p:pic>
      <p:cxnSp>
        <p:nvCxnSpPr>
          <p:cNvPr id="36" name="122 Conector recto de flecha"/>
          <p:cNvCxnSpPr/>
          <p:nvPr/>
        </p:nvCxnSpPr>
        <p:spPr>
          <a:xfrm>
            <a:off x="7987393" y="3726276"/>
            <a:ext cx="0" cy="368979"/>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pic>
        <p:nvPicPr>
          <p:cNvPr id="66" name="Imagem 65"/>
          <p:cNvPicPr>
            <a:picLocks noChangeAspect="1"/>
          </p:cNvPicPr>
          <p:nvPr/>
        </p:nvPicPr>
        <p:blipFill>
          <a:blip r:embed="rId4"/>
          <a:stretch>
            <a:fillRect/>
          </a:stretch>
        </p:blipFill>
        <p:spPr>
          <a:xfrm>
            <a:off x="1009543" y="4577704"/>
            <a:ext cx="1372806" cy="594717"/>
          </a:xfrm>
          <a:prstGeom prst="rect">
            <a:avLst/>
          </a:prstGeom>
        </p:spPr>
      </p:pic>
      <p:pic>
        <p:nvPicPr>
          <p:cNvPr id="54" name="48 Imagen" descr="DSC01738l"/>
          <p:cNvPicPr/>
          <p:nvPr/>
        </p:nvPicPr>
        <p:blipFill>
          <a:blip r:embed="rId5" cstate="email">
            <a:extLst>
              <a:ext uri="{28A0092B-C50C-407E-A947-70E740481C1C}">
                <a14:useLocalDpi xmlns:a14="http://schemas.microsoft.com/office/drawing/2010/main"/>
              </a:ext>
            </a:extLst>
          </a:blip>
          <a:srcRect/>
          <a:stretch>
            <a:fillRect/>
          </a:stretch>
        </p:blipFill>
        <p:spPr bwMode="auto">
          <a:xfrm>
            <a:off x="7607485" y="4230332"/>
            <a:ext cx="854232" cy="569876"/>
          </a:xfrm>
          <a:prstGeom prst="rect">
            <a:avLst/>
          </a:prstGeom>
          <a:noFill/>
          <a:ln>
            <a:noFill/>
          </a:ln>
        </p:spPr>
      </p:pic>
      <p:pic>
        <p:nvPicPr>
          <p:cNvPr id="59" name="Picture 2"/>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261898" y="4372514"/>
            <a:ext cx="776635" cy="723747"/>
          </a:xfrm>
          <a:prstGeom prst="rect">
            <a:avLst/>
          </a:prstGeom>
          <a:noFill/>
          <a:ln w="9525">
            <a:noFill/>
            <a:miter lim="800000"/>
            <a:headEnd/>
            <a:tailEnd/>
          </a:ln>
        </p:spPr>
      </p:pic>
      <p:pic>
        <p:nvPicPr>
          <p:cNvPr id="71" name="Imagem 70"/>
          <p:cNvPicPr>
            <a:picLocks noChangeAspect="1"/>
          </p:cNvPicPr>
          <p:nvPr/>
        </p:nvPicPr>
        <p:blipFill>
          <a:blip r:embed="rId8"/>
          <a:stretch>
            <a:fillRect/>
          </a:stretch>
        </p:blipFill>
        <p:spPr>
          <a:xfrm>
            <a:off x="2585100" y="1725085"/>
            <a:ext cx="546005" cy="566184"/>
          </a:xfrm>
          <a:prstGeom prst="rect">
            <a:avLst/>
          </a:prstGeom>
        </p:spPr>
      </p:pic>
      <p:grpSp>
        <p:nvGrpSpPr>
          <p:cNvPr id="58" name="138 Grupo"/>
          <p:cNvGrpSpPr/>
          <p:nvPr/>
        </p:nvGrpSpPr>
        <p:grpSpPr>
          <a:xfrm>
            <a:off x="268965" y="2116948"/>
            <a:ext cx="457200" cy="457200"/>
            <a:chOff x="4288379" y="6218736"/>
            <a:chExt cx="457200" cy="457200"/>
          </a:xfrm>
        </p:grpSpPr>
        <p:sp>
          <p:nvSpPr>
            <p:cNvPr id="60"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61"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smtClean="0">
                  <a:latin typeface="Lucida Sans" pitchFamily="34" charset="0"/>
                </a:rPr>
                <a:t>A</a:t>
              </a:r>
            </a:p>
          </p:txBody>
        </p:sp>
      </p:grpSp>
      <p:sp>
        <p:nvSpPr>
          <p:cNvPr id="51" name="CaixaDeTexto 53"/>
          <p:cNvSpPr txBox="1"/>
          <p:nvPr/>
        </p:nvSpPr>
        <p:spPr>
          <a:xfrm>
            <a:off x="7658188" y="590519"/>
            <a:ext cx="1354858"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a:t>
            </a:r>
            <a:r>
              <a:rPr lang="pt-BR" sz="1300" b="1" dirty="0" smtClean="0"/>
              <a:t>1.4</a:t>
            </a:r>
            <a:endParaRPr lang="pt-BR" sz="1300" b="1" dirty="0"/>
          </a:p>
          <a:p>
            <a:r>
              <a:rPr lang="en-US" sz="1300" b="1" dirty="0" err="1" smtClean="0"/>
              <a:t>Fevereiro</a:t>
            </a:r>
            <a:r>
              <a:rPr lang="en-US" sz="1300" b="1" dirty="0" smtClean="0"/>
              <a:t>/2017</a:t>
            </a:r>
            <a:endParaRPr lang="pt-BR" sz="1300" b="1" dirty="0"/>
          </a:p>
        </p:txBody>
      </p:sp>
      <p:grpSp>
        <p:nvGrpSpPr>
          <p:cNvPr id="50" name="147 Grupo"/>
          <p:cNvGrpSpPr/>
          <p:nvPr/>
        </p:nvGrpSpPr>
        <p:grpSpPr>
          <a:xfrm>
            <a:off x="4880806" y="4077879"/>
            <a:ext cx="1894031" cy="2232248"/>
            <a:chOff x="221232" y="2383632"/>
            <a:chExt cx="2303040" cy="2232248"/>
          </a:xfrm>
          <a:noFill/>
        </p:grpSpPr>
        <p:sp>
          <p:nvSpPr>
            <p:cNvPr id="52" name="153 Rectángulo redondeado"/>
            <p:cNvSpPr/>
            <p:nvPr/>
          </p:nvSpPr>
          <p:spPr>
            <a:xfrm>
              <a:off x="221232" y="2383632"/>
              <a:ext cx="2303040" cy="2232248"/>
            </a:xfrm>
            <a:prstGeom prst="roundRect">
              <a:avLst/>
            </a:prstGeom>
            <a:grp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62" name="4 CuadroTexto"/>
            <p:cNvSpPr txBox="1"/>
            <p:nvPr/>
          </p:nvSpPr>
          <p:spPr>
            <a:xfrm>
              <a:off x="293240" y="3040141"/>
              <a:ext cx="2180508" cy="1061829"/>
            </a:xfrm>
            <a:prstGeom prst="rect">
              <a:avLst/>
            </a:prstGeom>
            <a:grpFill/>
            <a:ln>
              <a:noFill/>
            </a:ln>
          </p:spPr>
          <p:txBody>
            <a:bodyPr wrap="square" rtlCol="0">
              <a:spAutoFit/>
            </a:bodyPr>
            <a:lstStyle/>
            <a:p>
              <a:pPr algn="just"/>
              <a:r>
                <a:rPr lang="es-ES" sz="900" dirty="0" err="1">
                  <a:latin typeface="Lucida Bright" panose="02040602050505020304" pitchFamily="18" charset="0"/>
                </a:rPr>
                <a:t>Dizer</a:t>
              </a:r>
              <a:r>
                <a:rPr lang="es-ES" sz="900" dirty="0">
                  <a:latin typeface="Lucida Bright" panose="02040602050505020304" pitchFamily="18" charset="0"/>
                </a:rPr>
                <a:t>: </a:t>
              </a:r>
              <a:r>
                <a:rPr lang="es-ES" sz="900" b="1" dirty="0" smtClean="0">
                  <a:latin typeface="Lucida Bright" panose="02040602050505020304" pitchFamily="18" charset="0"/>
                </a:rPr>
                <a:t>“</a:t>
              </a:r>
              <a:r>
                <a:rPr lang="es-ES" sz="900" b="1" dirty="0" err="1" smtClean="0">
                  <a:latin typeface="Lucida Bright" panose="02040602050505020304" pitchFamily="18" charset="0"/>
                </a:rPr>
                <a:t>Senhor</a:t>
              </a:r>
              <a:r>
                <a:rPr lang="es-ES" sz="900" b="1" dirty="0" smtClean="0">
                  <a:latin typeface="Lucida Bright" panose="02040602050505020304" pitchFamily="18" charset="0"/>
                </a:rPr>
                <a:t>(a), </a:t>
              </a:r>
              <a:r>
                <a:rPr lang="es-ES" sz="900" b="1" dirty="0" err="1" smtClean="0">
                  <a:latin typeface="Lucida Bright" panose="02040602050505020304" pitchFamily="18" charset="0"/>
                </a:rPr>
                <a:t>gostaria</a:t>
              </a:r>
              <a:r>
                <a:rPr lang="es-ES" sz="900" b="1" dirty="0" smtClean="0">
                  <a:latin typeface="Lucida Bright" panose="02040602050505020304" pitchFamily="18" charset="0"/>
                </a:rPr>
                <a:t> de </a:t>
              </a:r>
              <a:r>
                <a:rPr lang="es-ES" sz="900" b="1" dirty="0" err="1" smtClean="0">
                  <a:latin typeface="Lucida Bright" panose="02040602050505020304" pitchFamily="18" charset="0"/>
                </a:rPr>
                <a:t>doar</a:t>
              </a:r>
              <a:r>
                <a:rPr lang="es-ES" sz="900" b="1" dirty="0" smtClean="0">
                  <a:latin typeface="Lucida Bright" panose="02040602050505020304" pitchFamily="18" charset="0"/>
                </a:rPr>
                <a:t> </a:t>
              </a:r>
              <a:r>
                <a:rPr lang="es-ES" sz="900" b="1" dirty="0" err="1" smtClean="0">
                  <a:latin typeface="Lucida Bright" panose="02040602050505020304" pitchFamily="18" charset="0"/>
                </a:rPr>
                <a:t>algum</a:t>
              </a:r>
              <a:r>
                <a:rPr lang="es-ES" sz="900" b="1" dirty="0" smtClean="0">
                  <a:latin typeface="Lucida Bright" panose="02040602050505020304" pitchFamily="18" charset="0"/>
                </a:rPr>
                <a:t> </a:t>
              </a:r>
              <a:r>
                <a:rPr lang="es-ES" sz="900" b="1" dirty="0" err="1" smtClean="0">
                  <a:latin typeface="Lucida Bright" panose="02040602050505020304" pitchFamily="18" charset="0"/>
                </a:rPr>
                <a:t>destes</a:t>
              </a:r>
              <a:r>
                <a:rPr lang="es-ES" sz="900" b="1" dirty="0" smtClean="0">
                  <a:latin typeface="Lucida Bright" panose="02040602050505020304" pitchFamily="18" charset="0"/>
                </a:rPr>
                <a:t> valores para o Instituto </a:t>
              </a:r>
              <a:r>
                <a:rPr lang="es-ES" sz="900" b="1" dirty="0" err="1" smtClean="0">
                  <a:latin typeface="Lucida Bright" panose="02040602050505020304" pitchFamily="18" charset="0"/>
                </a:rPr>
                <a:t>Ayrton</a:t>
              </a:r>
              <a:r>
                <a:rPr lang="es-ES" sz="900" b="1" dirty="0" smtClean="0">
                  <a:latin typeface="Lucida Bright" panose="02040602050505020304" pitchFamily="18" charset="0"/>
                </a:rPr>
                <a:t> </a:t>
              </a:r>
              <a:r>
                <a:rPr lang="es-ES" sz="900" b="1" dirty="0" err="1" smtClean="0">
                  <a:latin typeface="Lucida Bright" panose="02040602050505020304" pitchFamily="18" charset="0"/>
                </a:rPr>
                <a:t>Senna</a:t>
              </a:r>
              <a:r>
                <a:rPr lang="es-ES" sz="900" b="1" dirty="0" smtClean="0">
                  <a:latin typeface="Lucida Bright" panose="02040602050505020304" pitchFamily="18" charset="0"/>
                </a:rPr>
                <a:t>”?</a:t>
              </a:r>
              <a:endParaRPr lang="es-ES" sz="900" b="1" dirty="0">
                <a:latin typeface="Lucida Bright" panose="02040602050505020304" pitchFamily="18" charset="0"/>
              </a:endParaRPr>
            </a:p>
            <a:p>
              <a:pPr algn="just"/>
              <a:r>
                <a:rPr lang="es-ES" sz="900" dirty="0" smtClean="0">
                  <a:latin typeface="Lucida Bright" panose="02040602050505020304" pitchFamily="18" charset="0"/>
                </a:rPr>
                <a:t>O colaborador </a:t>
              </a:r>
              <a:r>
                <a:rPr lang="es-ES" sz="900" dirty="0" err="1" smtClean="0">
                  <a:latin typeface="Lucida Bright" panose="02040602050505020304" pitchFamily="18" charset="0"/>
                </a:rPr>
                <a:t>deve</a:t>
              </a:r>
              <a:r>
                <a:rPr lang="es-ES" sz="900" dirty="0" smtClean="0">
                  <a:latin typeface="Lucida Bright" panose="02040602050505020304" pitchFamily="18" charset="0"/>
                </a:rPr>
                <a:t> </a:t>
              </a:r>
              <a:r>
                <a:rPr lang="es-ES" sz="900" dirty="0" err="1" smtClean="0">
                  <a:latin typeface="Lucida Bright" panose="02040602050505020304" pitchFamily="18" charset="0"/>
                </a:rPr>
                <a:t>apontar</a:t>
              </a:r>
              <a:r>
                <a:rPr lang="es-ES" sz="900" dirty="0" smtClean="0">
                  <a:latin typeface="Lucida Bright" panose="02040602050505020304" pitchFamily="18" charset="0"/>
                </a:rPr>
                <a:t> os valores conforme descrito no folder </a:t>
              </a:r>
              <a:r>
                <a:rPr lang="es-ES" sz="900" dirty="0" err="1" smtClean="0">
                  <a:latin typeface="Lucida Bright" panose="02040602050505020304" pitchFamily="18" charset="0"/>
                </a:rPr>
                <a:t>em</a:t>
              </a:r>
              <a:r>
                <a:rPr lang="es-ES" sz="900" dirty="0" smtClean="0">
                  <a:latin typeface="Lucida Bright" panose="02040602050505020304" pitchFamily="18" charset="0"/>
                </a:rPr>
                <a:t>  cada PDV. </a:t>
              </a:r>
              <a:endParaRPr lang="es-ES" sz="900" dirty="0">
                <a:latin typeface="Lucida Bright" panose="02040602050505020304" pitchFamily="18" charset="0"/>
              </a:endParaRPr>
            </a:p>
          </p:txBody>
        </p:sp>
      </p:grpSp>
      <p:pic>
        <p:nvPicPr>
          <p:cNvPr id="4" name="Picture 3"/>
          <p:cNvPicPr>
            <a:picLocks noChangeAspect="1"/>
          </p:cNvPicPr>
          <p:nvPr/>
        </p:nvPicPr>
        <p:blipFill>
          <a:blip r:embed="rId9"/>
          <a:stretch>
            <a:fillRect/>
          </a:stretch>
        </p:blipFill>
        <p:spPr>
          <a:xfrm>
            <a:off x="5632876" y="4293096"/>
            <a:ext cx="781050" cy="419100"/>
          </a:xfrm>
          <a:prstGeom prst="rect">
            <a:avLst/>
          </a:prstGeom>
        </p:spPr>
      </p:pic>
      <p:pic>
        <p:nvPicPr>
          <p:cNvPr id="5" name="Picture 4"/>
          <p:cNvPicPr>
            <a:picLocks noChangeAspect="1"/>
          </p:cNvPicPr>
          <p:nvPr/>
        </p:nvPicPr>
        <p:blipFill>
          <a:blip r:embed="rId10"/>
          <a:stretch>
            <a:fillRect/>
          </a:stretch>
        </p:blipFill>
        <p:spPr>
          <a:xfrm>
            <a:off x="5099427" y="5814508"/>
            <a:ext cx="1344781" cy="463718"/>
          </a:xfrm>
          <a:prstGeom prst="rect">
            <a:avLst/>
          </a:prstGeom>
        </p:spPr>
      </p:pic>
      <p:sp>
        <p:nvSpPr>
          <p:cNvPr id="6" name="Explosion 2 5"/>
          <p:cNvSpPr/>
          <p:nvPr/>
        </p:nvSpPr>
        <p:spPr>
          <a:xfrm rot="2725679">
            <a:off x="6103124" y="3549742"/>
            <a:ext cx="914400" cy="914400"/>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extBox 6"/>
          <p:cNvSpPr txBox="1"/>
          <p:nvPr/>
        </p:nvSpPr>
        <p:spPr>
          <a:xfrm>
            <a:off x="6198773" y="3872081"/>
            <a:ext cx="638316" cy="276999"/>
          </a:xfrm>
          <a:prstGeom prst="rect">
            <a:avLst/>
          </a:prstGeom>
          <a:noFill/>
        </p:spPr>
        <p:txBody>
          <a:bodyPr wrap="none" rtlCol="0">
            <a:spAutoFit/>
          </a:bodyPr>
          <a:lstStyle/>
          <a:p>
            <a:r>
              <a:rPr lang="en-US" sz="1200" b="1" dirty="0" smtClean="0">
                <a:solidFill>
                  <a:schemeClr val="bg1"/>
                </a:solidFill>
              </a:rPr>
              <a:t>NOVO</a:t>
            </a:r>
            <a:endParaRPr lang="pt-BR" sz="1200" b="1" dirty="0">
              <a:solidFill>
                <a:schemeClr val="bg1"/>
              </a:solidFill>
            </a:endParaRPr>
          </a:p>
        </p:txBody>
      </p:sp>
      <p:cxnSp>
        <p:nvCxnSpPr>
          <p:cNvPr id="11" name="Straight Arrow Connector 10"/>
          <p:cNvCxnSpPr/>
          <p:nvPr/>
        </p:nvCxnSpPr>
        <p:spPr>
          <a:xfrm>
            <a:off x="756861" y="2358124"/>
            <a:ext cx="2160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1"/>
          <a:stretch>
            <a:fillRect/>
          </a:stretch>
        </p:blipFill>
        <p:spPr>
          <a:xfrm>
            <a:off x="5076742" y="4293096"/>
            <a:ext cx="475897" cy="413279"/>
          </a:xfrm>
          <a:prstGeom prst="rect">
            <a:avLst/>
          </a:prstGeom>
        </p:spPr>
      </p:pic>
      <p:grpSp>
        <p:nvGrpSpPr>
          <p:cNvPr id="63" name="147 Grupo"/>
          <p:cNvGrpSpPr/>
          <p:nvPr/>
        </p:nvGrpSpPr>
        <p:grpSpPr>
          <a:xfrm>
            <a:off x="2792574" y="4098781"/>
            <a:ext cx="1894031" cy="2232248"/>
            <a:chOff x="221232" y="2383632"/>
            <a:chExt cx="2303040" cy="2232248"/>
          </a:xfrm>
          <a:noFill/>
        </p:grpSpPr>
        <p:sp>
          <p:nvSpPr>
            <p:cNvPr id="64" name="153 Rectángulo redondeado"/>
            <p:cNvSpPr/>
            <p:nvPr/>
          </p:nvSpPr>
          <p:spPr>
            <a:xfrm>
              <a:off x="221232" y="2383632"/>
              <a:ext cx="2303040" cy="2232248"/>
            </a:xfrm>
            <a:prstGeom prst="roundRect">
              <a:avLst/>
            </a:prstGeom>
            <a:grp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65" name="4 CuadroTexto"/>
            <p:cNvSpPr txBox="1"/>
            <p:nvPr/>
          </p:nvSpPr>
          <p:spPr>
            <a:xfrm>
              <a:off x="293240" y="3680085"/>
              <a:ext cx="2180508" cy="923330"/>
            </a:xfrm>
            <a:prstGeom prst="rect">
              <a:avLst/>
            </a:prstGeom>
            <a:grpFill/>
            <a:ln>
              <a:noFill/>
            </a:ln>
          </p:spPr>
          <p:txBody>
            <a:bodyPr wrap="square" rtlCol="0">
              <a:spAutoFit/>
            </a:bodyPr>
            <a:lstStyle/>
            <a:p>
              <a:pPr algn="just"/>
              <a:r>
                <a:rPr lang="es-ES" sz="900" dirty="0">
                  <a:latin typeface="Lucida Bright" panose="02040602050505020304" pitchFamily="18" charset="0"/>
                </a:rPr>
                <a:t>O </a:t>
              </a:r>
              <a:r>
                <a:rPr lang="es-ES" sz="900" dirty="0" err="1">
                  <a:latin typeface="Lucida Bright" panose="02040602050505020304" pitchFamily="18" charset="0"/>
                </a:rPr>
                <a:t>responsável</a:t>
              </a:r>
              <a:r>
                <a:rPr lang="es-ES" sz="900" dirty="0">
                  <a:latin typeface="Lucida Bright" panose="02040602050505020304" pitchFamily="18" charset="0"/>
                </a:rPr>
                <a:t> pelo turno </a:t>
              </a:r>
              <a:r>
                <a:rPr lang="es-ES" sz="900" dirty="0" err="1">
                  <a:latin typeface="Lucida Bright" panose="02040602050505020304" pitchFamily="18" charset="0"/>
                </a:rPr>
                <a:t>deve</a:t>
              </a:r>
              <a:r>
                <a:rPr lang="es-ES" sz="900" dirty="0">
                  <a:latin typeface="Lucida Bright" panose="02040602050505020304" pitchFamily="18" charset="0"/>
                </a:rPr>
                <a:t> liberar </a:t>
              </a:r>
              <a:r>
                <a:rPr lang="es-ES" sz="900" dirty="0" err="1" smtClean="0">
                  <a:latin typeface="Lucida Bright" panose="02040602050505020304" pitchFamily="18" charset="0"/>
                </a:rPr>
                <a:t>sistemicamente</a:t>
              </a:r>
              <a:r>
                <a:rPr lang="es-ES" sz="900" dirty="0" smtClean="0">
                  <a:latin typeface="Lucida Bright" panose="02040602050505020304" pitchFamily="18" charset="0"/>
                </a:rPr>
                <a:t> </a:t>
              </a:r>
              <a:r>
                <a:rPr lang="es-ES" sz="900" dirty="0">
                  <a:latin typeface="Lucida Bright" panose="02040602050505020304" pitchFamily="18" charset="0"/>
                </a:rPr>
                <a:t>a </a:t>
              </a:r>
              <a:r>
                <a:rPr lang="es-ES" sz="900" dirty="0" err="1">
                  <a:latin typeface="Lucida Bright" panose="02040602050505020304" pitchFamily="18" charset="0"/>
                </a:rPr>
                <a:t>liberação</a:t>
              </a:r>
              <a:r>
                <a:rPr lang="es-ES" sz="900" dirty="0">
                  <a:latin typeface="Lucida Bright" panose="02040602050505020304" pitchFamily="18" charset="0"/>
                </a:rPr>
                <a:t> do filme </a:t>
              </a:r>
              <a:r>
                <a:rPr lang="es-ES" sz="900" dirty="0" err="1">
                  <a:latin typeface="Lucida Bright" panose="02040602050505020304" pitchFamily="18" charset="0"/>
                </a:rPr>
                <a:t>ao</a:t>
              </a:r>
              <a:r>
                <a:rPr lang="es-ES" sz="900" dirty="0">
                  <a:latin typeface="Lucida Bright" panose="02040602050505020304" pitchFamily="18" charset="0"/>
                </a:rPr>
                <a:t> cliente. </a:t>
              </a:r>
              <a:r>
                <a:rPr lang="es-ES" sz="900" dirty="0" err="1">
                  <a:latin typeface="Lucida Bright" panose="02040602050505020304" pitchFamily="18" charset="0"/>
                </a:rPr>
                <a:t>Em</a:t>
              </a:r>
              <a:r>
                <a:rPr lang="es-ES" sz="900" dirty="0">
                  <a:latin typeface="Lucida Bright" panose="02040602050505020304" pitchFamily="18" charset="0"/>
                </a:rPr>
                <a:t> seguida, o operador </a:t>
              </a:r>
              <a:r>
                <a:rPr lang="es-ES" sz="900" dirty="0" err="1">
                  <a:latin typeface="Lucida Bright" panose="02040602050505020304" pitchFamily="18" charset="0"/>
                </a:rPr>
                <a:t>deve</a:t>
              </a:r>
              <a:r>
                <a:rPr lang="es-ES" sz="900" dirty="0">
                  <a:latin typeface="Lucida Bright" panose="02040602050505020304" pitchFamily="18" charset="0"/>
                </a:rPr>
                <a:t> clicar na </a:t>
              </a:r>
              <a:r>
                <a:rPr lang="es-ES" sz="900" dirty="0" err="1">
                  <a:latin typeface="Lucida Bright" panose="02040602050505020304" pitchFamily="18" charset="0"/>
                </a:rPr>
                <a:t>opção</a:t>
              </a:r>
              <a:r>
                <a:rPr lang="es-ES" sz="900" dirty="0">
                  <a:latin typeface="Lucida Bright" panose="02040602050505020304" pitchFamily="18" charset="0"/>
                </a:rPr>
                <a:t> </a:t>
              </a:r>
              <a:r>
                <a:rPr lang="es-ES" sz="900" dirty="0" err="1">
                  <a:latin typeface="Lucida Bright" panose="02040602050505020304" pitchFamily="18" charset="0"/>
                </a:rPr>
                <a:t>cortesia</a:t>
              </a:r>
              <a:r>
                <a:rPr lang="es-ES" sz="900" dirty="0">
                  <a:latin typeface="Lucida Bright" panose="02040602050505020304" pitchFamily="18" charset="0"/>
                </a:rPr>
                <a:t> para liberar os </a:t>
              </a:r>
              <a:r>
                <a:rPr lang="pt-BR" sz="900" dirty="0">
                  <a:latin typeface="Lucida Bright" panose="02040602050505020304" pitchFamily="18" charset="0"/>
                </a:rPr>
                <a:t>ingressos</a:t>
              </a:r>
              <a:r>
                <a:rPr lang="es-ES" sz="900" dirty="0">
                  <a:latin typeface="Lucida Bright" panose="02040602050505020304" pitchFamily="18" charset="0"/>
                </a:rPr>
                <a:t>.</a:t>
              </a:r>
            </a:p>
          </p:txBody>
        </p:sp>
      </p:grpSp>
      <p:grpSp>
        <p:nvGrpSpPr>
          <p:cNvPr id="67" name="147 Grupo"/>
          <p:cNvGrpSpPr/>
          <p:nvPr/>
        </p:nvGrpSpPr>
        <p:grpSpPr>
          <a:xfrm>
            <a:off x="704342" y="4149178"/>
            <a:ext cx="1894031" cy="2232248"/>
            <a:chOff x="221232" y="2383632"/>
            <a:chExt cx="2303040" cy="2232248"/>
          </a:xfrm>
          <a:noFill/>
        </p:grpSpPr>
        <p:sp>
          <p:nvSpPr>
            <p:cNvPr id="68" name="153 Rectángulo redondeado"/>
            <p:cNvSpPr/>
            <p:nvPr/>
          </p:nvSpPr>
          <p:spPr>
            <a:xfrm>
              <a:off x="221232" y="2383632"/>
              <a:ext cx="2303040" cy="2232248"/>
            </a:xfrm>
            <a:prstGeom prst="roundRect">
              <a:avLst/>
            </a:prstGeom>
            <a:grp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69" name="4 CuadroTexto"/>
            <p:cNvSpPr txBox="1"/>
            <p:nvPr/>
          </p:nvSpPr>
          <p:spPr>
            <a:xfrm>
              <a:off x="293240" y="3906687"/>
              <a:ext cx="2180508" cy="646331"/>
            </a:xfrm>
            <a:prstGeom prst="rect">
              <a:avLst/>
            </a:prstGeom>
            <a:grpFill/>
            <a:ln>
              <a:noFill/>
            </a:ln>
          </p:spPr>
          <p:txBody>
            <a:bodyPr wrap="square" rtlCol="0">
              <a:spAutoFit/>
            </a:bodyPr>
            <a:lstStyle/>
            <a:p>
              <a:pPr algn="just"/>
              <a:r>
                <a:rPr lang="es-ES" sz="900" dirty="0">
                  <a:latin typeface="Lucida Bright" panose="02040602050505020304" pitchFamily="18" charset="0"/>
                </a:rPr>
                <a:t>O </a:t>
              </a:r>
              <a:r>
                <a:rPr lang="es-MX" sz="900" dirty="0" err="1">
                  <a:latin typeface="Lucida Bright" panose="02040602050505020304" pitchFamily="18" charset="0"/>
                </a:rPr>
                <a:t>Preencher</a:t>
              </a:r>
              <a:r>
                <a:rPr lang="es-MX" sz="900" dirty="0">
                  <a:latin typeface="Lucida Bright" panose="02040602050505020304" pitchFamily="18" charset="0"/>
                </a:rPr>
                <a:t> a </a:t>
              </a:r>
              <a:r>
                <a:rPr lang="es-MX" sz="900" dirty="0" err="1">
                  <a:latin typeface="Lucida Bright" panose="02040602050505020304" pitchFamily="18" charset="0"/>
                </a:rPr>
                <a:t>Planilha</a:t>
              </a:r>
              <a:r>
                <a:rPr lang="es-MX" sz="900" dirty="0">
                  <a:latin typeface="Lucida Bright" panose="02040602050505020304" pitchFamily="18" charset="0"/>
                </a:rPr>
                <a:t> Lista de </a:t>
              </a:r>
              <a:r>
                <a:rPr lang="es-MX" sz="900" dirty="0" err="1">
                  <a:latin typeface="Lucida Bright" panose="02040602050505020304" pitchFamily="18" charset="0"/>
                </a:rPr>
                <a:t>passes</a:t>
              </a:r>
              <a:r>
                <a:rPr lang="es-MX" sz="900" dirty="0">
                  <a:latin typeface="Lucida Bright" panose="02040602050505020304" pitchFamily="18" charset="0"/>
                </a:rPr>
                <a:t> e solicitar para que o cliente </a:t>
              </a:r>
              <a:r>
                <a:rPr lang="es-MX" sz="900" dirty="0" err="1">
                  <a:latin typeface="Lucida Bright" panose="02040602050505020304" pitchFamily="18" charset="0"/>
                </a:rPr>
                <a:t>assine</a:t>
              </a:r>
              <a:r>
                <a:rPr lang="es-MX" sz="900" dirty="0">
                  <a:latin typeface="Lucida Bright" panose="02040602050505020304" pitchFamily="18" charset="0"/>
                </a:rPr>
                <a:t> e o </a:t>
              </a:r>
              <a:r>
                <a:rPr lang="es-MX" sz="900" dirty="0" err="1">
                  <a:latin typeface="Lucida Bright" panose="02040602050505020304" pitchFamily="18" charset="0"/>
                </a:rPr>
                <a:t>responsável</a:t>
              </a:r>
              <a:r>
                <a:rPr lang="es-MX" sz="900" dirty="0">
                  <a:latin typeface="Lucida Bright" panose="02040602050505020304" pitchFamily="18" charset="0"/>
                </a:rPr>
                <a:t> pelo turno </a:t>
              </a:r>
              <a:r>
                <a:rPr lang="es-MX" sz="900" dirty="0" err="1">
                  <a:latin typeface="Lucida Bright" panose="02040602050505020304" pitchFamily="18" charset="0"/>
                </a:rPr>
                <a:t>também</a:t>
              </a:r>
              <a:r>
                <a:rPr lang="es-MX" sz="900" dirty="0" smtClean="0">
                  <a:latin typeface="Lucida Bright" panose="02040602050505020304" pitchFamily="18" charset="0"/>
                </a:rPr>
                <a:t>.</a:t>
              </a:r>
              <a:endParaRPr lang="es-MX" sz="900" dirty="0">
                <a:latin typeface="Lucida Bright" panose="02040602050505020304" pitchFamily="18" charset="0"/>
              </a:endParaRPr>
            </a:p>
          </p:txBody>
        </p:sp>
      </p:grpSp>
      <p:grpSp>
        <p:nvGrpSpPr>
          <p:cNvPr id="70" name="138 Grupo"/>
          <p:cNvGrpSpPr/>
          <p:nvPr/>
        </p:nvGrpSpPr>
        <p:grpSpPr>
          <a:xfrm>
            <a:off x="35496" y="4988024"/>
            <a:ext cx="457200" cy="457200"/>
            <a:chOff x="4288379" y="6218736"/>
            <a:chExt cx="457200" cy="457200"/>
          </a:xfrm>
        </p:grpSpPr>
        <p:sp>
          <p:nvSpPr>
            <p:cNvPr id="72"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73"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latin typeface="Lucida Sans" pitchFamily="34" charset="0"/>
                </a:rPr>
                <a:t>B</a:t>
              </a:r>
              <a:endParaRPr lang="es-MX" sz="1200" dirty="0" smtClean="0">
                <a:latin typeface="Lucida Sans" pitchFamily="34" charset="0"/>
              </a:endParaRPr>
            </a:p>
          </p:txBody>
        </p:sp>
      </p:grpSp>
      <p:cxnSp>
        <p:nvCxnSpPr>
          <p:cNvPr id="14" name="Straight Arrow Connector 13"/>
          <p:cNvCxnSpPr>
            <a:endCxn id="52" idx="3"/>
          </p:cNvCxnSpPr>
          <p:nvPr/>
        </p:nvCxnSpPr>
        <p:spPr>
          <a:xfrm flipH="1" flipV="1">
            <a:off x="6774837" y="5194003"/>
            <a:ext cx="248645" cy="84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686605" y="5174867"/>
            <a:ext cx="1744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2597327" y="5157192"/>
            <a:ext cx="1744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497565" y="5194003"/>
            <a:ext cx="1744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876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92 Grupo"/>
          <p:cNvGrpSpPr/>
          <p:nvPr/>
        </p:nvGrpSpPr>
        <p:grpSpPr>
          <a:xfrm>
            <a:off x="779513" y="1120676"/>
            <a:ext cx="5880720" cy="2154958"/>
            <a:chOff x="3108082" y="950702"/>
            <a:chExt cx="5176184" cy="2154958"/>
          </a:xfrm>
        </p:grpSpPr>
        <p:sp>
          <p:nvSpPr>
            <p:cNvPr id="98" name="97 Rectángulo redondeado"/>
            <p:cNvSpPr/>
            <p:nvPr/>
          </p:nvSpPr>
          <p:spPr>
            <a:xfrm>
              <a:off x="3108082" y="950702"/>
              <a:ext cx="5176184" cy="2154958"/>
            </a:xfrm>
            <a:prstGeom prst="roundRect">
              <a:avLst/>
            </a:prstGeom>
            <a:solidFill>
              <a:schemeClr val="bg1">
                <a:lumMod val="75000"/>
                <a:lumOff val="2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100" name="99 CuadroTexto"/>
            <p:cNvSpPr txBox="1"/>
            <p:nvPr/>
          </p:nvSpPr>
          <p:spPr>
            <a:xfrm>
              <a:off x="3203021" y="2258172"/>
              <a:ext cx="1341758" cy="646331"/>
            </a:xfrm>
            <a:prstGeom prst="rect">
              <a:avLst/>
            </a:prstGeom>
            <a:noFill/>
            <a:ln>
              <a:noFill/>
            </a:ln>
          </p:spPr>
          <p:txBody>
            <a:bodyPr wrap="square" rtlCol="0">
              <a:spAutoFit/>
            </a:bodyPr>
            <a:lstStyle/>
            <a:p>
              <a:r>
                <a:rPr lang="es-MX" sz="900" dirty="0" smtClean="0">
                  <a:latin typeface="Lucida Bright" panose="02040602050505020304" pitchFamily="18" charset="0"/>
                </a:rPr>
                <a:t>Marcar no sistema </a:t>
              </a:r>
            </a:p>
            <a:p>
              <a:r>
                <a:rPr lang="es-MX" sz="900" dirty="0" smtClean="0">
                  <a:latin typeface="Lucida Bright" panose="02040602050505020304" pitchFamily="18" charset="0"/>
                </a:rPr>
                <a:t>enquantoo cliente </a:t>
              </a:r>
            </a:p>
            <a:p>
              <a:r>
                <a:rPr lang="es-MX" sz="900" dirty="0" smtClean="0">
                  <a:latin typeface="Lucida Bright" panose="02040602050505020304" pitchFamily="18" charset="0"/>
                </a:rPr>
                <a:t>cita o nome e </a:t>
              </a:r>
            </a:p>
            <a:p>
              <a:r>
                <a:rPr lang="es-MX" sz="900" dirty="0" smtClean="0">
                  <a:latin typeface="Lucida Bright" panose="02040602050505020304" pitchFamily="18" charset="0"/>
                </a:rPr>
                <a:t>horário do filme. </a:t>
              </a:r>
            </a:p>
          </p:txBody>
        </p:sp>
      </p:grpSp>
      <p:grpSp>
        <p:nvGrpSpPr>
          <p:cNvPr id="148" name="147 Grupo"/>
          <p:cNvGrpSpPr/>
          <p:nvPr/>
        </p:nvGrpSpPr>
        <p:grpSpPr>
          <a:xfrm>
            <a:off x="6948264" y="1340768"/>
            <a:ext cx="2088232" cy="1861175"/>
            <a:chOff x="221232" y="2528899"/>
            <a:chExt cx="2303040" cy="1861175"/>
          </a:xfrm>
        </p:grpSpPr>
        <p:sp>
          <p:nvSpPr>
            <p:cNvPr id="154" name="153 Rectángulo redondeado"/>
            <p:cNvSpPr/>
            <p:nvPr/>
          </p:nvSpPr>
          <p:spPr>
            <a:xfrm>
              <a:off x="221232" y="2528899"/>
              <a:ext cx="2303040" cy="1737658"/>
            </a:xfrm>
            <a:prstGeom prst="roundRect">
              <a:avLst/>
            </a:prstGeom>
            <a:solidFill>
              <a:schemeClr val="bg1">
                <a:lumMod val="75000"/>
                <a:lumOff val="2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152" name="4 CuadroTexto"/>
            <p:cNvSpPr txBox="1"/>
            <p:nvPr/>
          </p:nvSpPr>
          <p:spPr>
            <a:xfrm>
              <a:off x="293240" y="3189745"/>
              <a:ext cx="2180508" cy="1200329"/>
            </a:xfrm>
            <a:prstGeom prst="rect">
              <a:avLst/>
            </a:prstGeom>
            <a:noFill/>
            <a:ln>
              <a:noFill/>
            </a:ln>
          </p:spPr>
          <p:txBody>
            <a:bodyPr wrap="square" rtlCol="0">
              <a:spAutoFit/>
            </a:bodyPr>
            <a:lstStyle/>
            <a:p>
              <a:pPr algn="just"/>
              <a:r>
                <a:rPr lang="es-ES" sz="900" dirty="0" smtClean="0">
                  <a:latin typeface="Lucida Bright" panose="02040602050505020304" pitchFamily="18" charset="0"/>
                </a:rPr>
                <a:t>Dizer: </a:t>
              </a:r>
              <a:r>
                <a:rPr lang="es-ES" sz="900" b="1" dirty="0" smtClean="0">
                  <a:latin typeface="Lucida Bright" panose="02040602050505020304" pitchFamily="18" charset="0"/>
                </a:rPr>
                <a:t>“A tela se encontra na parte superior, os lugares disponíveis neste momento são os verdes”.</a:t>
              </a:r>
            </a:p>
            <a:p>
              <a:pPr algn="just"/>
              <a:r>
                <a:rPr lang="es-ES" sz="900" dirty="0">
                  <a:latin typeface="Lucida Bright" panose="02040602050505020304" pitchFamily="18" charset="0"/>
                </a:rPr>
                <a:t>Se o cliente solicitar trocar do(s) </a:t>
              </a:r>
            </a:p>
            <a:p>
              <a:pPr algn="just"/>
              <a:r>
                <a:rPr lang="es-ES" sz="900" dirty="0">
                  <a:latin typeface="Lucida Bright" panose="02040602050505020304" pitchFamily="18" charset="0"/>
                </a:rPr>
                <a:t>lugar(es), realizar o </a:t>
              </a:r>
              <a:r>
                <a:rPr lang="es-ES" sz="900" dirty="0" smtClean="0">
                  <a:latin typeface="Lucida Bright" panose="02040602050505020304" pitchFamily="18" charset="0"/>
                </a:rPr>
                <a:t>procedimento.</a:t>
              </a:r>
              <a:endParaRPr lang="es-ES" sz="900" dirty="0">
                <a:latin typeface="Lucida Bright" panose="02040602050505020304" pitchFamily="18" charset="0"/>
              </a:endParaRPr>
            </a:p>
            <a:p>
              <a:pPr algn="just"/>
              <a:endParaRPr lang="es-MX" sz="900" dirty="0">
                <a:latin typeface="Lucida Bright" panose="02040602050505020304" pitchFamily="18" charset="0"/>
              </a:endParaRPr>
            </a:p>
          </p:txBody>
        </p:sp>
      </p:grpSp>
      <p:grpSp>
        <p:nvGrpSpPr>
          <p:cNvPr id="163" name="162 Grupo"/>
          <p:cNvGrpSpPr/>
          <p:nvPr/>
        </p:nvGrpSpPr>
        <p:grpSpPr>
          <a:xfrm>
            <a:off x="982708" y="4427848"/>
            <a:ext cx="5753923" cy="1776226"/>
            <a:chOff x="2314741" y="4771943"/>
            <a:chExt cx="5922539" cy="1548000"/>
          </a:xfrm>
        </p:grpSpPr>
        <p:sp>
          <p:nvSpPr>
            <p:cNvPr id="164" name="163 Rectángulo"/>
            <p:cNvSpPr/>
            <p:nvPr/>
          </p:nvSpPr>
          <p:spPr>
            <a:xfrm>
              <a:off x="6266902" y="5073570"/>
              <a:ext cx="315450" cy="225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0070C0"/>
                </a:solidFill>
                <a:latin typeface="Lucida Bright" panose="02040602050505020304" pitchFamily="18" charset="0"/>
              </a:endParaRPr>
            </a:p>
          </p:txBody>
        </p:sp>
        <p:sp>
          <p:nvSpPr>
            <p:cNvPr id="165" name="164 Rectángulo redondeado"/>
            <p:cNvSpPr/>
            <p:nvPr/>
          </p:nvSpPr>
          <p:spPr>
            <a:xfrm>
              <a:off x="2314741" y="4771943"/>
              <a:ext cx="5922539" cy="1548000"/>
            </a:xfrm>
            <a:prstGeom prst="round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grpSp>
      <p:sp>
        <p:nvSpPr>
          <p:cNvPr id="170" name="169 Rectángulo"/>
          <p:cNvSpPr/>
          <p:nvPr/>
        </p:nvSpPr>
        <p:spPr>
          <a:xfrm>
            <a:off x="521930" y="6453336"/>
            <a:ext cx="10540811" cy="369332"/>
          </a:xfrm>
          <a:prstGeom prst="rect">
            <a:avLst/>
          </a:prstGeom>
        </p:spPr>
        <p:txBody>
          <a:bodyPr wrap="square">
            <a:spAutoFit/>
          </a:bodyPr>
          <a:lstStyle/>
          <a:p>
            <a:pPr algn="just"/>
            <a:r>
              <a:rPr lang="es-MX" sz="900" dirty="0" smtClean="0">
                <a:latin typeface="Lucida Bright" panose="02040602050505020304" pitchFamily="18" charset="0"/>
              </a:rPr>
              <a:t>Notas: Caso o filme escolhido pelo cliente seja classificação 18 anos, solicitar um documento de identificação para verificar a maioridade.</a:t>
            </a:r>
          </a:p>
          <a:p>
            <a:pPr algn="just"/>
            <a:r>
              <a:rPr lang="es-MX" sz="900" dirty="0" smtClean="0">
                <a:latin typeface="Lucida Bright" panose="02040602050505020304" pitchFamily="18" charset="0"/>
              </a:rPr>
              <a:t>Clientes Santander: Explicar a promoção vigente.</a:t>
            </a:r>
            <a:endParaRPr lang="es-MX" sz="900" dirty="0">
              <a:latin typeface="Lucida Bright" panose="02040602050505020304" pitchFamily="18" charset="0"/>
            </a:endParaRPr>
          </a:p>
        </p:txBody>
      </p:sp>
      <p:cxnSp>
        <p:nvCxnSpPr>
          <p:cNvPr id="49" name="119 Conector recto de flecha"/>
          <p:cNvCxnSpPr/>
          <p:nvPr/>
        </p:nvCxnSpPr>
        <p:spPr>
          <a:xfrm>
            <a:off x="590462" y="2048272"/>
            <a:ext cx="219996" cy="0"/>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2" name="119 Conector recto de flecha"/>
          <p:cNvCxnSpPr/>
          <p:nvPr/>
        </p:nvCxnSpPr>
        <p:spPr>
          <a:xfrm flipV="1">
            <a:off x="6659016" y="2200854"/>
            <a:ext cx="289248" cy="4010"/>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54" name="48 Rectángulo"/>
          <p:cNvSpPr/>
          <p:nvPr/>
        </p:nvSpPr>
        <p:spPr>
          <a:xfrm>
            <a:off x="1830656" y="1248142"/>
            <a:ext cx="4829576" cy="1892826"/>
          </a:xfrm>
          <a:prstGeom prst="rect">
            <a:avLst/>
          </a:prstGeom>
        </p:spPr>
        <p:txBody>
          <a:bodyPr wrap="square">
            <a:spAutoFit/>
          </a:bodyPr>
          <a:lstStyle/>
          <a:p>
            <a:pPr algn="just"/>
            <a:r>
              <a:rPr lang="es-MX" sz="900" dirty="0">
                <a:latin typeface="Lucida Bright" panose="02040602050505020304" pitchFamily="18" charset="0"/>
              </a:rPr>
              <a:t>Perguntar: </a:t>
            </a:r>
            <a:r>
              <a:rPr lang="es-MX" sz="900" b="1" dirty="0">
                <a:latin typeface="Lucida Bright" panose="02040602050505020304" pitchFamily="18" charset="0"/>
              </a:rPr>
              <a:t>“Para qual sessão o(a) Sr(a) gostaria de assistir?</a:t>
            </a:r>
          </a:p>
          <a:p>
            <a:pPr algn="just"/>
            <a:r>
              <a:rPr lang="es-MX" sz="900" dirty="0">
                <a:latin typeface="Lucida Bright" panose="02040602050505020304" pitchFamily="18" charset="0"/>
              </a:rPr>
              <a:t>Tipos de respostas do cliente:</a:t>
            </a:r>
          </a:p>
          <a:p>
            <a:pPr marL="365125" lvl="1" indent="-182563" algn="just">
              <a:buFont typeface="+mj-lt"/>
              <a:buAutoNum type="alphaLcParenR"/>
            </a:pPr>
            <a:r>
              <a:rPr lang="es-MX" sz="900" dirty="0">
                <a:latin typeface="Lucida Bright" panose="02040602050505020304" pitchFamily="18" charset="0"/>
              </a:rPr>
              <a:t>O Cliente solicita o filme e a sessão. Marcar o que o cliente pediu.</a:t>
            </a:r>
          </a:p>
          <a:p>
            <a:pPr marL="365125" lvl="1" indent="-182563" algn="just">
              <a:buFont typeface="+mj-lt"/>
              <a:buAutoNum type="alphaLcParenR"/>
            </a:pPr>
            <a:r>
              <a:rPr lang="es-MX" sz="900" dirty="0">
                <a:latin typeface="Lucida Bright" panose="02040602050505020304" pitchFamily="18" charset="0"/>
              </a:rPr>
              <a:t>O Cliente solicita o filme sem hor</a:t>
            </a:r>
            <a:r>
              <a:rPr lang="pt-BR" sz="900" dirty="0">
                <a:latin typeface="Lucida Bright" panose="02040602050505020304" pitchFamily="18" charset="0"/>
              </a:rPr>
              <a:t>á</a:t>
            </a:r>
            <a:r>
              <a:rPr lang="es-MX" sz="900" dirty="0">
                <a:latin typeface="Lucida Bright" panose="02040602050505020304" pitchFamily="18" charset="0"/>
              </a:rPr>
              <a:t>rio. Dizer: </a:t>
            </a:r>
            <a:r>
              <a:rPr lang="es-MX" sz="900" b="1" dirty="0">
                <a:latin typeface="Lucida Bright" panose="02040602050505020304" pitchFamily="18" charset="0"/>
              </a:rPr>
              <a:t>“Nós temos Sr(a) </a:t>
            </a:r>
            <a:r>
              <a:rPr lang="en-US" sz="900" b="1" dirty="0" smtClean="0">
                <a:latin typeface="Lucida Bright" panose="02040602050505020304" pitchFamily="18" charset="0"/>
              </a:rPr>
              <a:t>nos horários (as </a:t>
            </a:r>
            <a:r>
              <a:rPr lang="en-US" sz="900" b="1" dirty="0">
                <a:latin typeface="Lucida Bright" panose="02040602050505020304" pitchFamily="18" charset="0"/>
              </a:rPr>
              <a:t>xxx </a:t>
            </a:r>
            <a:r>
              <a:rPr lang="en-US" sz="900" b="1" dirty="0" smtClean="0">
                <a:latin typeface="Lucida Bright" panose="02040602050505020304" pitchFamily="18" charset="0"/>
              </a:rPr>
              <a:t>horas) </a:t>
            </a:r>
            <a:r>
              <a:rPr lang="en-US" sz="900" b="1" dirty="0">
                <a:latin typeface="Lucida Bright" panose="02040602050505020304" pitchFamily="18" charset="0"/>
              </a:rPr>
              <a:t>nas salas (mencionar os tipos de salas</a:t>
            </a:r>
            <a:r>
              <a:rPr lang="en-US" sz="900" b="1" dirty="0" smtClean="0">
                <a:latin typeface="Lucida Bright" panose="02040602050505020304" pitchFamily="18" charset="0"/>
              </a:rPr>
              <a:t>).</a:t>
            </a:r>
          </a:p>
          <a:p>
            <a:pPr marL="365125" lvl="1" indent="-182563" algn="just">
              <a:buFont typeface="+mj-lt"/>
              <a:buAutoNum type="alphaLcParenR"/>
            </a:pPr>
            <a:r>
              <a:rPr lang="es-MX" sz="900" dirty="0" smtClean="0">
                <a:latin typeface="Lucida Bright" panose="02040602050505020304" pitchFamily="18" charset="0"/>
              </a:rPr>
              <a:t>O </a:t>
            </a:r>
            <a:r>
              <a:rPr lang="es-MX" sz="900" dirty="0">
                <a:latin typeface="Lucida Bright" panose="02040602050505020304" pitchFamily="18" charset="0"/>
              </a:rPr>
              <a:t>Cliente solicita o horário, sem filme. Dizer: </a:t>
            </a:r>
            <a:r>
              <a:rPr lang="es-MX" sz="900" b="1" dirty="0">
                <a:latin typeface="Lucida Bright" panose="02040602050505020304" pitchFamily="18" charset="0"/>
              </a:rPr>
              <a:t>“Nós temos Sr(a) </a:t>
            </a:r>
            <a:r>
              <a:rPr lang="en-US" sz="900" b="1" dirty="0">
                <a:latin typeface="Lucida Bright" panose="02040602050505020304" pitchFamily="18" charset="0"/>
              </a:rPr>
              <a:t>os filmes (mencionar os nomes dos filmes) as xxx horas nas salas (mencionar os tipos de salas).</a:t>
            </a:r>
            <a:endParaRPr lang="es-MX" sz="900" dirty="0">
              <a:latin typeface="Lucida Bright" panose="02040602050505020304" pitchFamily="18" charset="0"/>
            </a:endParaRPr>
          </a:p>
          <a:p>
            <a:pPr marL="365125" lvl="1" indent="-182563" algn="just">
              <a:buFont typeface="+mj-lt"/>
              <a:buAutoNum type="alphaLcParenR"/>
            </a:pPr>
            <a:r>
              <a:rPr lang="es-MX" sz="900" dirty="0">
                <a:latin typeface="Lucida Bright" panose="02040602050505020304" pitchFamily="18" charset="0"/>
              </a:rPr>
              <a:t>O Cliente solicita recomendações do filme. Dizer: </a:t>
            </a:r>
            <a:r>
              <a:rPr lang="es-MX" sz="900" b="1" dirty="0">
                <a:latin typeface="Lucida Bright" panose="02040602050505020304" pitchFamily="18" charset="0"/>
              </a:rPr>
              <a:t>“As estréias da semana são: “O(s) filme(s) </a:t>
            </a:r>
            <a:r>
              <a:rPr lang="es-MX" sz="900" b="1" dirty="0" smtClean="0">
                <a:latin typeface="Lucida Bright" panose="02040602050505020304" pitchFamily="18" charset="0"/>
              </a:rPr>
              <a:t>xxxx”</a:t>
            </a:r>
            <a:r>
              <a:rPr lang="es-MX" sz="900" dirty="0" smtClean="0">
                <a:latin typeface="Lucida Bright" panose="02040602050505020304" pitchFamily="18" charset="0"/>
              </a:rPr>
              <a:t>.</a:t>
            </a:r>
            <a:endParaRPr lang="es-MX" sz="900" dirty="0">
              <a:latin typeface="Lucida Bright" panose="02040602050505020304" pitchFamily="18" charset="0"/>
            </a:endParaRPr>
          </a:p>
          <a:p>
            <a:pPr marL="182562" lvl="1" algn="just"/>
            <a:endParaRPr lang="es-ES" sz="900" dirty="0" smtClean="0">
              <a:latin typeface="Lucida Bright" panose="02040602050505020304" pitchFamily="18" charset="0"/>
            </a:endParaRPr>
          </a:p>
          <a:p>
            <a:pPr marL="182562" lvl="1" algn="just"/>
            <a:r>
              <a:rPr lang="es-ES" sz="900" dirty="0" smtClean="0">
                <a:latin typeface="Lucida Bright" panose="02040602050505020304" pitchFamily="18" charset="0"/>
              </a:rPr>
              <a:t>Nota: </a:t>
            </a:r>
            <a:r>
              <a:rPr lang="es-ES" sz="900" dirty="0">
                <a:latin typeface="Lucida Bright" panose="02040602050505020304" pitchFamily="18" charset="0"/>
              </a:rPr>
              <a:t>Conceito VIP: Maximizar o formato de filmes na seguinte ordem: 4DX, VIP e Macro XE</a:t>
            </a:r>
            <a:r>
              <a:rPr lang="es-ES" sz="900" dirty="0" smtClean="0">
                <a:latin typeface="Lucida Bright" panose="02040602050505020304" pitchFamily="18" charset="0"/>
              </a:rPr>
              <a:t>.</a:t>
            </a:r>
            <a:endParaRPr lang="es-ES" sz="900" dirty="0">
              <a:latin typeface="Lucida Bright" panose="02040602050505020304" pitchFamily="18" charset="0"/>
            </a:endParaRPr>
          </a:p>
        </p:txBody>
      </p:sp>
      <p:sp>
        <p:nvSpPr>
          <p:cNvPr id="74" name="166 CuadroTexto"/>
          <p:cNvSpPr txBox="1"/>
          <p:nvPr/>
        </p:nvSpPr>
        <p:spPr>
          <a:xfrm>
            <a:off x="1907704" y="4509120"/>
            <a:ext cx="4680520" cy="1692771"/>
          </a:xfrm>
          <a:prstGeom prst="rect">
            <a:avLst/>
          </a:prstGeom>
          <a:noFill/>
        </p:spPr>
        <p:txBody>
          <a:bodyPr wrap="square" rtlCol="0">
            <a:spAutoFit/>
          </a:bodyPr>
          <a:lstStyle/>
          <a:p>
            <a:pPr algn="just"/>
            <a:r>
              <a:rPr lang="es-MX" sz="800" dirty="0" err="1">
                <a:latin typeface="Lucida Bright" panose="02040602050505020304" pitchFamily="18" charset="0"/>
              </a:rPr>
              <a:t>Dizer</a:t>
            </a:r>
            <a:r>
              <a:rPr lang="es-MX" sz="800" dirty="0">
                <a:latin typeface="Lucida Bright" panose="02040602050505020304" pitchFamily="18" charset="0"/>
              </a:rPr>
              <a:t>: </a:t>
            </a:r>
            <a:r>
              <a:rPr lang="es-MX" sz="800" b="1" dirty="0">
                <a:latin typeface="Lucida Bright" panose="02040602050505020304" pitchFamily="18" charset="0"/>
              </a:rPr>
              <a:t>“</a:t>
            </a:r>
            <a:r>
              <a:rPr lang="es-MX" sz="800" b="1" dirty="0" err="1">
                <a:latin typeface="Lucida Bright" panose="02040602050505020304" pitchFamily="18" charset="0"/>
              </a:rPr>
              <a:t>Seu</a:t>
            </a:r>
            <a:r>
              <a:rPr lang="es-MX" sz="800" b="1" dirty="0">
                <a:latin typeface="Lucida Bright" panose="02040602050505020304" pitchFamily="18" charset="0"/>
              </a:rPr>
              <a:t> total é de </a:t>
            </a:r>
            <a:r>
              <a:rPr lang="es-MX" sz="800" b="1" dirty="0" err="1">
                <a:latin typeface="Lucida Bright" panose="02040602050505020304" pitchFamily="18" charset="0"/>
              </a:rPr>
              <a:t>R$xx.xx</a:t>
            </a:r>
            <a:r>
              <a:rPr lang="es-MX" sz="800" b="1" dirty="0">
                <a:latin typeface="Lucida Bright" panose="02040602050505020304" pitchFamily="18" charset="0"/>
              </a:rPr>
              <a:t>”. </a:t>
            </a:r>
            <a:r>
              <a:rPr lang="es-MX" sz="800" dirty="0">
                <a:latin typeface="Lucida Bright" panose="02040602050505020304" pitchFamily="18" charset="0"/>
              </a:rPr>
              <a:t>De </a:t>
            </a:r>
            <a:r>
              <a:rPr lang="es-MX" sz="800" dirty="0" err="1">
                <a:latin typeface="Lucida Bright" panose="02040602050505020304" pitchFamily="18" charset="0"/>
              </a:rPr>
              <a:t>acordo</a:t>
            </a:r>
            <a:r>
              <a:rPr lang="es-MX" sz="800" dirty="0">
                <a:latin typeface="Lucida Bright" panose="02040602050505020304" pitchFamily="18" charset="0"/>
              </a:rPr>
              <a:t> </a:t>
            </a:r>
            <a:r>
              <a:rPr lang="es-MX" sz="800" dirty="0" err="1">
                <a:latin typeface="Lucida Bright" panose="02040602050505020304" pitchFamily="18" charset="0"/>
              </a:rPr>
              <a:t>com</a:t>
            </a:r>
            <a:r>
              <a:rPr lang="es-MX" sz="800" dirty="0">
                <a:latin typeface="Lucida Bright" panose="02040602050505020304" pitchFamily="18" charset="0"/>
              </a:rPr>
              <a:t> a forma de pagamento, </a:t>
            </a:r>
            <a:r>
              <a:rPr lang="es-MX" sz="800" dirty="0" err="1">
                <a:latin typeface="Lucida Bright" panose="02040602050505020304" pitchFamily="18" charset="0"/>
              </a:rPr>
              <a:t>dizer</a:t>
            </a:r>
            <a:r>
              <a:rPr lang="es-MX" sz="800" dirty="0">
                <a:latin typeface="Lucida Bright" panose="02040602050505020304" pitchFamily="18" charset="0"/>
              </a:rPr>
              <a:t>:</a:t>
            </a:r>
          </a:p>
          <a:p>
            <a:pPr marL="174625" indent="-85725" algn="just">
              <a:buFont typeface="Arial" pitchFamily="34" charset="0"/>
              <a:buChar char="•"/>
            </a:pPr>
            <a:r>
              <a:rPr lang="es-MX" sz="800" dirty="0" err="1">
                <a:latin typeface="Lucida Bright" panose="02040602050505020304" pitchFamily="18" charset="0"/>
              </a:rPr>
              <a:t>Espécie</a:t>
            </a:r>
            <a:r>
              <a:rPr lang="es-MX" sz="800" dirty="0">
                <a:latin typeface="Lucida Bright" panose="02040602050505020304" pitchFamily="18" charset="0"/>
              </a:rPr>
              <a:t>: </a:t>
            </a:r>
            <a:r>
              <a:rPr lang="es-MX" sz="800" dirty="0" err="1">
                <a:latin typeface="Lucida Bright" panose="02040602050505020304" pitchFamily="18" charset="0"/>
              </a:rPr>
              <a:t>Dizer</a:t>
            </a:r>
            <a:r>
              <a:rPr lang="es-MX" sz="800" dirty="0">
                <a:latin typeface="Lucida Bright" panose="02040602050505020304" pitchFamily="18" charset="0"/>
              </a:rPr>
              <a:t>, </a:t>
            </a:r>
            <a:r>
              <a:rPr lang="es-MX" sz="800" b="1" dirty="0">
                <a:latin typeface="Lucida Bright" panose="02040602050505020304" pitchFamily="18" charset="0"/>
              </a:rPr>
              <a:t>“Recebo </a:t>
            </a:r>
            <a:r>
              <a:rPr lang="es-MX" sz="800" b="1" dirty="0" err="1">
                <a:latin typeface="Lucida Bright" panose="02040602050505020304" pitchFamily="18" charset="0"/>
              </a:rPr>
              <a:t>R$xx.xx</a:t>
            </a:r>
            <a:r>
              <a:rPr lang="es-MX" sz="800" b="1" dirty="0">
                <a:latin typeface="Lucida Bright" panose="02040602050505020304" pitchFamily="18" charset="0"/>
              </a:rPr>
              <a:t>” </a:t>
            </a:r>
            <a:r>
              <a:rPr lang="es-MX" sz="800" dirty="0">
                <a:latin typeface="Lucida Bright" panose="02040602050505020304" pitchFamily="18" charset="0"/>
              </a:rPr>
              <a:t>e </a:t>
            </a:r>
            <a:r>
              <a:rPr lang="es-MX" sz="800" dirty="0" err="1">
                <a:latin typeface="Lucida Bright" panose="02040602050505020304" pitchFamily="18" charset="0"/>
              </a:rPr>
              <a:t>deixar</a:t>
            </a:r>
            <a:r>
              <a:rPr lang="es-MX" sz="800" dirty="0">
                <a:latin typeface="Lucida Bright" panose="02040602050505020304" pitchFamily="18" charset="0"/>
              </a:rPr>
              <a:t> o </a:t>
            </a:r>
            <a:r>
              <a:rPr lang="es-MX" sz="800" dirty="0" err="1">
                <a:latin typeface="Lucida Bright" panose="02040602050505020304" pitchFamily="18" charset="0"/>
              </a:rPr>
              <a:t>dinheiro</a:t>
            </a:r>
            <a:r>
              <a:rPr lang="es-MX" sz="800" dirty="0">
                <a:latin typeface="Lucida Bright" panose="02040602050505020304" pitchFamily="18" charset="0"/>
              </a:rPr>
              <a:t> no </a:t>
            </a:r>
            <a:r>
              <a:rPr lang="es-MX" sz="800" dirty="0" err="1">
                <a:latin typeface="Lucida Bright" panose="02040602050505020304" pitchFamily="18" charset="0"/>
              </a:rPr>
              <a:t>balcão</a:t>
            </a:r>
            <a:r>
              <a:rPr lang="es-MX" sz="800" dirty="0">
                <a:latin typeface="Lucida Bright" panose="02040602050505020304" pitchFamily="18" charset="0"/>
              </a:rPr>
              <a:t>, à vista do cliente. Entregar o troco a ele (mencionar o valor </a:t>
            </a:r>
            <a:r>
              <a:rPr lang="es-MX" sz="800" dirty="0" err="1">
                <a:latin typeface="Lucida Bright" panose="02040602050505020304" pitchFamily="18" charset="0"/>
              </a:rPr>
              <a:t>sendo</a:t>
            </a:r>
            <a:r>
              <a:rPr lang="es-MX" sz="800" dirty="0">
                <a:latin typeface="Lucida Bright" panose="02040602050505020304" pitchFamily="18" charset="0"/>
              </a:rPr>
              <a:t> entregue), contando-o e guardar o </a:t>
            </a:r>
            <a:r>
              <a:rPr lang="es-MX" sz="800" dirty="0" err="1">
                <a:latin typeface="Lucida Bright" panose="02040602050505020304" pitchFamily="18" charset="0"/>
              </a:rPr>
              <a:t>dinheiro</a:t>
            </a:r>
            <a:r>
              <a:rPr lang="es-MX" sz="800" dirty="0">
                <a:latin typeface="Lucida Bright" panose="02040602050505020304" pitchFamily="18" charset="0"/>
              </a:rPr>
              <a:t> do cliente no </a:t>
            </a:r>
            <a:r>
              <a:rPr lang="es-MX" sz="800" dirty="0" err="1">
                <a:latin typeface="Lucida Bright" panose="02040602050505020304" pitchFamily="18" charset="0"/>
              </a:rPr>
              <a:t>caixa</a:t>
            </a:r>
            <a:r>
              <a:rPr lang="es-MX" sz="800" dirty="0">
                <a:latin typeface="Lucida Bright" panose="02040602050505020304" pitchFamily="18" charset="0"/>
              </a:rPr>
              <a:t> até o cliente se despedir.</a:t>
            </a:r>
          </a:p>
          <a:p>
            <a:pPr marL="174625" indent="-85725" algn="just">
              <a:buFont typeface="Arial" pitchFamily="34" charset="0"/>
              <a:buChar char="•"/>
            </a:pPr>
            <a:r>
              <a:rPr lang="pt-BR" sz="800" dirty="0">
                <a:latin typeface="Lucida Bright" panose="02040602050505020304" pitchFamily="18" charset="0"/>
              </a:rPr>
              <a:t>Cartão de crédito ou débito:</a:t>
            </a:r>
            <a:r>
              <a:rPr lang="es-MX" sz="800" dirty="0">
                <a:latin typeface="Lucida Bright" panose="02040602050505020304" pitchFamily="18" charset="0"/>
              </a:rPr>
              <a:t> </a:t>
            </a:r>
            <a:r>
              <a:rPr lang="es-MX" sz="800" dirty="0" err="1">
                <a:latin typeface="Lucida Bright" panose="02040602050505020304" pitchFamily="18" charset="0"/>
              </a:rPr>
              <a:t>Dizer</a:t>
            </a:r>
            <a:r>
              <a:rPr lang="es-MX" sz="800" dirty="0">
                <a:latin typeface="Lucida Bright" panose="02040602050505020304" pitchFamily="18" charset="0"/>
              </a:rPr>
              <a:t>: “Sr(a) favor inserir o </a:t>
            </a:r>
            <a:r>
              <a:rPr lang="es-MX" sz="800" dirty="0" err="1">
                <a:latin typeface="Lucida Bright" panose="02040602050505020304" pitchFamily="18" charset="0"/>
              </a:rPr>
              <a:t>cartão</a:t>
            </a:r>
            <a:r>
              <a:rPr lang="es-MX" sz="800" dirty="0">
                <a:latin typeface="Lucida Bright" panose="02040602050505020304" pitchFamily="18" charset="0"/>
              </a:rPr>
              <a:t> no </a:t>
            </a:r>
            <a:r>
              <a:rPr lang="es-MX" sz="800" dirty="0" err="1">
                <a:latin typeface="Lucida Bright" panose="02040602050505020304" pitchFamily="18" charset="0"/>
              </a:rPr>
              <a:t>pinpad</a:t>
            </a:r>
            <a:r>
              <a:rPr lang="es-MX" sz="800" dirty="0">
                <a:latin typeface="Lucida Bright" panose="02040602050505020304" pitchFamily="18" charset="0"/>
              </a:rPr>
              <a:t>. </a:t>
            </a:r>
            <a:br>
              <a:rPr lang="es-MX" sz="800" dirty="0">
                <a:latin typeface="Lucida Bright" panose="02040602050505020304" pitchFamily="18" charset="0"/>
              </a:rPr>
            </a:br>
            <a:r>
              <a:rPr lang="es-MX" sz="800" dirty="0">
                <a:latin typeface="Lucida Bright" panose="02040602050505020304" pitchFamily="18" charset="0"/>
              </a:rPr>
              <a:t>Se o </a:t>
            </a:r>
            <a:r>
              <a:rPr lang="es-MX" sz="800" dirty="0" err="1">
                <a:latin typeface="Lucida Bright" panose="02040602050505020304" pitchFamily="18" charset="0"/>
              </a:rPr>
              <a:t>cartão</a:t>
            </a:r>
            <a:r>
              <a:rPr lang="es-MX" sz="800" dirty="0">
                <a:latin typeface="Lucida Bright" panose="02040602050505020304" pitchFamily="18" charset="0"/>
              </a:rPr>
              <a:t> </a:t>
            </a:r>
            <a:r>
              <a:rPr lang="es-MX" sz="800" dirty="0" err="1">
                <a:latin typeface="Lucida Bright" panose="02040602050505020304" pitchFamily="18" charset="0"/>
              </a:rPr>
              <a:t>for</a:t>
            </a:r>
            <a:r>
              <a:rPr lang="es-MX" sz="800" dirty="0">
                <a:latin typeface="Lucida Bright" panose="02040602050505020304" pitchFamily="18" charset="0"/>
              </a:rPr>
              <a:t> </a:t>
            </a:r>
            <a:r>
              <a:rPr lang="es-MX" sz="800" dirty="0" err="1">
                <a:latin typeface="Lucida Bright" panose="02040602050505020304" pitchFamily="18" charset="0"/>
              </a:rPr>
              <a:t>sem</a:t>
            </a:r>
            <a:r>
              <a:rPr lang="es-MX" sz="800" dirty="0">
                <a:latin typeface="Lucida Bright" panose="02040602050505020304" pitchFamily="18" charset="0"/>
              </a:rPr>
              <a:t> chip, </a:t>
            </a:r>
            <a:r>
              <a:rPr lang="es-MX" sz="800" dirty="0" err="1">
                <a:latin typeface="Lucida Bright" panose="02040602050505020304" pitchFamily="18" charset="0"/>
              </a:rPr>
              <a:t>dizer</a:t>
            </a:r>
            <a:r>
              <a:rPr lang="es-MX" sz="800" dirty="0">
                <a:latin typeface="Lucida Bright" panose="02040602050505020304" pitchFamily="18" charset="0"/>
              </a:rPr>
              <a:t>: </a:t>
            </a:r>
            <a:r>
              <a:rPr lang="es-MX" sz="800" b="1" dirty="0">
                <a:latin typeface="Lucida Bright" panose="02040602050505020304" pitchFamily="18" charset="0"/>
              </a:rPr>
              <a:t>“</a:t>
            </a:r>
            <a:r>
              <a:rPr lang="es-MX" sz="800" b="1" dirty="0" err="1">
                <a:latin typeface="Lucida Bright" panose="02040602050505020304" pitchFamily="18" charset="0"/>
              </a:rPr>
              <a:t>Você</a:t>
            </a:r>
            <a:r>
              <a:rPr lang="es-MX" sz="800" b="1" dirty="0">
                <a:latin typeface="Lucida Bright" panose="02040602050505020304" pitchFamily="18" charset="0"/>
              </a:rPr>
              <a:t> </a:t>
            </a:r>
            <a:r>
              <a:rPr lang="es-MX" sz="800" b="1" dirty="0" err="1">
                <a:latin typeface="Lucida Bright" panose="02040602050505020304" pitchFamily="18" charset="0"/>
              </a:rPr>
              <a:t>poderia</a:t>
            </a:r>
            <a:r>
              <a:rPr lang="es-MX" sz="800" b="1" dirty="0">
                <a:latin typeface="Lucida Bright" panose="02040602050505020304" pitchFamily="18" charset="0"/>
              </a:rPr>
              <a:t> me </a:t>
            </a:r>
            <a:r>
              <a:rPr lang="es-MX" sz="800" b="1" dirty="0" err="1">
                <a:latin typeface="Lucida Bright" panose="02040602050505020304" pitchFamily="18" charset="0"/>
              </a:rPr>
              <a:t>apresentar</a:t>
            </a:r>
            <a:r>
              <a:rPr lang="es-MX" sz="800" b="1" dirty="0">
                <a:latin typeface="Lucida Bright" panose="02040602050505020304" pitchFamily="18" charset="0"/>
              </a:rPr>
              <a:t> </a:t>
            </a:r>
            <a:r>
              <a:rPr lang="es-MX" sz="800" b="1" dirty="0" err="1">
                <a:latin typeface="Lucida Bright" panose="02040602050505020304" pitchFamily="18" charset="0"/>
              </a:rPr>
              <a:t>seu</a:t>
            </a:r>
            <a:r>
              <a:rPr lang="es-MX" sz="800" b="1" dirty="0">
                <a:latin typeface="Lucida Bright" panose="02040602050505020304" pitchFamily="18" charset="0"/>
              </a:rPr>
              <a:t> documento de </a:t>
            </a:r>
            <a:r>
              <a:rPr lang="es-MX" sz="800" b="1" dirty="0" err="1">
                <a:latin typeface="Lucida Bright" panose="02040602050505020304" pitchFamily="18" charset="0"/>
              </a:rPr>
              <a:t>identificação</a:t>
            </a:r>
            <a:r>
              <a:rPr lang="es-MX" sz="800" b="1" dirty="0">
                <a:latin typeface="Lucida Bright" panose="02040602050505020304" pitchFamily="18" charset="0"/>
              </a:rPr>
              <a:t>, por favor?”</a:t>
            </a:r>
            <a:r>
              <a:rPr lang="es-MX" sz="800" dirty="0">
                <a:latin typeface="Lucida Bright" panose="02040602050505020304" pitchFamily="18" charset="0"/>
              </a:rPr>
              <a:t>,</a:t>
            </a:r>
            <a:r>
              <a:rPr lang="es-MX" sz="800" b="1" dirty="0">
                <a:latin typeface="Lucida Bright" panose="02040602050505020304" pitchFamily="18" charset="0"/>
              </a:rPr>
              <a:t> </a:t>
            </a:r>
            <a:r>
              <a:rPr lang="es-MX" sz="800" dirty="0">
                <a:latin typeface="Lucida Bright" panose="02040602050505020304" pitchFamily="18" charset="0"/>
              </a:rPr>
              <a:t>e posteriormente: “</a:t>
            </a:r>
            <a:r>
              <a:rPr lang="es-MX" sz="800" b="1" dirty="0" err="1">
                <a:latin typeface="Lucida Bright" panose="02040602050505020304" pitchFamily="18" charset="0"/>
              </a:rPr>
              <a:t>Sua</a:t>
            </a:r>
            <a:r>
              <a:rPr lang="es-MX" sz="800" b="1" dirty="0">
                <a:latin typeface="Lucida Bright" panose="02040602050505020304" pitchFamily="18" charset="0"/>
              </a:rPr>
              <a:t> </a:t>
            </a:r>
            <a:r>
              <a:rPr lang="es-MX" sz="800" b="1" dirty="0" err="1">
                <a:latin typeface="Lucida Bright" panose="02040602050505020304" pitchFamily="18" charset="0"/>
              </a:rPr>
              <a:t>assinatura</a:t>
            </a:r>
            <a:r>
              <a:rPr lang="es-MX" sz="800" b="1" dirty="0">
                <a:latin typeface="Lucida Bright" panose="02040602050505020304" pitchFamily="18" charset="0"/>
              </a:rPr>
              <a:t> no </a:t>
            </a:r>
            <a:r>
              <a:rPr lang="es-MX" sz="800" b="1" dirty="0" err="1">
                <a:latin typeface="Lucida Bright" panose="02040602050505020304" pitchFamily="18" charset="0"/>
              </a:rPr>
              <a:t>cupom</a:t>
            </a:r>
            <a:r>
              <a:rPr lang="es-MX" sz="800" b="1" dirty="0">
                <a:latin typeface="Lucida Bright" panose="02040602050505020304" pitchFamily="18" charset="0"/>
              </a:rPr>
              <a:t> de pagamento, por favor”</a:t>
            </a:r>
            <a:r>
              <a:rPr lang="es-MX" sz="800" dirty="0">
                <a:latin typeface="Lucida Bright" panose="02040602050505020304" pitchFamily="18" charset="0"/>
              </a:rPr>
              <a:t>. Revisar se as </a:t>
            </a:r>
            <a:r>
              <a:rPr lang="es-MX" sz="800" dirty="0" err="1">
                <a:latin typeface="Lucida Bright" panose="02040602050505020304" pitchFamily="18" charset="0"/>
              </a:rPr>
              <a:t>assinaturas</a:t>
            </a:r>
            <a:r>
              <a:rPr lang="es-MX" sz="800" dirty="0">
                <a:latin typeface="Lucida Bright" panose="02040602050505020304" pitchFamily="18" charset="0"/>
              </a:rPr>
              <a:t> do </a:t>
            </a:r>
            <a:r>
              <a:rPr lang="es-MX" sz="800" dirty="0" err="1">
                <a:latin typeface="Lucida Bright" panose="02040602050505020304" pitchFamily="18" charset="0"/>
              </a:rPr>
              <a:t>cartão</a:t>
            </a:r>
            <a:r>
              <a:rPr lang="es-MX" sz="800" dirty="0">
                <a:latin typeface="Lucida Bright" panose="02040602050505020304" pitchFamily="18" charset="0"/>
              </a:rPr>
              <a:t>, o </a:t>
            </a:r>
            <a:r>
              <a:rPr lang="es-MX" sz="800" i="1" dirty="0" err="1">
                <a:latin typeface="Lucida Bright" panose="02040602050505020304" pitchFamily="18" charset="0"/>
              </a:rPr>
              <a:t>voucher</a:t>
            </a:r>
            <a:r>
              <a:rPr lang="es-MX" sz="800" dirty="0">
                <a:latin typeface="Lucida Bright" panose="02040602050505020304" pitchFamily="18" charset="0"/>
              </a:rPr>
              <a:t> e o documento de </a:t>
            </a:r>
            <a:r>
              <a:rPr lang="es-MX" sz="800" dirty="0" err="1">
                <a:latin typeface="Lucida Bright" panose="02040602050505020304" pitchFamily="18" charset="0"/>
              </a:rPr>
              <a:t>identificação</a:t>
            </a:r>
            <a:r>
              <a:rPr lang="es-MX" sz="800" dirty="0">
                <a:latin typeface="Lucida Bright" panose="02040602050505020304" pitchFamily="18" charset="0"/>
              </a:rPr>
              <a:t> </a:t>
            </a:r>
            <a:r>
              <a:rPr lang="es-MX" sz="800" dirty="0" err="1">
                <a:latin typeface="Lucida Bright" panose="02040602050505020304" pitchFamily="18" charset="0"/>
              </a:rPr>
              <a:t>coincidem</a:t>
            </a:r>
            <a:r>
              <a:rPr lang="es-MX" sz="800" dirty="0">
                <a:latin typeface="Lucida Bright" panose="02040602050505020304" pitchFamily="18" charset="0"/>
              </a:rPr>
              <a:t>.</a:t>
            </a:r>
          </a:p>
          <a:p>
            <a:pPr marL="174625" indent="-85725" algn="just"/>
            <a:r>
              <a:rPr lang="es-MX" sz="800" dirty="0">
                <a:latin typeface="Lucida Bright" panose="02040602050505020304" pitchFamily="18" charset="0"/>
              </a:rPr>
              <a:t>   Nota: Caso o </a:t>
            </a:r>
            <a:r>
              <a:rPr lang="es-MX" sz="800" dirty="0" err="1">
                <a:latin typeface="Lucida Bright" panose="02040602050505020304" pitchFamily="18" charset="0"/>
              </a:rPr>
              <a:t>cartão</a:t>
            </a:r>
            <a:r>
              <a:rPr lang="es-MX" sz="800" dirty="0">
                <a:latin typeface="Lucida Bright" panose="02040602050505020304" pitchFamily="18" charset="0"/>
              </a:rPr>
              <a:t> </a:t>
            </a:r>
            <a:r>
              <a:rPr lang="es-MX" sz="800" dirty="0" err="1">
                <a:latin typeface="Lucida Bright" panose="02040602050505020304" pitchFamily="18" charset="0"/>
              </a:rPr>
              <a:t>não</a:t>
            </a:r>
            <a:r>
              <a:rPr lang="es-MX" sz="800" dirty="0">
                <a:latin typeface="Lucida Bright" panose="02040602050505020304" pitchFamily="18" charset="0"/>
              </a:rPr>
              <a:t> </a:t>
            </a:r>
            <a:r>
              <a:rPr lang="es-MX" sz="800" dirty="0" err="1">
                <a:latin typeface="Lucida Bright" panose="02040602050505020304" pitchFamily="18" charset="0"/>
              </a:rPr>
              <a:t>seja</a:t>
            </a:r>
            <a:r>
              <a:rPr lang="es-MX" sz="800" dirty="0">
                <a:latin typeface="Lucida Bright" panose="02040602050505020304" pitchFamily="18" charset="0"/>
              </a:rPr>
              <a:t> autorizado, </a:t>
            </a:r>
            <a:r>
              <a:rPr lang="es-MX" sz="800" dirty="0" err="1">
                <a:latin typeface="Lucida Bright" panose="02040602050505020304" pitchFamily="18" charset="0"/>
              </a:rPr>
              <a:t>dizer</a:t>
            </a:r>
            <a:r>
              <a:rPr lang="es-MX" sz="800" dirty="0">
                <a:latin typeface="Lucida Bright" panose="02040602050505020304" pitchFamily="18" charset="0"/>
              </a:rPr>
              <a:t>: </a:t>
            </a:r>
            <a:r>
              <a:rPr lang="es-MX" sz="800" b="1" dirty="0">
                <a:latin typeface="Lucida Bright" panose="02040602050505020304" pitchFamily="18" charset="0"/>
              </a:rPr>
              <a:t>“Sr(a), o </a:t>
            </a:r>
            <a:r>
              <a:rPr lang="es-MX" sz="800" b="1" dirty="0" err="1">
                <a:latin typeface="Lucida Bright" panose="02040602050505020304" pitchFamily="18" charset="0"/>
              </a:rPr>
              <a:t>cart</a:t>
            </a:r>
            <a:r>
              <a:rPr lang="pt-BR" sz="800" b="1" dirty="0">
                <a:latin typeface="Lucida Bright" panose="02040602050505020304" pitchFamily="18" charset="0"/>
              </a:rPr>
              <a:t>ão não foi autorizado. </a:t>
            </a:r>
            <a:r>
              <a:rPr lang="es-MX" sz="800" b="1" dirty="0" err="1">
                <a:latin typeface="Lucida Bright" panose="02040602050505020304" pitchFamily="18" charset="0"/>
              </a:rPr>
              <a:t>Você</a:t>
            </a:r>
            <a:r>
              <a:rPr lang="es-MX" sz="800" b="1" dirty="0">
                <a:latin typeface="Lucida Bright" panose="02040602050505020304" pitchFamily="18" charset="0"/>
              </a:rPr>
              <a:t> </a:t>
            </a:r>
            <a:r>
              <a:rPr lang="es-MX" sz="800" b="1" dirty="0" err="1">
                <a:latin typeface="Lucida Bright" panose="02040602050505020304" pitchFamily="18" charset="0"/>
              </a:rPr>
              <a:t>poderia</a:t>
            </a:r>
            <a:r>
              <a:rPr lang="es-MX" sz="800" b="1" dirty="0">
                <a:latin typeface="Lucida Bright" panose="02040602050505020304" pitchFamily="18" charset="0"/>
              </a:rPr>
              <a:t> </a:t>
            </a:r>
            <a:r>
              <a:rPr lang="es-MX" sz="800" b="1" dirty="0" err="1">
                <a:latin typeface="Lucida Bright" panose="02040602050505020304" pitchFamily="18" charset="0"/>
              </a:rPr>
              <a:t>efetuar</a:t>
            </a:r>
            <a:r>
              <a:rPr lang="es-MX" sz="800" b="1" dirty="0">
                <a:latin typeface="Lucida Bright" panose="02040602050505020304" pitchFamily="18" charset="0"/>
              </a:rPr>
              <a:t> </a:t>
            </a:r>
            <a:r>
              <a:rPr lang="es-MX" sz="800" b="1" dirty="0" err="1">
                <a:latin typeface="Lucida Bright" panose="02040602050505020304" pitchFamily="18" charset="0"/>
              </a:rPr>
              <a:t>seu</a:t>
            </a:r>
            <a:r>
              <a:rPr lang="es-MX" sz="800" b="1" dirty="0">
                <a:latin typeface="Lucida Bright" panose="02040602050505020304" pitchFamily="18" charset="0"/>
              </a:rPr>
              <a:t> pagamento </a:t>
            </a:r>
            <a:r>
              <a:rPr lang="es-MX" sz="800" b="1" dirty="0" err="1">
                <a:latin typeface="Lucida Bright" panose="02040602050505020304" pitchFamily="18" charset="0"/>
              </a:rPr>
              <a:t>com</a:t>
            </a:r>
            <a:r>
              <a:rPr lang="es-MX" sz="800" b="1" dirty="0">
                <a:latin typeface="Lucida Bright" panose="02040602050505020304" pitchFamily="18" charset="0"/>
              </a:rPr>
              <a:t> </a:t>
            </a:r>
            <a:r>
              <a:rPr lang="es-MX" sz="800" b="1" dirty="0" err="1">
                <a:latin typeface="Lucida Bright" panose="02040602050505020304" pitchFamily="18" charset="0"/>
              </a:rPr>
              <a:t>outra</a:t>
            </a:r>
            <a:r>
              <a:rPr lang="es-MX" sz="800" b="1" dirty="0">
                <a:latin typeface="Lucida Bright" panose="02040602050505020304" pitchFamily="18" charset="0"/>
              </a:rPr>
              <a:t> forma de pagamento?”</a:t>
            </a:r>
            <a:r>
              <a:rPr lang="es-MX" sz="800" dirty="0">
                <a:latin typeface="Lucida Bright" panose="02040602050505020304" pitchFamily="18" charset="0"/>
              </a:rPr>
              <a:t>.</a:t>
            </a:r>
          </a:p>
          <a:p>
            <a:pPr marL="174625" indent="-85725" algn="just"/>
            <a:r>
              <a:rPr lang="es-MX" sz="800" dirty="0" smtClean="0">
                <a:latin typeface="Lucida Bright" panose="02040602050505020304" pitchFamily="18" charset="0"/>
              </a:rPr>
              <a:t>   </a:t>
            </a:r>
            <a:r>
              <a:rPr lang="es-MX" sz="800" dirty="0">
                <a:latin typeface="Lucida Bright" panose="02040602050505020304" pitchFamily="18" charset="0"/>
              </a:rPr>
              <a:t>Nota: Caso o </a:t>
            </a:r>
            <a:r>
              <a:rPr lang="es-MX" sz="800" dirty="0" err="1">
                <a:latin typeface="Lucida Bright" panose="02040602050505020304" pitchFamily="18" charset="0"/>
              </a:rPr>
              <a:t>cartão</a:t>
            </a:r>
            <a:r>
              <a:rPr lang="es-MX" sz="800" dirty="0">
                <a:latin typeface="Lucida Bright" panose="02040602050505020304" pitchFamily="18" charset="0"/>
              </a:rPr>
              <a:t> </a:t>
            </a:r>
            <a:r>
              <a:rPr lang="es-MX" sz="800" dirty="0" err="1">
                <a:latin typeface="Lucida Bright" panose="02040602050505020304" pitchFamily="18" charset="0"/>
              </a:rPr>
              <a:t>não</a:t>
            </a:r>
            <a:r>
              <a:rPr lang="es-MX" sz="800" dirty="0">
                <a:latin typeface="Lucida Bright" panose="02040602050505020304" pitchFamily="18" charset="0"/>
              </a:rPr>
              <a:t> </a:t>
            </a:r>
            <a:r>
              <a:rPr lang="es-MX" sz="800" dirty="0" err="1">
                <a:latin typeface="Lucida Bright" panose="02040602050505020304" pitchFamily="18" charset="0"/>
              </a:rPr>
              <a:t>seja</a:t>
            </a:r>
            <a:r>
              <a:rPr lang="es-MX" sz="800" dirty="0">
                <a:latin typeface="Lucida Bright" panose="02040602050505020304" pitchFamily="18" charset="0"/>
              </a:rPr>
              <a:t> autorizado, </a:t>
            </a:r>
            <a:r>
              <a:rPr lang="es-MX" sz="800" dirty="0" err="1">
                <a:latin typeface="Lucida Bright" panose="02040602050505020304" pitchFamily="18" charset="0"/>
              </a:rPr>
              <a:t>dizer</a:t>
            </a:r>
            <a:r>
              <a:rPr lang="es-MX" sz="800" dirty="0">
                <a:latin typeface="Lucida Bright" panose="02040602050505020304" pitchFamily="18" charset="0"/>
              </a:rPr>
              <a:t>: </a:t>
            </a:r>
            <a:r>
              <a:rPr lang="es-MX" sz="800" b="1" dirty="0">
                <a:latin typeface="Lucida Bright" panose="02040602050505020304" pitchFamily="18" charset="0"/>
              </a:rPr>
              <a:t>“Sr(a), o </a:t>
            </a:r>
            <a:r>
              <a:rPr lang="es-MX" sz="800" b="1" dirty="0" err="1">
                <a:latin typeface="Lucida Bright" panose="02040602050505020304" pitchFamily="18" charset="0"/>
              </a:rPr>
              <a:t>cart</a:t>
            </a:r>
            <a:r>
              <a:rPr lang="pt-BR" sz="800" b="1" dirty="0">
                <a:latin typeface="Lucida Bright" panose="02040602050505020304" pitchFamily="18" charset="0"/>
              </a:rPr>
              <a:t>ão não foi autorizado. </a:t>
            </a:r>
            <a:r>
              <a:rPr lang="es-MX" sz="800" b="1" dirty="0" err="1">
                <a:latin typeface="Lucida Bright" panose="02040602050505020304" pitchFamily="18" charset="0"/>
              </a:rPr>
              <a:t>Você</a:t>
            </a:r>
            <a:r>
              <a:rPr lang="es-MX" sz="800" b="1" dirty="0">
                <a:latin typeface="Lucida Bright" panose="02040602050505020304" pitchFamily="18" charset="0"/>
              </a:rPr>
              <a:t> </a:t>
            </a:r>
            <a:r>
              <a:rPr lang="es-MX" sz="800" b="1" dirty="0" err="1">
                <a:latin typeface="Lucida Bright" panose="02040602050505020304" pitchFamily="18" charset="0"/>
              </a:rPr>
              <a:t>poderia</a:t>
            </a:r>
            <a:r>
              <a:rPr lang="es-MX" sz="800" b="1" dirty="0">
                <a:latin typeface="Lucida Bright" panose="02040602050505020304" pitchFamily="18" charset="0"/>
              </a:rPr>
              <a:t> </a:t>
            </a:r>
            <a:r>
              <a:rPr lang="es-MX" sz="800" b="1" dirty="0" err="1">
                <a:latin typeface="Lucida Bright" panose="02040602050505020304" pitchFamily="18" charset="0"/>
              </a:rPr>
              <a:t>efetuar</a:t>
            </a:r>
            <a:r>
              <a:rPr lang="es-MX" sz="800" b="1" dirty="0">
                <a:latin typeface="Lucida Bright" panose="02040602050505020304" pitchFamily="18" charset="0"/>
              </a:rPr>
              <a:t> </a:t>
            </a:r>
            <a:r>
              <a:rPr lang="es-MX" sz="800" b="1" dirty="0" err="1">
                <a:latin typeface="Lucida Bright" panose="02040602050505020304" pitchFamily="18" charset="0"/>
              </a:rPr>
              <a:t>seu</a:t>
            </a:r>
            <a:r>
              <a:rPr lang="es-MX" sz="800" b="1" dirty="0">
                <a:latin typeface="Lucida Bright" panose="02040602050505020304" pitchFamily="18" charset="0"/>
              </a:rPr>
              <a:t> pagamento </a:t>
            </a:r>
            <a:r>
              <a:rPr lang="es-MX" sz="800" b="1" dirty="0" err="1">
                <a:latin typeface="Lucida Bright" panose="02040602050505020304" pitchFamily="18" charset="0"/>
              </a:rPr>
              <a:t>com</a:t>
            </a:r>
            <a:r>
              <a:rPr lang="es-MX" sz="800" b="1" dirty="0">
                <a:latin typeface="Lucida Bright" panose="02040602050505020304" pitchFamily="18" charset="0"/>
              </a:rPr>
              <a:t> </a:t>
            </a:r>
            <a:r>
              <a:rPr lang="es-MX" sz="800" b="1" dirty="0" err="1">
                <a:latin typeface="Lucida Bright" panose="02040602050505020304" pitchFamily="18" charset="0"/>
              </a:rPr>
              <a:t>outra</a:t>
            </a:r>
            <a:r>
              <a:rPr lang="es-MX" sz="800" b="1" dirty="0">
                <a:latin typeface="Lucida Bright" panose="02040602050505020304" pitchFamily="18" charset="0"/>
              </a:rPr>
              <a:t> forma de pagamento?”</a:t>
            </a:r>
            <a:r>
              <a:rPr lang="es-MX" sz="800" dirty="0">
                <a:latin typeface="Lucida Bright" panose="02040602050505020304" pitchFamily="18" charset="0"/>
              </a:rPr>
              <a:t>.</a:t>
            </a:r>
          </a:p>
        </p:txBody>
      </p:sp>
      <p:sp>
        <p:nvSpPr>
          <p:cNvPr id="34" name="2 Título"/>
          <p:cNvSpPr>
            <a:spLocks noGrp="1"/>
          </p:cNvSpPr>
          <p:nvPr>
            <p:ph type="title"/>
          </p:nvPr>
        </p:nvSpPr>
        <p:spPr>
          <a:xfrm>
            <a:off x="1691680" y="166346"/>
            <a:ext cx="6202017" cy="721552"/>
          </a:xfrm>
        </p:spPr>
        <p:txBody>
          <a:bodyPr>
            <a:normAutofit fontScale="90000"/>
          </a:bodyPr>
          <a:lstStyle/>
          <a:p>
            <a:r>
              <a:rPr lang="es-MX" dirty="0"/>
              <a:t>Técnicas de venda VIP</a:t>
            </a:r>
            <a:br>
              <a:rPr lang="es-MX" dirty="0"/>
            </a:br>
            <a:r>
              <a:rPr lang="es-MX" sz="1400" dirty="0"/>
              <a:t>BRA-GR-TV-VIP-00</a:t>
            </a:r>
            <a:br>
              <a:rPr lang="es-MX" sz="1400" dirty="0"/>
            </a:br>
            <a:r>
              <a:rPr lang="es-MX" dirty="0" smtClean="0"/>
              <a:t>BILHETERIA – CLIENTE SANTANDER E VENDA NORMAL</a:t>
            </a:r>
            <a:endParaRPr lang="es-MX" sz="1300" dirty="0">
              <a:solidFill>
                <a:srgbClr val="FF0000"/>
              </a:solidFill>
            </a:endParaRPr>
          </a:p>
        </p:txBody>
      </p:sp>
      <p:pic>
        <p:nvPicPr>
          <p:cNvPr id="35" name="39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996334" y="4886128"/>
            <a:ext cx="1059407" cy="795778"/>
          </a:xfrm>
          <a:prstGeom prst="rect">
            <a:avLst/>
          </a:prstGeom>
          <a:noFill/>
          <a:ln w="9525">
            <a:noFill/>
            <a:miter lim="800000"/>
            <a:headEnd/>
            <a:tailEnd/>
          </a:ln>
        </p:spPr>
      </p:pic>
      <p:pic>
        <p:nvPicPr>
          <p:cNvPr id="38" name="6 Imagen" descr="DSC01733l"/>
          <p:cNvPicPr/>
          <p:nvPr/>
        </p:nvPicPr>
        <p:blipFill>
          <a:blip r:embed="rId3" cstate="email">
            <a:extLst>
              <a:ext uri="{28A0092B-C50C-407E-A947-70E740481C1C}">
                <a14:useLocalDpi xmlns:a14="http://schemas.microsoft.com/office/drawing/2010/main"/>
              </a:ext>
            </a:extLst>
          </a:blip>
          <a:srcRect/>
          <a:stretch>
            <a:fillRect/>
          </a:stretch>
        </p:blipFill>
        <p:spPr bwMode="auto">
          <a:xfrm>
            <a:off x="985332" y="1549343"/>
            <a:ext cx="936208" cy="637428"/>
          </a:xfrm>
          <a:prstGeom prst="rect">
            <a:avLst/>
          </a:prstGeom>
          <a:noFill/>
          <a:ln>
            <a:noFill/>
          </a:ln>
        </p:spPr>
      </p:pic>
      <p:pic>
        <p:nvPicPr>
          <p:cNvPr id="39" name="6 Imagen" descr="DSC01733l"/>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3711" y="1355927"/>
            <a:ext cx="936208" cy="637428"/>
          </a:xfrm>
          <a:prstGeom prst="rect">
            <a:avLst/>
          </a:prstGeom>
          <a:noFill/>
          <a:ln>
            <a:noFill/>
          </a:ln>
        </p:spPr>
      </p:pic>
      <p:grpSp>
        <p:nvGrpSpPr>
          <p:cNvPr id="28" name="138 Grupo"/>
          <p:cNvGrpSpPr/>
          <p:nvPr/>
        </p:nvGrpSpPr>
        <p:grpSpPr>
          <a:xfrm>
            <a:off x="147439" y="1819672"/>
            <a:ext cx="457200" cy="457200"/>
            <a:chOff x="4288379" y="6218736"/>
            <a:chExt cx="457200" cy="457200"/>
          </a:xfrm>
        </p:grpSpPr>
        <p:sp>
          <p:nvSpPr>
            <p:cNvPr id="29"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30"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smtClean="0">
                  <a:latin typeface="Lucida Sans" pitchFamily="34" charset="0"/>
                </a:rPr>
                <a:t>C</a:t>
              </a:r>
            </a:p>
          </p:txBody>
        </p:sp>
      </p:grpSp>
      <p:grpSp>
        <p:nvGrpSpPr>
          <p:cNvPr id="31" name="138 Grupo"/>
          <p:cNvGrpSpPr/>
          <p:nvPr/>
        </p:nvGrpSpPr>
        <p:grpSpPr>
          <a:xfrm>
            <a:off x="179512" y="5085184"/>
            <a:ext cx="457200" cy="457200"/>
            <a:chOff x="4288379" y="6218736"/>
            <a:chExt cx="457200" cy="457200"/>
          </a:xfrm>
        </p:grpSpPr>
        <p:sp>
          <p:nvSpPr>
            <p:cNvPr id="32"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33"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smtClean="0">
                  <a:latin typeface="Lucida Sans" pitchFamily="34" charset="0"/>
                </a:rPr>
                <a:t>D</a:t>
              </a:r>
            </a:p>
          </p:txBody>
        </p:sp>
      </p:grpSp>
      <p:sp>
        <p:nvSpPr>
          <p:cNvPr id="37" name="CaixaDeTexto 53"/>
          <p:cNvSpPr txBox="1"/>
          <p:nvPr/>
        </p:nvSpPr>
        <p:spPr>
          <a:xfrm>
            <a:off x="7668213" y="560293"/>
            <a:ext cx="1180131"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a:t>
            </a:r>
            <a:r>
              <a:rPr lang="pt-BR" sz="1300" b="1" dirty="0" smtClean="0"/>
              <a:t>1.4</a:t>
            </a:r>
            <a:endParaRPr lang="pt-BR" sz="1300" b="1" dirty="0"/>
          </a:p>
          <a:p>
            <a:r>
              <a:rPr lang="en-US" sz="1300" b="1" dirty="0" smtClean="0"/>
              <a:t>Agosto</a:t>
            </a:r>
            <a:r>
              <a:rPr lang="en-US" sz="1300" b="1" dirty="0" smtClean="0"/>
              <a:t>/2017</a:t>
            </a:r>
            <a:endParaRPr lang="pt-BR" sz="1300" b="1" dirty="0"/>
          </a:p>
        </p:txBody>
      </p:sp>
      <p:grpSp>
        <p:nvGrpSpPr>
          <p:cNvPr id="36" name="147 Grupo"/>
          <p:cNvGrpSpPr/>
          <p:nvPr/>
        </p:nvGrpSpPr>
        <p:grpSpPr>
          <a:xfrm>
            <a:off x="7013556" y="4198460"/>
            <a:ext cx="1894031" cy="2232248"/>
            <a:chOff x="221232" y="2383632"/>
            <a:chExt cx="2303040" cy="2232248"/>
          </a:xfrm>
          <a:noFill/>
        </p:grpSpPr>
        <p:sp>
          <p:nvSpPr>
            <p:cNvPr id="40" name="153 Rectángulo redondeado"/>
            <p:cNvSpPr/>
            <p:nvPr/>
          </p:nvSpPr>
          <p:spPr>
            <a:xfrm>
              <a:off x="221232" y="2383632"/>
              <a:ext cx="2303040" cy="2232248"/>
            </a:xfrm>
            <a:prstGeom prst="roundRect">
              <a:avLst/>
            </a:prstGeom>
            <a:grp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41" name="4 CuadroTexto"/>
            <p:cNvSpPr txBox="1"/>
            <p:nvPr/>
          </p:nvSpPr>
          <p:spPr>
            <a:xfrm>
              <a:off x="293240" y="3040141"/>
              <a:ext cx="2180508" cy="1061829"/>
            </a:xfrm>
            <a:prstGeom prst="rect">
              <a:avLst/>
            </a:prstGeom>
            <a:grpFill/>
            <a:ln>
              <a:noFill/>
            </a:ln>
          </p:spPr>
          <p:txBody>
            <a:bodyPr wrap="square" rtlCol="0">
              <a:spAutoFit/>
            </a:bodyPr>
            <a:lstStyle/>
            <a:p>
              <a:pPr algn="just"/>
              <a:r>
                <a:rPr lang="es-ES" sz="900" dirty="0" err="1">
                  <a:latin typeface="Lucida Bright" panose="02040602050505020304" pitchFamily="18" charset="0"/>
                </a:rPr>
                <a:t>Dizer</a:t>
              </a:r>
              <a:r>
                <a:rPr lang="es-ES" sz="900" dirty="0">
                  <a:latin typeface="Lucida Bright" panose="02040602050505020304" pitchFamily="18" charset="0"/>
                </a:rPr>
                <a:t>: </a:t>
              </a:r>
              <a:r>
                <a:rPr lang="es-ES" sz="900" b="1" dirty="0" smtClean="0">
                  <a:latin typeface="Lucida Bright" panose="02040602050505020304" pitchFamily="18" charset="0"/>
                </a:rPr>
                <a:t>“</a:t>
              </a:r>
              <a:r>
                <a:rPr lang="es-ES" sz="900" b="1" dirty="0" err="1" smtClean="0">
                  <a:latin typeface="Lucida Bright" panose="02040602050505020304" pitchFamily="18" charset="0"/>
                </a:rPr>
                <a:t>Senhor</a:t>
              </a:r>
              <a:r>
                <a:rPr lang="es-ES" sz="900" b="1" dirty="0" smtClean="0">
                  <a:latin typeface="Lucida Bright" panose="02040602050505020304" pitchFamily="18" charset="0"/>
                </a:rPr>
                <a:t>(a), </a:t>
              </a:r>
              <a:r>
                <a:rPr lang="es-ES" sz="900" b="1" dirty="0" err="1" smtClean="0">
                  <a:latin typeface="Lucida Bright" panose="02040602050505020304" pitchFamily="18" charset="0"/>
                </a:rPr>
                <a:t>gostaria</a:t>
              </a:r>
              <a:r>
                <a:rPr lang="es-ES" sz="900" b="1" dirty="0" smtClean="0">
                  <a:latin typeface="Lucida Bright" panose="02040602050505020304" pitchFamily="18" charset="0"/>
                </a:rPr>
                <a:t> de </a:t>
              </a:r>
              <a:r>
                <a:rPr lang="es-ES" sz="900" b="1" dirty="0" err="1" smtClean="0">
                  <a:latin typeface="Lucida Bright" panose="02040602050505020304" pitchFamily="18" charset="0"/>
                </a:rPr>
                <a:t>doar</a:t>
              </a:r>
              <a:r>
                <a:rPr lang="es-ES" sz="900" b="1" dirty="0" smtClean="0">
                  <a:latin typeface="Lucida Bright" panose="02040602050505020304" pitchFamily="18" charset="0"/>
                </a:rPr>
                <a:t> </a:t>
              </a:r>
              <a:r>
                <a:rPr lang="es-ES" sz="900" b="1" dirty="0" err="1" smtClean="0">
                  <a:latin typeface="Lucida Bright" panose="02040602050505020304" pitchFamily="18" charset="0"/>
                </a:rPr>
                <a:t>algum</a:t>
              </a:r>
              <a:r>
                <a:rPr lang="es-ES" sz="900" b="1" dirty="0" smtClean="0">
                  <a:latin typeface="Lucida Bright" panose="02040602050505020304" pitchFamily="18" charset="0"/>
                </a:rPr>
                <a:t> </a:t>
              </a:r>
              <a:r>
                <a:rPr lang="es-ES" sz="900" b="1" dirty="0" err="1" smtClean="0">
                  <a:latin typeface="Lucida Bright" panose="02040602050505020304" pitchFamily="18" charset="0"/>
                </a:rPr>
                <a:t>destes</a:t>
              </a:r>
              <a:r>
                <a:rPr lang="es-ES" sz="900" b="1" dirty="0" smtClean="0">
                  <a:latin typeface="Lucida Bright" panose="02040602050505020304" pitchFamily="18" charset="0"/>
                </a:rPr>
                <a:t> valores para o Instituto </a:t>
              </a:r>
              <a:r>
                <a:rPr lang="es-ES" sz="900" b="1" dirty="0" err="1" smtClean="0">
                  <a:latin typeface="Lucida Bright" panose="02040602050505020304" pitchFamily="18" charset="0"/>
                </a:rPr>
                <a:t>Ayrton</a:t>
              </a:r>
              <a:r>
                <a:rPr lang="es-ES" sz="900" b="1" dirty="0" smtClean="0">
                  <a:latin typeface="Lucida Bright" panose="02040602050505020304" pitchFamily="18" charset="0"/>
                </a:rPr>
                <a:t> </a:t>
              </a:r>
              <a:r>
                <a:rPr lang="es-ES" sz="900" b="1" dirty="0" err="1" smtClean="0">
                  <a:latin typeface="Lucida Bright" panose="02040602050505020304" pitchFamily="18" charset="0"/>
                </a:rPr>
                <a:t>Senna</a:t>
              </a:r>
              <a:r>
                <a:rPr lang="es-ES" sz="900" b="1" dirty="0" smtClean="0">
                  <a:latin typeface="Lucida Bright" panose="02040602050505020304" pitchFamily="18" charset="0"/>
                </a:rPr>
                <a:t>”?</a:t>
              </a:r>
              <a:endParaRPr lang="es-ES" sz="900" b="1" dirty="0">
                <a:latin typeface="Lucida Bright" panose="02040602050505020304" pitchFamily="18" charset="0"/>
              </a:endParaRPr>
            </a:p>
            <a:p>
              <a:pPr algn="just"/>
              <a:r>
                <a:rPr lang="es-ES" sz="900" dirty="0" smtClean="0">
                  <a:latin typeface="Lucida Bright" panose="02040602050505020304" pitchFamily="18" charset="0"/>
                </a:rPr>
                <a:t>O colaborador </a:t>
              </a:r>
              <a:r>
                <a:rPr lang="es-ES" sz="900" dirty="0" err="1" smtClean="0">
                  <a:latin typeface="Lucida Bright" panose="02040602050505020304" pitchFamily="18" charset="0"/>
                </a:rPr>
                <a:t>deve</a:t>
              </a:r>
              <a:r>
                <a:rPr lang="es-ES" sz="900" dirty="0" smtClean="0">
                  <a:latin typeface="Lucida Bright" panose="02040602050505020304" pitchFamily="18" charset="0"/>
                </a:rPr>
                <a:t> </a:t>
              </a:r>
              <a:r>
                <a:rPr lang="es-ES" sz="900" dirty="0" err="1" smtClean="0">
                  <a:latin typeface="Lucida Bright" panose="02040602050505020304" pitchFamily="18" charset="0"/>
                </a:rPr>
                <a:t>apontar</a:t>
              </a:r>
              <a:r>
                <a:rPr lang="es-ES" sz="900" dirty="0" smtClean="0">
                  <a:latin typeface="Lucida Bright" panose="02040602050505020304" pitchFamily="18" charset="0"/>
                </a:rPr>
                <a:t> os valores conforme descrito no folder </a:t>
              </a:r>
              <a:r>
                <a:rPr lang="es-ES" sz="900" dirty="0" err="1" smtClean="0">
                  <a:latin typeface="Lucida Bright" panose="02040602050505020304" pitchFamily="18" charset="0"/>
                </a:rPr>
                <a:t>em</a:t>
              </a:r>
              <a:r>
                <a:rPr lang="es-ES" sz="900" dirty="0" smtClean="0">
                  <a:latin typeface="Lucida Bright" panose="02040602050505020304" pitchFamily="18" charset="0"/>
                </a:rPr>
                <a:t>  cada PDV. </a:t>
              </a:r>
              <a:endParaRPr lang="es-ES" sz="900" dirty="0">
                <a:latin typeface="Lucida Bright" panose="02040602050505020304" pitchFamily="18" charset="0"/>
              </a:endParaRPr>
            </a:p>
          </p:txBody>
        </p:sp>
      </p:grpSp>
      <p:pic>
        <p:nvPicPr>
          <p:cNvPr id="42" name="Picture 41"/>
          <p:cNvPicPr>
            <a:picLocks noChangeAspect="1"/>
          </p:cNvPicPr>
          <p:nvPr/>
        </p:nvPicPr>
        <p:blipFill>
          <a:blip r:embed="rId4"/>
          <a:stretch>
            <a:fillRect/>
          </a:stretch>
        </p:blipFill>
        <p:spPr>
          <a:xfrm>
            <a:off x="7765626" y="4413677"/>
            <a:ext cx="781050" cy="419100"/>
          </a:xfrm>
          <a:prstGeom prst="rect">
            <a:avLst/>
          </a:prstGeom>
        </p:spPr>
      </p:pic>
      <p:pic>
        <p:nvPicPr>
          <p:cNvPr id="43" name="Picture 42"/>
          <p:cNvPicPr>
            <a:picLocks noChangeAspect="1"/>
          </p:cNvPicPr>
          <p:nvPr/>
        </p:nvPicPr>
        <p:blipFill>
          <a:blip r:embed="rId5"/>
          <a:stretch>
            <a:fillRect/>
          </a:stretch>
        </p:blipFill>
        <p:spPr>
          <a:xfrm>
            <a:off x="7232177" y="5935089"/>
            <a:ext cx="1344781" cy="463718"/>
          </a:xfrm>
          <a:prstGeom prst="rect">
            <a:avLst/>
          </a:prstGeom>
        </p:spPr>
      </p:pic>
      <p:sp>
        <p:nvSpPr>
          <p:cNvPr id="45" name="Explosion 2 44"/>
          <p:cNvSpPr/>
          <p:nvPr/>
        </p:nvSpPr>
        <p:spPr>
          <a:xfrm rot="2725679">
            <a:off x="5713920" y="3354575"/>
            <a:ext cx="914400" cy="914400"/>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TextBox 45"/>
          <p:cNvSpPr txBox="1"/>
          <p:nvPr/>
        </p:nvSpPr>
        <p:spPr>
          <a:xfrm>
            <a:off x="5792558" y="3621007"/>
            <a:ext cx="638316" cy="276999"/>
          </a:xfrm>
          <a:prstGeom prst="rect">
            <a:avLst/>
          </a:prstGeom>
          <a:noFill/>
        </p:spPr>
        <p:txBody>
          <a:bodyPr wrap="none" rtlCol="0">
            <a:spAutoFit/>
          </a:bodyPr>
          <a:lstStyle/>
          <a:p>
            <a:r>
              <a:rPr lang="en-US" sz="1200" b="1" dirty="0" smtClean="0">
                <a:solidFill>
                  <a:schemeClr val="bg1"/>
                </a:solidFill>
              </a:rPr>
              <a:t>NOVO</a:t>
            </a:r>
            <a:endParaRPr lang="pt-BR" sz="1200" b="1" dirty="0">
              <a:solidFill>
                <a:schemeClr val="bg1"/>
              </a:solidFill>
            </a:endParaRPr>
          </a:p>
        </p:txBody>
      </p:sp>
      <p:pic>
        <p:nvPicPr>
          <p:cNvPr id="47" name="Picture 46"/>
          <p:cNvPicPr>
            <a:picLocks noChangeAspect="1"/>
          </p:cNvPicPr>
          <p:nvPr/>
        </p:nvPicPr>
        <p:blipFill>
          <a:blip r:embed="rId6"/>
          <a:stretch>
            <a:fillRect/>
          </a:stretch>
        </p:blipFill>
        <p:spPr>
          <a:xfrm>
            <a:off x="7209492" y="4413677"/>
            <a:ext cx="475897" cy="413279"/>
          </a:xfrm>
          <a:prstGeom prst="rect">
            <a:avLst/>
          </a:prstGeom>
        </p:spPr>
      </p:pic>
      <p:cxnSp>
        <p:nvCxnSpPr>
          <p:cNvPr id="3" name="Straight Arrow Connector 2"/>
          <p:cNvCxnSpPr>
            <a:endCxn id="165" idx="3"/>
          </p:cNvCxnSpPr>
          <p:nvPr/>
        </p:nvCxnSpPr>
        <p:spPr>
          <a:xfrm flipH="1">
            <a:off x="6736631" y="5301208"/>
            <a:ext cx="282729" cy="147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endCxn id="40" idx="0"/>
          </p:cNvCxnSpPr>
          <p:nvPr/>
        </p:nvCxnSpPr>
        <p:spPr>
          <a:xfrm>
            <a:off x="7960571" y="3078426"/>
            <a:ext cx="1" cy="11200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41060" y="5308584"/>
            <a:ext cx="3255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Oval Callout 10"/>
          <p:cNvSpPr/>
          <p:nvPr/>
        </p:nvSpPr>
        <p:spPr>
          <a:xfrm>
            <a:off x="779513" y="3323739"/>
            <a:ext cx="5203930" cy="1008963"/>
          </a:xfrm>
          <a:prstGeom prst="wedgeEllipseCallout">
            <a:avLst>
              <a:gd name="adj1" fmla="val -21575"/>
              <a:gd name="adj2" fmla="val 6834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extBox 11"/>
          <p:cNvSpPr txBox="1"/>
          <p:nvPr/>
        </p:nvSpPr>
        <p:spPr>
          <a:xfrm>
            <a:off x="1201297" y="3501008"/>
            <a:ext cx="4738855" cy="646331"/>
          </a:xfrm>
          <a:prstGeom prst="rect">
            <a:avLst/>
          </a:prstGeom>
          <a:noFill/>
        </p:spPr>
        <p:txBody>
          <a:bodyPr wrap="square" rtlCol="0">
            <a:spAutoFit/>
          </a:bodyPr>
          <a:lstStyle/>
          <a:p>
            <a:r>
              <a:rPr lang="en-US" sz="1200" dirty="0" smtClean="0"/>
              <a:t>No </a:t>
            </a:r>
            <a:r>
              <a:rPr lang="en-US" sz="1200" dirty="0" err="1" smtClean="0"/>
              <a:t>momento</a:t>
            </a:r>
            <a:r>
              <a:rPr lang="en-US" sz="1200" dirty="0" smtClean="0"/>
              <a:t> do </a:t>
            </a:r>
            <a:r>
              <a:rPr lang="en-US" sz="1200" dirty="0" err="1" smtClean="0"/>
              <a:t>cliente</a:t>
            </a:r>
            <a:r>
              <a:rPr lang="en-US" sz="1200" dirty="0" smtClean="0"/>
              <a:t> </a:t>
            </a:r>
            <a:r>
              <a:rPr lang="en-US" sz="1200" dirty="0" err="1" smtClean="0"/>
              <a:t>apresentar</a:t>
            </a:r>
            <a:r>
              <a:rPr lang="en-US" sz="1200" dirty="0" smtClean="0"/>
              <a:t> a forma de </a:t>
            </a:r>
            <a:r>
              <a:rPr lang="en-US" sz="1200" dirty="0" err="1" smtClean="0"/>
              <a:t>pagamento</a:t>
            </a:r>
            <a:r>
              <a:rPr lang="en-US" sz="1200" dirty="0" smtClean="0"/>
              <a:t> </a:t>
            </a:r>
            <a:r>
              <a:rPr lang="en-US" sz="1200" dirty="0" err="1" smtClean="0"/>
              <a:t>como</a:t>
            </a:r>
            <a:r>
              <a:rPr lang="en-US" sz="1200" dirty="0" smtClean="0"/>
              <a:t> </a:t>
            </a:r>
            <a:r>
              <a:rPr lang="en-US" sz="1200" dirty="0" err="1" smtClean="0"/>
              <a:t>sendo</a:t>
            </a:r>
            <a:r>
              <a:rPr lang="en-US" sz="1200" dirty="0" smtClean="0"/>
              <a:t> </a:t>
            </a:r>
            <a:r>
              <a:rPr lang="en-US" sz="1200" dirty="0" err="1" smtClean="0"/>
              <a:t>cartão</a:t>
            </a:r>
            <a:r>
              <a:rPr lang="en-US" sz="1200" dirty="0" smtClean="0"/>
              <a:t>, </a:t>
            </a:r>
            <a:r>
              <a:rPr lang="en-US" sz="1200" dirty="0" err="1" smtClean="0"/>
              <a:t>dizer</a:t>
            </a:r>
            <a:r>
              <a:rPr lang="en-US" sz="1200" dirty="0" smtClean="0"/>
              <a:t>: </a:t>
            </a:r>
            <a:r>
              <a:rPr lang="en-US" sz="1200" b="1" dirty="0" smtClean="0"/>
              <a:t>- </a:t>
            </a:r>
            <a:r>
              <a:rPr lang="en-US" sz="1200" b="1" dirty="0" err="1" smtClean="0"/>
              <a:t>Débito</a:t>
            </a:r>
            <a:r>
              <a:rPr lang="en-US" sz="1200" b="1" dirty="0" smtClean="0"/>
              <a:t>, </a:t>
            </a:r>
            <a:r>
              <a:rPr lang="en-US" sz="1200" b="1" dirty="0" err="1" smtClean="0"/>
              <a:t>sr</a:t>
            </a:r>
            <a:r>
              <a:rPr lang="en-US" sz="1200" b="1" dirty="0" smtClean="0"/>
              <a:t>(a)?</a:t>
            </a:r>
          </a:p>
          <a:p>
            <a:r>
              <a:rPr lang="en-US" sz="1200" dirty="0" err="1" smtClean="0"/>
              <a:t>Sempre</a:t>
            </a:r>
            <a:r>
              <a:rPr lang="en-US" sz="1200" dirty="0" smtClean="0"/>
              <a:t> </a:t>
            </a:r>
            <a:r>
              <a:rPr lang="en-US" sz="1200" dirty="0" err="1" smtClean="0"/>
              <a:t>induzir</a:t>
            </a:r>
            <a:r>
              <a:rPr lang="en-US" sz="1200" dirty="0" smtClean="0"/>
              <a:t> a </a:t>
            </a:r>
            <a:r>
              <a:rPr lang="en-US" sz="1200" dirty="0" err="1" smtClean="0"/>
              <a:t>venda</a:t>
            </a:r>
            <a:r>
              <a:rPr lang="en-US" sz="1200" dirty="0" smtClean="0"/>
              <a:t> com </a:t>
            </a:r>
            <a:r>
              <a:rPr lang="en-US" sz="1200" dirty="0" err="1" smtClean="0"/>
              <a:t>cartão</a:t>
            </a:r>
            <a:r>
              <a:rPr lang="en-US" sz="1200" dirty="0" smtClean="0"/>
              <a:t> </a:t>
            </a:r>
            <a:r>
              <a:rPr lang="en-US" sz="1200" dirty="0" err="1" smtClean="0"/>
              <a:t>por</a:t>
            </a:r>
            <a:r>
              <a:rPr lang="en-US" sz="1200" dirty="0" smtClean="0"/>
              <a:t> </a:t>
            </a:r>
            <a:r>
              <a:rPr lang="en-US" sz="1200" dirty="0" err="1" smtClean="0"/>
              <a:t>meio</a:t>
            </a:r>
            <a:r>
              <a:rPr lang="en-US" sz="1200" dirty="0" smtClean="0"/>
              <a:t> do </a:t>
            </a:r>
            <a:r>
              <a:rPr lang="en-US" sz="1200" dirty="0" err="1" smtClean="0"/>
              <a:t>débito</a:t>
            </a:r>
            <a:r>
              <a:rPr lang="en-US" sz="1200" dirty="0" smtClean="0"/>
              <a:t>.</a:t>
            </a:r>
            <a:endParaRPr lang="pt-BR" sz="1200" dirty="0"/>
          </a:p>
        </p:txBody>
      </p:sp>
    </p:spTree>
    <p:extLst>
      <p:ext uri="{BB962C8B-B14F-4D97-AF65-F5344CB8AC3E}">
        <p14:creationId xmlns:p14="http://schemas.microsoft.com/office/powerpoint/2010/main" val="2461066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2 Título"/>
          <p:cNvSpPr>
            <a:spLocks noGrp="1"/>
          </p:cNvSpPr>
          <p:nvPr>
            <p:ph type="title"/>
          </p:nvPr>
        </p:nvSpPr>
        <p:spPr>
          <a:xfrm>
            <a:off x="1763688" y="166346"/>
            <a:ext cx="6202017" cy="721552"/>
          </a:xfrm>
        </p:spPr>
        <p:txBody>
          <a:bodyPr>
            <a:normAutofit fontScale="90000"/>
          </a:bodyPr>
          <a:lstStyle/>
          <a:p>
            <a:r>
              <a:rPr lang="es-MX" dirty="0"/>
              <a:t>Técnicas de venda VIP</a:t>
            </a:r>
            <a:br>
              <a:rPr lang="es-MX" dirty="0"/>
            </a:br>
            <a:r>
              <a:rPr lang="es-MX" sz="1400" dirty="0"/>
              <a:t>BRA-GR-TV-VIP-00</a:t>
            </a:r>
            <a:br>
              <a:rPr lang="es-MX" sz="1400" dirty="0"/>
            </a:br>
            <a:r>
              <a:rPr lang="es-MX" dirty="0" smtClean="0"/>
              <a:t>BILHETERIA – PASSE ANUAL E VENDA PELA INTERNET</a:t>
            </a:r>
            <a:endParaRPr lang="es-MX" sz="1300" dirty="0">
              <a:solidFill>
                <a:srgbClr val="FF0000"/>
              </a:solidFill>
            </a:endParaRPr>
          </a:p>
        </p:txBody>
      </p:sp>
      <p:grpSp>
        <p:nvGrpSpPr>
          <p:cNvPr id="21" name="92 Grupo"/>
          <p:cNvGrpSpPr/>
          <p:nvPr/>
        </p:nvGrpSpPr>
        <p:grpSpPr>
          <a:xfrm>
            <a:off x="1665060" y="1025397"/>
            <a:ext cx="5880720" cy="2455639"/>
            <a:chOff x="3108082" y="950702"/>
            <a:chExt cx="5176184" cy="2154958"/>
          </a:xfrm>
        </p:grpSpPr>
        <p:sp>
          <p:nvSpPr>
            <p:cNvPr id="22" name="97 Rectángulo redondeado"/>
            <p:cNvSpPr/>
            <p:nvPr/>
          </p:nvSpPr>
          <p:spPr>
            <a:xfrm>
              <a:off x="3108082" y="950702"/>
              <a:ext cx="5176184" cy="2154958"/>
            </a:xfrm>
            <a:prstGeom prst="roundRect">
              <a:avLst/>
            </a:prstGeom>
            <a:solidFill>
              <a:schemeClr val="bg1">
                <a:lumMod val="75000"/>
                <a:lumOff val="2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23" name="99 CuadroTexto"/>
            <p:cNvSpPr txBox="1"/>
            <p:nvPr/>
          </p:nvSpPr>
          <p:spPr>
            <a:xfrm>
              <a:off x="3123669" y="2235568"/>
              <a:ext cx="1341758" cy="567191"/>
            </a:xfrm>
            <a:prstGeom prst="rect">
              <a:avLst/>
            </a:prstGeom>
            <a:noFill/>
            <a:ln>
              <a:noFill/>
            </a:ln>
          </p:spPr>
          <p:txBody>
            <a:bodyPr wrap="square" rtlCol="0">
              <a:spAutoFit/>
            </a:bodyPr>
            <a:lstStyle/>
            <a:p>
              <a:r>
                <a:rPr lang="es-MX" sz="900" dirty="0" smtClean="0">
                  <a:latin typeface="Lucida Bright" panose="02040602050505020304" pitchFamily="18" charset="0"/>
                </a:rPr>
                <a:t>Marcar no sistema</a:t>
              </a:r>
            </a:p>
            <a:p>
              <a:r>
                <a:rPr lang="es-MX" sz="900" dirty="0" smtClean="0">
                  <a:latin typeface="Lucida Bright" panose="02040602050505020304" pitchFamily="18" charset="0"/>
                </a:rPr>
                <a:t>enquantoo cliente </a:t>
              </a:r>
            </a:p>
            <a:p>
              <a:r>
                <a:rPr lang="es-MX" sz="900" dirty="0" smtClean="0">
                  <a:latin typeface="Lucida Bright" panose="02040602050505020304" pitchFamily="18" charset="0"/>
                </a:rPr>
                <a:t>cita o nome e </a:t>
              </a:r>
            </a:p>
            <a:p>
              <a:r>
                <a:rPr lang="es-MX" sz="900" dirty="0" smtClean="0">
                  <a:latin typeface="Lucida Bright" panose="02040602050505020304" pitchFamily="18" charset="0"/>
                </a:rPr>
                <a:t>horário do filme. </a:t>
              </a:r>
            </a:p>
          </p:txBody>
        </p:sp>
      </p:grpSp>
      <p:grpSp>
        <p:nvGrpSpPr>
          <p:cNvPr id="24" name="147 Grupo"/>
          <p:cNvGrpSpPr/>
          <p:nvPr/>
        </p:nvGrpSpPr>
        <p:grpSpPr>
          <a:xfrm>
            <a:off x="1745225" y="4221088"/>
            <a:ext cx="3038697" cy="1590031"/>
            <a:chOff x="221232" y="2528899"/>
            <a:chExt cx="2303040" cy="1737658"/>
          </a:xfrm>
        </p:grpSpPr>
        <p:sp>
          <p:nvSpPr>
            <p:cNvPr id="25" name="153 Rectángulo redondeado"/>
            <p:cNvSpPr/>
            <p:nvPr/>
          </p:nvSpPr>
          <p:spPr>
            <a:xfrm>
              <a:off x="221232" y="2528899"/>
              <a:ext cx="2303040" cy="1737658"/>
            </a:xfrm>
            <a:prstGeom prst="roundRect">
              <a:avLst/>
            </a:prstGeom>
            <a:solidFill>
              <a:schemeClr val="bg1">
                <a:lumMod val="75000"/>
                <a:lumOff val="2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26" name="4 CuadroTexto"/>
            <p:cNvSpPr txBox="1"/>
            <p:nvPr/>
          </p:nvSpPr>
          <p:spPr>
            <a:xfrm>
              <a:off x="293240" y="3336829"/>
              <a:ext cx="2180508" cy="923330"/>
            </a:xfrm>
            <a:prstGeom prst="rect">
              <a:avLst/>
            </a:prstGeom>
            <a:noFill/>
            <a:ln>
              <a:noFill/>
            </a:ln>
          </p:spPr>
          <p:txBody>
            <a:bodyPr wrap="square" rtlCol="0">
              <a:spAutoFit/>
            </a:bodyPr>
            <a:lstStyle/>
            <a:p>
              <a:pPr algn="just"/>
              <a:r>
                <a:rPr lang="es-ES" sz="900" dirty="0" smtClean="0">
                  <a:latin typeface="Lucida Bright" panose="02040602050505020304" pitchFamily="18" charset="0"/>
                </a:rPr>
                <a:t>Dizer: </a:t>
              </a:r>
              <a:r>
                <a:rPr lang="es-ES" sz="900" b="1" dirty="0" smtClean="0">
                  <a:latin typeface="Lucida Bright" panose="02040602050505020304" pitchFamily="18" charset="0"/>
                </a:rPr>
                <a:t>“A tela se encontra na parte superior, os lugares disponíveis neste momento são os verdes”.</a:t>
              </a:r>
            </a:p>
            <a:p>
              <a:pPr algn="just"/>
              <a:r>
                <a:rPr lang="es-ES" sz="900" dirty="0">
                  <a:latin typeface="Lucida Bright" panose="02040602050505020304" pitchFamily="18" charset="0"/>
                </a:rPr>
                <a:t>Se o cliente solicitar trocar do(s) </a:t>
              </a:r>
              <a:r>
                <a:rPr lang="es-ES" sz="900" dirty="0" smtClean="0">
                  <a:latin typeface="Lucida Bright" panose="02040602050505020304" pitchFamily="18" charset="0"/>
                </a:rPr>
                <a:t>lugar(es</a:t>
              </a:r>
              <a:r>
                <a:rPr lang="es-ES" sz="900" dirty="0">
                  <a:latin typeface="Lucida Bright" panose="02040602050505020304" pitchFamily="18" charset="0"/>
                </a:rPr>
                <a:t>), realizar o </a:t>
              </a:r>
              <a:r>
                <a:rPr lang="es-ES" sz="900" dirty="0" smtClean="0">
                  <a:latin typeface="Lucida Bright" panose="02040602050505020304" pitchFamily="18" charset="0"/>
                </a:rPr>
                <a:t>procedimento.</a:t>
              </a:r>
              <a:endParaRPr lang="es-ES" sz="900" dirty="0">
                <a:latin typeface="Lucida Bright" panose="02040602050505020304" pitchFamily="18" charset="0"/>
              </a:endParaRPr>
            </a:p>
            <a:p>
              <a:pPr algn="just"/>
              <a:endParaRPr lang="es-MX" sz="900" dirty="0">
                <a:latin typeface="Lucida Bright" panose="02040602050505020304" pitchFamily="18" charset="0"/>
              </a:endParaRPr>
            </a:p>
          </p:txBody>
        </p:sp>
      </p:grpSp>
      <p:sp>
        <p:nvSpPr>
          <p:cNvPr id="32" name="48 Rectángulo"/>
          <p:cNvSpPr/>
          <p:nvPr/>
        </p:nvSpPr>
        <p:spPr>
          <a:xfrm>
            <a:off x="2716204" y="1320150"/>
            <a:ext cx="4829576" cy="1892826"/>
          </a:xfrm>
          <a:prstGeom prst="rect">
            <a:avLst/>
          </a:prstGeom>
        </p:spPr>
        <p:txBody>
          <a:bodyPr wrap="square">
            <a:spAutoFit/>
          </a:bodyPr>
          <a:lstStyle/>
          <a:p>
            <a:pPr algn="just"/>
            <a:r>
              <a:rPr lang="es-MX" sz="900" dirty="0">
                <a:latin typeface="Lucida Bright" panose="02040602050505020304" pitchFamily="18" charset="0"/>
              </a:rPr>
              <a:t>Perguntar: </a:t>
            </a:r>
            <a:r>
              <a:rPr lang="es-MX" sz="900" b="1" dirty="0">
                <a:latin typeface="Lucida Bright" panose="02040602050505020304" pitchFamily="18" charset="0"/>
              </a:rPr>
              <a:t>“Para qual sessão o(a) Sr(a) gostaria de assistir?</a:t>
            </a:r>
          </a:p>
          <a:p>
            <a:pPr algn="just"/>
            <a:r>
              <a:rPr lang="es-MX" sz="900" dirty="0">
                <a:latin typeface="Lucida Bright" panose="02040602050505020304" pitchFamily="18" charset="0"/>
              </a:rPr>
              <a:t>Tipos de respostas do cliente:</a:t>
            </a:r>
          </a:p>
          <a:p>
            <a:pPr marL="365125" lvl="1" indent="-182563" algn="just">
              <a:buFont typeface="+mj-lt"/>
              <a:buAutoNum type="alphaLcParenR"/>
            </a:pPr>
            <a:r>
              <a:rPr lang="es-MX" sz="900" dirty="0">
                <a:latin typeface="Lucida Bright" panose="02040602050505020304" pitchFamily="18" charset="0"/>
              </a:rPr>
              <a:t>O Cliente solicita o filme e a sessão. Marcar o que o cliente pediu.</a:t>
            </a:r>
          </a:p>
          <a:p>
            <a:pPr marL="365125" lvl="1" indent="-182563" algn="just">
              <a:buFont typeface="+mj-lt"/>
              <a:buAutoNum type="alphaLcParenR"/>
            </a:pPr>
            <a:r>
              <a:rPr lang="es-MX" sz="900" dirty="0">
                <a:latin typeface="Lucida Bright" panose="02040602050505020304" pitchFamily="18" charset="0"/>
              </a:rPr>
              <a:t>O Cliente solicita o filme sem hor</a:t>
            </a:r>
            <a:r>
              <a:rPr lang="pt-BR" sz="900" dirty="0">
                <a:latin typeface="Lucida Bright" panose="02040602050505020304" pitchFamily="18" charset="0"/>
              </a:rPr>
              <a:t>á</a:t>
            </a:r>
            <a:r>
              <a:rPr lang="es-MX" sz="900" dirty="0">
                <a:latin typeface="Lucida Bright" panose="02040602050505020304" pitchFamily="18" charset="0"/>
              </a:rPr>
              <a:t>rio. Dizer: </a:t>
            </a:r>
            <a:r>
              <a:rPr lang="es-MX" sz="900" b="1" dirty="0">
                <a:latin typeface="Lucida Bright" panose="02040602050505020304" pitchFamily="18" charset="0"/>
              </a:rPr>
              <a:t>“Nós temos Sr(a) </a:t>
            </a:r>
            <a:r>
              <a:rPr lang="en-US" sz="900" b="1" dirty="0" smtClean="0">
                <a:latin typeface="Lucida Bright" panose="02040602050505020304" pitchFamily="18" charset="0"/>
              </a:rPr>
              <a:t>nos horários (as </a:t>
            </a:r>
            <a:r>
              <a:rPr lang="en-US" sz="900" b="1" dirty="0">
                <a:latin typeface="Lucida Bright" panose="02040602050505020304" pitchFamily="18" charset="0"/>
              </a:rPr>
              <a:t>xxx </a:t>
            </a:r>
            <a:r>
              <a:rPr lang="en-US" sz="900" b="1" dirty="0" smtClean="0">
                <a:latin typeface="Lucida Bright" panose="02040602050505020304" pitchFamily="18" charset="0"/>
              </a:rPr>
              <a:t>horas) </a:t>
            </a:r>
            <a:r>
              <a:rPr lang="en-US" sz="900" b="1" dirty="0">
                <a:latin typeface="Lucida Bright" panose="02040602050505020304" pitchFamily="18" charset="0"/>
              </a:rPr>
              <a:t>nas salas (mencionar os tipos de salas</a:t>
            </a:r>
            <a:r>
              <a:rPr lang="en-US" sz="900" b="1" dirty="0" smtClean="0">
                <a:latin typeface="Lucida Bright" panose="02040602050505020304" pitchFamily="18" charset="0"/>
              </a:rPr>
              <a:t>).</a:t>
            </a:r>
          </a:p>
          <a:p>
            <a:pPr marL="365125" lvl="1" indent="-182563" algn="just">
              <a:buFont typeface="+mj-lt"/>
              <a:buAutoNum type="alphaLcParenR"/>
            </a:pPr>
            <a:r>
              <a:rPr lang="es-MX" sz="900" dirty="0" smtClean="0">
                <a:latin typeface="Lucida Bright" panose="02040602050505020304" pitchFamily="18" charset="0"/>
              </a:rPr>
              <a:t>O </a:t>
            </a:r>
            <a:r>
              <a:rPr lang="es-MX" sz="900" dirty="0">
                <a:latin typeface="Lucida Bright" panose="02040602050505020304" pitchFamily="18" charset="0"/>
              </a:rPr>
              <a:t>Cliente solicita o horário, sem filme. Dizer: </a:t>
            </a:r>
            <a:r>
              <a:rPr lang="es-MX" sz="900" b="1" dirty="0">
                <a:latin typeface="Lucida Bright" panose="02040602050505020304" pitchFamily="18" charset="0"/>
              </a:rPr>
              <a:t>“Nós temos Sr(a) </a:t>
            </a:r>
            <a:r>
              <a:rPr lang="en-US" sz="900" b="1" dirty="0">
                <a:latin typeface="Lucida Bright" panose="02040602050505020304" pitchFamily="18" charset="0"/>
              </a:rPr>
              <a:t>os filmes (mencionar os nomes dos filmes) as xxx horas nas salas (mencionar os tipos de salas).</a:t>
            </a:r>
            <a:endParaRPr lang="es-MX" sz="900" dirty="0">
              <a:latin typeface="Lucida Bright" panose="02040602050505020304" pitchFamily="18" charset="0"/>
            </a:endParaRPr>
          </a:p>
          <a:p>
            <a:pPr marL="365125" lvl="1" indent="-182563" algn="just">
              <a:buFont typeface="+mj-lt"/>
              <a:buAutoNum type="alphaLcParenR"/>
            </a:pPr>
            <a:r>
              <a:rPr lang="es-MX" sz="900" dirty="0">
                <a:latin typeface="Lucida Bright" panose="02040602050505020304" pitchFamily="18" charset="0"/>
              </a:rPr>
              <a:t>O Cliente solicita recomendações do filme. Dizer: </a:t>
            </a:r>
            <a:r>
              <a:rPr lang="es-MX" sz="900" b="1" dirty="0">
                <a:latin typeface="Lucida Bright" panose="02040602050505020304" pitchFamily="18" charset="0"/>
              </a:rPr>
              <a:t>“As estréias da semana são: “O(s) filme(s) </a:t>
            </a:r>
            <a:r>
              <a:rPr lang="es-MX" sz="900" b="1" dirty="0" smtClean="0">
                <a:latin typeface="Lucida Bright" panose="02040602050505020304" pitchFamily="18" charset="0"/>
              </a:rPr>
              <a:t>xxxx”</a:t>
            </a:r>
            <a:r>
              <a:rPr lang="es-MX" sz="900" dirty="0" smtClean="0">
                <a:latin typeface="Lucida Bright" panose="02040602050505020304" pitchFamily="18" charset="0"/>
              </a:rPr>
              <a:t>.</a:t>
            </a:r>
            <a:endParaRPr lang="es-MX" sz="900" dirty="0">
              <a:latin typeface="Lucida Bright" panose="02040602050505020304" pitchFamily="18" charset="0"/>
            </a:endParaRPr>
          </a:p>
          <a:p>
            <a:pPr marL="182562" lvl="1" algn="just"/>
            <a:endParaRPr lang="es-ES" sz="900" dirty="0" smtClean="0">
              <a:latin typeface="Lucida Bright" panose="02040602050505020304" pitchFamily="18" charset="0"/>
            </a:endParaRPr>
          </a:p>
          <a:p>
            <a:pPr marL="182562" lvl="1" algn="just"/>
            <a:r>
              <a:rPr lang="es-ES" sz="900" dirty="0" smtClean="0">
                <a:latin typeface="Lucida Bright" panose="02040602050505020304" pitchFamily="18" charset="0"/>
              </a:rPr>
              <a:t>Nota: Conceito VIP: Maximizar o formato </a:t>
            </a:r>
            <a:r>
              <a:rPr lang="es-ES" sz="900" dirty="0">
                <a:latin typeface="Lucida Bright" panose="02040602050505020304" pitchFamily="18" charset="0"/>
              </a:rPr>
              <a:t>de </a:t>
            </a:r>
            <a:r>
              <a:rPr lang="es-ES" sz="900" dirty="0" smtClean="0">
                <a:latin typeface="Lucida Bright" panose="02040602050505020304" pitchFamily="18" charset="0"/>
              </a:rPr>
              <a:t>filmes na seguinte ordem: 4DX</a:t>
            </a:r>
            <a:r>
              <a:rPr lang="es-ES" sz="900" dirty="0">
                <a:latin typeface="Lucida Bright" panose="02040602050505020304" pitchFamily="18" charset="0"/>
              </a:rPr>
              <a:t>, </a:t>
            </a:r>
            <a:r>
              <a:rPr lang="es-ES" sz="900" dirty="0" smtClean="0">
                <a:latin typeface="Lucida Bright" panose="02040602050505020304" pitchFamily="18" charset="0"/>
              </a:rPr>
              <a:t>VIP e Macro XE.</a:t>
            </a:r>
          </a:p>
        </p:txBody>
      </p:sp>
      <p:pic>
        <p:nvPicPr>
          <p:cNvPr id="33" name="6 Imagen" descr="DSC01733l"/>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8536" y="1748646"/>
            <a:ext cx="936208" cy="637428"/>
          </a:xfrm>
          <a:prstGeom prst="rect">
            <a:avLst/>
          </a:prstGeom>
          <a:noFill/>
          <a:ln>
            <a:noFill/>
          </a:ln>
        </p:spPr>
      </p:pic>
      <p:pic>
        <p:nvPicPr>
          <p:cNvPr id="54" name="48 Imagen" descr="DSC01738l"/>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3672" y="4293096"/>
            <a:ext cx="854232" cy="569876"/>
          </a:xfrm>
          <a:prstGeom prst="rect">
            <a:avLst/>
          </a:prstGeom>
          <a:noFill/>
          <a:ln>
            <a:noFill/>
          </a:ln>
        </p:spPr>
      </p:pic>
      <p:cxnSp>
        <p:nvCxnSpPr>
          <p:cNvPr id="69" name="119 Conector recto de flecha"/>
          <p:cNvCxnSpPr/>
          <p:nvPr/>
        </p:nvCxnSpPr>
        <p:spPr>
          <a:xfrm>
            <a:off x="1060039" y="2122136"/>
            <a:ext cx="605021" cy="3606"/>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70" name="169 Rectángulo"/>
          <p:cNvSpPr/>
          <p:nvPr/>
        </p:nvSpPr>
        <p:spPr>
          <a:xfrm>
            <a:off x="213760" y="6419244"/>
            <a:ext cx="10540811" cy="369332"/>
          </a:xfrm>
          <a:prstGeom prst="rect">
            <a:avLst/>
          </a:prstGeom>
        </p:spPr>
        <p:txBody>
          <a:bodyPr wrap="square">
            <a:spAutoFit/>
          </a:bodyPr>
          <a:lstStyle/>
          <a:p>
            <a:pPr algn="just"/>
            <a:r>
              <a:rPr lang="es-MX" sz="900" dirty="0" smtClean="0">
                <a:latin typeface="Lucida Bright" panose="02040602050505020304" pitchFamily="18" charset="0"/>
              </a:rPr>
              <a:t>Notas: Caso o filme escolhido pelo cliente seja classificação 18 anos, solicitar um documento de identificação para verificar a maioridade.</a:t>
            </a:r>
          </a:p>
          <a:p>
            <a:pPr algn="just"/>
            <a:r>
              <a:rPr lang="es-MX" sz="900" dirty="0" smtClean="0">
                <a:latin typeface="Lucida Bright" panose="02040602050505020304" pitchFamily="18" charset="0"/>
              </a:rPr>
              <a:t>Clientes que apresentarem o passe anual, explicar </a:t>
            </a:r>
            <a:r>
              <a:rPr lang="es-MX" sz="900" dirty="0">
                <a:latin typeface="Lucida Bright" panose="02040602050505020304" pitchFamily="18" charset="0"/>
              </a:rPr>
              <a:t>a </a:t>
            </a:r>
            <a:r>
              <a:rPr lang="es-MX" sz="900" dirty="0" smtClean="0">
                <a:latin typeface="Lucida Bright" panose="02040602050505020304" pitchFamily="18" charset="0"/>
              </a:rPr>
              <a:t>restrição vigente, se necessário.</a:t>
            </a:r>
            <a:endParaRPr lang="es-MX" sz="900" dirty="0">
              <a:latin typeface="Lucida Bright" panose="02040602050505020304" pitchFamily="18" charset="0"/>
            </a:endParaRPr>
          </a:p>
        </p:txBody>
      </p:sp>
      <p:grpSp>
        <p:nvGrpSpPr>
          <p:cNvPr id="27" name="138 Grupo"/>
          <p:cNvGrpSpPr/>
          <p:nvPr/>
        </p:nvGrpSpPr>
        <p:grpSpPr>
          <a:xfrm>
            <a:off x="602280" y="1897142"/>
            <a:ext cx="457200" cy="457200"/>
            <a:chOff x="4288379" y="6218736"/>
            <a:chExt cx="457200" cy="457200"/>
          </a:xfrm>
        </p:grpSpPr>
        <p:sp>
          <p:nvSpPr>
            <p:cNvPr id="28"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29"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smtClean="0">
                  <a:latin typeface="Lucida Sans" pitchFamily="34" charset="0"/>
                </a:rPr>
                <a:t>E</a:t>
              </a:r>
            </a:p>
          </p:txBody>
        </p:sp>
      </p:grpSp>
      <p:grpSp>
        <p:nvGrpSpPr>
          <p:cNvPr id="30" name="138 Grupo"/>
          <p:cNvGrpSpPr/>
          <p:nvPr/>
        </p:nvGrpSpPr>
        <p:grpSpPr>
          <a:xfrm>
            <a:off x="7545780" y="4942257"/>
            <a:ext cx="457200" cy="457200"/>
            <a:chOff x="4288379" y="6218736"/>
            <a:chExt cx="457200" cy="457200"/>
          </a:xfrm>
        </p:grpSpPr>
        <p:sp>
          <p:nvSpPr>
            <p:cNvPr id="31"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39"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smtClean="0">
                  <a:latin typeface="Lucida Sans" pitchFamily="34" charset="0"/>
                </a:rPr>
                <a:t>F</a:t>
              </a:r>
            </a:p>
          </p:txBody>
        </p:sp>
      </p:grpSp>
      <p:sp>
        <p:nvSpPr>
          <p:cNvPr id="37" name="CaixaDeTexto 53"/>
          <p:cNvSpPr txBox="1"/>
          <p:nvPr/>
        </p:nvSpPr>
        <p:spPr>
          <a:xfrm>
            <a:off x="7658188" y="527122"/>
            <a:ext cx="1354858"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a:t>
            </a:r>
            <a:r>
              <a:rPr lang="pt-BR" sz="1300" b="1" dirty="0" smtClean="0"/>
              <a:t>1.3</a:t>
            </a:r>
            <a:endParaRPr lang="pt-BR" sz="1300" b="1" dirty="0"/>
          </a:p>
          <a:p>
            <a:r>
              <a:rPr lang="en-US" sz="1300" b="1" dirty="0" err="1" smtClean="0"/>
              <a:t>Fevereiro</a:t>
            </a:r>
            <a:r>
              <a:rPr lang="en-US" sz="1300" b="1" dirty="0" smtClean="0"/>
              <a:t>/2017</a:t>
            </a:r>
            <a:endParaRPr lang="pt-BR" sz="1300" b="1" dirty="0"/>
          </a:p>
        </p:txBody>
      </p:sp>
      <p:grpSp>
        <p:nvGrpSpPr>
          <p:cNvPr id="46" name="147 Grupo"/>
          <p:cNvGrpSpPr/>
          <p:nvPr/>
        </p:nvGrpSpPr>
        <p:grpSpPr>
          <a:xfrm>
            <a:off x="5215971" y="4074490"/>
            <a:ext cx="1894031" cy="2232248"/>
            <a:chOff x="221232" y="2383632"/>
            <a:chExt cx="2303040" cy="2232248"/>
          </a:xfrm>
          <a:noFill/>
        </p:grpSpPr>
        <p:sp>
          <p:nvSpPr>
            <p:cNvPr id="47" name="153 Rectángulo redondeado"/>
            <p:cNvSpPr/>
            <p:nvPr/>
          </p:nvSpPr>
          <p:spPr>
            <a:xfrm>
              <a:off x="221232" y="2383632"/>
              <a:ext cx="2303040" cy="2232248"/>
            </a:xfrm>
            <a:prstGeom prst="roundRect">
              <a:avLst/>
            </a:prstGeom>
            <a:grp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48" name="4 CuadroTexto"/>
            <p:cNvSpPr txBox="1"/>
            <p:nvPr/>
          </p:nvSpPr>
          <p:spPr>
            <a:xfrm>
              <a:off x="293240" y="3040141"/>
              <a:ext cx="2180508" cy="1061829"/>
            </a:xfrm>
            <a:prstGeom prst="rect">
              <a:avLst/>
            </a:prstGeom>
            <a:grpFill/>
            <a:ln>
              <a:noFill/>
            </a:ln>
          </p:spPr>
          <p:txBody>
            <a:bodyPr wrap="square" rtlCol="0">
              <a:spAutoFit/>
            </a:bodyPr>
            <a:lstStyle/>
            <a:p>
              <a:pPr algn="just"/>
              <a:r>
                <a:rPr lang="es-ES" sz="900" dirty="0" err="1">
                  <a:latin typeface="Lucida Bright" panose="02040602050505020304" pitchFamily="18" charset="0"/>
                </a:rPr>
                <a:t>Dizer</a:t>
              </a:r>
              <a:r>
                <a:rPr lang="es-ES" sz="900" dirty="0">
                  <a:latin typeface="Lucida Bright" panose="02040602050505020304" pitchFamily="18" charset="0"/>
                </a:rPr>
                <a:t>: </a:t>
              </a:r>
              <a:r>
                <a:rPr lang="es-ES" sz="900" b="1" dirty="0" smtClean="0">
                  <a:latin typeface="Lucida Bright" panose="02040602050505020304" pitchFamily="18" charset="0"/>
                </a:rPr>
                <a:t>“</a:t>
              </a:r>
              <a:r>
                <a:rPr lang="es-ES" sz="900" b="1" dirty="0" err="1" smtClean="0">
                  <a:latin typeface="Lucida Bright" panose="02040602050505020304" pitchFamily="18" charset="0"/>
                </a:rPr>
                <a:t>Senhor</a:t>
              </a:r>
              <a:r>
                <a:rPr lang="es-ES" sz="900" b="1" dirty="0" smtClean="0">
                  <a:latin typeface="Lucida Bright" panose="02040602050505020304" pitchFamily="18" charset="0"/>
                </a:rPr>
                <a:t>(a), </a:t>
              </a:r>
              <a:r>
                <a:rPr lang="es-ES" sz="900" b="1" dirty="0" err="1" smtClean="0">
                  <a:latin typeface="Lucida Bright" panose="02040602050505020304" pitchFamily="18" charset="0"/>
                </a:rPr>
                <a:t>gostaria</a:t>
              </a:r>
              <a:r>
                <a:rPr lang="es-ES" sz="900" b="1" dirty="0" smtClean="0">
                  <a:latin typeface="Lucida Bright" panose="02040602050505020304" pitchFamily="18" charset="0"/>
                </a:rPr>
                <a:t> de </a:t>
              </a:r>
              <a:r>
                <a:rPr lang="es-ES" sz="900" b="1" dirty="0" err="1" smtClean="0">
                  <a:latin typeface="Lucida Bright" panose="02040602050505020304" pitchFamily="18" charset="0"/>
                </a:rPr>
                <a:t>doar</a:t>
              </a:r>
              <a:r>
                <a:rPr lang="es-ES" sz="900" b="1" dirty="0" smtClean="0">
                  <a:latin typeface="Lucida Bright" panose="02040602050505020304" pitchFamily="18" charset="0"/>
                </a:rPr>
                <a:t> </a:t>
              </a:r>
              <a:r>
                <a:rPr lang="es-ES" sz="900" b="1" dirty="0" err="1" smtClean="0">
                  <a:latin typeface="Lucida Bright" panose="02040602050505020304" pitchFamily="18" charset="0"/>
                </a:rPr>
                <a:t>algum</a:t>
              </a:r>
              <a:r>
                <a:rPr lang="es-ES" sz="900" b="1" dirty="0" smtClean="0">
                  <a:latin typeface="Lucida Bright" panose="02040602050505020304" pitchFamily="18" charset="0"/>
                </a:rPr>
                <a:t> </a:t>
              </a:r>
              <a:r>
                <a:rPr lang="es-ES" sz="900" b="1" dirty="0" err="1" smtClean="0">
                  <a:latin typeface="Lucida Bright" panose="02040602050505020304" pitchFamily="18" charset="0"/>
                </a:rPr>
                <a:t>destes</a:t>
              </a:r>
              <a:r>
                <a:rPr lang="es-ES" sz="900" b="1" dirty="0" smtClean="0">
                  <a:latin typeface="Lucida Bright" panose="02040602050505020304" pitchFamily="18" charset="0"/>
                </a:rPr>
                <a:t> valores para o Instituto </a:t>
              </a:r>
              <a:r>
                <a:rPr lang="es-ES" sz="900" b="1" dirty="0" err="1" smtClean="0">
                  <a:latin typeface="Lucida Bright" panose="02040602050505020304" pitchFamily="18" charset="0"/>
                </a:rPr>
                <a:t>Ayrton</a:t>
              </a:r>
              <a:r>
                <a:rPr lang="es-ES" sz="900" b="1" dirty="0" smtClean="0">
                  <a:latin typeface="Lucida Bright" panose="02040602050505020304" pitchFamily="18" charset="0"/>
                </a:rPr>
                <a:t> </a:t>
              </a:r>
              <a:r>
                <a:rPr lang="es-ES" sz="900" b="1" dirty="0" err="1" smtClean="0">
                  <a:latin typeface="Lucida Bright" panose="02040602050505020304" pitchFamily="18" charset="0"/>
                </a:rPr>
                <a:t>Senna</a:t>
              </a:r>
              <a:r>
                <a:rPr lang="es-ES" sz="900" b="1" dirty="0" smtClean="0">
                  <a:latin typeface="Lucida Bright" panose="02040602050505020304" pitchFamily="18" charset="0"/>
                </a:rPr>
                <a:t>”?</a:t>
              </a:r>
              <a:endParaRPr lang="es-ES" sz="900" b="1" dirty="0">
                <a:latin typeface="Lucida Bright" panose="02040602050505020304" pitchFamily="18" charset="0"/>
              </a:endParaRPr>
            </a:p>
            <a:p>
              <a:pPr algn="just"/>
              <a:r>
                <a:rPr lang="es-ES" sz="900" dirty="0" smtClean="0">
                  <a:latin typeface="Lucida Bright" panose="02040602050505020304" pitchFamily="18" charset="0"/>
                </a:rPr>
                <a:t>O colaborador </a:t>
              </a:r>
              <a:r>
                <a:rPr lang="es-ES" sz="900" dirty="0" err="1" smtClean="0">
                  <a:latin typeface="Lucida Bright" panose="02040602050505020304" pitchFamily="18" charset="0"/>
                </a:rPr>
                <a:t>deve</a:t>
              </a:r>
              <a:r>
                <a:rPr lang="es-ES" sz="900" dirty="0" smtClean="0">
                  <a:latin typeface="Lucida Bright" panose="02040602050505020304" pitchFamily="18" charset="0"/>
                </a:rPr>
                <a:t> </a:t>
              </a:r>
              <a:r>
                <a:rPr lang="es-ES" sz="900" dirty="0" err="1" smtClean="0">
                  <a:latin typeface="Lucida Bright" panose="02040602050505020304" pitchFamily="18" charset="0"/>
                </a:rPr>
                <a:t>apontar</a:t>
              </a:r>
              <a:r>
                <a:rPr lang="es-ES" sz="900" dirty="0" smtClean="0">
                  <a:latin typeface="Lucida Bright" panose="02040602050505020304" pitchFamily="18" charset="0"/>
                </a:rPr>
                <a:t> os valores conforme descrito no folder </a:t>
              </a:r>
              <a:r>
                <a:rPr lang="es-ES" sz="900" dirty="0" err="1" smtClean="0">
                  <a:latin typeface="Lucida Bright" panose="02040602050505020304" pitchFamily="18" charset="0"/>
                </a:rPr>
                <a:t>em</a:t>
              </a:r>
              <a:r>
                <a:rPr lang="es-ES" sz="900" dirty="0" smtClean="0">
                  <a:latin typeface="Lucida Bright" panose="02040602050505020304" pitchFamily="18" charset="0"/>
                </a:rPr>
                <a:t>  cada PDV. </a:t>
              </a:r>
              <a:endParaRPr lang="es-ES" sz="900" dirty="0">
                <a:latin typeface="Lucida Bright" panose="02040602050505020304" pitchFamily="18" charset="0"/>
              </a:endParaRPr>
            </a:p>
          </p:txBody>
        </p:sp>
      </p:grpSp>
      <p:pic>
        <p:nvPicPr>
          <p:cNvPr id="49" name="Picture 48"/>
          <p:cNvPicPr>
            <a:picLocks noChangeAspect="1"/>
          </p:cNvPicPr>
          <p:nvPr/>
        </p:nvPicPr>
        <p:blipFill>
          <a:blip r:embed="rId4"/>
          <a:stretch>
            <a:fillRect/>
          </a:stretch>
        </p:blipFill>
        <p:spPr>
          <a:xfrm>
            <a:off x="5968041" y="4289707"/>
            <a:ext cx="781050" cy="419100"/>
          </a:xfrm>
          <a:prstGeom prst="rect">
            <a:avLst/>
          </a:prstGeom>
        </p:spPr>
      </p:pic>
      <p:pic>
        <p:nvPicPr>
          <p:cNvPr id="50" name="Picture 49"/>
          <p:cNvPicPr>
            <a:picLocks noChangeAspect="1"/>
          </p:cNvPicPr>
          <p:nvPr/>
        </p:nvPicPr>
        <p:blipFill>
          <a:blip r:embed="rId5"/>
          <a:stretch>
            <a:fillRect/>
          </a:stretch>
        </p:blipFill>
        <p:spPr>
          <a:xfrm>
            <a:off x="5434592" y="5811119"/>
            <a:ext cx="1344781" cy="463718"/>
          </a:xfrm>
          <a:prstGeom prst="rect">
            <a:avLst/>
          </a:prstGeom>
        </p:spPr>
      </p:pic>
      <p:sp>
        <p:nvSpPr>
          <p:cNvPr id="51" name="Explosion 2 50"/>
          <p:cNvSpPr/>
          <p:nvPr/>
        </p:nvSpPr>
        <p:spPr>
          <a:xfrm rot="2725679">
            <a:off x="6438289" y="3546353"/>
            <a:ext cx="914400" cy="914400"/>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TextBox 51"/>
          <p:cNvSpPr txBox="1"/>
          <p:nvPr/>
        </p:nvSpPr>
        <p:spPr>
          <a:xfrm>
            <a:off x="6533938" y="3868692"/>
            <a:ext cx="638316" cy="276999"/>
          </a:xfrm>
          <a:prstGeom prst="rect">
            <a:avLst/>
          </a:prstGeom>
          <a:noFill/>
        </p:spPr>
        <p:txBody>
          <a:bodyPr wrap="none" rtlCol="0">
            <a:spAutoFit/>
          </a:bodyPr>
          <a:lstStyle/>
          <a:p>
            <a:r>
              <a:rPr lang="en-US" sz="1200" b="1" dirty="0" smtClean="0">
                <a:solidFill>
                  <a:schemeClr val="bg1"/>
                </a:solidFill>
              </a:rPr>
              <a:t>NOVO</a:t>
            </a:r>
            <a:endParaRPr lang="pt-BR" sz="1200" b="1" dirty="0">
              <a:solidFill>
                <a:schemeClr val="bg1"/>
              </a:solidFill>
            </a:endParaRPr>
          </a:p>
        </p:txBody>
      </p:sp>
      <p:pic>
        <p:nvPicPr>
          <p:cNvPr id="53" name="Picture 52"/>
          <p:cNvPicPr>
            <a:picLocks noChangeAspect="1"/>
          </p:cNvPicPr>
          <p:nvPr/>
        </p:nvPicPr>
        <p:blipFill>
          <a:blip r:embed="rId6"/>
          <a:stretch>
            <a:fillRect/>
          </a:stretch>
        </p:blipFill>
        <p:spPr>
          <a:xfrm>
            <a:off x="5411907" y="4289707"/>
            <a:ext cx="475897" cy="413279"/>
          </a:xfrm>
          <a:prstGeom prst="rect">
            <a:avLst/>
          </a:prstGeom>
        </p:spPr>
      </p:pic>
      <p:cxnSp>
        <p:nvCxnSpPr>
          <p:cNvPr id="3" name="Straight Arrow Connector 2"/>
          <p:cNvCxnSpPr/>
          <p:nvPr/>
        </p:nvCxnSpPr>
        <p:spPr>
          <a:xfrm>
            <a:off x="4754901" y="5085184"/>
            <a:ext cx="4651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091678" y="5158715"/>
            <a:ext cx="4326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99136" y="3481036"/>
            <a:ext cx="0" cy="7633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970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50 Conector recto de flecha"/>
          <p:cNvCxnSpPr/>
          <p:nvPr/>
        </p:nvCxnSpPr>
        <p:spPr>
          <a:xfrm flipV="1">
            <a:off x="1644161" y="1513702"/>
            <a:ext cx="459051" cy="1172"/>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70" name="69 Grupo"/>
          <p:cNvGrpSpPr/>
          <p:nvPr/>
        </p:nvGrpSpPr>
        <p:grpSpPr>
          <a:xfrm>
            <a:off x="2126499" y="1058924"/>
            <a:ext cx="4752528" cy="2202293"/>
            <a:chOff x="924716" y="1466143"/>
            <a:chExt cx="4752528" cy="1837738"/>
          </a:xfrm>
        </p:grpSpPr>
        <p:sp>
          <p:nvSpPr>
            <p:cNvPr id="71" name="70 Rectángulo redondeado"/>
            <p:cNvSpPr/>
            <p:nvPr/>
          </p:nvSpPr>
          <p:spPr>
            <a:xfrm>
              <a:off x="924716" y="1466143"/>
              <a:ext cx="4752528" cy="1837738"/>
            </a:xfrm>
            <a:prstGeom prst="roundRect">
              <a:avLst/>
            </a:prstGeom>
            <a:solidFill>
              <a:schemeClr val="bg1">
                <a:lumMod val="75000"/>
                <a:lumOff val="2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Bright" panose="02040602050505020304" pitchFamily="18" charset="0"/>
              </a:endParaRPr>
            </a:p>
          </p:txBody>
        </p:sp>
        <p:sp>
          <p:nvSpPr>
            <p:cNvPr id="73" name="72 CuadroTexto"/>
            <p:cNvSpPr txBox="1"/>
            <p:nvPr/>
          </p:nvSpPr>
          <p:spPr>
            <a:xfrm>
              <a:off x="1058589" y="2784373"/>
              <a:ext cx="4543876" cy="423768"/>
            </a:xfrm>
            <a:prstGeom prst="rect">
              <a:avLst/>
            </a:prstGeom>
            <a:noFill/>
            <a:ln>
              <a:noFill/>
            </a:ln>
          </p:spPr>
          <p:txBody>
            <a:bodyPr wrap="square" rtlCol="0">
              <a:spAutoFit/>
            </a:bodyPr>
            <a:lstStyle/>
            <a:p>
              <a:pPr algn="just"/>
              <a:r>
                <a:rPr lang="es-MX" sz="900" dirty="0">
                  <a:latin typeface="Lucida Bright" panose="02040602050505020304" pitchFamily="18" charset="0"/>
                </a:rPr>
                <a:t>Circular no(s) </a:t>
              </a:r>
              <a:r>
                <a:rPr lang="es-MX" sz="900" dirty="0" err="1">
                  <a:latin typeface="Lucida Bright" panose="02040602050505020304" pitchFamily="18" charset="0"/>
                </a:rPr>
                <a:t>ingresso</a:t>
              </a:r>
              <a:r>
                <a:rPr lang="es-MX" sz="900" dirty="0">
                  <a:latin typeface="Lucida Bright" panose="02040602050505020304" pitchFamily="18" charset="0"/>
                </a:rPr>
                <a:t>(s) </a:t>
              </a:r>
              <a:r>
                <a:rPr lang="es-MX" sz="900" dirty="0" err="1">
                  <a:latin typeface="Lucida Bright" panose="02040602050505020304" pitchFamily="18" charset="0"/>
                </a:rPr>
                <a:t>com</a:t>
              </a:r>
              <a:r>
                <a:rPr lang="es-MX" sz="900" dirty="0">
                  <a:latin typeface="Lucida Bright" panose="02040602050505020304" pitchFamily="18" charset="0"/>
                </a:rPr>
                <a:t> o marca texto (na </a:t>
              </a:r>
              <a:r>
                <a:rPr lang="es-MX" sz="900" dirty="0" err="1">
                  <a:latin typeface="Lucida Bright" panose="02040602050505020304" pitchFamily="18" charset="0"/>
                </a:rPr>
                <a:t>ausência</a:t>
              </a:r>
              <a:r>
                <a:rPr lang="es-MX" sz="900" dirty="0">
                  <a:latin typeface="Lucida Bright" panose="02040602050505020304" pitchFamily="18" charset="0"/>
                </a:rPr>
                <a:t> dele, utilizar a </a:t>
              </a:r>
              <a:r>
                <a:rPr lang="es-MX" sz="900" dirty="0" err="1">
                  <a:latin typeface="Lucida Bright" panose="02040602050505020304" pitchFamily="18" charset="0"/>
                </a:rPr>
                <a:t>caneta</a:t>
              </a:r>
              <a:r>
                <a:rPr lang="es-MX" sz="900" dirty="0">
                  <a:latin typeface="Lucida Bright" panose="02040602050505020304" pitchFamily="18" charset="0"/>
                </a:rPr>
                <a:t>), a sala, a </a:t>
              </a:r>
              <a:r>
                <a:rPr lang="es-MX" sz="900" dirty="0" err="1">
                  <a:latin typeface="Lucida Bright" panose="02040602050505020304" pitchFamily="18" charset="0"/>
                </a:rPr>
                <a:t>fileira</a:t>
              </a:r>
              <a:r>
                <a:rPr lang="es-MX" sz="900" dirty="0">
                  <a:latin typeface="Lucida Bright" panose="02040602050505020304" pitchFamily="18" charset="0"/>
                </a:rPr>
                <a:t> e a poltrona e, </a:t>
              </a:r>
              <a:r>
                <a:rPr lang="es-MX" sz="900" dirty="0" err="1">
                  <a:latin typeface="Lucida Bright" panose="02040602050505020304" pitchFamily="18" charset="0"/>
                </a:rPr>
                <a:t>em</a:t>
              </a:r>
              <a:r>
                <a:rPr lang="es-MX" sz="900" dirty="0">
                  <a:latin typeface="Lucida Bright" panose="02040602050505020304" pitchFamily="18" charset="0"/>
                </a:rPr>
                <a:t> seguida, </a:t>
              </a:r>
              <a:r>
                <a:rPr lang="es-MX" sz="900" dirty="0" err="1">
                  <a:latin typeface="Lucida Bright" panose="02040602050505020304" pitchFamily="18" charset="0"/>
                </a:rPr>
                <a:t>dizer</a:t>
              </a:r>
              <a:r>
                <a:rPr lang="es-MX" sz="900" dirty="0">
                  <a:latin typeface="Lucida Bright" panose="02040602050505020304" pitchFamily="18" charset="0"/>
                </a:rPr>
                <a:t>: </a:t>
              </a:r>
              <a:r>
                <a:rPr lang="es-ES" sz="900" b="1" dirty="0">
                  <a:latin typeface="Lucida Bright" panose="02040602050505020304" pitchFamily="18" charset="0"/>
                </a:rPr>
                <a:t>“</a:t>
              </a:r>
              <a:r>
                <a:rPr lang="es-ES" sz="900" b="1" dirty="0" err="1">
                  <a:latin typeface="Lucida Bright" panose="02040602050505020304" pitchFamily="18" charset="0"/>
                </a:rPr>
                <a:t>Seus</a:t>
              </a:r>
              <a:r>
                <a:rPr lang="es-ES" sz="900" b="1" dirty="0">
                  <a:latin typeface="Lucida Bright" panose="02040602050505020304" pitchFamily="18" charset="0"/>
                </a:rPr>
                <a:t> xxx (número de </a:t>
              </a:r>
              <a:r>
                <a:rPr lang="es-ES" sz="900" b="1" dirty="0" err="1">
                  <a:latin typeface="Lucida Bright" panose="02040602050505020304" pitchFamily="18" charset="0"/>
                </a:rPr>
                <a:t>ingressos</a:t>
              </a:r>
              <a:r>
                <a:rPr lang="es-ES" sz="900" b="1" dirty="0">
                  <a:latin typeface="Lucida Bright" panose="02040602050505020304" pitchFamily="18" charset="0"/>
                </a:rPr>
                <a:t>). para o(s) (filme(s) </a:t>
              </a:r>
              <a:r>
                <a:rPr lang="pt-BR" sz="900" b="1" dirty="0">
                  <a:latin typeface="Lucida Bright" panose="02040602050505020304" pitchFamily="18" charset="0"/>
                </a:rPr>
                <a:t>às </a:t>
              </a:r>
              <a:r>
                <a:rPr lang="es-ES" sz="900" b="1" dirty="0" err="1">
                  <a:latin typeface="Lucida Bright" panose="02040602050505020304" pitchFamily="18" charset="0"/>
                </a:rPr>
                <a:t>xx:xx</a:t>
              </a:r>
              <a:r>
                <a:rPr lang="es-ES" sz="900" b="1" dirty="0">
                  <a:latin typeface="Lucida Bright" panose="02040602050505020304" pitchFamily="18" charset="0"/>
                </a:rPr>
                <a:t> horas. </a:t>
              </a:r>
              <a:r>
                <a:rPr lang="es-ES" sz="900" b="1" dirty="0" err="1">
                  <a:latin typeface="Lucida Bright" panose="02040602050505020304" pitchFamily="18" charset="0"/>
                </a:rPr>
                <a:t>Seus</a:t>
              </a:r>
              <a:r>
                <a:rPr lang="es-ES" sz="900" b="1" dirty="0">
                  <a:latin typeface="Lucida Bright" panose="02040602050505020304" pitchFamily="18" charset="0"/>
                </a:rPr>
                <a:t> lugares </a:t>
              </a:r>
              <a:r>
                <a:rPr lang="es-ES" sz="900" b="1" dirty="0" err="1">
                  <a:latin typeface="Lucida Bright" panose="02040602050505020304" pitchFamily="18" charset="0"/>
                </a:rPr>
                <a:t>aparecem</a:t>
              </a:r>
              <a:r>
                <a:rPr lang="es-ES" sz="900" b="1" dirty="0">
                  <a:latin typeface="Lucida Bright" panose="02040602050505020304" pitchFamily="18" charset="0"/>
                </a:rPr>
                <a:t> nos </a:t>
              </a:r>
              <a:r>
                <a:rPr lang="es-ES" sz="900" b="1" dirty="0" err="1">
                  <a:latin typeface="Lucida Bright" panose="02040602050505020304" pitchFamily="18" charset="0"/>
                </a:rPr>
                <a:t>ingressos</a:t>
              </a:r>
              <a:r>
                <a:rPr lang="es-ES" sz="900" b="1" dirty="0" smtClean="0">
                  <a:latin typeface="Lucida Bright" panose="02040602050505020304" pitchFamily="18" charset="0"/>
                </a:rPr>
                <a:t>.</a:t>
              </a:r>
              <a:endParaRPr lang="es-MX" sz="900" b="1" dirty="0">
                <a:latin typeface="Lucida Bright" panose="02040602050505020304" pitchFamily="18" charset="0"/>
              </a:endParaRPr>
            </a:p>
          </p:txBody>
        </p:sp>
        <p:pic>
          <p:nvPicPr>
            <p:cNvPr id="74" name="73 Imagen" descr="D:\SAAG\Cinépolis\Tradicional\Supervisión\Guías Operativas\TV\Fotos\Listas\TV Taquilla\marcando boletos.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6369" y="1907831"/>
              <a:ext cx="1226539" cy="482398"/>
            </a:xfrm>
            <a:prstGeom prst="rect">
              <a:avLst/>
            </a:prstGeom>
            <a:noFill/>
            <a:ln>
              <a:noFill/>
            </a:ln>
          </p:spPr>
        </p:pic>
      </p:grpSp>
      <p:sp>
        <p:nvSpPr>
          <p:cNvPr id="91" name="Conector 2"/>
          <p:cNvSpPr/>
          <p:nvPr/>
        </p:nvSpPr>
        <p:spPr>
          <a:xfrm>
            <a:off x="6601675" y="4635597"/>
            <a:ext cx="457200" cy="457200"/>
          </a:xfrm>
          <a:prstGeom prst="flowChartConnector">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39" name="26 Imagen"/>
          <p:cNvPicPr/>
          <p:nvPr/>
        </p:nvPicPr>
        <p:blipFill rotWithShape="1">
          <a:blip r:embed="rId3" cstate="email">
            <a:extLst>
              <a:ext uri="{28A0092B-C50C-407E-A947-70E740481C1C}">
                <a14:useLocalDpi xmlns:a14="http://schemas.microsoft.com/office/drawing/2010/main"/>
              </a:ext>
            </a:extLst>
          </a:blip>
          <a:srcRect t="32973" b="20365"/>
          <a:stretch/>
        </p:blipFill>
        <p:spPr bwMode="auto">
          <a:xfrm>
            <a:off x="4448563" y="1606727"/>
            <a:ext cx="1733943" cy="541460"/>
          </a:xfrm>
          <a:prstGeom prst="rect">
            <a:avLst/>
          </a:prstGeom>
          <a:noFill/>
          <a:ln>
            <a:noFill/>
          </a:ln>
        </p:spPr>
      </p:pic>
      <p:sp>
        <p:nvSpPr>
          <p:cNvPr id="42" name="Rectángulo redondeado 7"/>
          <p:cNvSpPr/>
          <p:nvPr/>
        </p:nvSpPr>
        <p:spPr>
          <a:xfrm>
            <a:off x="3060935" y="4084685"/>
            <a:ext cx="2748652" cy="167592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s-MX" sz="800" dirty="0">
              <a:solidFill>
                <a:schemeClr val="tx1"/>
              </a:solidFill>
              <a:latin typeface="Lucida Bright" panose="02040602050505020304" pitchFamily="18" charset="0"/>
            </a:endParaRPr>
          </a:p>
        </p:txBody>
      </p:sp>
      <p:cxnSp>
        <p:nvCxnSpPr>
          <p:cNvPr id="46" name="122 Conector recto de flecha"/>
          <p:cNvCxnSpPr/>
          <p:nvPr/>
        </p:nvCxnSpPr>
        <p:spPr>
          <a:xfrm>
            <a:off x="4448563" y="3282052"/>
            <a:ext cx="5837" cy="803809"/>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20" name="4 CuadroTexto"/>
          <p:cNvSpPr txBox="1"/>
          <p:nvPr/>
        </p:nvSpPr>
        <p:spPr>
          <a:xfrm>
            <a:off x="3139242" y="4975779"/>
            <a:ext cx="2592288" cy="784830"/>
          </a:xfrm>
          <a:prstGeom prst="rect">
            <a:avLst/>
          </a:prstGeom>
          <a:noFill/>
          <a:ln>
            <a:noFill/>
          </a:ln>
        </p:spPr>
        <p:txBody>
          <a:bodyPr wrap="square" rtlCol="0">
            <a:spAutoFit/>
          </a:bodyPr>
          <a:lstStyle/>
          <a:p>
            <a:pPr algn="just"/>
            <a:r>
              <a:rPr lang="es-MX" sz="900" dirty="0" smtClean="0">
                <a:latin typeface="Lucida Bright" panose="02040602050505020304" pitchFamily="18" charset="0"/>
              </a:rPr>
              <a:t>Despedir-se do cliente, dizendo: </a:t>
            </a:r>
            <a:r>
              <a:rPr lang="es-MX" sz="900" b="1" dirty="0" smtClean="0">
                <a:latin typeface="Lucida Bright" panose="02040602050505020304" pitchFamily="18" charset="0"/>
              </a:rPr>
              <a:t>“Contamos com o serviço </a:t>
            </a:r>
            <a:r>
              <a:rPr lang="es-MX" sz="900" b="1" dirty="0">
                <a:latin typeface="Lucida Bright" panose="02040602050505020304" pitchFamily="18" charset="0"/>
              </a:rPr>
              <a:t>de </a:t>
            </a:r>
            <a:r>
              <a:rPr lang="es-MX" sz="900" b="1" dirty="0" smtClean="0">
                <a:latin typeface="Lucida Bright" panose="02040602050505020304" pitchFamily="18" charset="0"/>
              </a:rPr>
              <a:t>atendimento em sala (caso a sala seja VIP) “</a:t>
            </a:r>
            <a:r>
              <a:rPr lang="es-MX" sz="900" b="1" dirty="0" err="1" smtClean="0">
                <a:latin typeface="Lucida Bright" panose="02040602050505020304" pitchFamily="18" charset="0"/>
              </a:rPr>
              <a:t>Obrigada</a:t>
            </a:r>
            <a:r>
              <a:rPr lang="es-MX" sz="900" b="1" dirty="0" smtClean="0">
                <a:latin typeface="Lucida Bright" panose="02040602050505020304" pitchFamily="18" charset="0"/>
              </a:rPr>
              <a:t> e </a:t>
            </a:r>
            <a:r>
              <a:rPr lang="es-MX" sz="900" b="1" dirty="0" err="1" smtClean="0">
                <a:latin typeface="Lucida Bright" panose="02040602050505020304" pitchFamily="18" charset="0"/>
              </a:rPr>
              <a:t>Divirta</a:t>
            </a:r>
            <a:r>
              <a:rPr lang="es-MX" sz="900" b="1" dirty="0" smtClean="0">
                <a:latin typeface="Lucida Bright" panose="02040602050505020304" pitchFamily="18" charset="0"/>
              </a:rPr>
              <a:t>(m</a:t>
            </a:r>
            <a:r>
              <a:rPr lang="es-MX" sz="900" b="1" dirty="0">
                <a:latin typeface="Lucida Bright" panose="02040602050505020304" pitchFamily="18" charset="0"/>
              </a:rPr>
              <a:t>)-</a:t>
            </a:r>
            <a:r>
              <a:rPr lang="es-MX" sz="900" b="1" dirty="0" smtClean="0">
                <a:latin typeface="Lucida Bright" panose="02040602050505020304" pitchFamily="18" charset="0"/>
              </a:rPr>
              <a:t>se” </a:t>
            </a:r>
            <a:r>
              <a:rPr lang="es-MX" sz="900" dirty="0">
                <a:latin typeface="Lucida Bright" panose="02040602050505020304" pitchFamily="18" charset="0"/>
              </a:rPr>
              <a:t>fazendo contato visual com o cliente e sorrindo.</a:t>
            </a:r>
            <a:endParaRPr lang="es-MX" sz="800" dirty="0">
              <a:latin typeface="Lucida Bright" panose="02040602050505020304" pitchFamily="18" charset="0"/>
            </a:endParaRPr>
          </a:p>
        </p:txBody>
      </p:sp>
      <p:cxnSp>
        <p:nvCxnSpPr>
          <p:cNvPr id="23" name="119 Conector recto de flecha"/>
          <p:cNvCxnSpPr/>
          <p:nvPr/>
        </p:nvCxnSpPr>
        <p:spPr>
          <a:xfrm flipV="1">
            <a:off x="5809587" y="4872763"/>
            <a:ext cx="793304" cy="4010"/>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9" name="2 Título"/>
          <p:cNvSpPr>
            <a:spLocks noGrp="1"/>
          </p:cNvSpPr>
          <p:nvPr>
            <p:ph type="title"/>
          </p:nvPr>
        </p:nvSpPr>
        <p:spPr>
          <a:xfrm>
            <a:off x="2133600" y="166346"/>
            <a:ext cx="6202017" cy="721552"/>
          </a:xfrm>
        </p:spPr>
        <p:txBody>
          <a:bodyPr>
            <a:normAutofit fontScale="90000"/>
          </a:bodyPr>
          <a:lstStyle/>
          <a:p>
            <a:r>
              <a:rPr lang="es-MX" dirty="0"/>
              <a:t>Técnicas de venda VIP</a:t>
            </a:r>
            <a:br>
              <a:rPr lang="es-MX" dirty="0"/>
            </a:br>
            <a:r>
              <a:rPr lang="es-MX" sz="1400" dirty="0"/>
              <a:t>BRA-GR-TV-VIP-00</a:t>
            </a:r>
            <a:br>
              <a:rPr lang="es-MX" sz="1400" dirty="0"/>
            </a:br>
            <a:r>
              <a:rPr lang="es-MX" dirty="0"/>
              <a:t>BILHETERIA</a:t>
            </a:r>
            <a:endParaRPr lang="es-MX" sz="1300" dirty="0">
              <a:solidFill>
                <a:srgbClr val="FF0000"/>
              </a:solidFill>
            </a:endParaRPr>
          </a:p>
        </p:txBody>
      </p:sp>
      <p:pic>
        <p:nvPicPr>
          <p:cNvPr id="25" name="6 Imagen" descr="DSC01733l"/>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7757" y="4133321"/>
            <a:ext cx="1211372" cy="842458"/>
          </a:xfrm>
          <a:prstGeom prst="rect">
            <a:avLst/>
          </a:prstGeom>
          <a:noFill/>
          <a:ln>
            <a:noFill/>
          </a:ln>
        </p:spPr>
      </p:pic>
      <p:cxnSp>
        <p:nvCxnSpPr>
          <p:cNvPr id="43" name="50 Conector recto de flecha"/>
          <p:cNvCxnSpPr/>
          <p:nvPr/>
        </p:nvCxnSpPr>
        <p:spPr>
          <a:xfrm flipV="1">
            <a:off x="1642640" y="2156042"/>
            <a:ext cx="459051" cy="1172"/>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44" name="50 Conector recto de flecha"/>
          <p:cNvCxnSpPr>
            <a:stCxn id="54" idx="6"/>
          </p:cNvCxnSpPr>
          <p:nvPr/>
        </p:nvCxnSpPr>
        <p:spPr>
          <a:xfrm flipV="1">
            <a:off x="1615236" y="2790210"/>
            <a:ext cx="504748" cy="1"/>
          </a:xfrm>
          <a:prstGeom prst="straightConnector1">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27" name="138 Grupo"/>
          <p:cNvGrpSpPr/>
          <p:nvPr/>
        </p:nvGrpSpPr>
        <p:grpSpPr>
          <a:xfrm>
            <a:off x="1158036" y="2575179"/>
            <a:ext cx="457200" cy="457200"/>
            <a:chOff x="4288379" y="6218736"/>
            <a:chExt cx="457200" cy="457200"/>
          </a:xfrm>
        </p:grpSpPr>
        <p:sp>
          <p:nvSpPr>
            <p:cNvPr id="28"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29"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latin typeface="Lucida Sans" pitchFamily="34" charset="0"/>
                </a:rPr>
                <a:t>F</a:t>
              </a:r>
              <a:endParaRPr lang="es-MX" sz="1200" dirty="0" smtClean="0">
                <a:latin typeface="Lucida Sans" pitchFamily="34" charset="0"/>
              </a:endParaRPr>
            </a:p>
          </p:txBody>
        </p:sp>
      </p:grpSp>
      <p:grpSp>
        <p:nvGrpSpPr>
          <p:cNvPr id="30" name="138 Grupo"/>
          <p:cNvGrpSpPr/>
          <p:nvPr/>
        </p:nvGrpSpPr>
        <p:grpSpPr>
          <a:xfrm>
            <a:off x="1173036" y="1928614"/>
            <a:ext cx="457200" cy="457200"/>
            <a:chOff x="4288379" y="6218736"/>
            <a:chExt cx="457200" cy="457200"/>
          </a:xfrm>
        </p:grpSpPr>
        <p:sp>
          <p:nvSpPr>
            <p:cNvPr id="31"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32"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latin typeface="Lucida Sans" pitchFamily="34" charset="0"/>
                </a:rPr>
                <a:t>D</a:t>
              </a:r>
              <a:endParaRPr lang="es-MX" sz="1200" dirty="0" smtClean="0">
                <a:latin typeface="Lucida Sans" pitchFamily="34" charset="0"/>
              </a:endParaRPr>
            </a:p>
          </p:txBody>
        </p:sp>
      </p:grpSp>
      <p:grpSp>
        <p:nvGrpSpPr>
          <p:cNvPr id="33" name="138 Grupo"/>
          <p:cNvGrpSpPr/>
          <p:nvPr/>
        </p:nvGrpSpPr>
        <p:grpSpPr>
          <a:xfrm>
            <a:off x="1167641" y="1251711"/>
            <a:ext cx="457200" cy="457200"/>
            <a:chOff x="4288379" y="6218736"/>
            <a:chExt cx="457200" cy="457200"/>
          </a:xfrm>
        </p:grpSpPr>
        <p:sp>
          <p:nvSpPr>
            <p:cNvPr id="34"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35"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latin typeface="Lucida Sans" pitchFamily="34" charset="0"/>
                </a:rPr>
                <a:t>B</a:t>
              </a:r>
              <a:endParaRPr lang="es-MX" sz="1200" dirty="0" smtClean="0">
                <a:latin typeface="Lucida Sans" pitchFamily="34" charset="0"/>
              </a:endParaRPr>
            </a:p>
          </p:txBody>
        </p:sp>
      </p:grpSp>
      <p:sp>
        <p:nvSpPr>
          <p:cNvPr id="36" name="CaixaDeTexto 53"/>
          <p:cNvSpPr txBox="1"/>
          <p:nvPr/>
        </p:nvSpPr>
        <p:spPr>
          <a:xfrm>
            <a:off x="7568035" y="528552"/>
            <a:ext cx="1180131"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a:t>
            </a:r>
            <a:r>
              <a:rPr lang="pt-BR" sz="1300" b="1" dirty="0" smtClean="0"/>
              <a:t>1.3</a:t>
            </a:r>
            <a:endParaRPr lang="pt-BR" sz="1300" b="1" dirty="0"/>
          </a:p>
          <a:p>
            <a:r>
              <a:rPr lang="en-US" sz="1300" b="1" dirty="0" smtClean="0"/>
              <a:t>Agosto/2015</a:t>
            </a:r>
            <a:endParaRPr lang="pt-BR" sz="1300" b="1" dirty="0"/>
          </a:p>
        </p:txBody>
      </p:sp>
    </p:spTree>
    <p:extLst>
      <p:ext uri="{BB962C8B-B14F-4D97-AF65-F5344CB8AC3E}">
        <p14:creationId xmlns:p14="http://schemas.microsoft.com/office/powerpoint/2010/main" val="3957031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MX" dirty="0" smtClean="0"/>
              <a:t>Técnicas de venda VIP</a:t>
            </a:r>
            <a:br>
              <a:rPr lang="es-MX" dirty="0" smtClean="0"/>
            </a:br>
            <a:r>
              <a:rPr lang="es-MX" sz="1200" dirty="0"/>
              <a:t>BRA-GR-TV-VIP-00</a:t>
            </a:r>
            <a:br>
              <a:rPr lang="es-MX" sz="1200" dirty="0"/>
            </a:br>
            <a:r>
              <a:rPr lang="es-MX" sz="1200" dirty="0" smtClean="0"/>
              <a:t>PONTO DE VENDA (</a:t>
            </a:r>
            <a:r>
              <a:rPr lang="es-MX" sz="1300" dirty="0" smtClean="0"/>
              <a:t>BOMBONIERE)</a:t>
            </a:r>
            <a:endParaRPr lang="es-MX" sz="1300" dirty="0"/>
          </a:p>
        </p:txBody>
      </p:sp>
      <p:sp>
        <p:nvSpPr>
          <p:cNvPr id="114" name="11 Rectángulo redondeado"/>
          <p:cNvSpPr/>
          <p:nvPr/>
        </p:nvSpPr>
        <p:spPr>
          <a:xfrm>
            <a:off x="4479333" y="1027252"/>
            <a:ext cx="1510963" cy="1573652"/>
          </a:xfrm>
          <a:prstGeom prst="roundRect">
            <a:avLst/>
          </a:prstGeom>
          <a:solidFill>
            <a:schemeClr val="bg1">
              <a:lumMod val="75000"/>
              <a:lumOff val="25000"/>
            </a:schemeClr>
          </a:solid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Lucida Bright" panose="02040602050505020304" pitchFamily="18" charset="0"/>
            </a:endParaRPr>
          </a:p>
        </p:txBody>
      </p:sp>
      <p:sp>
        <p:nvSpPr>
          <p:cNvPr id="115" name="56 CuadroTexto"/>
          <p:cNvSpPr txBox="1"/>
          <p:nvPr/>
        </p:nvSpPr>
        <p:spPr>
          <a:xfrm>
            <a:off x="4483759" y="1734215"/>
            <a:ext cx="1518594" cy="861774"/>
          </a:xfrm>
          <a:prstGeom prst="rect">
            <a:avLst/>
          </a:prstGeom>
          <a:noFill/>
        </p:spPr>
        <p:txBody>
          <a:bodyPr wrap="square" rtlCol="0">
            <a:spAutoFit/>
          </a:bodyPr>
          <a:lstStyle/>
          <a:p>
            <a:pPr algn="just"/>
            <a:r>
              <a:rPr lang="es-ES" sz="900" dirty="0">
                <a:latin typeface="Lucida Bright" panose="02040602050505020304" pitchFamily="18" charset="0"/>
              </a:rPr>
              <a:t>Informar </a:t>
            </a:r>
            <a:r>
              <a:rPr lang="es-ES" sz="900" dirty="0" smtClean="0">
                <a:latin typeface="Lucida Bright" panose="02040602050505020304" pitchFamily="18" charset="0"/>
              </a:rPr>
              <a:t>ao cliente as promoções vigentes</a:t>
            </a:r>
          </a:p>
          <a:p>
            <a:pPr algn="just"/>
            <a:r>
              <a:rPr lang="es-MX" sz="800" dirty="0" smtClean="0">
                <a:latin typeface="Lucida Bright" panose="02040602050505020304" pitchFamily="18" charset="0"/>
              </a:rPr>
              <a:t>Nota: As promoções e o diálogo de produtos serão definidos pela área de Comercialização.</a:t>
            </a:r>
          </a:p>
        </p:txBody>
      </p:sp>
      <p:sp>
        <p:nvSpPr>
          <p:cNvPr id="117" name="116 Rectángulo redondeado"/>
          <p:cNvSpPr/>
          <p:nvPr/>
        </p:nvSpPr>
        <p:spPr>
          <a:xfrm>
            <a:off x="755576" y="908720"/>
            <a:ext cx="1594351" cy="187198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Lucida Bright" panose="02040602050505020304" pitchFamily="18" charset="0"/>
            </a:endParaRPr>
          </a:p>
        </p:txBody>
      </p:sp>
      <p:cxnSp>
        <p:nvCxnSpPr>
          <p:cNvPr id="119" name="118 Conector recto de flecha"/>
          <p:cNvCxnSpPr>
            <a:stCxn id="121" idx="3"/>
            <a:endCxn id="114" idx="1"/>
          </p:cNvCxnSpPr>
          <p:nvPr/>
        </p:nvCxnSpPr>
        <p:spPr>
          <a:xfrm>
            <a:off x="3645680" y="1814078"/>
            <a:ext cx="833653" cy="0"/>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20" name="119 Conector angular"/>
          <p:cNvCxnSpPr>
            <a:stCxn id="121" idx="2"/>
          </p:cNvCxnSpPr>
          <p:nvPr/>
        </p:nvCxnSpPr>
        <p:spPr>
          <a:xfrm rot="5400000" flipH="1" flipV="1">
            <a:off x="4655180" y="380913"/>
            <a:ext cx="283856" cy="3150181"/>
          </a:xfrm>
          <a:prstGeom prst="bentConnector4">
            <a:avLst>
              <a:gd name="adj1" fmla="val -241602"/>
              <a:gd name="adj2" fmla="val 100264"/>
            </a:avLst>
          </a:prstGeom>
          <a:ln w="285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
        <p:nvSpPr>
          <p:cNvPr id="121" name="Decisión 30"/>
          <p:cNvSpPr/>
          <p:nvPr/>
        </p:nvSpPr>
        <p:spPr>
          <a:xfrm>
            <a:off x="2798355" y="1530224"/>
            <a:ext cx="847325" cy="567708"/>
          </a:xfrm>
          <a:prstGeom prst="flowChartDecis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ysClr val="windowText" lastClr="000000"/>
                </a:solidFill>
              </a:rPr>
              <a:t>X</a:t>
            </a:r>
            <a:endParaRPr lang="es-MX" b="1" dirty="0">
              <a:solidFill>
                <a:sysClr val="windowText" lastClr="000000"/>
              </a:solidFill>
            </a:endParaRPr>
          </a:p>
        </p:txBody>
      </p:sp>
      <p:sp>
        <p:nvSpPr>
          <p:cNvPr id="123" name="CuadroTexto 41"/>
          <p:cNvSpPr txBox="1"/>
          <p:nvPr/>
        </p:nvSpPr>
        <p:spPr>
          <a:xfrm>
            <a:off x="2208436" y="1912834"/>
            <a:ext cx="993575" cy="507831"/>
          </a:xfrm>
          <a:prstGeom prst="rect">
            <a:avLst/>
          </a:prstGeom>
          <a:noFill/>
          <a:ln>
            <a:noFill/>
          </a:ln>
        </p:spPr>
        <p:txBody>
          <a:bodyPr wrap="square" rtlCol="0">
            <a:spAutoFit/>
          </a:bodyPr>
          <a:lstStyle/>
          <a:p>
            <a:pPr algn="ctr"/>
            <a:r>
              <a:rPr lang="es-MX" sz="900" dirty="0" smtClean="0">
                <a:latin typeface="Lucida Bright" panose="02040602050505020304" pitchFamily="18" charset="0"/>
              </a:rPr>
              <a:t>Venda sem promo-</a:t>
            </a:r>
          </a:p>
          <a:p>
            <a:pPr algn="ctr"/>
            <a:r>
              <a:rPr lang="es-MX" sz="900" dirty="0" smtClean="0">
                <a:latin typeface="Lucida Bright" panose="02040602050505020304" pitchFamily="18" charset="0"/>
              </a:rPr>
              <a:t>ção(ões)</a:t>
            </a:r>
          </a:p>
        </p:txBody>
      </p:sp>
      <p:sp>
        <p:nvSpPr>
          <p:cNvPr id="124" name="Conector 29"/>
          <p:cNvSpPr/>
          <p:nvPr/>
        </p:nvSpPr>
        <p:spPr>
          <a:xfrm>
            <a:off x="154360" y="1585478"/>
            <a:ext cx="457200" cy="457200"/>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62" name="161 Conector recto de flecha"/>
          <p:cNvCxnSpPr>
            <a:endCxn id="167" idx="1"/>
          </p:cNvCxnSpPr>
          <p:nvPr/>
        </p:nvCxnSpPr>
        <p:spPr>
          <a:xfrm>
            <a:off x="6039003" y="1814079"/>
            <a:ext cx="802262" cy="7949"/>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63" name="CuadroTexto 41"/>
          <p:cNvSpPr txBox="1"/>
          <p:nvPr/>
        </p:nvSpPr>
        <p:spPr>
          <a:xfrm>
            <a:off x="3491491" y="1403261"/>
            <a:ext cx="1080509" cy="369332"/>
          </a:xfrm>
          <a:prstGeom prst="rect">
            <a:avLst/>
          </a:prstGeom>
          <a:noFill/>
          <a:ln>
            <a:noFill/>
          </a:ln>
        </p:spPr>
        <p:txBody>
          <a:bodyPr wrap="square" rtlCol="0">
            <a:spAutoFit/>
          </a:bodyPr>
          <a:lstStyle/>
          <a:p>
            <a:pPr algn="ctr"/>
            <a:r>
              <a:rPr lang="es-MX" sz="900" dirty="0" smtClean="0">
                <a:latin typeface="Lucida Bright" panose="02040602050505020304" pitchFamily="18" charset="0"/>
              </a:rPr>
              <a:t>Venda com promoção(ões)</a:t>
            </a:r>
          </a:p>
        </p:txBody>
      </p:sp>
      <p:sp>
        <p:nvSpPr>
          <p:cNvPr id="167" name="166 Rectángulo redondeado"/>
          <p:cNvSpPr/>
          <p:nvPr/>
        </p:nvSpPr>
        <p:spPr>
          <a:xfrm>
            <a:off x="6841265" y="1124521"/>
            <a:ext cx="1799335" cy="1395014"/>
          </a:xfrm>
          <a:prstGeom prst="roundRect">
            <a:avLst/>
          </a:prstGeom>
          <a:solidFill>
            <a:schemeClr val="bg1">
              <a:lumMod val="75000"/>
              <a:lumOff val="25000"/>
            </a:schemeClr>
          </a:solid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Lucida Bright" panose="02040602050505020304" pitchFamily="18" charset="0"/>
            </a:endParaRPr>
          </a:p>
        </p:txBody>
      </p:sp>
      <p:sp>
        <p:nvSpPr>
          <p:cNvPr id="165" name="164 CuadroTexto"/>
          <p:cNvSpPr txBox="1"/>
          <p:nvPr/>
        </p:nvSpPr>
        <p:spPr>
          <a:xfrm>
            <a:off x="6948264" y="1988617"/>
            <a:ext cx="1800200" cy="507831"/>
          </a:xfrm>
          <a:prstGeom prst="rect">
            <a:avLst/>
          </a:prstGeom>
          <a:noFill/>
        </p:spPr>
        <p:txBody>
          <a:bodyPr wrap="square" rtlCol="0">
            <a:spAutoFit/>
          </a:bodyPr>
          <a:lstStyle/>
          <a:p>
            <a:pPr algn="just"/>
            <a:r>
              <a:rPr lang="es-MX" sz="900" dirty="0">
                <a:latin typeface="Lucida Bright" panose="02040602050505020304" pitchFamily="18" charset="0"/>
              </a:rPr>
              <a:t>Dizer</a:t>
            </a:r>
            <a:r>
              <a:rPr lang="pt-BR" sz="900" dirty="0">
                <a:latin typeface="Lucida Bright" panose="02040602050505020304" pitchFamily="18" charset="0"/>
              </a:rPr>
              <a:t>: </a:t>
            </a:r>
            <a:r>
              <a:rPr lang="pt-BR" sz="900" b="1" dirty="0">
                <a:latin typeface="Lucida Bright" panose="02040602050505020304" pitchFamily="18" charset="0"/>
              </a:rPr>
              <a:t>CPF na nota Sr(a)</a:t>
            </a:r>
            <a:r>
              <a:rPr lang="en-US" sz="900" b="1" dirty="0">
                <a:latin typeface="Lucida Bright" panose="02040602050505020304" pitchFamily="18" charset="0"/>
              </a:rPr>
              <a:t>?</a:t>
            </a:r>
          </a:p>
          <a:p>
            <a:pPr algn="just"/>
            <a:r>
              <a:rPr lang="en-US" sz="900" b="1" dirty="0">
                <a:latin typeface="Lucida Bright" panose="02040602050505020304" pitchFamily="18" charset="0"/>
              </a:rPr>
              <a:t>(válido apenas para o </a:t>
            </a:r>
          </a:p>
          <a:p>
            <a:pPr algn="just"/>
            <a:r>
              <a:rPr lang="en-US" sz="900" b="1" dirty="0">
                <a:latin typeface="Lucida Bright" panose="02040602050505020304" pitchFamily="18" charset="0"/>
              </a:rPr>
              <a:t>estado de SP) </a:t>
            </a:r>
            <a:r>
              <a:rPr lang="en-US" sz="900" b="1" dirty="0" smtClean="0">
                <a:latin typeface="Lucida Bright" panose="02040602050505020304" pitchFamily="18" charset="0"/>
              </a:rPr>
              <a:t>.</a:t>
            </a:r>
            <a:endParaRPr lang="es-MX" sz="900" b="1" dirty="0">
              <a:latin typeface="Lucida Bright" panose="02040602050505020304" pitchFamily="18" charset="0"/>
            </a:endParaRPr>
          </a:p>
        </p:txBody>
      </p:sp>
      <p:sp>
        <p:nvSpPr>
          <p:cNvPr id="181" name="122 Rectángulo redondeado"/>
          <p:cNvSpPr/>
          <p:nvPr/>
        </p:nvSpPr>
        <p:spPr>
          <a:xfrm>
            <a:off x="4229296" y="3284984"/>
            <a:ext cx="1681388" cy="1395014"/>
          </a:xfrm>
          <a:prstGeom prst="roundRect">
            <a:avLst/>
          </a:prstGeom>
          <a:solidFill>
            <a:schemeClr val="bg1">
              <a:lumMod val="75000"/>
              <a:lumOff val="25000"/>
            </a:schemeClr>
          </a:solid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Lucida Bright" panose="02040602050505020304" pitchFamily="18" charset="0"/>
            </a:endParaRPr>
          </a:p>
        </p:txBody>
      </p:sp>
      <p:sp>
        <p:nvSpPr>
          <p:cNvPr id="182" name="124 CuadroTexto"/>
          <p:cNvSpPr txBox="1"/>
          <p:nvPr/>
        </p:nvSpPr>
        <p:spPr>
          <a:xfrm>
            <a:off x="4211960" y="4105376"/>
            <a:ext cx="1673520" cy="507831"/>
          </a:xfrm>
          <a:prstGeom prst="rect">
            <a:avLst/>
          </a:prstGeom>
          <a:noFill/>
        </p:spPr>
        <p:txBody>
          <a:bodyPr wrap="square" rtlCol="0">
            <a:spAutoFit/>
          </a:bodyPr>
          <a:lstStyle/>
          <a:p>
            <a:pPr algn="just"/>
            <a:r>
              <a:rPr lang="es-MX" sz="900" dirty="0" smtClean="0">
                <a:latin typeface="Lucida Bright" panose="02040602050505020304" pitchFamily="18" charset="0"/>
              </a:rPr>
              <a:t>Maximizar o pedido como indicado no </a:t>
            </a:r>
            <a:r>
              <a:rPr lang="es-MX" sz="900" u="sng" dirty="0" smtClean="0">
                <a:latin typeface="Lucida Bright" panose="02040602050505020304" pitchFamily="18" charset="0"/>
                <a:hlinkClick r:id="rId3" action="ppaction://hlinksldjump"/>
              </a:rPr>
              <a:t>Apoio de maximização VIP</a:t>
            </a:r>
            <a:r>
              <a:rPr lang="es-MX" sz="900" dirty="0" smtClean="0">
                <a:latin typeface="Lucida Bright" panose="02040602050505020304" pitchFamily="18" charset="0"/>
              </a:rPr>
              <a:t>.</a:t>
            </a:r>
            <a:endParaRPr lang="es-MX" sz="900" dirty="0">
              <a:latin typeface="Lucida Bright" panose="02040602050505020304" pitchFamily="18" charset="0"/>
            </a:endParaRPr>
          </a:p>
        </p:txBody>
      </p:sp>
      <p:sp>
        <p:nvSpPr>
          <p:cNvPr id="184" name="183 Rectángulo redondeado"/>
          <p:cNvSpPr/>
          <p:nvPr/>
        </p:nvSpPr>
        <p:spPr>
          <a:xfrm>
            <a:off x="1907704" y="3284984"/>
            <a:ext cx="1374872" cy="1381878"/>
          </a:xfrm>
          <a:prstGeom prst="roundRect">
            <a:avLst/>
          </a:prstGeom>
          <a:no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Lucida Bright" panose="02040602050505020304" pitchFamily="18" charset="0"/>
            </a:endParaRPr>
          </a:p>
        </p:txBody>
      </p:sp>
      <p:sp>
        <p:nvSpPr>
          <p:cNvPr id="185" name="184 CuadroTexto"/>
          <p:cNvSpPr txBox="1"/>
          <p:nvPr/>
        </p:nvSpPr>
        <p:spPr>
          <a:xfrm>
            <a:off x="1907704" y="4046148"/>
            <a:ext cx="1374519" cy="461665"/>
          </a:xfrm>
          <a:prstGeom prst="rect">
            <a:avLst/>
          </a:prstGeom>
          <a:noFill/>
        </p:spPr>
        <p:txBody>
          <a:bodyPr wrap="square" rtlCol="0">
            <a:spAutoFit/>
          </a:bodyPr>
          <a:lstStyle/>
          <a:p>
            <a:pPr algn="just"/>
            <a:r>
              <a:rPr lang="en-US" sz="800" dirty="0">
                <a:latin typeface="Lucida Bright" panose="02040602050505020304" pitchFamily="18" charset="0"/>
              </a:rPr>
              <a:t>R</a:t>
            </a:r>
            <a:r>
              <a:rPr lang="es-MX" sz="800" dirty="0">
                <a:latin typeface="Lucida Bright" panose="02040602050505020304" pitchFamily="18" charset="0"/>
              </a:rPr>
              <a:t>egistrar o pedido no sistema </a:t>
            </a:r>
            <a:r>
              <a:rPr lang="es-MX" sz="800" dirty="0" err="1" smtClean="0">
                <a:latin typeface="Lucida Bright" panose="02040602050505020304" pitchFamily="18" charset="0"/>
              </a:rPr>
              <a:t>enquanto</a:t>
            </a:r>
            <a:r>
              <a:rPr lang="es-MX" sz="800" dirty="0" smtClean="0">
                <a:latin typeface="Lucida Bright" panose="02040602050505020304" pitchFamily="18" charset="0"/>
              </a:rPr>
              <a:t> </a:t>
            </a:r>
            <a:r>
              <a:rPr lang="es-MX" sz="800" dirty="0">
                <a:latin typeface="Lucida Bright" panose="02040602050505020304" pitchFamily="18" charset="0"/>
              </a:rPr>
              <a:t>realiza a maximiza</a:t>
            </a:r>
            <a:r>
              <a:rPr lang="pt-BR" sz="800" dirty="0">
                <a:latin typeface="Lucida Bright" panose="02040602050505020304" pitchFamily="18" charset="0"/>
              </a:rPr>
              <a:t>ção.</a:t>
            </a:r>
            <a:endParaRPr lang="es-MX" sz="800" dirty="0">
              <a:latin typeface="Lucida Bright" panose="02040602050505020304" pitchFamily="18" charset="0"/>
            </a:endParaRPr>
          </a:p>
        </p:txBody>
      </p:sp>
      <p:cxnSp>
        <p:nvCxnSpPr>
          <p:cNvPr id="191" name="190 Conector recto de flecha"/>
          <p:cNvCxnSpPr/>
          <p:nvPr/>
        </p:nvCxnSpPr>
        <p:spPr>
          <a:xfrm flipH="1">
            <a:off x="5865077" y="3951380"/>
            <a:ext cx="976188" cy="0"/>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09" name="208 Conector recto de flecha"/>
          <p:cNvCxnSpPr>
            <a:endCxn id="184" idx="3"/>
          </p:cNvCxnSpPr>
          <p:nvPr/>
        </p:nvCxnSpPr>
        <p:spPr>
          <a:xfrm flipH="1">
            <a:off x="3282576" y="3964456"/>
            <a:ext cx="946721" cy="11467"/>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pic>
        <p:nvPicPr>
          <p:cNvPr id="82" name="Picture 2"/>
          <p:cNvPicPr>
            <a:picLocks noChangeAspect="1" noChangeArrowheads="1"/>
          </p:cNvPicPr>
          <p:nvPr/>
        </p:nvPicPr>
        <p:blipFill>
          <a:blip r:embed="rId4" cstate="email"/>
          <a:srcRect/>
          <a:stretch>
            <a:fillRect/>
          </a:stretch>
        </p:blipFill>
        <p:spPr bwMode="auto">
          <a:xfrm>
            <a:off x="1467621" y="1531637"/>
            <a:ext cx="584099" cy="384972"/>
          </a:xfrm>
          <a:prstGeom prst="rect">
            <a:avLst/>
          </a:prstGeom>
          <a:noFill/>
          <a:ln w="9525">
            <a:noFill/>
            <a:miter lim="800000"/>
            <a:headEnd/>
            <a:tailEnd/>
          </a:ln>
        </p:spPr>
      </p:pic>
      <p:pic>
        <p:nvPicPr>
          <p:cNvPr id="83" name="Picture 3"/>
          <p:cNvPicPr>
            <a:picLocks noChangeAspect="1" noChangeArrowheads="1"/>
          </p:cNvPicPr>
          <p:nvPr/>
        </p:nvPicPr>
        <p:blipFill>
          <a:blip r:embed="rId5" cstate="email"/>
          <a:srcRect/>
          <a:stretch>
            <a:fillRect/>
          </a:stretch>
        </p:blipFill>
        <p:spPr bwMode="auto">
          <a:xfrm>
            <a:off x="4838557" y="1124521"/>
            <a:ext cx="813563" cy="614130"/>
          </a:xfrm>
          <a:prstGeom prst="rect">
            <a:avLst/>
          </a:prstGeom>
          <a:noFill/>
          <a:ln w="9525">
            <a:noFill/>
            <a:miter lim="800000"/>
            <a:headEnd/>
            <a:tailEnd/>
          </a:ln>
        </p:spPr>
      </p:pic>
      <p:pic>
        <p:nvPicPr>
          <p:cNvPr id="85" name="Picture 2"/>
          <p:cNvPicPr>
            <a:picLocks noChangeAspect="1" noChangeArrowheads="1"/>
          </p:cNvPicPr>
          <p:nvPr/>
        </p:nvPicPr>
        <p:blipFill>
          <a:blip r:embed="rId6" cstate="email"/>
          <a:srcRect/>
          <a:stretch>
            <a:fillRect/>
          </a:stretch>
        </p:blipFill>
        <p:spPr bwMode="auto">
          <a:xfrm>
            <a:off x="7300147" y="1288850"/>
            <a:ext cx="944261" cy="627759"/>
          </a:xfrm>
          <a:prstGeom prst="rect">
            <a:avLst/>
          </a:prstGeom>
          <a:noFill/>
          <a:ln w="9525">
            <a:noFill/>
            <a:miter lim="800000"/>
            <a:headEnd/>
            <a:tailEnd/>
          </a:ln>
        </p:spPr>
      </p:pic>
      <p:pic>
        <p:nvPicPr>
          <p:cNvPr id="86" name="Picture 4"/>
          <p:cNvPicPr>
            <a:picLocks noChangeAspect="1" noChangeArrowheads="1"/>
          </p:cNvPicPr>
          <p:nvPr/>
        </p:nvPicPr>
        <p:blipFill>
          <a:blip r:embed="rId7" cstate="email"/>
          <a:srcRect/>
          <a:stretch>
            <a:fillRect/>
          </a:stretch>
        </p:blipFill>
        <p:spPr bwMode="auto">
          <a:xfrm>
            <a:off x="4585232" y="3366948"/>
            <a:ext cx="926976" cy="721085"/>
          </a:xfrm>
          <a:prstGeom prst="rect">
            <a:avLst/>
          </a:prstGeom>
          <a:noFill/>
          <a:ln w="9525">
            <a:noFill/>
            <a:miter lim="800000"/>
            <a:headEnd/>
            <a:tailEnd/>
          </a:ln>
        </p:spPr>
      </p:pic>
      <p:sp>
        <p:nvSpPr>
          <p:cNvPr id="92" name="54 CuadroTexto"/>
          <p:cNvSpPr txBox="1"/>
          <p:nvPr/>
        </p:nvSpPr>
        <p:spPr>
          <a:xfrm>
            <a:off x="755576" y="992699"/>
            <a:ext cx="2173992" cy="707886"/>
          </a:xfrm>
          <a:prstGeom prst="rect">
            <a:avLst/>
          </a:prstGeom>
          <a:noFill/>
        </p:spPr>
        <p:txBody>
          <a:bodyPr wrap="square" rtlCol="0">
            <a:spAutoFit/>
          </a:bodyPr>
          <a:lstStyle/>
          <a:p>
            <a:pPr algn="just"/>
            <a:r>
              <a:rPr lang="es-ES" sz="800" dirty="0">
                <a:latin typeface="Lucida Bright" panose="02040602050505020304" pitchFamily="18" charset="0"/>
              </a:rPr>
              <a:t>Dizer: </a:t>
            </a:r>
            <a:r>
              <a:rPr lang="es-ES" sz="800" b="1" dirty="0">
                <a:latin typeface="Lucida Bright" panose="02040602050505020304" pitchFamily="18" charset="0"/>
              </a:rPr>
              <a:t>“Bom dia, tarde </a:t>
            </a:r>
            <a:r>
              <a:rPr lang="es-ES" sz="800" b="1" dirty="0" smtClean="0">
                <a:latin typeface="Lucida Bright" panose="02040602050505020304" pitchFamily="18" charset="0"/>
              </a:rPr>
              <a:t>ou </a:t>
            </a:r>
          </a:p>
          <a:p>
            <a:pPr algn="just"/>
            <a:r>
              <a:rPr lang="es-ES" sz="800" b="1" dirty="0" smtClean="0">
                <a:latin typeface="Lucida Bright" panose="02040602050505020304" pitchFamily="18" charset="0"/>
              </a:rPr>
              <a:t>noite</a:t>
            </a:r>
            <a:r>
              <a:rPr lang="es-ES" sz="800" b="1" dirty="0">
                <a:latin typeface="Lucida Bright" panose="02040602050505020304" pitchFamily="18" charset="0"/>
              </a:rPr>
              <a:t>. Bem vindo(a) a </a:t>
            </a:r>
            <a:endParaRPr lang="es-ES" sz="800" b="1" dirty="0" smtClean="0">
              <a:latin typeface="Lucida Bright" panose="02040602050505020304" pitchFamily="18" charset="0"/>
            </a:endParaRPr>
          </a:p>
          <a:p>
            <a:pPr algn="just"/>
            <a:r>
              <a:rPr lang="es-ES" sz="800" b="1" dirty="0" smtClean="0">
                <a:latin typeface="Lucida Bright" panose="02040602050505020304" pitchFamily="18" charset="0"/>
              </a:rPr>
              <a:t>Cinépolis</a:t>
            </a:r>
            <a:r>
              <a:rPr lang="es-ES" sz="800" b="1" dirty="0">
                <a:latin typeface="Lucida Bright" panose="02040602050505020304" pitchFamily="18" charset="0"/>
              </a:rPr>
              <a:t>”, </a:t>
            </a:r>
            <a:r>
              <a:rPr lang="es-ES" sz="800" dirty="0">
                <a:latin typeface="Lucida Bright" panose="02040602050505020304" pitchFamily="18" charset="0"/>
              </a:rPr>
              <a:t>fazendo </a:t>
            </a:r>
            <a:r>
              <a:rPr lang="es-ES" sz="800" dirty="0" smtClean="0">
                <a:latin typeface="Lucida Bright" panose="02040602050505020304" pitchFamily="18" charset="0"/>
              </a:rPr>
              <a:t>contato </a:t>
            </a:r>
          </a:p>
          <a:p>
            <a:pPr algn="just"/>
            <a:r>
              <a:rPr lang="es-ES" sz="800" dirty="0" smtClean="0">
                <a:latin typeface="Lucida Bright" panose="02040602050505020304" pitchFamily="18" charset="0"/>
              </a:rPr>
              <a:t>visual </a:t>
            </a:r>
            <a:r>
              <a:rPr lang="es-ES" sz="800" dirty="0">
                <a:latin typeface="Lucida Bright" panose="02040602050505020304" pitchFamily="18" charset="0"/>
              </a:rPr>
              <a:t>com o </a:t>
            </a:r>
            <a:r>
              <a:rPr lang="es-ES" sz="800" dirty="0" smtClean="0">
                <a:latin typeface="Lucida Bright" panose="02040602050505020304" pitchFamily="18" charset="0"/>
              </a:rPr>
              <a:t>cliente </a:t>
            </a:r>
            <a:r>
              <a:rPr lang="es-ES" sz="800" dirty="0">
                <a:latin typeface="Lucida Bright" panose="02040602050505020304" pitchFamily="18" charset="0"/>
              </a:rPr>
              <a:t>e </a:t>
            </a:r>
            <a:endParaRPr lang="es-ES" sz="800" dirty="0" smtClean="0">
              <a:latin typeface="Lucida Bright" panose="02040602050505020304" pitchFamily="18" charset="0"/>
            </a:endParaRPr>
          </a:p>
          <a:p>
            <a:pPr algn="just"/>
            <a:r>
              <a:rPr lang="es-ES" sz="800" dirty="0" smtClean="0">
                <a:latin typeface="Lucida Bright" panose="02040602050505020304" pitchFamily="18" charset="0"/>
              </a:rPr>
              <a:t>sorrindo</a:t>
            </a:r>
            <a:r>
              <a:rPr lang="es-ES" sz="800" dirty="0">
                <a:latin typeface="Lucida Bright" panose="02040602050505020304" pitchFamily="18" charset="0"/>
              </a:rPr>
              <a:t>.</a:t>
            </a:r>
          </a:p>
        </p:txBody>
      </p:sp>
      <p:cxnSp>
        <p:nvCxnSpPr>
          <p:cNvPr id="93" name="119 Conector recto de flecha"/>
          <p:cNvCxnSpPr>
            <a:endCxn id="117" idx="1"/>
          </p:cNvCxnSpPr>
          <p:nvPr/>
        </p:nvCxnSpPr>
        <p:spPr>
          <a:xfrm>
            <a:off x="607588" y="1844601"/>
            <a:ext cx="147988" cy="112"/>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94" name="54 CuadroTexto"/>
          <p:cNvSpPr txBox="1"/>
          <p:nvPr/>
        </p:nvSpPr>
        <p:spPr>
          <a:xfrm>
            <a:off x="755576" y="1949708"/>
            <a:ext cx="2173992" cy="830997"/>
          </a:xfrm>
          <a:prstGeom prst="rect">
            <a:avLst/>
          </a:prstGeom>
          <a:noFill/>
        </p:spPr>
        <p:txBody>
          <a:bodyPr wrap="square" rtlCol="0">
            <a:spAutoFit/>
          </a:bodyPr>
          <a:lstStyle/>
          <a:p>
            <a:pPr algn="just"/>
            <a:r>
              <a:rPr lang="es-MX" sz="800" dirty="0">
                <a:latin typeface="Lucida Bright" panose="02040602050505020304" pitchFamily="18" charset="0"/>
              </a:rPr>
              <a:t>Nota: Caso não haja sistema </a:t>
            </a:r>
            <a:endParaRPr lang="es-MX" sz="800" dirty="0" smtClean="0">
              <a:latin typeface="Lucida Bright" panose="02040602050505020304" pitchFamily="18" charset="0"/>
            </a:endParaRPr>
          </a:p>
          <a:p>
            <a:pPr algn="just"/>
            <a:r>
              <a:rPr lang="es-MX" sz="800" dirty="0" smtClean="0">
                <a:latin typeface="Lucida Bright" panose="02040602050505020304" pitchFamily="18" charset="0"/>
              </a:rPr>
              <a:t>para </a:t>
            </a:r>
            <a:r>
              <a:rPr lang="es-MX" sz="800" dirty="0">
                <a:latin typeface="Lucida Bright" panose="02040602050505020304" pitchFamily="18" charset="0"/>
              </a:rPr>
              <a:t>cobrar com cartão de </a:t>
            </a:r>
            <a:endParaRPr lang="es-MX" sz="800" dirty="0" smtClean="0">
              <a:latin typeface="Lucida Bright" panose="02040602050505020304" pitchFamily="18" charset="0"/>
            </a:endParaRPr>
          </a:p>
          <a:p>
            <a:pPr algn="just"/>
            <a:r>
              <a:rPr lang="es-MX" sz="800" dirty="0" smtClean="0">
                <a:latin typeface="Lucida Bright" panose="02040602050505020304" pitchFamily="18" charset="0"/>
              </a:rPr>
              <a:t>crédito </a:t>
            </a:r>
            <a:r>
              <a:rPr lang="es-MX" sz="800" dirty="0">
                <a:latin typeface="Lucida Bright" panose="02040602050505020304" pitchFamily="18" charset="0"/>
              </a:rPr>
              <a:t>ou débito, dizer: </a:t>
            </a:r>
            <a:r>
              <a:rPr lang="es-MX" sz="800" b="1" dirty="0">
                <a:latin typeface="Lucida Bright" panose="02040602050505020304" pitchFamily="18" charset="0"/>
              </a:rPr>
              <a:t>“No </a:t>
            </a:r>
            <a:endParaRPr lang="es-MX" sz="800" b="1" dirty="0" smtClean="0">
              <a:latin typeface="Lucida Bright" panose="02040602050505020304" pitchFamily="18" charset="0"/>
            </a:endParaRPr>
          </a:p>
          <a:p>
            <a:pPr algn="just"/>
            <a:r>
              <a:rPr lang="es-MX" sz="800" b="1" dirty="0" smtClean="0">
                <a:latin typeface="Lucida Bright" panose="02040602050505020304" pitchFamily="18" charset="0"/>
              </a:rPr>
              <a:t>momento </a:t>
            </a:r>
            <a:r>
              <a:rPr lang="es-MX" sz="800" b="1" dirty="0">
                <a:latin typeface="Lucida Bright" panose="02040602050505020304" pitchFamily="18" charset="0"/>
              </a:rPr>
              <a:t>Sr(a), só estamos </a:t>
            </a:r>
            <a:endParaRPr lang="es-MX" sz="800" b="1" dirty="0" smtClean="0">
              <a:latin typeface="Lucida Bright" panose="02040602050505020304" pitchFamily="18" charset="0"/>
            </a:endParaRPr>
          </a:p>
          <a:p>
            <a:pPr algn="just"/>
            <a:r>
              <a:rPr lang="es-MX" sz="800" b="1" dirty="0">
                <a:latin typeface="Lucida Bright" panose="02040602050505020304" pitchFamily="18" charset="0"/>
              </a:rPr>
              <a:t>aceitando</a:t>
            </a:r>
            <a:r>
              <a:rPr lang="es-MX" sz="800" b="1" dirty="0" smtClean="0">
                <a:latin typeface="Lucida Bright" panose="02040602050505020304" pitchFamily="18" charset="0"/>
              </a:rPr>
              <a:t> </a:t>
            </a:r>
            <a:r>
              <a:rPr lang="es-MX" sz="800" b="1" dirty="0">
                <a:latin typeface="Lucida Bright" panose="02040602050505020304" pitchFamily="18" charset="0"/>
              </a:rPr>
              <a:t>pagamento em </a:t>
            </a:r>
            <a:endParaRPr lang="es-MX" sz="800" b="1" dirty="0" smtClean="0">
              <a:latin typeface="Lucida Bright" panose="02040602050505020304" pitchFamily="18" charset="0"/>
            </a:endParaRPr>
          </a:p>
          <a:p>
            <a:pPr algn="just"/>
            <a:r>
              <a:rPr lang="es-MX" sz="800" b="1" dirty="0" smtClean="0">
                <a:latin typeface="Lucida Bright" panose="02040602050505020304" pitchFamily="18" charset="0"/>
              </a:rPr>
              <a:t>dinheiro</a:t>
            </a:r>
            <a:r>
              <a:rPr lang="es-MX" sz="800" b="1" dirty="0">
                <a:latin typeface="Lucida Bright" panose="02040602050505020304" pitchFamily="18" charset="0"/>
              </a:rPr>
              <a:t>.”</a:t>
            </a:r>
            <a:r>
              <a:rPr lang="es-MX" sz="800" dirty="0">
                <a:latin typeface="Lucida Bright" panose="02040602050505020304" pitchFamily="18" charset="0"/>
              </a:rPr>
              <a:t>.</a:t>
            </a:r>
          </a:p>
        </p:txBody>
      </p:sp>
      <p:cxnSp>
        <p:nvCxnSpPr>
          <p:cNvPr id="102" name="3 Conector recto de flecha"/>
          <p:cNvCxnSpPr>
            <a:stCxn id="117" idx="3"/>
          </p:cNvCxnSpPr>
          <p:nvPr/>
        </p:nvCxnSpPr>
        <p:spPr>
          <a:xfrm flipV="1">
            <a:off x="2349927" y="1816979"/>
            <a:ext cx="476185" cy="27734"/>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pic>
        <p:nvPicPr>
          <p:cNvPr id="127" name="Picture 4"/>
          <p:cNvPicPr>
            <a:picLocks noChangeAspect="1" noChangeArrowheads="1"/>
          </p:cNvPicPr>
          <p:nvPr/>
        </p:nvPicPr>
        <p:blipFill>
          <a:blip r:embed="rId7" cstate="email"/>
          <a:srcRect/>
          <a:stretch>
            <a:fillRect/>
          </a:stretch>
        </p:blipFill>
        <p:spPr bwMode="auto">
          <a:xfrm>
            <a:off x="2192653" y="3364296"/>
            <a:ext cx="795171" cy="618555"/>
          </a:xfrm>
          <a:prstGeom prst="rect">
            <a:avLst/>
          </a:prstGeom>
          <a:noFill/>
          <a:ln w="9525">
            <a:noFill/>
            <a:miter lim="800000"/>
            <a:headEnd/>
            <a:tailEnd/>
          </a:ln>
        </p:spPr>
      </p:pic>
      <p:cxnSp>
        <p:nvCxnSpPr>
          <p:cNvPr id="131" name="122 Conector recto de flecha"/>
          <p:cNvCxnSpPr/>
          <p:nvPr/>
        </p:nvCxnSpPr>
        <p:spPr>
          <a:xfrm>
            <a:off x="7812360" y="2518098"/>
            <a:ext cx="0" cy="694878"/>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0" name="Retângulo 39"/>
          <p:cNvSpPr/>
          <p:nvPr/>
        </p:nvSpPr>
        <p:spPr>
          <a:xfrm>
            <a:off x="4283968" y="6449561"/>
            <a:ext cx="5454932" cy="484748"/>
          </a:xfrm>
          <a:prstGeom prst="rect">
            <a:avLst/>
          </a:prstGeom>
        </p:spPr>
        <p:txBody>
          <a:bodyPr wrap="square">
            <a:spAutoFit/>
          </a:bodyPr>
          <a:lstStyle/>
          <a:p>
            <a:pPr marL="171450" indent="-82550">
              <a:buFont typeface="Lucida Sans" pitchFamily="34" charset="0"/>
              <a:buChar char="*"/>
            </a:pPr>
            <a:r>
              <a:rPr lang="es-MX" sz="850" dirty="0" smtClean="0">
                <a:latin typeface="Lucida Bright" panose="02040602050505020304" pitchFamily="18" charset="0"/>
              </a:rPr>
              <a:t>Caso </a:t>
            </a:r>
            <a:r>
              <a:rPr lang="es-MX" sz="850" dirty="0">
                <a:latin typeface="Lucida Bright" panose="02040602050505020304" pitchFamily="18" charset="0"/>
              </a:rPr>
              <a:t>o cliente </a:t>
            </a:r>
            <a:r>
              <a:rPr lang="es-MX" sz="850" dirty="0" smtClean="0">
                <a:latin typeface="Lucida Bright" panose="02040602050505020304" pitchFamily="18" charset="0"/>
              </a:rPr>
              <a:t>pergunte sobre </a:t>
            </a:r>
            <a:r>
              <a:rPr lang="es-MX" sz="850" dirty="0">
                <a:latin typeface="Lucida Bright" panose="02040602050505020304" pitchFamily="18" charset="0"/>
              </a:rPr>
              <a:t>o Combo Santander, informar corretamente a promo</a:t>
            </a:r>
            <a:r>
              <a:rPr lang="pt-BR" sz="850" dirty="0">
                <a:latin typeface="Lucida Bright" panose="02040602050505020304" pitchFamily="18" charset="0"/>
              </a:rPr>
              <a:t>ção</a:t>
            </a:r>
            <a:r>
              <a:rPr lang="pt-BR" sz="850" dirty="0" smtClean="0">
                <a:latin typeface="Lucida Bright" panose="02040602050505020304" pitchFamily="18" charset="0"/>
              </a:rPr>
              <a:t>.</a:t>
            </a:r>
          </a:p>
          <a:p>
            <a:pPr marL="88900"/>
            <a:r>
              <a:rPr lang="es-ES" sz="850" dirty="0">
                <a:latin typeface="Lucida Bright" panose="02040602050505020304" pitchFamily="18" charset="0"/>
              </a:rPr>
              <a:t>** Servir os doces </a:t>
            </a:r>
            <a:r>
              <a:rPr lang="es-ES" sz="850" dirty="0" smtClean="0">
                <a:latin typeface="Lucida Bright" panose="02040602050505020304" pitchFamily="18" charset="0"/>
              </a:rPr>
              <a:t>a </a:t>
            </a:r>
            <a:r>
              <a:rPr lang="es-ES" sz="850" dirty="0">
                <a:latin typeface="Lucida Bright" panose="02040602050505020304" pitchFamily="18" charset="0"/>
              </a:rPr>
              <a:t>granel e pes</a:t>
            </a:r>
            <a:r>
              <a:rPr lang="pt-BR" sz="850" dirty="0">
                <a:latin typeface="Lucida Bright" panose="02040602050505020304" pitchFamily="18" charset="0"/>
              </a:rPr>
              <a:t>á-los. Isto pode ser feito pelo cliente, se ele quiser.</a:t>
            </a:r>
            <a:endParaRPr lang="es-MX" sz="850" dirty="0">
              <a:latin typeface="Lucida Bright" panose="02040602050505020304" pitchFamily="18" charset="0"/>
            </a:endParaRPr>
          </a:p>
          <a:p>
            <a:pPr marL="171450" indent="-82550">
              <a:buFont typeface="Lucida Sans" pitchFamily="34" charset="0"/>
              <a:buChar char="*"/>
            </a:pPr>
            <a:endParaRPr lang="es-MX" sz="850" dirty="0">
              <a:latin typeface="Lucida Bright" panose="02040602050505020304" pitchFamily="18" charset="0"/>
            </a:endParaRPr>
          </a:p>
        </p:txBody>
      </p:sp>
      <p:sp>
        <p:nvSpPr>
          <p:cNvPr id="75" name="89 Rectángulo redondeado"/>
          <p:cNvSpPr/>
          <p:nvPr/>
        </p:nvSpPr>
        <p:spPr>
          <a:xfrm>
            <a:off x="1835696" y="5013176"/>
            <a:ext cx="2636586" cy="1477328"/>
          </a:xfrm>
          <a:prstGeom prst="round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Lucida Bright" panose="02040602050505020304" pitchFamily="18" charset="0"/>
            </a:endParaRPr>
          </a:p>
        </p:txBody>
      </p:sp>
      <p:sp>
        <p:nvSpPr>
          <p:cNvPr id="76" name="92 Rectángulo"/>
          <p:cNvSpPr/>
          <p:nvPr/>
        </p:nvSpPr>
        <p:spPr>
          <a:xfrm>
            <a:off x="1883694" y="5157192"/>
            <a:ext cx="1680194" cy="1338828"/>
          </a:xfrm>
          <a:prstGeom prst="rect">
            <a:avLst/>
          </a:prstGeom>
        </p:spPr>
        <p:txBody>
          <a:bodyPr wrap="square">
            <a:spAutoFit/>
          </a:bodyPr>
          <a:lstStyle/>
          <a:p>
            <a:pPr algn="just"/>
            <a:r>
              <a:rPr lang="es-MX" sz="900" dirty="0" smtClean="0">
                <a:latin typeface="Lucida Bright" panose="02040602050505020304" pitchFamily="18" charset="0"/>
              </a:rPr>
              <a:t>Providenciar o pedido de acordo com a sequ</a:t>
            </a:r>
            <a:r>
              <a:rPr lang="pt-BR" sz="900" dirty="0" smtClean="0">
                <a:latin typeface="Lucida Bright" panose="02040602050505020304" pitchFamily="18" charset="0"/>
              </a:rPr>
              <a:t>ê</a:t>
            </a:r>
            <a:r>
              <a:rPr lang="es-MX" sz="900" dirty="0" smtClean="0">
                <a:latin typeface="Lucida Bright" panose="02040602050505020304" pitchFamily="18" charset="0"/>
              </a:rPr>
              <a:t>ncia:</a:t>
            </a:r>
            <a:endParaRPr lang="es-MX" sz="900" dirty="0">
              <a:latin typeface="Lucida Bright" panose="02040602050505020304" pitchFamily="18" charset="0"/>
            </a:endParaRPr>
          </a:p>
          <a:p>
            <a:pPr marL="95250" algn="just">
              <a:buFont typeface="+mj-lt"/>
              <a:buAutoNum type="arabicPeriod"/>
            </a:pPr>
            <a:r>
              <a:rPr lang="es-MX" sz="900" dirty="0" smtClean="0">
                <a:latin typeface="Lucida Bright" panose="02040602050505020304" pitchFamily="18" charset="0"/>
              </a:rPr>
              <a:t> Regrigerantes e sucos</a:t>
            </a:r>
            <a:endParaRPr lang="es-MX" sz="900" dirty="0">
              <a:latin typeface="Lucida Bright" panose="02040602050505020304" pitchFamily="18" charset="0"/>
            </a:endParaRPr>
          </a:p>
          <a:p>
            <a:pPr marL="95250" algn="just">
              <a:buFont typeface="+mj-lt"/>
              <a:buAutoNum type="arabicPeriod"/>
            </a:pPr>
            <a:r>
              <a:rPr lang="es-MX" sz="900" dirty="0" smtClean="0">
                <a:latin typeface="Lucida Bright" panose="02040602050505020304" pitchFamily="18" charset="0"/>
              </a:rPr>
              <a:t> </a:t>
            </a:r>
            <a:r>
              <a:rPr lang="es-MX" sz="900" i="1" dirty="0" smtClean="0">
                <a:latin typeface="Lucida Bright" panose="02040602050505020304" pitchFamily="18" charset="0"/>
              </a:rPr>
              <a:t>Snacks (nachos, </a:t>
            </a:r>
            <a:r>
              <a:rPr lang="es-MX" sz="900" dirty="0" smtClean="0">
                <a:latin typeface="Lucida Bright" panose="02040602050505020304" pitchFamily="18" charset="0"/>
              </a:rPr>
              <a:t>pão de queijo e </a:t>
            </a:r>
            <a:r>
              <a:rPr lang="es-MX" sz="900" i="1" dirty="0" smtClean="0">
                <a:latin typeface="Lucida Bright" panose="02040602050505020304" pitchFamily="18" charset="0"/>
              </a:rPr>
              <a:t>hot dog)</a:t>
            </a:r>
            <a:endParaRPr lang="es-MX" sz="900" i="1" dirty="0">
              <a:latin typeface="Lucida Bright" panose="02040602050505020304" pitchFamily="18" charset="0"/>
            </a:endParaRPr>
          </a:p>
          <a:p>
            <a:pPr marL="95250" algn="just">
              <a:buFont typeface="+mj-lt"/>
              <a:buAutoNum type="arabicPeriod"/>
            </a:pPr>
            <a:r>
              <a:rPr lang="es-MX" sz="900" dirty="0" smtClean="0">
                <a:latin typeface="Lucida Bright" panose="02040602050505020304" pitchFamily="18" charset="0"/>
              </a:rPr>
              <a:t> Produtos restantes (pipoca e doces)</a:t>
            </a:r>
            <a:endParaRPr lang="es-MX" sz="900" dirty="0">
              <a:latin typeface="Lucida Bright" panose="02040602050505020304" pitchFamily="18" charset="0"/>
            </a:endParaRPr>
          </a:p>
          <a:p>
            <a:pPr marL="95250" algn="just">
              <a:buFont typeface="+mj-lt"/>
              <a:buAutoNum type="arabicPeriod"/>
            </a:pPr>
            <a:r>
              <a:rPr lang="es-MX" sz="900" dirty="0" smtClean="0">
                <a:latin typeface="Lucida Bright" panose="02040602050505020304" pitchFamily="18" charset="0"/>
              </a:rPr>
              <a:t> Bebidas engarrafadas</a:t>
            </a:r>
          </a:p>
          <a:p>
            <a:pPr marL="95250" algn="just">
              <a:buFont typeface="+mj-lt"/>
              <a:buAutoNum type="arabicPeriod"/>
            </a:pPr>
            <a:r>
              <a:rPr lang="es-MX" sz="900" dirty="0" smtClean="0">
                <a:latin typeface="Lucida Bright" panose="02040602050505020304" pitchFamily="18" charset="0"/>
              </a:rPr>
              <a:t>Sorvetes</a:t>
            </a:r>
            <a:endParaRPr lang="es-MX" sz="900" dirty="0">
              <a:latin typeface="Lucida Bright" panose="02040602050505020304" pitchFamily="18" charset="0"/>
            </a:endParaRPr>
          </a:p>
        </p:txBody>
      </p:sp>
      <p:pic>
        <p:nvPicPr>
          <p:cNvPr id="7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5136" t="51124" r="36108" b="35408"/>
          <a:stretch/>
        </p:blipFill>
        <p:spPr bwMode="auto">
          <a:xfrm>
            <a:off x="3568594" y="5373216"/>
            <a:ext cx="859390" cy="743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8" name="263 Grupo"/>
          <p:cNvGrpSpPr/>
          <p:nvPr/>
        </p:nvGrpSpPr>
        <p:grpSpPr>
          <a:xfrm>
            <a:off x="4860032" y="5492080"/>
            <a:ext cx="457200" cy="457200"/>
            <a:chOff x="4288379" y="6218736"/>
            <a:chExt cx="457200" cy="457200"/>
          </a:xfrm>
        </p:grpSpPr>
        <p:sp>
          <p:nvSpPr>
            <p:cNvPr id="79" name="4 Anillo"/>
            <p:cNvSpPr/>
            <p:nvPr/>
          </p:nvSpPr>
          <p:spPr>
            <a:xfrm>
              <a:off x="4288379" y="6218736"/>
              <a:ext cx="457200" cy="457200"/>
            </a:xfrm>
            <a:prstGeom prst="donut">
              <a:avLst>
                <a:gd name="adj" fmla="val 107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80"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latin typeface="Lucida Sans" pitchFamily="34" charset="0"/>
                </a:rPr>
                <a:t>A</a:t>
              </a:r>
              <a:endParaRPr lang="es-MX" sz="1200" dirty="0" smtClean="0">
                <a:latin typeface="Lucida Sans" pitchFamily="34" charset="0"/>
              </a:endParaRPr>
            </a:p>
          </p:txBody>
        </p:sp>
      </p:grpSp>
      <p:cxnSp>
        <p:nvCxnSpPr>
          <p:cNvPr id="91" name="208 Conector recto de flecha"/>
          <p:cNvCxnSpPr/>
          <p:nvPr/>
        </p:nvCxnSpPr>
        <p:spPr>
          <a:xfrm>
            <a:off x="4478129" y="5733256"/>
            <a:ext cx="381903" cy="0"/>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39" name="Rectángulo redondeado 7"/>
          <p:cNvSpPr/>
          <p:nvPr/>
        </p:nvSpPr>
        <p:spPr>
          <a:xfrm>
            <a:off x="6876256" y="3212976"/>
            <a:ext cx="1656184" cy="157240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ES" sz="900" u="sng" dirty="0">
              <a:solidFill>
                <a:schemeClr val="tx1"/>
              </a:solidFill>
              <a:latin typeface="Lucida Bright" panose="02040602050505020304" pitchFamily="18" charset="0"/>
            </a:endParaRPr>
          </a:p>
        </p:txBody>
      </p:sp>
      <p:pic>
        <p:nvPicPr>
          <p:cNvPr id="41" name="Picture 4"/>
          <p:cNvPicPr>
            <a:picLocks noChangeAspect="1" noChangeArrowheads="1"/>
          </p:cNvPicPr>
          <p:nvPr/>
        </p:nvPicPr>
        <p:blipFill>
          <a:blip r:embed="rId7" cstate="email"/>
          <a:srcRect/>
          <a:stretch>
            <a:fillRect/>
          </a:stretch>
        </p:blipFill>
        <p:spPr bwMode="auto">
          <a:xfrm>
            <a:off x="7228674" y="3387280"/>
            <a:ext cx="1065922" cy="829169"/>
          </a:xfrm>
          <a:prstGeom prst="rect">
            <a:avLst/>
          </a:prstGeom>
          <a:noFill/>
          <a:ln w="9525">
            <a:noFill/>
            <a:miter lim="800000"/>
            <a:headEnd/>
            <a:tailEnd/>
          </a:ln>
        </p:spPr>
      </p:pic>
      <p:sp>
        <p:nvSpPr>
          <p:cNvPr id="42" name="184 CuadroTexto"/>
          <p:cNvSpPr txBox="1"/>
          <p:nvPr/>
        </p:nvSpPr>
        <p:spPr>
          <a:xfrm>
            <a:off x="7020271" y="4312677"/>
            <a:ext cx="1719379" cy="400110"/>
          </a:xfrm>
          <a:prstGeom prst="rect">
            <a:avLst/>
          </a:prstGeom>
          <a:noFill/>
        </p:spPr>
        <p:txBody>
          <a:bodyPr wrap="square" rtlCol="0">
            <a:spAutoFit/>
          </a:bodyPr>
          <a:lstStyle/>
          <a:p>
            <a:pPr algn="just"/>
            <a:r>
              <a:rPr lang="es-MX" sz="1000" dirty="0">
                <a:latin typeface="Lucida Bright" panose="02040602050505020304" pitchFamily="18" charset="0"/>
              </a:rPr>
              <a:t>Dizer: </a:t>
            </a:r>
            <a:r>
              <a:rPr lang="es-MX" sz="1000" b="1" dirty="0">
                <a:latin typeface="Lucida Bright" panose="02040602050505020304" pitchFamily="18" charset="0"/>
              </a:rPr>
              <a:t>“Qual é o </a:t>
            </a:r>
            <a:endParaRPr lang="es-MX" sz="1000" b="1" dirty="0" smtClean="0">
              <a:latin typeface="Lucida Bright" panose="02040602050505020304" pitchFamily="18" charset="0"/>
            </a:endParaRPr>
          </a:p>
          <a:p>
            <a:pPr algn="just"/>
            <a:r>
              <a:rPr lang="es-MX" sz="1000" b="1" dirty="0" smtClean="0">
                <a:latin typeface="Lucida Bright" panose="02040602050505020304" pitchFamily="18" charset="0"/>
              </a:rPr>
              <a:t>seu </a:t>
            </a:r>
            <a:r>
              <a:rPr lang="es-MX" sz="1000" b="1" dirty="0">
                <a:latin typeface="Lucida Bright" panose="02040602050505020304" pitchFamily="18" charset="0"/>
              </a:rPr>
              <a:t>pedido</a:t>
            </a:r>
            <a:r>
              <a:rPr lang="en-US" sz="1000" b="1" dirty="0">
                <a:latin typeface="Lucida Bright" panose="02040602050505020304" pitchFamily="18" charset="0"/>
              </a:rPr>
              <a:t>”?</a:t>
            </a:r>
            <a:endParaRPr lang="es-MX" sz="1000" dirty="0">
              <a:latin typeface="Lucida Bright" panose="02040602050505020304" pitchFamily="18" charset="0"/>
            </a:endParaRPr>
          </a:p>
        </p:txBody>
      </p:sp>
      <p:cxnSp>
        <p:nvCxnSpPr>
          <p:cNvPr id="46" name="208 Conector recto de flecha"/>
          <p:cNvCxnSpPr/>
          <p:nvPr/>
        </p:nvCxnSpPr>
        <p:spPr>
          <a:xfrm>
            <a:off x="2555776" y="4666862"/>
            <a:ext cx="0" cy="346314"/>
          </a:xfrm>
          <a:prstGeom prst="straightConnector1">
            <a:avLst/>
          </a:prstGeom>
          <a:ln w="28575">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4" name="CaixaDeTexto 53"/>
          <p:cNvSpPr txBox="1"/>
          <p:nvPr/>
        </p:nvSpPr>
        <p:spPr>
          <a:xfrm>
            <a:off x="7568035" y="528552"/>
            <a:ext cx="1354858" cy="492443"/>
          </a:xfrm>
          <a:prstGeom prst="rect">
            <a:avLst/>
          </a:prstGeom>
          <a:noFill/>
        </p:spPr>
        <p:txBody>
          <a:bodyPr wrap="non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pt-BR" sz="1300" b="1" dirty="0"/>
              <a:t>Versão 1.2</a:t>
            </a:r>
          </a:p>
          <a:p>
            <a:r>
              <a:rPr lang="en-US" sz="1300" b="1" dirty="0"/>
              <a:t>Fevereiro/2015</a:t>
            </a:r>
            <a:endParaRPr lang="pt-BR" sz="1300" b="1" dirty="0"/>
          </a:p>
        </p:txBody>
      </p:sp>
    </p:spTree>
    <p:extLst>
      <p:ext uri="{BB962C8B-B14F-4D97-AF65-F5344CB8AC3E}">
        <p14:creationId xmlns:p14="http://schemas.microsoft.com/office/powerpoint/2010/main" val="3096986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CINEPOL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ersonalizado">
  <a:themeElements>
    <a:clrScheme name="Personalizado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9E3935653EF34ABE8D81221B884175" ma:contentTypeVersion="1" ma:contentTypeDescription="Create a new document." ma:contentTypeScope="" ma:versionID="4d8d49530f80a5d0f6be5bb288ca3105">
  <xsd:schema xmlns:xsd="http://www.w3.org/2001/XMLSchema" xmlns:xs="http://www.w3.org/2001/XMLSchema" xmlns:p="http://schemas.microsoft.com/office/2006/metadata/properties" xmlns:ns2="b434cdbb-54b5-49ea-a40b-8752fccc213c" targetNamespace="http://schemas.microsoft.com/office/2006/metadata/properties" ma:root="true" ma:fieldsID="6c47af28fc325ba79335b1e0fff596ad" ns2:_="">
    <xsd:import namespace="b434cdbb-54b5-49ea-a40b-8752fccc213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4cdbb-54b5-49ea-a40b-8752fccc21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C58453-F0B8-46C3-B21A-DEC3DDDEB7F1}">
  <ds:schemaRefs>
    <ds:schemaRef ds:uri="http://schemas.microsoft.com/sharepoint/v3/contenttype/forms"/>
  </ds:schemaRefs>
</ds:datastoreItem>
</file>

<file path=customXml/itemProps2.xml><?xml version="1.0" encoding="utf-8"?>
<ds:datastoreItem xmlns:ds="http://schemas.openxmlformats.org/officeDocument/2006/customXml" ds:itemID="{771B88B5-B656-4069-B272-D0668EEE3390}">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b434cdbb-54b5-49ea-a40b-8752fccc213c"/>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F1F5DC8-80F9-431C-8C4E-CC678881A0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34cdbb-54b5-49ea-a40b-8752fccc21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CINEPOLIS.pot</Template>
  <TotalTime>4316</TotalTime>
  <Words>4023</Words>
  <Application>Microsoft Office PowerPoint</Application>
  <PresentationFormat>Letter Paper (8.5x11 in)</PresentationFormat>
  <Paragraphs>453</Paragraphs>
  <Slides>21</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ＭＳ Ｐゴシック</vt:lpstr>
      <vt:lpstr>Arial</vt:lpstr>
      <vt:lpstr>Calibri</vt:lpstr>
      <vt:lpstr>Clarendon Bold BT</vt:lpstr>
      <vt:lpstr>Clarendon BT</vt:lpstr>
      <vt:lpstr>Helvetica</vt:lpstr>
      <vt:lpstr>Lucida Bright</vt:lpstr>
      <vt:lpstr>Lucida Sans</vt:lpstr>
      <vt:lpstr>Times New Roman</vt:lpstr>
      <vt:lpstr>CINEPOLIS</vt:lpstr>
      <vt:lpstr>Diseño personalizado</vt:lpstr>
      <vt:lpstr>TÉCNICAS DE VENDA VIP BRA-GR-TV-VIP-00</vt:lpstr>
      <vt:lpstr>PowerPoint Presentation</vt:lpstr>
      <vt:lpstr>PowerPoint Presentation</vt:lpstr>
      <vt:lpstr>Técnicas de venda VIP BRA-GR-TV-VIP-00 BILHETERIA</vt:lpstr>
      <vt:lpstr>Técnicas de venda VIP BRA-GR-TV-VIP-00 BILHETERIA – CORTESIA E CONVITE</vt:lpstr>
      <vt:lpstr>Técnicas de venda VIP BRA-GR-TV-VIP-00 BILHETERIA – CLIENTE SANTANDER E VENDA NORMAL</vt:lpstr>
      <vt:lpstr>Técnicas de venda VIP BRA-GR-TV-VIP-00 BILHETERIA – PASSE ANUAL E VENDA PELA INTERNET</vt:lpstr>
      <vt:lpstr>Técnicas de venda VIP BRA-GR-TV-VIP-00 BILHETERIA</vt:lpstr>
      <vt:lpstr>Técnicas de venda VIP BRA-GR-TV-VIP-00 PONTO DE VENDA (BOMBONIERE)</vt:lpstr>
      <vt:lpstr>Técnicas de venda VIP BRA-GR-TV-VIP-00 PONTO DE VENDA (BOMBONIERE)</vt:lpstr>
      <vt:lpstr>Técnicas de venda VIP BRA-GR-TV-VIP-00 COFFEE TREE e CINE BAR</vt:lpstr>
      <vt:lpstr>Técnicas de venda VIP BRA-GR-TV-VIP-00 COFFEE TREE e CINE BAR</vt:lpstr>
      <vt:lpstr>Técnicas de venda VIP BRA-GR-TV-VIP-00 VENDA NO LOBBY</vt:lpstr>
      <vt:lpstr>Técnicas de venda VIP BRA-GR-TV-VIP-00 VENDA NO LOBBY</vt:lpstr>
      <vt:lpstr>Técnicas de venda VIP BRA-GR-TV-VIP-00 VENDA NO LOBBY</vt:lpstr>
      <vt:lpstr>Técnicas de venda VIP BRA-GR-TV-VIP-00 ATENDIMENTO E VENDA EM SALA</vt:lpstr>
      <vt:lpstr>Técnicas de venda VIP BRA-GR-TV-VIP-00 ATENDIMENTO E VENDA EM SALA</vt:lpstr>
      <vt:lpstr>Técnicas de venda VIP BRA-GR-TV-VIP-00 ATENDIMENTO E  VENDA EM SALA</vt:lpstr>
      <vt:lpstr>Técnicas de venda VIP BRA-GR-TV-VIP-00 ENTREGA DO PEDIDO EM SALA</vt:lpstr>
      <vt:lpstr>Técnicas de venda VIP APOIO DE MAXIMIZAÇÃO BOMBONIERE</vt:lpstr>
      <vt:lpstr>Técnicas de venda VIP APOIO DE MAXIMIZAÇÃO COFFE TREE </vt:lpstr>
    </vt:vector>
  </TitlesOfParts>
  <Company>Cinépolis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SAAG</dc:creator>
  <cp:lastModifiedBy>Daniele Endler (ext. Scanton)</cp:lastModifiedBy>
  <cp:revision>452</cp:revision>
  <cp:lastPrinted>2016-03-03T17:20:25Z</cp:lastPrinted>
  <dcterms:created xsi:type="dcterms:W3CDTF">2009-03-17T17:39:37Z</dcterms:created>
  <dcterms:modified xsi:type="dcterms:W3CDTF">2017-08-15T19:43:46Z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0x010100289E3935653EF34ABE8D81221B884175</vt:lpwstr>
  </property>
</Properties>
</file>